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9"/>
  </p:notesMasterIdLst>
  <p:sldIdLst>
    <p:sldId id="256" r:id="rId5"/>
    <p:sldId id="258" r:id="rId6"/>
    <p:sldId id="259" r:id="rId7"/>
    <p:sldId id="260" r:id="rId8"/>
    <p:sldId id="261" r:id="rId9"/>
    <p:sldId id="287" r:id="rId10"/>
    <p:sldId id="262" r:id="rId11"/>
    <p:sldId id="263" r:id="rId12"/>
    <p:sldId id="264" r:id="rId13"/>
    <p:sldId id="265" r:id="rId14"/>
    <p:sldId id="267" r:id="rId15"/>
    <p:sldId id="268" r:id="rId16"/>
    <p:sldId id="269" r:id="rId17"/>
    <p:sldId id="270" r:id="rId18"/>
    <p:sldId id="271" r:id="rId19"/>
    <p:sldId id="272" r:id="rId20"/>
    <p:sldId id="288" r:id="rId21"/>
    <p:sldId id="273" r:id="rId22"/>
    <p:sldId id="274" r:id="rId23"/>
    <p:sldId id="275" r:id="rId24"/>
    <p:sldId id="276" r:id="rId25"/>
    <p:sldId id="277" r:id="rId26"/>
    <p:sldId id="278" r:id="rId27"/>
    <p:sldId id="279" r:id="rId28"/>
  </p:sldIdLst>
  <p:sldSz cx="7772400" cy="10058400"/>
  <p:notesSz cx="6858000" cy="9144000"/>
  <p:embeddedFontLst>
    <p:embeddedFont>
      <p:font typeface="Helvetica Neue" panose="020B060402020202020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
      <p:font typeface="Source Code Pro" panose="020B0509030403020204"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35" autoAdjust="0"/>
    <p:restoredTop sz="82105" autoAdjust="0"/>
  </p:normalViewPr>
  <p:slideViewPr>
    <p:cSldViewPr snapToGrid="0">
      <p:cViewPr varScale="1">
        <p:scale>
          <a:sx n="65" d="100"/>
          <a:sy n="65" d="100"/>
        </p:scale>
        <p:origin x="29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34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select</a:t>
            </a:r>
            <a:r>
              <a:rPr lang="tr-TR" dirty="0"/>
              <a:t> </a:t>
            </a:r>
            <a:r>
              <a:rPr lang="tr-TR" dirty="0" err="1"/>
              <a:t>e.Name_Surname</a:t>
            </a:r>
            <a:r>
              <a:rPr lang="tr-TR" dirty="0"/>
              <a:t>, </a:t>
            </a:r>
            <a:r>
              <a:rPr lang="tr-TR" dirty="0" err="1"/>
              <a:t>jt.Title</a:t>
            </a:r>
            <a:r>
              <a:rPr lang="tr-TR" dirty="0"/>
              <a:t>, </a:t>
            </a:r>
            <a:r>
              <a:rPr lang="tr-TR" dirty="0" err="1"/>
              <a:t>d.Name</a:t>
            </a:r>
            <a:r>
              <a:rPr lang="tr-TR" dirty="0"/>
              <a:t> as </a:t>
            </a:r>
            <a:r>
              <a:rPr lang="tr-TR" dirty="0" err="1"/>
              <a:t>department_name</a:t>
            </a:r>
            <a:endParaRPr lang="tr-TR" dirty="0"/>
          </a:p>
          <a:p>
            <a:pPr marL="0" lvl="0" indent="0" algn="l" rtl="0">
              <a:spcBef>
                <a:spcPts val="0"/>
              </a:spcBef>
              <a:spcAft>
                <a:spcPts val="0"/>
              </a:spcAft>
              <a:buNone/>
            </a:pPr>
            <a:r>
              <a:rPr lang="tr-TR" dirty="0" err="1"/>
              <a:t>from</a:t>
            </a:r>
            <a:r>
              <a:rPr lang="tr-TR" dirty="0"/>
              <a:t> </a:t>
            </a:r>
            <a:r>
              <a:rPr lang="tr-TR" dirty="0" err="1"/>
              <a:t>Employee</a:t>
            </a:r>
            <a:r>
              <a:rPr lang="tr-TR" dirty="0"/>
              <a:t> e </a:t>
            </a:r>
          </a:p>
          <a:p>
            <a:pPr marL="0" lvl="0" indent="0" algn="l" rtl="0">
              <a:spcBef>
                <a:spcPts val="0"/>
              </a:spcBef>
              <a:spcAft>
                <a:spcPts val="0"/>
              </a:spcAft>
              <a:buNone/>
            </a:pPr>
            <a:r>
              <a:rPr lang="tr-TR" dirty="0"/>
              <a:t>JOIN </a:t>
            </a:r>
            <a:r>
              <a:rPr lang="tr-TR" dirty="0" err="1"/>
              <a:t>Job_Title</a:t>
            </a:r>
            <a:r>
              <a:rPr lang="tr-TR" dirty="0"/>
              <a:t> </a:t>
            </a:r>
            <a:r>
              <a:rPr lang="tr-TR" dirty="0" err="1"/>
              <a:t>jt</a:t>
            </a:r>
            <a:r>
              <a:rPr lang="tr-TR" dirty="0"/>
              <a:t> ON </a:t>
            </a:r>
            <a:r>
              <a:rPr lang="tr-TR" dirty="0" err="1"/>
              <a:t>e.Job_Title_Id</a:t>
            </a:r>
            <a:r>
              <a:rPr lang="tr-TR" dirty="0"/>
              <a:t> = </a:t>
            </a:r>
            <a:r>
              <a:rPr lang="tr-TR" dirty="0" err="1"/>
              <a:t>jt.Id</a:t>
            </a:r>
            <a:endParaRPr lang="tr-TR" dirty="0"/>
          </a:p>
          <a:p>
            <a:pPr marL="0" lvl="0" indent="0" algn="l" rtl="0">
              <a:spcBef>
                <a:spcPts val="0"/>
              </a:spcBef>
              <a:spcAft>
                <a:spcPts val="0"/>
              </a:spcAft>
              <a:buNone/>
            </a:pPr>
            <a:r>
              <a:rPr lang="tr-TR" dirty="0"/>
              <a:t>JOIN </a:t>
            </a:r>
            <a:r>
              <a:rPr lang="tr-TR" dirty="0" err="1"/>
              <a:t>Department</a:t>
            </a:r>
            <a:r>
              <a:rPr lang="tr-TR" dirty="0"/>
              <a:t> d ON </a:t>
            </a:r>
            <a:r>
              <a:rPr lang="tr-TR" dirty="0" err="1"/>
              <a:t>e.Department_Id</a:t>
            </a:r>
            <a:r>
              <a:rPr lang="tr-TR" dirty="0"/>
              <a:t> = </a:t>
            </a:r>
            <a:r>
              <a:rPr lang="tr-TR" dirty="0" err="1"/>
              <a:t>d.Id</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INTO </a:t>
            </a:r>
            <a:r>
              <a:rPr lang="en-US" dirty="0" err="1"/>
              <a:t>Job_Title</a:t>
            </a:r>
            <a:r>
              <a:rPr lang="en-US" dirty="0"/>
              <a:t>(Title) VALUES('Web Programmer')</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UPDATE </a:t>
            </a:r>
            <a:r>
              <a:rPr lang="en-US" dirty="0" err="1"/>
              <a:t>Job_Title</a:t>
            </a:r>
            <a:r>
              <a:rPr lang="en-US" dirty="0"/>
              <a:t> SET Title = 'Web Developer' WHERE Title = 'Web Programmer';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DELETE FROM </a:t>
            </a:r>
            <a:r>
              <a:rPr lang="en-US" dirty="0" err="1"/>
              <a:t>Job_Title</a:t>
            </a:r>
            <a:r>
              <a:rPr lang="en-US" dirty="0"/>
              <a:t> WHERE Title = 'Web Developer';</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 </a:t>
            </a:r>
            <a:r>
              <a:rPr lang="en-US" dirty="0" err="1"/>
              <a:t>d.Name</a:t>
            </a:r>
            <a:r>
              <a:rPr lang="en-US" dirty="0"/>
              <a:t>, count(</a:t>
            </a:r>
            <a:r>
              <a:rPr lang="en-US" dirty="0" err="1"/>
              <a:t>e.Id</a:t>
            </a:r>
            <a:r>
              <a:rPr lang="en-US" dirty="0"/>
              <a:t>) as </a:t>
            </a:r>
            <a:r>
              <a:rPr lang="en-US" dirty="0" err="1"/>
              <a:t>employee_number</a:t>
            </a:r>
            <a:endParaRPr lang="en-US" dirty="0"/>
          </a:p>
          <a:p>
            <a:pPr marL="0" lvl="0" indent="0" algn="l" rtl="0">
              <a:spcBef>
                <a:spcPts val="0"/>
              </a:spcBef>
              <a:spcAft>
                <a:spcPts val="0"/>
              </a:spcAft>
              <a:buNone/>
            </a:pPr>
            <a:r>
              <a:rPr lang="en-US" dirty="0"/>
              <a:t>from Employee e</a:t>
            </a:r>
          </a:p>
          <a:p>
            <a:pPr marL="0" lvl="0" indent="0" algn="l" rtl="0">
              <a:spcBef>
                <a:spcPts val="0"/>
              </a:spcBef>
              <a:spcAft>
                <a:spcPts val="0"/>
              </a:spcAft>
              <a:buNone/>
            </a:pPr>
            <a:r>
              <a:rPr lang="en-US" dirty="0"/>
              <a:t>JOIN Department d ON </a:t>
            </a:r>
            <a:r>
              <a:rPr lang="en-US" dirty="0" err="1"/>
              <a:t>e.Department_Id</a:t>
            </a:r>
            <a:r>
              <a:rPr lang="en-US" dirty="0"/>
              <a:t> = </a:t>
            </a:r>
            <a:r>
              <a:rPr lang="en-US" dirty="0" err="1"/>
              <a:t>d.Id</a:t>
            </a:r>
            <a:endParaRPr lang="tr-TR" dirty="0"/>
          </a:p>
          <a:p>
            <a:pPr marL="0" lvl="0" indent="0" algn="l" rtl="0">
              <a:spcBef>
                <a:spcPts val="0"/>
              </a:spcBef>
              <a:spcAft>
                <a:spcPts val="0"/>
              </a:spcAft>
              <a:buNone/>
            </a:pPr>
            <a:r>
              <a:rPr lang="tr-TR" dirty="0"/>
              <a:t>WHERE </a:t>
            </a:r>
            <a:r>
              <a:rPr lang="tr-TR" dirty="0" err="1"/>
              <a:t>e.End_Date</a:t>
            </a:r>
            <a:r>
              <a:rPr lang="tr-TR" dirty="0"/>
              <a:t> = NULL</a:t>
            </a:r>
            <a:endParaRPr lang="en-US" dirty="0"/>
          </a:p>
          <a:p>
            <a:pPr marL="0" lvl="0" indent="0" algn="l" rtl="0">
              <a:spcBef>
                <a:spcPts val="0"/>
              </a:spcBef>
              <a:spcAft>
                <a:spcPts val="0"/>
              </a:spcAft>
              <a:buNone/>
            </a:pPr>
            <a:r>
              <a:rPr lang="en-US" dirty="0"/>
              <a:t>GROUP BY </a:t>
            </a:r>
            <a:r>
              <a:rPr lang="en-US" dirty="0" err="1"/>
              <a:t>d.Name</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select</a:t>
            </a:r>
            <a:r>
              <a:rPr lang="tr-TR" dirty="0"/>
              <a:t> </a:t>
            </a:r>
            <a:r>
              <a:rPr lang="tr-TR" dirty="0" err="1"/>
              <a:t>e.Name_Surname</a:t>
            </a:r>
            <a:r>
              <a:rPr lang="tr-TR" dirty="0"/>
              <a:t>, </a:t>
            </a:r>
            <a:r>
              <a:rPr lang="tr-TR" dirty="0" err="1"/>
              <a:t>jt.Title</a:t>
            </a:r>
            <a:r>
              <a:rPr lang="tr-TR" dirty="0"/>
              <a:t>, </a:t>
            </a:r>
            <a:r>
              <a:rPr lang="tr-TR" dirty="0" err="1"/>
              <a:t>d.Name</a:t>
            </a:r>
            <a:r>
              <a:rPr lang="tr-TR" dirty="0"/>
              <a:t> as </a:t>
            </a:r>
            <a:r>
              <a:rPr lang="tr-TR" dirty="0" err="1"/>
              <a:t>department_name</a:t>
            </a:r>
            <a:r>
              <a:rPr lang="tr-TR" dirty="0"/>
              <a:t>, </a:t>
            </a:r>
            <a:r>
              <a:rPr lang="tr-TR" dirty="0" err="1"/>
              <a:t>em.Name_Surname</a:t>
            </a:r>
            <a:r>
              <a:rPr lang="tr-TR" dirty="0"/>
              <a:t> as </a:t>
            </a:r>
            <a:r>
              <a:rPr lang="tr-TR" dirty="0" err="1"/>
              <a:t>manager</a:t>
            </a:r>
            <a:r>
              <a:rPr lang="tr-TR" dirty="0"/>
              <a:t>, </a:t>
            </a:r>
            <a:r>
              <a:rPr lang="tr-TR" dirty="0" err="1"/>
              <a:t>e.Start_Date</a:t>
            </a:r>
            <a:r>
              <a:rPr lang="tr-TR" dirty="0"/>
              <a:t>, </a:t>
            </a:r>
            <a:r>
              <a:rPr lang="tr-TR" dirty="0" err="1"/>
              <a:t>e.End_date</a:t>
            </a:r>
            <a:endParaRPr lang="tr-TR" dirty="0"/>
          </a:p>
          <a:p>
            <a:pPr marL="0" lvl="0" indent="0" algn="l" rtl="0">
              <a:spcBef>
                <a:spcPts val="0"/>
              </a:spcBef>
              <a:spcAft>
                <a:spcPts val="0"/>
              </a:spcAft>
              <a:buNone/>
            </a:pPr>
            <a:r>
              <a:rPr lang="tr-TR" dirty="0" err="1"/>
              <a:t>from</a:t>
            </a:r>
            <a:r>
              <a:rPr lang="tr-TR" dirty="0"/>
              <a:t> </a:t>
            </a:r>
            <a:r>
              <a:rPr lang="tr-TR" dirty="0" err="1"/>
              <a:t>Employee</a:t>
            </a:r>
            <a:r>
              <a:rPr lang="tr-TR" dirty="0"/>
              <a:t> e</a:t>
            </a:r>
          </a:p>
          <a:p>
            <a:pPr marL="0" lvl="0" indent="0" algn="l" rtl="0">
              <a:spcBef>
                <a:spcPts val="0"/>
              </a:spcBef>
              <a:spcAft>
                <a:spcPts val="0"/>
              </a:spcAft>
              <a:buNone/>
            </a:pPr>
            <a:r>
              <a:rPr lang="tr-TR" dirty="0"/>
              <a:t>JOIN </a:t>
            </a:r>
            <a:r>
              <a:rPr lang="tr-TR" dirty="0" err="1"/>
              <a:t>Job_Title</a:t>
            </a:r>
            <a:r>
              <a:rPr lang="tr-TR" dirty="0"/>
              <a:t> </a:t>
            </a:r>
            <a:r>
              <a:rPr lang="tr-TR" dirty="0" err="1"/>
              <a:t>jt</a:t>
            </a:r>
            <a:r>
              <a:rPr lang="tr-TR" dirty="0"/>
              <a:t> ON </a:t>
            </a:r>
            <a:r>
              <a:rPr lang="tr-TR" dirty="0" err="1"/>
              <a:t>e.Job_Title_Id</a:t>
            </a:r>
            <a:r>
              <a:rPr lang="tr-TR" dirty="0"/>
              <a:t> = </a:t>
            </a:r>
            <a:r>
              <a:rPr lang="tr-TR" dirty="0" err="1"/>
              <a:t>jt.Id</a:t>
            </a:r>
            <a:endParaRPr lang="tr-TR" dirty="0"/>
          </a:p>
          <a:p>
            <a:pPr marL="0" lvl="0" indent="0" algn="l" rtl="0">
              <a:spcBef>
                <a:spcPts val="0"/>
              </a:spcBef>
              <a:spcAft>
                <a:spcPts val="0"/>
              </a:spcAft>
              <a:buNone/>
            </a:pPr>
            <a:r>
              <a:rPr lang="tr-TR" dirty="0"/>
              <a:t>JOIN </a:t>
            </a:r>
            <a:r>
              <a:rPr lang="tr-TR" dirty="0" err="1"/>
              <a:t>Department</a:t>
            </a:r>
            <a:r>
              <a:rPr lang="tr-TR" dirty="0"/>
              <a:t> d ON </a:t>
            </a:r>
            <a:r>
              <a:rPr lang="tr-TR" dirty="0" err="1"/>
              <a:t>e.Department_Id</a:t>
            </a:r>
            <a:r>
              <a:rPr lang="tr-TR" dirty="0"/>
              <a:t> = </a:t>
            </a:r>
            <a:r>
              <a:rPr lang="tr-TR" dirty="0" err="1"/>
              <a:t>d.Id</a:t>
            </a:r>
            <a:endParaRPr lang="tr-TR" dirty="0"/>
          </a:p>
          <a:p>
            <a:pPr marL="0" lvl="0" indent="0" algn="l" rtl="0">
              <a:spcBef>
                <a:spcPts val="0"/>
              </a:spcBef>
              <a:spcAft>
                <a:spcPts val="0"/>
              </a:spcAft>
              <a:buNone/>
            </a:pPr>
            <a:r>
              <a:rPr lang="tr-TR" dirty="0"/>
              <a:t>JOIN </a:t>
            </a:r>
            <a:r>
              <a:rPr lang="tr-TR" dirty="0" err="1"/>
              <a:t>Employee</a:t>
            </a:r>
            <a:r>
              <a:rPr lang="tr-TR" dirty="0"/>
              <a:t> em ON </a:t>
            </a:r>
            <a:r>
              <a:rPr lang="tr-TR" dirty="0" err="1"/>
              <a:t>e.Manager_Id</a:t>
            </a:r>
            <a:r>
              <a:rPr lang="tr-TR" dirty="0"/>
              <a:t> = </a:t>
            </a:r>
            <a:r>
              <a:rPr lang="tr-TR" dirty="0" err="1"/>
              <a:t>em.Id</a:t>
            </a:r>
            <a:endParaRPr lang="tr-TR" dirty="0"/>
          </a:p>
          <a:p>
            <a:pPr marL="0" lvl="0" indent="0" algn="l" rtl="0">
              <a:spcBef>
                <a:spcPts val="0"/>
              </a:spcBef>
              <a:spcAft>
                <a:spcPts val="0"/>
              </a:spcAft>
              <a:buNone/>
            </a:pPr>
            <a:r>
              <a:rPr lang="tr-TR" dirty="0"/>
              <a:t>WHERE </a:t>
            </a:r>
            <a:r>
              <a:rPr lang="tr-TR" dirty="0" err="1"/>
              <a:t>e.Name_Surname</a:t>
            </a:r>
            <a:r>
              <a:rPr lang="tr-TR" dirty="0"/>
              <a:t> = '</a:t>
            </a:r>
            <a:r>
              <a:rPr lang="tr-TR" dirty="0" err="1"/>
              <a:t>Toni</a:t>
            </a:r>
            <a:r>
              <a:rPr lang="tr-TR" dirty="0"/>
              <a:t> </a:t>
            </a:r>
            <a:r>
              <a:rPr lang="tr-TR" dirty="0" err="1"/>
              <a:t>Lembeck</a:t>
            </a:r>
            <a:r>
              <a:rPr lang="tr-TR" dirty="0"/>
              <a:t>'</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109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tr-TR" sz="2500" dirty="0">
                <a:solidFill>
                  <a:srgbClr val="FFFFFF"/>
                </a:solidFill>
              </a:rPr>
              <a:t>Onur</a:t>
            </a:r>
            <a:r>
              <a:rPr lang="en" sz="2500" dirty="0">
                <a:solidFill>
                  <a:srgbClr val="FFFFFF"/>
                </a:solidFill>
              </a:rPr>
              <a:t> </a:t>
            </a:r>
            <a:r>
              <a:rPr lang="tr-TR" sz="2500" dirty="0">
                <a:solidFill>
                  <a:srgbClr val="FFFFFF"/>
                </a:solidFill>
              </a:rPr>
              <a:t>Özdemir</a:t>
            </a:r>
            <a:r>
              <a:rPr lang="en" sz="2500" dirty="0">
                <a:solidFill>
                  <a:srgbClr val="FFFFFF"/>
                </a:solidFill>
              </a:rPr>
              <a:t> </a:t>
            </a:r>
            <a:r>
              <a:rPr lang="tr-TR" sz="2500" dirty="0">
                <a:solidFill>
                  <a:srgbClr val="FFFFFF"/>
                </a:solidFill>
              </a:rPr>
              <a:t>11/12/2023</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a:extLst>
              <a:ext uri="{FF2B5EF4-FFF2-40B4-BE49-F238E27FC236}">
                <a16:creationId xmlns:a16="http://schemas.microsoft.com/office/drawing/2014/main" id="{BFC03F5C-1B33-CB77-BFF1-430E6724918A}"/>
              </a:ext>
            </a:extLst>
          </p:cNvPr>
          <p:cNvPicPr>
            <a:picLocks noChangeAspect="1"/>
          </p:cNvPicPr>
          <p:nvPr/>
        </p:nvPicPr>
        <p:blipFill>
          <a:blip r:embed="rId3"/>
          <a:stretch>
            <a:fillRect/>
          </a:stretch>
        </p:blipFill>
        <p:spPr>
          <a:xfrm>
            <a:off x="151697" y="3662362"/>
            <a:ext cx="7620703" cy="41423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90F2C53D-4B25-3983-09F1-290F7F33E3EE}"/>
              </a:ext>
            </a:extLst>
          </p:cNvPr>
          <p:cNvPicPr>
            <a:picLocks noChangeAspect="1"/>
          </p:cNvPicPr>
          <p:nvPr/>
        </p:nvPicPr>
        <p:blipFill>
          <a:blip r:embed="rId3"/>
          <a:stretch>
            <a:fillRect/>
          </a:stretch>
        </p:blipFill>
        <p:spPr>
          <a:xfrm>
            <a:off x="625715" y="3129325"/>
            <a:ext cx="6520970" cy="59806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10" name="Picture 9">
            <a:extLst>
              <a:ext uri="{FF2B5EF4-FFF2-40B4-BE49-F238E27FC236}">
                <a16:creationId xmlns:a16="http://schemas.microsoft.com/office/drawing/2014/main" id="{464E8A58-5ABA-7832-7EE1-35707FCF6B0F}"/>
              </a:ext>
            </a:extLst>
          </p:cNvPr>
          <p:cNvPicPr>
            <a:picLocks noChangeAspect="1"/>
          </p:cNvPicPr>
          <p:nvPr/>
        </p:nvPicPr>
        <p:blipFill>
          <a:blip r:embed="rId3"/>
          <a:stretch>
            <a:fillRect/>
          </a:stretch>
        </p:blipFill>
        <p:spPr>
          <a:xfrm>
            <a:off x="264850" y="3503449"/>
            <a:ext cx="7324725" cy="4705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pic>
        <p:nvPicPr>
          <p:cNvPr id="3" name="Picture 2">
            <a:extLst>
              <a:ext uri="{FF2B5EF4-FFF2-40B4-BE49-F238E27FC236}">
                <a16:creationId xmlns:a16="http://schemas.microsoft.com/office/drawing/2014/main" id="{57E0BB0B-4F51-A179-6D80-5B453B29D9CF}"/>
              </a:ext>
            </a:extLst>
          </p:cNvPr>
          <p:cNvPicPr>
            <a:picLocks noChangeAspect="1"/>
          </p:cNvPicPr>
          <p:nvPr/>
        </p:nvPicPr>
        <p:blipFill>
          <a:blip r:embed="rId3"/>
          <a:stretch>
            <a:fillRect/>
          </a:stretch>
        </p:blipFill>
        <p:spPr>
          <a:xfrm>
            <a:off x="264945" y="2859087"/>
            <a:ext cx="2867025" cy="47720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pic>
        <p:nvPicPr>
          <p:cNvPr id="3" name="Picture 2">
            <a:extLst>
              <a:ext uri="{FF2B5EF4-FFF2-40B4-BE49-F238E27FC236}">
                <a16:creationId xmlns:a16="http://schemas.microsoft.com/office/drawing/2014/main" id="{58B895CF-AAB8-5A38-9A0C-E4F4B0605D33}"/>
              </a:ext>
            </a:extLst>
          </p:cNvPr>
          <p:cNvPicPr>
            <a:picLocks noChangeAspect="1"/>
          </p:cNvPicPr>
          <p:nvPr/>
        </p:nvPicPr>
        <p:blipFill>
          <a:blip r:embed="rId3"/>
          <a:stretch>
            <a:fillRect/>
          </a:stretch>
        </p:blipFill>
        <p:spPr>
          <a:xfrm>
            <a:off x="0" y="1904305"/>
            <a:ext cx="7772400" cy="6249789"/>
          </a:xfrm>
          <a:prstGeom prst="rect">
            <a:avLst/>
          </a:prstGeom>
        </p:spPr>
      </p:pic>
    </p:spTree>
    <p:extLst>
      <p:ext uri="{BB962C8B-B14F-4D97-AF65-F5344CB8AC3E}">
        <p14:creationId xmlns:p14="http://schemas.microsoft.com/office/powerpoint/2010/main" val="298067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CRUD</a:t>
            </a:r>
            <a:endParaRPr dirty="0"/>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FB9D7660-5716-79B4-EDDC-AFB01C19A54E}"/>
              </a:ext>
            </a:extLst>
          </p:cNvPr>
          <p:cNvPicPr>
            <a:picLocks noChangeAspect="1"/>
          </p:cNvPicPr>
          <p:nvPr/>
        </p:nvPicPr>
        <p:blipFill>
          <a:blip r:embed="rId3"/>
          <a:stretch>
            <a:fillRect/>
          </a:stretch>
        </p:blipFill>
        <p:spPr>
          <a:xfrm>
            <a:off x="1460500" y="3412130"/>
            <a:ext cx="4851400" cy="64766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D681C45-25D1-BBFB-9269-69531154CD1C}"/>
              </a:ext>
            </a:extLst>
          </p:cNvPr>
          <p:cNvPicPr>
            <a:picLocks noChangeAspect="1"/>
          </p:cNvPicPr>
          <p:nvPr/>
        </p:nvPicPr>
        <p:blipFill>
          <a:blip r:embed="rId3"/>
          <a:stretch>
            <a:fillRect/>
          </a:stretch>
        </p:blipFill>
        <p:spPr>
          <a:xfrm>
            <a:off x="0" y="3863536"/>
            <a:ext cx="7772400" cy="18003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D23A7677-4B7D-0627-BC67-D17AB0C0C06D}"/>
              </a:ext>
            </a:extLst>
          </p:cNvPr>
          <p:cNvPicPr>
            <a:picLocks noChangeAspect="1"/>
          </p:cNvPicPr>
          <p:nvPr/>
        </p:nvPicPr>
        <p:blipFill>
          <a:blip r:embed="rId3"/>
          <a:stretch>
            <a:fillRect/>
          </a:stretch>
        </p:blipFill>
        <p:spPr>
          <a:xfrm>
            <a:off x="414337" y="4334489"/>
            <a:ext cx="6943725" cy="3867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540E11A9-FB4D-A82F-C89A-B7AAC8E8ABD0}"/>
              </a:ext>
            </a:extLst>
          </p:cNvPr>
          <p:cNvPicPr>
            <a:picLocks noChangeAspect="1"/>
          </p:cNvPicPr>
          <p:nvPr/>
        </p:nvPicPr>
        <p:blipFill>
          <a:blip r:embed="rId3"/>
          <a:stretch>
            <a:fillRect/>
          </a:stretch>
        </p:blipFill>
        <p:spPr>
          <a:xfrm>
            <a:off x="1343025" y="4292548"/>
            <a:ext cx="5086350" cy="40100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94599D4F-B1C4-20D5-4538-41E7E353C508}"/>
              </a:ext>
            </a:extLst>
          </p:cNvPr>
          <p:cNvPicPr>
            <a:picLocks noChangeAspect="1"/>
          </p:cNvPicPr>
          <p:nvPr/>
        </p:nvPicPr>
        <p:blipFill>
          <a:blip r:embed="rId3"/>
          <a:stretch>
            <a:fillRect/>
          </a:stretch>
        </p:blipFill>
        <p:spPr>
          <a:xfrm>
            <a:off x="1181100" y="4606601"/>
            <a:ext cx="5410200" cy="3333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9D498802-E6AB-5DF0-99B7-A93037336811}"/>
              </a:ext>
            </a:extLst>
          </p:cNvPr>
          <p:cNvPicPr>
            <a:picLocks noChangeAspect="1"/>
          </p:cNvPicPr>
          <p:nvPr/>
        </p:nvPicPr>
        <p:blipFill>
          <a:blip r:embed="rId3"/>
          <a:stretch>
            <a:fillRect/>
          </a:stretch>
        </p:blipFill>
        <p:spPr>
          <a:xfrm>
            <a:off x="552450" y="5111426"/>
            <a:ext cx="6667500" cy="28289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tr-TR" sz="1900" dirty="0"/>
              <a:t>      </a:t>
            </a:r>
          </a:p>
          <a:p>
            <a:pPr marL="0" lvl="0" indent="0" algn="l" rtl="0">
              <a:spcBef>
                <a:spcPts val="1600"/>
              </a:spcBef>
              <a:spcAft>
                <a:spcPts val="0"/>
              </a:spcAft>
              <a:buNone/>
            </a:pPr>
            <a:r>
              <a:rPr lang="tr-TR" sz="1900" dirty="0"/>
              <a:t>       </a:t>
            </a:r>
            <a:r>
              <a:rPr lang="en-US" sz="1900" dirty="0"/>
              <a:t>To ensure the security of salary information, I create a new salary table by removing this information from employee table. In this way, </a:t>
            </a:r>
            <a:r>
              <a:rPr lang="en-US" sz="1900" dirty="0" err="1"/>
              <a:t>i</a:t>
            </a:r>
            <a:r>
              <a:rPr lang="en-US" sz="1900" dirty="0"/>
              <a:t> can prevent information leakage by defining access permissions to groups or users on this table.</a:t>
            </a: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700" dirty="0"/>
              <a:t>HR department using excel for data operations. They don't have database technology. This </a:t>
            </a:r>
            <a:r>
              <a:rPr lang="en-US" sz="1700" dirty="0" err="1"/>
              <a:t>situtaion</a:t>
            </a:r>
            <a:r>
              <a:rPr lang="en-US" sz="1700" dirty="0"/>
              <a:t> decrease </a:t>
            </a:r>
            <a:r>
              <a:rPr lang="tr-TR" sz="1700" dirty="0"/>
              <a:t>data </a:t>
            </a:r>
            <a:r>
              <a:rPr lang="tr-TR" sz="1700" dirty="0" err="1"/>
              <a:t>management</a:t>
            </a:r>
            <a:r>
              <a:rPr lang="en-US" sz="1700" dirty="0"/>
              <a:t> ability of data. In addition, HR Department face with issues such as keeping data in compliance with regulations, partial authorization of dataset with specific department, volume growth and difficulty in data tracking.</a:t>
            </a:r>
            <a:r>
              <a:rPr lang="tr-TR" sz="1700" dirty="0"/>
              <a:t> </a:t>
            </a:r>
            <a:r>
              <a:rPr lang="en-US" sz="1700" dirty="0"/>
              <a:t>Database technologies perfect solution all of these pain points. So, create database is </a:t>
            </a:r>
            <a:r>
              <a:rPr lang="en-US" sz="1700" dirty="0" err="1"/>
              <a:t>needence</a:t>
            </a:r>
            <a:r>
              <a:rPr lang="en-US" sz="1700" dirty="0"/>
              <a:t> on new database technology. </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US" sz="1700" dirty="0"/>
              <a:t>HR Department using shared Excel files for data management solution.</a:t>
            </a: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marL="0" lvl="0" indent="0" algn="l" rtl="0">
              <a:spcBef>
                <a:spcPts val="1600"/>
              </a:spcBef>
              <a:spcAft>
                <a:spcPts val="0"/>
              </a:spcAft>
              <a:buNone/>
            </a:pPr>
            <a:r>
              <a:rPr lang="tr-TR" sz="1900" b="1" dirty="0">
                <a:solidFill>
                  <a:srgbClr val="000000"/>
                </a:solidFill>
                <a:latin typeface="Arial"/>
                <a:cs typeface="Arial"/>
              </a:rPr>
              <a:t>       </a:t>
            </a:r>
            <a:r>
              <a:rPr lang="en-US" sz="1900" dirty="0"/>
              <a:t>Data is available on shared excel spreadsheet.</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spcBef>
                <a:spcPts val="0"/>
              </a:spcBef>
              <a:spcAft>
                <a:spcPts val="0"/>
              </a:spcAft>
              <a:buClr>
                <a:schemeClr val="dk1"/>
              </a:buClr>
              <a:buSzPts val="1100"/>
              <a:buFont typeface="Arial"/>
              <a:buNone/>
            </a:pPr>
            <a:r>
              <a:rPr lang="en-US" sz="1900" dirty="0"/>
              <a:t>Required by federal regulations to maintain this data for at least 7 years; additionally, since this is considered business critical data, we need to make sure it gets backed up properly.</a:t>
            </a:r>
            <a:r>
              <a:rPr lang="tr-TR" sz="1900" dirty="0"/>
              <a:t> </a:t>
            </a:r>
            <a:r>
              <a:rPr lang="tr-TR" sz="1900" dirty="0" err="1"/>
              <a:t>Also</a:t>
            </a:r>
            <a:r>
              <a:rPr lang="tr-TR" sz="1900" dirty="0"/>
              <a:t>, </a:t>
            </a:r>
            <a:r>
              <a:rPr lang="tr-TR" sz="1900" dirty="0" err="1"/>
              <a:t>database</a:t>
            </a:r>
            <a:r>
              <a:rPr lang="tr-TR" sz="1900" dirty="0"/>
              <a:t> </a:t>
            </a:r>
            <a:r>
              <a:rPr lang="tr-TR" sz="1900" dirty="0" err="1"/>
              <a:t>should</a:t>
            </a:r>
            <a:r>
              <a:rPr lang="tr-TR" sz="1900" dirty="0"/>
              <a:t> be </a:t>
            </a:r>
            <a:r>
              <a:rPr lang="tr-TR" sz="1900" dirty="0" err="1"/>
              <a:t>ready</a:t>
            </a:r>
            <a:r>
              <a:rPr lang="tr-TR" sz="1900" dirty="0"/>
              <a:t> </a:t>
            </a:r>
            <a:r>
              <a:rPr lang="tr-TR" sz="1900" dirty="0" err="1"/>
              <a:t>for</a:t>
            </a:r>
            <a:r>
              <a:rPr lang="tr-TR" sz="1900" dirty="0"/>
              <a:t> </a:t>
            </a:r>
            <a:r>
              <a:rPr lang="tr-TR" sz="1900" dirty="0" err="1"/>
              <a:t>future</a:t>
            </a:r>
            <a:r>
              <a:rPr lang="tr-TR" sz="1900" dirty="0"/>
              <a:t> </a:t>
            </a:r>
            <a:r>
              <a:rPr lang="tr-TR" sz="1900" dirty="0" err="1"/>
              <a:t>integration</a:t>
            </a:r>
            <a:r>
              <a:rPr lang="tr-TR" sz="1900" dirty="0"/>
              <a:t> </a:t>
            </a:r>
            <a:r>
              <a:rPr lang="tr-TR" sz="1900" dirty="0" err="1"/>
              <a:t>with</a:t>
            </a:r>
            <a:r>
              <a:rPr lang="tr-TR" sz="1900" dirty="0"/>
              <a:t> </a:t>
            </a:r>
            <a:r>
              <a:rPr lang="en" sz="1900" dirty="0">
                <a:sym typeface="Open Sans"/>
              </a:rPr>
              <a:t>payroll department's system </a:t>
            </a:r>
            <a:endParaRPr lang="en-US"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indent="0">
              <a:buClr>
                <a:schemeClr val="dk1"/>
              </a:buClr>
              <a:buSzPts val="1100"/>
              <a:buNone/>
            </a:pPr>
            <a:r>
              <a:rPr lang="tr-TR" sz="1900" dirty="0">
                <a:sym typeface="Open Sans"/>
              </a:rPr>
              <a:t>HR </a:t>
            </a:r>
            <a:r>
              <a:rPr lang="tr-TR" sz="1900" dirty="0" err="1">
                <a:sym typeface="Open Sans"/>
              </a:rPr>
              <a:t>department</a:t>
            </a:r>
            <a:r>
              <a:rPr lang="tr-TR" sz="1900" dirty="0">
                <a:sym typeface="Open Sans"/>
              </a:rPr>
              <a:t> </a:t>
            </a:r>
            <a:r>
              <a:rPr lang="tr-TR" sz="1900" dirty="0" err="1">
                <a:sym typeface="Open Sans"/>
              </a:rPr>
              <a:t>manages</a:t>
            </a:r>
            <a:r>
              <a:rPr lang="tr-TR" sz="1900" dirty="0">
                <a:sym typeface="Open Sans"/>
              </a:rPr>
              <a:t> data. They </a:t>
            </a:r>
            <a:r>
              <a:rPr lang="tr-TR" sz="1900" dirty="0" err="1">
                <a:sym typeface="Open Sans"/>
              </a:rPr>
              <a:t>resposible</a:t>
            </a:r>
            <a:r>
              <a:rPr lang="tr-TR" sz="1900" dirty="0">
                <a:sym typeface="Open Sans"/>
              </a:rPr>
              <a:t> data </a:t>
            </a:r>
            <a:r>
              <a:rPr lang="tr-TR" sz="1900" dirty="0" err="1">
                <a:sym typeface="Open Sans"/>
              </a:rPr>
              <a:t>operations</a:t>
            </a:r>
            <a:r>
              <a:rPr lang="tr-TR" sz="1900" dirty="0">
                <a:sym typeface="Open Sans"/>
              </a:rPr>
              <a:t> on </a:t>
            </a:r>
            <a:r>
              <a:rPr lang="tr-TR" sz="1900" dirty="0" err="1">
                <a:sym typeface="Open Sans"/>
              </a:rPr>
              <a:t>database</a:t>
            </a:r>
            <a:r>
              <a:rPr lang="tr-TR" sz="1900" dirty="0">
                <a:sym typeface="Open Sans"/>
              </a:rPr>
              <a:t>. </a:t>
            </a:r>
          </a:p>
          <a:p>
            <a:pPr marL="457200" lvl="0" indent="0" algn="l" rtl="0">
              <a:lnSpc>
                <a:spcPct val="100000"/>
              </a:lnSpc>
              <a:spcBef>
                <a:spcPts val="1600"/>
              </a:spcBef>
              <a:spcAft>
                <a:spcPts val="0"/>
              </a:spcAft>
              <a:buNone/>
            </a:pP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lang="tr-TR" sz="1900" dirty="0"/>
          </a:p>
          <a:p>
            <a:pPr marL="457200" lvl="0" indent="0" algn="l" rtl="0">
              <a:spcBef>
                <a:spcPts val="0"/>
              </a:spcBef>
              <a:spcAft>
                <a:spcPts val="0"/>
              </a:spcAft>
              <a:buClr>
                <a:schemeClr val="dk1"/>
              </a:buClr>
              <a:buSzPts val="1100"/>
              <a:buFont typeface="Arial"/>
              <a:buNone/>
            </a:pPr>
            <a:endParaRPr lang="tr-TR" sz="1900" dirty="0"/>
          </a:p>
          <a:p>
            <a:pPr marL="457200" lvl="0" indent="0" algn="l" rtl="0">
              <a:spcBef>
                <a:spcPts val="0"/>
              </a:spcBef>
              <a:spcAft>
                <a:spcPts val="0"/>
              </a:spcAft>
              <a:buClr>
                <a:schemeClr val="dk1"/>
              </a:buClr>
              <a:buSzPts val="1100"/>
              <a:buFont typeface="Arial"/>
              <a:buNone/>
            </a:pPr>
            <a:r>
              <a:rPr lang="tr-TR" sz="1900" dirty="0"/>
              <a:t>Read </a:t>
            </a:r>
            <a:r>
              <a:rPr lang="tr-TR" sz="1900" dirty="0" err="1"/>
              <a:t>Only</a:t>
            </a:r>
            <a:r>
              <a:rPr lang="tr-TR" sz="1900" dirty="0"/>
              <a:t> User: </a:t>
            </a:r>
            <a:r>
              <a:rPr lang="tr-TR" sz="1900" dirty="0">
                <a:sym typeface="Open Sans"/>
              </a:rPr>
              <a:t>A</a:t>
            </a:r>
            <a:r>
              <a:rPr lang="en" sz="1900" dirty="0">
                <a:sym typeface="Open Sans"/>
              </a:rPr>
              <a:t>ny employee </a:t>
            </a:r>
            <a:r>
              <a:rPr lang="tr-TR" sz="1900" dirty="0">
                <a:sym typeface="Open Sans"/>
              </a:rPr>
              <a:t>of </a:t>
            </a:r>
            <a:r>
              <a:rPr lang="tr-TR" sz="1900" dirty="0" err="1">
                <a:sym typeface="Open Sans"/>
              </a:rPr>
              <a:t>company</a:t>
            </a:r>
            <a:endParaRPr lang="tr-TR" sz="1900" dirty="0"/>
          </a:p>
          <a:p>
            <a:pPr marL="457200" lvl="0" indent="0" algn="l" rtl="0">
              <a:spcBef>
                <a:spcPts val="0"/>
              </a:spcBef>
              <a:spcAft>
                <a:spcPts val="0"/>
              </a:spcAft>
              <a:buClr>
                <a:schemeClr val="dk1"/>
              </a:buClr>
              <a:buSzPts val="1100"/>
              <a:buFont typeface="Arial"/>
              <a:buNone/>
            </a:pPr>
            <a:r>
              <a:rPr lang="tr-TR" sz="1900" dirty="0"/>
              <a:t>Read &amp; Write User: Management &amp; HR </a:t>
            </a:r>
            <a:r>
              <a:rPr lang="tr-TR" sz="1900" dirty="0" err="1"/>
              <a:t>Employee</a:t>
            </a:r>
            <a:endParaRPr lang="tr-TR" sz="1900" dirty="0"/>
          </a:p>
          <a:p>
            <a:pPr marL="457200" lvl="0" indent="0" algn="l" rtl="0">
              <a:spcBef>
                <a:spcPts val="0"/>
              </a:spcBef>
              <a:spcAft>
                <a:spcPts val="0"/>
              </a:spcAft>
              <a:buClr>
                <a:schemeClr val="dk1"/>
              </a:buClr>
              <a:buSzPts val="1100"/>
              <a:buFont typeface="Arial"/>
              <a:buNone/>
            </a:pPr>
            <a:endParaRPr lang="tr-TR" sz="1900" dirty="0"/>
          </a:p>
          <a:p>
            <a:pPr marL="457200" lvl="0" indent="0" algn="l" rtl="0">
              <a:spcBef>
                <a:spcPts val="0"/>
              </a:spcBef>
              <a:spcAft>
                <a:spcPts val="0"/>
              </a:spcAft>
              <a:buClr>
                <a:schemeClr val="dk1"/>
              </a:buClr>
              <a:buSzPts val="1100"/>
              <a:buFont typeface="Arial"/>
              <a:buNone/>
            </a:pPr>
            <a:r>
              <a:rPr lang="tr-TR" sz="1900" dirty="0"/>
              <a:t>Read </a:t>
            </a:r>
            <a:r>
              <a:rPr lang="tr-TR" sz="1900" dirty="0" err="1"/>
              <a:t>Only</a:t>
            </a:r>
            <a:r>
              <a:rPr lang="tr-TR" sz="1900" dirty="0"/>
              <a:t> User </a:t>
            </a:r>
            <a:r>
              <a:rPr lang="tr-TR" sz="1900" dirty="0" err="1"/>
              <a:t>Restriction</a:t>
            </a:r>
            <a:r>
              <a:rPr lang="tr-TR" sz="1900" dirty="0"/>
              <a:t>: </a:t>
            </a:r>
            <a:r>
              <a:rPr lang="tr-TR" sz="1900" dirty="0" err="1"/>
              <a:t>This</a:t>
            </a:r>
            <a:r>
              <a:rPr lang="tr-TR" sz="1900" dirty="0"/>
              <a:t> role </a:t>
            </a:r>
            <a:r>
              <a:rPr lang="tr-TR" sz="1900" dirty="0" err="1"/>
              <a:t>doesn’t</a:t>
            </a:r>
            <a:r>
              <a:rPr lang="tr-TR" sz="1900" dirty="0"/>
              <a:t> h</a:t>
            </a:r>
            <a:r>
              <a:rPr lang="en" sz="1900" dirty="0">
                <a:sym typeface="Open Sans"/>
              </a:rPr>
              <a:t>av</a:t>
            </a:r>
            <a:r>
              <a:rPr lang="tr-TR" sz="1900" dirty="0">
                <a:sym typeface="Open Sans"/>
              </a:rPr>
              <a:t>e</a:t>
            </a:r>
            <a:r>
              <a:rPr lang="en" sz="1900" dirty="0">
                <a:sym typeface="Open Sans"/>
              </a:rPr>
              <a:t> access to salary information</a:t>
            </a:r>
            <a:r>
              <a:rPr lang="tr-TR" sz="1900" dirty="0"/>
              <a:t> </a:t>
            </a: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extLst>
      <p:ext uri="{BB962C8B-B14F-4D97-AF65-F5344CB8AC3E}">
        <p14:creationId xmlns:p14="http://schemas.microsoft.com/office/powerpoint/2010/main" val="21628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tr-TR" sz="1700" dirty="0" err="1"/>
              <a:t>Database’ll</a:t>
            </a:r>
            <a:r>
              <a:rPr lang="tr-TR" sz="1700" dirty="0"/>
              <a:t> </a:t>
            </a:r>
            <a:r>
              <a:rPr lang="tr-TR" sz="1700" dirty="0" err="1"/>
              <a:t>create</a:t>
            </a:r>
            <a:r>
              <a:rPr lang="tr-TR" sz="1700" dirty="0"/>
              <a:t> </a:t>
            </a:r>
            <a:r>
              <a:rPr lang="tr-TR" sz="1700" dirty="0" err="1"/>
              <a:t>from</a:t>
            </a:r>
            <a:r>
              <a:rPr lang="tr-TR" sz="1700" dirty="0"/>
              <a:t> </a:t>
            </a:r>
            <a:r>
              <a:rPr lang="tr-TR" sz="1700" dirty="0" err="1"/>
              <a:t>one</a:t>
            </a:r>
            <a:r>
              <a:rPr lang="tr-TR" sz="1700" dirty="0"/>
              <a:t> </a:t>
            </a:r>
            <a:r>
              <a:rPr lang="tr-TR" sz="1700" dirty="0" err="1"/>
              <a:t>spreadsheet</a:t>
            </a:r>
            <a:r>
              <a:rPr lang="tr-TR" sz="1700" dirty="0"/>
              <a:t> data </a:t>
            </a:r>
            <a:r>
              <a:rPr lang="tr-TR" sz="1700" dirty="0" err="1"/>
              <a:t>which</a:t>
            </a:r>
            <a:r>
              <a:rPr lang="tr-TR" sz="1700" dirty="0"/>
              <a:t> has 205 </a:t>
            </a:r>
            <a:r>
              <a:rPr lang="tr-TR" sz="1700" dirty="0" err="1"/>
              <a:t>rows</a:t>
            </a:r>
            <a:r>
              <a:rPr lang="tr-TR" sz="1700" dirty="0"/>
              <a:t> </a:t>
            </a:r>
            <a:r>
              <a:rPr lang="tr-TR" sz="1700" dirty="0" err="1"/>
              <a:t>and</a:t>
            </a:r>
            <a:r>
              <a:rPr lang="tr-TR" sz="1700" dirty="0"/>
              <a:t> 14 </a:t>
            </a:r>
            <a:r>
              <a:rPr lang="tr-TR" sz="1700" dirty="0" err="1"/>
              <a:t>columns</a:t>
            </a:r>
            <a:r>
              <a:rPr lang="tr-TR" sz="1700" dirty="0"/>
              <a:t> data</a:t>
            </a:r>
            <a:r>
              <a:rPr lang="en-US" sz="1700" dirty="0"/>
              <a:t>. </a:t>
            </a:r>
            <a:endParaRPr lang="en-US" sz="1900" dirty="0"/>
          </a:p>
          <a:p>
            <a:pPr marL="457200" lvl="0" indent="-349250" algn="l" rtl="0">
              <a:spcBef>
                <a:spcPts val="1600"/>
              </a:spcBef>
              <a:spcAft>
                <a:spcPts val="0"/>
              </a:spcAft>
              <a:buSzPts val="1900"/>
              <a:buFont typeface="Open Sans"/>
              <a:buChar char="●"/>
            </a:pPr>
            <a:r>
              <a:rPr lang="en-US" sz="1900" b="1" dirty="0">
                <a:latin typeface="Open Sans"/>
                <a:ea typeface="Open Sans"/>
                <a:cs typeface="Open Sans"/>
                <a:sym typeface="Open Sans"/>
              </a:rPr>
              <a:t>Estimated annual growth</a:t>
            </a:r>
          </a:p>
          <a:p>
            <a:pPr marL="457200" lvl="0" indent="0" algn="l" rtl="0">
              <a:lnSpc>
                <a:spcPct val="100000"/>
              </a:lnSpc>
              <a:spcBef>
                <a:spcPts val="1600"/>
              </a:spcBef>
              <a:spcAft>
                <a:spcPts val="0"/>
              </a:spcAft>
              <a:buNone/>
            </a:pPr>
            <a:r>
              <a:rPr lang="tr-TR" sz="1700" dirty="0"/>
              <a:t>HR </a:t>
            </a:r>
            <a:r>
              <a:rPr lang="tr-TR" sz="1700" dirty="0" err="1"/>
              <a:t>deparment</a:t>
            </a:r>
            <a:r>
              <a:rPr lang="tr-TR" sz="1700" dirty="0"/>
              <a:t> </a:t>
            </a:r>
            <a:r>
              <a:rPr lang="tr-TR" sz="1700" dirty="0" err="1"/>
              <a:t>expecting</a:t>
            </a:r>
            <a:r>
              <a:rPr lang="en" sz="1700" dirty="0">
                <a:sym typeface="Open Sans"/>
              </a:rPr>
              <a:t> 20% growth a year for the next 5 year</a:t>
            </a:r>
            <a:r>
              <a:rPr lang="tr-TR" sz="1700" dirty="0">
                <a:sym typeface="Open Sans"/>
              </a:rPr>
              <a:t>.</a:t>
            </a:r>
            <a:endParaRPr sz="1700" dirty="0">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Salary information must be restricted to HR and management level employees only, cause of sensitive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Provide at least two justifications for building a database</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the database objects (tables, views, special procedures)  that will be created for the database. </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dirty="0"/>
              <a:t>Hint - you may want to circle back to this answer after completing the logical ERD in step 2.</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tr-TR" sz="1700"/>
              <a:t>Direct </a:t>
            </a:r>
            <a:r>
              <a:rPr lang="tr-TR" sz="1700" dirty="0" err="1"/>
              <a:t>feed</a:t>
            </a:r>
            <a:r>
              <a:rPr lang="en" sz="1700" dirty="0"/>
              <a:t>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Data governance (Ownership and User access)</a:t>
            </a:r>
            <a:endParaRPr sz="16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b="1" dirty="0">
                <a:latin typeface="Open Sans"/>
                <a:ea typeface="Open Sans"/>
                <a:cs typeface="Open Sans"/>
                <a:sym typeface="Open Sans"/>
              </a:rPr>
              <a:t>Ownership: </a:t>
            </a:r>
            <a:r>
              <a:rPr lang="tr-TR" sz="1600" dirty="0"/>
              <a:t>HR </a:t>
            </a:r>
            <a:r>
              <a:rPr lang="tr-TR" sz="1600" dirty="0" err="1"/>
              <a:t>Deparment</a:t>
            </a:r>
            <a:endParaRPr sz="1600" dirty="0"/>
          </a:p>
          <a:p>
            <a:pPr marL="457200" lvl="0" indent="0" algn="l" rtl="0">
              <a:lnSpc>
                <a:spcPct val="100000"/>
              </a:lnSpc>
              <a:spcBef>
                <a:spcPts val="0"/>
              </a:spcBef>
              <a:spcAft>
                <a:spcPts val="0"/>
              </a:spcAft>
              <a:buNone/>
            </a:pPr>
            <a:endParaRPr sz="1600" dirty="0"/>
          </a:p>
          <a:p>
            <a:pPr marL="457200" lvl="0" indent="0" algn="l" rtl="0">
              <a:lnSpc>
                <a:spcPct val="100000"/>
              </a:lnSpc>
              <a:spcBef>
                <a:spcPts val="0"/>
              </a:spcBef>
              <a:spcAft>
                <a:spcPts val="0"/>
              </a:spcAft>
              <a:buNone/>
            </a:pPr>
            <a:r>
              <a:rPr lang="en" sz="1600" b="1" dirty="0">
                <a:latin typeface="Open Sans"/>
                <a:ea typeface="Open Sans"/>
                <a:cs typeface="Open Sans"/>
                <a:sym typeface="Open Sans"/>
              </a:rPr>
              <a:t>User Access: </a:t>
            </a:r>
            <a:r>
              <a:rPr lang="tr-TR" sz="1600" dirty="0"/>
              <a:t>HR </a:t>
            </a:r>
            <a:r>
              <a:rPr lang="tr-TR" sz="1600" dirty="0" err="1"/>
              <a:t>Department</a:t>
            </a:r>
            <a:r>
              <a:rPr lang="tr-TR" sz="1600" dirty="0"/>
              <a:t> </a:t>
            </a:r>
            <a:r>
              <a:rPr lang="tr-TR" sz="1600" dirty="0" err="1"/>
              <a:t>Employees</a:t>
            </a:r>
            <a:r>
              <a:rPr lang="tr-TR" sz="1600" dirty="0"/>
              <a:t> </a:t>
            </a:r>
            <a:r>
              <a:rPr lang="tr-TR" sz="1600" dirty="0" err="1"/>
              <a:t>and</a:t>
            </a:r>
            <a:r>
              <a:rPr lang="tr-TR" sz="1600" dirty="0"/>
              <a:t> Management Level has </a:t>
            </a:r>
            <a:r>
              <a:rPr lang="tr-TR" sz="1600" dirty="0" err="1"/>
              <a:t>full</a:t>
            </a:r>
            <a:r>
              <a:rPr lang="tr-TR" sz="1600" dirty="0"/>
              <a:t> </a:t>
            </a:r>
            <a:r>
              <a:rPr lang="tr-TR" sz="1600" dirty="0" err="1"/>
              <a:t>access</a:t>
            </a:r>
            <a:r>
              <a:rPr lang="tr-TR" sz="1600" dirty="0"/>
              <a:t> </a:t>
            </a:r>
            <a:r>
              <a:rPr lang="tr-TR" sz="1600" dirty="0" err="1"/>
              <a:t>to</a:t>
            </a:r>
            <a:r>
              <a:rPr lang="tr-TR" sz="1600" dirty="0"/>
              <a:t> data. </a:t>
            </a:r>
            <a:r>
              <a:rPr lang="en-US" sz="1600" dirty="0"/>
              <a:t>Other employees have only read access, except for salary information.</a:t>
            </a:r>
            <a:endParaRPr sz="1600" dirty="0"/>
          </a:p>
          <a:p>
            <a:pPr marL="457200" lvl="0" indent="0" algn="l" rtl="0">
              <a:lnSpc>
                <a:spcPct val="100000"/>
              </a:lnSpc>
              <a:spcBef>
                <a:spcPts val="0"/>
              </a:spcBef>
              <a:spcAft>
                <a:spcPts val="0"/>
              </a:spcAft>
              <a:buNone/>
            </a:pPr>
            <a:endParaRPr sz="1600" dirty="0"/>
          </a:p>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Scalability </a:t>
            </a:r>
            <a:endParaRPr sz="1600" b="1" dirty="0">
              <a:latin typeface="Open Sans"/>
              <a:ea typeface="Open Sans"/>
              <a:cs typeface="Open Sans"/>
              <a:sym typeface="Open Sans"/>
            </a:endParaRPr>
          </a:p>
          <a:p>
            <a:pPr marL="457200" lvl="0" indent="0" algn="l" rtl="0">
              <a:spcBef>
                <a:spcPts val="1600"/>
              </a:spcBef>
              <a:spcAft>
                <a:spcPts val="0"/>
              </a:spcAft>
              <a:buNone/>
            </a:pPr>
            <a:r>
              <a:rPr lang="en-US" sz="1600" dirty="0"/>
              <a:t>Database should has replication factor 3</a:t>
            </a:r>
            <a:r>
              <a:rPr lang="tr-TR" sz="1600" dirty="0"/>
              <a:t> </a:t>
            </a:r>
            <a:r>
              <a:rPr lang="tr-TR" sz="1600" dirty="0" err="1"/>
              <a:t>for</a:t>
            </a:r>
            <a:r>
              <a:rPr lang="tr-TR" sz="1600" dirty="0"/>
              <a:t> data </a:t>
            </a:r>
            <a:r>
              <a:rPr lang="tr-TR" sz="1600" dirty="0" err="1"/>
              <a:t>loss</a:t>
            </a:r>
            <a:r>
              <a:rPr lang="tr-TR" sz="1600" dirty="0"/>
              <a:t> </a:t>
            </a:r>
            <a:r>
              <a:rPr lang="tr-TR" sz="1600" dirty="0" err="1"/>
              <a:t>protection</a:t>
            </a:r>
            <a:r>
              <a:rPr lang="tr-TR" sz="1600" dirty="0"/>
              <a:t>. </a:t>
            </a:r>
            <a:r>
              <a:rPr lang="en-US" sz="1600" dirty="0"/>
              <a:t>It should has state based sharding for query performance  on each office.</a:t>
            </a:r>
          </a:p>
          <a:p>
            <a:pPr marL="457200" lvl="0" indent="-349250" algn="l" rtl="0">
              <a:spcBef>
                <a:spcPts val="1600"/>
              </a:spcBef>
              <a:spcAft>
                <a:spcPts val="0"/>
              </a:spcAft>
              <a:buSzPts val="1900"/>
              <a:buFont typeface="Open Sans"/>
              <a:buChar char="●"/>
            </a:pPr>
            <a:r>
              <a:rPr lang="en" sz="1600" b="1" dirty="0">
                <a:latin typeface="Open Sans"/>
                <a:ea typeface="Open Sans"/>
                <a:cs typeface="Open Sans"/>
                <a:sym typeface="Open Sans"/>
              </a:rPr>
              <a:t>Flexibility</a:t>
            </a:r>
            <a:endParaRPr sz="1600" dirty="0"/>
          </a:p>
          <a:p>
            <a:pPr marL="457200" lvl="0" indent="0" algn="l" rtl="0">
              <a:spcBef>
                <a:spcPts val="1600"/>
              </a:spcBef>
              <a:spcAft>
                <a:spcPts val="0"/>
              </a:spcAft>
              <a:buNone/>
            </a:pPr>
            <a:r>
              <a:rPr lang="tr-TR" sz="1600" dirty="0"/>
              <a:t>Database </a:t>
            </a:r>
            <a:r>
              <a:rPr lang="tr-TR" sz="1600" dirty="0" err="1"/>
              <a:t>should</a:t>
            </a:r>
            <a:r>
              <a:rPr lang="tr-TR" sz="1600" dirty="0"/>
              <a:t> be </a:t>
            </a:r>
            <a:r>
              <a:rPr lang="tr-TR" sz="1600" dirty="0" err="1"/>
              <a:t>ready</a:t>
            </a:r>
            <a:r>
              <a:rPr lang="tr-TR" sz="1600" dirty="0"/>
              <a:t> </a:t>
            </a:r>
            <a:r>
              <a:rPr lang="tr-TR" sz="1600" dirty="0" err="1"/>
              <a:t>for</a:t>
            </a:r>
            <a:r>
              <a:rPr lang="tr-TR" sz="1600" dirty="0"/>
              <a:t> </a:t>
            </a:r>
            <a:r>
              <a:rPr lang="tr-TR" sz="1600" dirty="0" err="1"/>
              <a:t>future</a:t>
            </a:r>
            <a:r>
              <a:rPr lang="tr-TR" sz="1600" dirty="0"/>
              <a:t> </a:t>
            </a:r>
            <a:r>
              <a:rPr lang="tr-TR" sz="1600" dirty="0" err="1"/>
              <a:t>integration</a:t>
            </a:r>
            <a:r>
              <a:rPr lang="tr-TR" sz="1600" dirty="0"/>
              <a:t> </a:t>
            </a:r>
            <a:r>
              <a:rPr lang="tr-TR" sz="1600" dirty="0" err="1"/>
              <a:t>with</a:t>
            </a:r>
            <a:r>
              <a:rPr lang="tr-TR" sz="1600" dirty="0"/>
              <a:t> </a:t>
            </a:r>
            <a:r>
              <a:rPr lang="en" sz="1600" dirty="0">
                <a:sym typeface="Open Sans"/>
              </a:rPr>
              <a:t>payroll department's system</a:t>
            </a:r>
            <a:r>
              <a:rPr lang="tr-TR" sz="1600" dirty="0">
                <a:sym typeface="Open Sans"/>
              </a:rPr>
              <a:t>.</a:t>
            </a:r>
          </a:p>
          <a:p>
            <a:pPr marL="457200" lvl="0" indent="0" algn="l" rtl="0">
              <a:spcBef>
                <a:spcPts val="1600"/>
              </a:spcBef>
              <a:spcAft>
                <a:spcPts val="0"/>
              </a:spcAft>
              <a:buNone/>
            </a:pPr>
            <a:r>
              <a:rPr lang="en" sz="1600" b="1" dirty="0">
                <a:latin typeface="Open Sans"/>
                <a:ea typeface="Open Sans"/>
                <a:cs typeface="Open Sans"/>
                <a:sym typeface="Open Sans"/>
              </a:rPr>
              <a:t>Storage &amp; retention</a:t>
            </a:r>
            <a:endParaRPr sz="16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b="1" dirty="0">
                <a:latin typeface="Open Sans"/>
                <a:ea typeface="Open Sans"/>
                <a:cs typeface="Open Sans"/>
                <a:sym typeface="Open Sans"/>
              </a:rPr>
              <a:t>Storage (disk or in-memory): </a:t>
            </a:r>
            <a:r>
              <a:rPr lang="tr-TR" sz="1600" dirty="0"/>
              <a:t>Data </a:t>
            </a:r>
            <a:r>
              <a:rPr lang="tr-TR" sz="1600" dirty="0" err="1"/>
              <a:t>should</a:t>
            </a:r>
            <a:r>
              <a:rPr lang="tr-TR" sz="1600" dirty="0"/>
              <a:t> </a:t>
            </a:r>
            <a:r>
              <a:rPr lang="tr-TR" sz="1600" dirty="0" err="1"/>
              <a:t>store</a:t>
            </a:r>
            <a:r>
              <a:rPr lang="tr-TR" sz="1600" dirty="0"/>
              <a:t> on disk.</a:t>
            </a:r>
            <a:endParaRPr sz="1600" dirty="0"/>
          </a:p>
          <a:p>
            <a:pPr marL="457200" lvl="0" indent="0" algn="l" rtl="0">
              <a:lnSpc>
                <a:spcPct val="100000"/>
              </a:lnSpc>
              <a:spcBef>
                <a:spcPts val="0"/>
              </a:spcBef>
              <a:spcAft>
                <a:spcPts val="0"/>
              </a:spcAft>
              <a:buNone/>
            </a:pPr>
            <a:endParaRPr sz="1600" dirty="0"/>
          </a:p>
          <a:p>
            <a:pPr marL="457200" lvl="0" indent="0" algn="l" rtl="0">
              <a:lnSpc>
                <a:spcPct val="100000"/>
              </a:lnSpc>
              <a:spcBef>
                <a:spcPts val="0"/>
              </a:spcBef>
              <a:spcAft>
                <a:spcPts val="0"/>
              </a:spcAft>
              <a:buNone/>
            </a:pPr>
            <a:r>
              <a:rPr lang="en" sz="1600" b="1" dirty="0">
                <a:latin typeface="Open Sans"/>
                <a:ea typeface="Open Sans"/>
                <a:cs typeface="Open Sans"/>
                <a:sym typeface="Open Sans"/>
              </a:rPr>
              <a:t>Retention: </a:t>
            </a:r>
            <a:r>
              <a:rPr lang="en-US" sz="1600" dirty="0"/>
              <a:t>Required by federal regulations to maintain this data for at least 7 years</a:t>
            </a:r>
            <a:r>
              <a:rPr lang="tr-TR" sz="1600" dirty="0"/>
              <a:t>. On </a:t>
            </a:r>
            <a:r>
              <a:rPr lang="tr-TR" sz="1600" dirty="0" err="1"/>
              <a:t>each</a:t>
            </a:r>
            <a:r>
              <a:rPr lang="tr-TR" sz="1600" dirty="0"/>
              <a:t> 7 </a:t>
            </a:r>
            <a:r>
              <a:rPr lang="tr-TR" sz="1600" dirty="0" err="1"/>
              <a:t>years</a:t>
            </a:r>
            <a:r>
              <a:rPr lang="tr-TR" sz="1600" dirty="0"/>
              <a:t>, data </a:t>
            </a:r>
            <a:r>
              <a:rPr lang="tr-TR" sz="1600" dirty="0" err="1"/>
              <a:t>should</a:t>
            </a:r>
            <a:r>
              <a:rPr lang="tr-TR" sz="1600" dirty="0"/>
              <a:t> be </a:t>
            </a:r>
            <a:r>
              <a:rPr lang="tr-TR" sz="1600" dirty="0" err="1"/>
              <a:t>archived</a:t>
            </a:r>
            <a:r>
              <a:rPr lang="tr-TR" sz="1600" dirty="0"/>
              <a:t>.</a:t>
            </a:r>
            <a:endParaRPr sz="1600" dirty="0"/>
          </a:p>
          <a:p>
            <a:pPr marL="457200" lvl="0" indent="0" algn="l" rtl="0">
              <a:lnSpc>
                <a:spcPct val="100000"/>
              </a:lnSpc>
              <a:spcBef>
                <a:spcPts val="0"/>
              </a:spcBef>
              <a:spcAft>
                <a:spcPts val="0"/>
              </a:spcAft>
              <a:buNone/>
            </a:pPr>
            <a:endParaRPr sz="1600" dirty="0"/>
          </a:p>
          <a:p>
            <a:pPr marL="457200" lvl="0" indent="0" algn="l" rtl="0">
              <a:lnSpc>
                <a:spcPct val="100000"/>
              </a:lnSpc>
              <a:spcBef>
                <a:spcPts val="0"/>
              </a:spcBef>
              <a:spcAft>
                <a:spcPts val="0"/>
              </a:spcAft>
              <a:buNone/>
            </a:pPr>
            <a:endParaRPr sz="1600" dirty="0"/>
          </a:p>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Backup</a:t>
            </a:r>
            <a:endParaRPr sz="16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600" dirty="0"/>
              <a:t>This database store business critical data. So, data should backup schedule is full backup 1x per week, incremental backup daily</a:t>
            </a:r>
            <a:endParaRPr sz="16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1885</Words>
  <Application>Microsoft Office PowerPoint</Application>
  <PresentationFormat>Custom</PresentationFormat>
  <Paragraphs>220</Paragraphs>
  <Slides>24</Slides>
  <Notes>24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Arial</vt:lpstr>
      <vt:lpstr>Open Sans Light</vt:lpstr>
      <vt:lpstr>Source Code Pro</vt:lpstr>
      <vt:lpstr>Helvetica Neue</vt:lpstr>
      <vt:lpstr>Open Sans</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Business Requirement</vt:lpstr>
      <vt:lpstr>Data Architect Technical Requirement</vt:lpstr>
      <vt:lpstr>Data Architect Technical Requirement</vt:lpstr>
      <vt:lpstr>PowerPoint Presentation</vt:lpstr>
      <vt:lpstr>ERD</vt:lpstr>
      <vt:lpstr>ERD</vt:lpstr>
      <vt:lpstr>ERD</vt:lpstr>
      <vt:lpstr>PowerPoint Presentation</vt:lpstr>
      <vt:lpstr>Step 3: Create A Physical Database</vt:lpstr>
      <vt:lpstr>DDL</vt:lpstr>
      <vt:lpstr>DDL</vt:lpstr>
      <vt:lpstr>CRUD</vt:lpstr>
      <vt:lpstr>CRUD</vt:lpstr>
      <vt:lpstr>CRUD</vt:lpstr>
      <vt:lpstr>CRUD</vt:lpstr>
      <vt:lpstr>CRUD</vt:lpstr>
      <vt:lpstr>CRUD</vt:lpstr>
      <vt:lpstr>CRUD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Onur Özdemir</cp:lastModifiedBy>
  <cp:revision>41</cp:revision>
  <dcterms:modified xsi:type="dcterms:W3CDTF">2023-12-13T18:48:50Z</dcterms:modified>
</cp:coreProperties>
</file>