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58" r:id="rId5"/>
    <p:sldId id="259" r:id="rId6"/>
    <p:sldId id="260" r:id="rId7"/>
    <p:sldId id="261" r:id="rId8"/>
    <p:sldId id="262" r:id="rId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25" d="100"/>
          <a:sy n="125" d="100"/>
        </p:scale>
        <p:origin x="-38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2A06F1C2-BA3D-4F7D-9244-8ACF3DA33478}" type="datetimeFigureOut">
              <a:rPr lang="tr-TR" smtClean="0"/>
              <a:pPr/>
              <a:t>9.02.2020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54280B1-2D12-4747-8145-30D168D6634D}" type="slidenum">
              <a:rPr lang="tr-TR" smtClean="0"/>
              <a:pPr/>
              <a:t>‹#›</a:t>
            </a:fld>
            <a:endParaRPr lang="tr-TR"/>
          </a:p>
        </p:txBody>
      </p:sp>
    </p:spTree>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2A06F1C2-BA3D-4F7D-9244-8ACF3DA33478}" type="datetimeFigureOut">
              <a:rPr lang="tr-TR" smtClean="0"/>
              <a:pPr/>
              <a:t>9.02.2020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54280B1-2D12-4747-8145-30D168D6634D}" type="slidenum">
              <a:rPr lang="tr-TR" smtClean="0"/>
              <a:pPr/>
              <a:t>‹#›</a:t>
            </a:fld>
            <a:endParaRPr lang="tr-TR"/>
          </a:p>
        </p:txBody>
      </p:sp>
    </p:spTree>
  </p:cSld>
  <p:clrMapOvr>
    <a:masterClrMapping/>
  </p:clrMapOvr>
  <p:transition>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2A06F1C2-BA3D-4F7D-9244-8ACF3DA33478}" type="datetimeFigureOut">
              <a:rPr lang="tr-TR" smtClean="0"/>
              <a:pPr/>
              <a:t>9.02.2020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54280B1-2D12-4747-8145-30D168D6634D}" type="slidenum">
              <a:rPr lang="tr-TR" smtClean="0"/>
              <a:pPr/>
              <a:t>‹#›</a:t>
            </a:fld>
            <a:endParaRPr lang="tr-TR"/>
          </a:p>
        </p:txBody>
      </p:sp>
    </p:spTree>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2A06F1C2-BA3D-4F7D-9244-8ACF3DA33478}" type="datetimeFigureOut">
              <a:rPr lang="tr-TR" smtClean="0"/>
              <a:pPr/>
              <a:t>9.02.2020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54280B1-2D12-4747-8145-30D168D6634D}" type="slidenum">
              <a:rPr lang="tr-TR" smtClean="0"/>
              <a:pPr/>
              <a:t>‹#›</a:t>
            </a:fld>
            <a:endParaRPr lang="tr-TR"/>
          </a:p>
        </p:txBody>
      </p:sp>
    </p:spTree>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2A06F1C2-BA3D-4F7D-9244-8ACF3DA33478}" type="datetimeFigureOut">
              <a:rPr lang="tr-TR" smtClean="0"/>
              <a:pPr/>
              <a:t>9.02.2020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54280B1-2D12-4747-8145-30D168D6634D}" type="slidenum">
              <a:rPr lang="tr-TR" smtClean="0"/>
              <a:pPr/>
              <a:t>‹#›</a:t>
            </a:fld>
            <a:endParaRPr lang="tr-TR"/>
          </a:p>
        </p:txBody>
      </p:sp>
    </p:spTree>
  </p:cSld>
  <p:clrMapOvr>
    <a:masterClrMapping/>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2A06F1C2-BA3D-4F7D-9244-8ACF3DA33478}" type="datetimeFigureOut">
              <a:rPr lang="tr-TR" smtClean="0"/>
              <a:pPr/>
              <a:t>9.02.2020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C54280B1-2D12-4747-8145-30D168D6634D}" type="slidenum">
              <a:rPr lang="tr-TR" smtClean="0"/>
              <a:pPr/>
              <a:t>‹#›</a:t>
            </a:fld>
            <a:endParaRPr lang="tr-TR"/>
          </a:p>
        </p:txBody>
      </p:sp>
    </p:spTree>
  </p:cSld>
  <p:clrMapOvr>
    <a:masterClrMapping/>
  </p:clrMapOvr>
  <p:transition>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2A06F1C2-BA3D-4F7D-9244-8ACF3DA33478}" type="datetimeFigureOut">
              <a:rPr lang="tr-TR" smtClean="0"/>
              <a:pPr/>
              <a:t>9.02.2020</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C54280B1-2D12-4747-8145-30D168D6634D}" type="slidenum">
              <a:rPr lang="tr-TR" smtClean="0"/>
              <a:pPr/>
              <a:t>‹#›</a:t>
            </a:fld>
            <a:endParaRPr lang="tr-TR"/>
          </a:p>
        </p:txBody>
      </p:sp>
    </p:spTree>
  </p:cSld>
  <p:clrMapOvr>
    <a:masterClrMapping/>
  </p:clrMapOvr>
  <p:transition>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2A06F1C2-BA3D-4F7D-9244-8ACF3DA33478}" type="datetimeFigureOut">
              <a:rPr lang="tr-TR" smtClean="0"/>
              <a:pPr/>
              <a:t>9.02.2020</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C54280B1-2D12-4747-8145-30D168D6634D}" type="slidenum">
              <a:rPr lang="tr-TR" smtClean="0"/>
              <a:pPr/>
              <a:t>‹#›</a:t>
            </a:fld>
            <a:endParaRPr lang="tr-TR"/>
          </a:p>
        </p:txBody>
      </p:sp>
    </p:spTree>
  </p:cSld>
  <p:clrMapOvr>
    <a:masterClrMapping/>
  </p:clrMapOvr>
  <p:transition>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2A06F1C2-BA3D-4F7D-9244-8ACF3DA33478}" type="datetimeFigureOut">
              <a:rPr lang="tr-TR" smtClean="0"/>
              <a:pPr/>
              <a:t>9.02.2020</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C54280B1-2D12-4747-8145-30D168D6634D}" type="slidenum">
              <a:rPr lang="tr-TR" smtClean="0"/>
              <a:pPr/>
              <a:t>‹#›</a:t>
            </a:fld>
            <a:endParaRPr lang="tr-TR"/>
          </a:p>
        </p:txBody>
      </p:sp>
    </p:spTree>
  </p:cSld>
  <p:clrMapOvr>
    <a:masterClrMapping/>
  </p:clrMapOvr>
  <p:transition>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2A06F1C2-BA3D-4F7D-9244-8ACF3DA33478}" type="datetimeFigureOut">
              <a:rPr lang="tr-TR" smtClean="0"/>
              <a:pPr/>
              <a:t>9.02.2020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C54280B1-2D12-4747-8145-30D168D6634D}" type="slidenum">
              <a:rPr lang="tr-TR" smtClean="0"/>
              <a:pPr/>
              <a:t>‹#›</a:t>
            </a:fld>
            <a:endParaRPr lang="tr-TR"/>
          </a:p>
        </p:txBody>
      </p:sp>
    </p:spTree>
  </p:cSld>
  <p:clrMapOvr>
    <a:masterClrMapping/>
  </p:clrMapOvr>
  <p:transition>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2A06F1C2-BA3D-4F7D-9244-8ACF3DA33478}" type="datetimeFigureOut">
              <a:rPr lang="tr-TR" smtClean="0"/>
              <a:pPr/>
              <a:t>9.02.2020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C54280B1-2D12-4747-8145-30D168D6634D}" type="slidenum">
              <a:rPr lang="tr-TR" smtClean="0"/>
              <a:pPr/>
              <a:t>‹#›</a:t>
            </a:fld>
            <a:endParaRPr lang="tr-TR"/>
          </a:p>
        </p:txBody>
      </p:sp>
    </p:spTree>
  </p:cSld>
  <p:clrMapOvr>
    <a:masterClrMapping/>
  </p:clrMapOvr>
  <p:transition>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6F1C2-BA3D-4F7D-9244-8ACF3DA33478}" type="datetimeFigureOut">
              <a:rPr lang="tr-TR" smtClean="0"/>
              <a:pPr/>
              <a:t>9.02.2020</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280B1-2D12-4747-8145-30D168D6634D}"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thruBlk="1"/>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etin kutusu"/>
          <p:cNvSpPr txBox="1"/>
          <p:nvPr/>
        </p:nvSpPr>
        <p:spPr>
          <a:xfrm>
            <a:off x="681352" y="1318755"/>
            <a:ext cx="7781297" cy="2154436"/>
          </a:xfrm>
          <a:prstGeom prst="rect">
            <a:avLst/>
          </a:prstGeom>
          <a:noFill/>
        </p:spPr>
        <p:txBody>
          <a:bodyPr wrap="none" rtlCol="0">
            <a:spAutoFit/>
          </a:bodyPr>
          <a:lstStyle/>
          <a:p>
            <a:pPr algn="ctr"/>
            <a:r>
              <a:rPr lang="tr-TR" sz="8000" dirty="0" smtClean="0">
                <a:latin typeface="Bahnschrift Condensed" pitchFamily="34" charset="0"/>
              </a:rPr>
              <a:t>AKILLI TRAFİK AĞI (ATA)</a:t>
            </a:r>
          </a:p>
          <a:p>
            <a:pPr algn="ctr"/>
            <a:r>
              <a:rPr lang="tr-TR" sz="5400" dirty="0" smtClean="0">
                <a:latin typeface="Bahnschrift Condensed" pitchFamily="34" charset="0"/>
              </a:rPr>
              <a:t>PROJE SUNUMU</a:t>
            </a:r>
          </a:p>
        </p:txBody>
      </p:sp>
      <p:sp>
        <p:nvSpPr>
          <p:cNvPr id="7" name="6 Metin kutusu"/>
          <p:cNvSpPr txBox="1"/>
          <p:nvPr/>
        </p:nvSpPr>
        <p:spPr>
          <a:xfrm>
            <a:off x="3013721" y="3538981"/>
            <a:ext cx="3116559" cy="369332"/>
          </a:xfrm>
          <a:prstGeom prst="rect">
            <a:avLst/>
          </a:prstGeom>
          <a:noFill/>
        </p:spPr>
        <p:txBody>
          <a:bodyPr wrap="none" rtlCol="0">
            <a:spAutoFit/>
          </a:bodyPr>
          <a:lstStyle/>
          <a:p>
            <a:r>
              <a:rPr lang="tr-TR" dirty="0" smtClean="0">
                <a:latin typeface="Bahnschrift Condensed" pitchFamily="34" charset="0"/>
              </a:rPr>
              <a:t>20-23 EYLÜL 2018, TEKNOFEST İSTANBUL</a:t>
            </a:r>
            <a:endParaRPr lang="tr-TR" dirty="0">
              <a:latin typeface="Bahnschrift Condensed" pitchFamily="34" charset="0"/>
            </a:endParaRPr>
          </a:p>
        </p:txBody>
      </p:sp>
      <p:pic>
        <p:nvPicPr>
          <p:cNvPr id="1027" name="Picture 3" descr="C:\Users\Onur\Desktop\t3-logo-OK-sb.png"/>
          <p:cNvPicPr>
            <a:picLocks noChangeAspect="1" noChangeArrowheads="1"/>
          </p:cNvPicPr>
          <p:nvPr/>
        </p:nvPicPr>
        <p:blipFill>
          <a:blip r:embed="rId2" cstate="print"/>
          <a:srcRect/>
          <a:stretch>
            <a:fillRect/>
          </a:stretch>
        </p:blipFill>
        <p:spPr bwMode="auto">
          <a:xfrm>
            <a:off x="3446852" y="3896170"/>
            <a:ext cx="2250297" cy="2250297"/>
          </a:xfrm>
          <a:prstGeom prst="rect">
            <a:avLst/>
          </a:prstGeom>
          <a:noFill/>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latin typeface="Bahnschrift Condensed" pitchFamily="34" charset="0"/>
              </a:rPr>
              <a:t>PROJE HAKKINDA</a:t>
            </a:r>
            <a:endParaRPr lang="tr-TR" dirty="0">
              <a:latin typeface="Bahnschrift Condensed" pitchFamily="34" charset="0"/>
            </a:endParaRPr>
          </a:p>
        </p:txBody>
      </p:sp>
      <p:sp>
        <p:nvSpPr>
          <p:cNvPr id="3" name="2 İçerik Yer Tutucusu"/>
          <p:cNvSpPr>
            <a:spLocks noGrp="1"/>
          </p:cNvSpPr>
          <p:nvPr>
            <p:ph idx="1"/>
          </p:nvPr>
        </p:nvSpPr>
        <p:spPr/>
        <p:txBody>
          <a:bodyPr>
            <a:normAutofit lnSpcReduction="10000"/>
          </a:bodyPr>
          <a:lstStyle/>
          <a:p>
            <a:pPr algn="just"/>
            <a:r>
              <a:rPr lang="tr-TR" dirty="0" smtClean="0">
                <a:latin typeface="Bahnschrift Condensed" pitchFamily="34" charset="0"/>
              </a:rPr>
              <a:t>Akıllı Trafik Ağı (ATA olarak anılacak) projesi, computurko tarafından geliştirilen, trafiği daha güvenli, daha konforlu ve daha hızlı bir hale getirmeyi amaçlayan bir projedir.</a:t>
            </a:r>
          </a:p>
          <a:p>
            <a:pPr algn="just"/>
            <a:r>
              <a:rPr lang="tr-TR" dirty="0" smtClean="0">
                <a:latin typeface="Bahnschrift Condensed" pitchFamily="34" charset="0"/>
              </a:rPr>
              <a:t>Proje kapsamında, araçlarda ve trafikteki diğer nesnelerde ATA projesi için computurko tarafından geliştirilen ATAKart isminde birer kart olması, kablosuz iletişimin de bu kartlar aracılığıyla sağlanması sağlanmıştır.</a:t>
            </a:r>
            <a:endParaRPr lang="tr-TR" dirty="0">
              <a:latin typeface="Bahnschrift Condensed" pitchFamily="34" charset="0"/>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PROJENİN KULLANIMINA ÖRNEK</a:t>
            </a:r>
            <a:endParaRPr lang="tr-TR" dirty="0"/>
          </a:p>
        </p:txBody>
      </p:sp>
      <p:sp>
        <p:nvSpPr>
          <p:cNvPr id="1026" name="AutoShape 2" descr="car to car communications ile ilgili gÃ¶rsel sonucu"/>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1027" name="Picture 3"/>
          <p:cNvPicPr>
            <a:picLocks noChangeAspect="1" noChangeArrowheads="1"/>
          </p:cNvPicPr>
          <p:nvPr/>
        </p:nvPicPr>
        <p:blipFill>
          <a:blip r:embed="rId2"/>
          <a:srcRect/>
          <a:stretch>
            <a:fillRect/>
          </a:stretch>
        </p:blipFill>
        <p:spPr bwMode="auto">
          <a:xfrm>
            <a:off x="1173947" y="1428736"/>
            <a:ext cx="6796107" cy="4802475"/>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PROJE YÖNTEMİ</a:t>
            </a:r>
            <a:endParaRPr lang="tr-TR" dirty="0"/>
          </a:p>
        </p:txBody>
      </p:sp>
      <p:sp>
        <p:nvSpPr>
          <p:cNvPr id="3" name="2 İçerik Yer Tutucusu"/>
          <p:cNvSpPr>
            <a:spLocks noGrp="1"/>
          </p:cNvSpPr>
          <p:nvPr>
            <p:ph idx="1"/>
          </p:nvPr>
        </p:nvSpPr>
        <p:spPr>
          <a:xfrm>
            <a:off x="457200" y="1600200"/>
            <a:ext cx="4972056" cy="4525963"/>
          </a:xfrm>
        </p:spPr>
        <p:txBody>
          <a:bodyPr>
            <a:normAutofit lnSpcReduction="10000"/>
          </a:bodyPr>
          <a:lstStyle/>
          <a:p>
            <a:pPr algn="just"/>
            <a:r>
              <a:rPr lang="tr-TR" dirty="0" smtClean="0"/>
              <a:t>ATMEGA-328P tabanlı bu kart ve üzerinde bulunan nRF24l01 isimli çip sayesinde kişisel ve kurumsal araçlar, özel geçiş üstünlüğü bulunan araçlar,  trafik ışıkları, trafik uyarı ve bilgi levhaları, şehir içi ile şehirlerarası ışıklandırmalar, sürekli iletişim halinde kalacaklardır.</a:t>
            </a:r>
          </a:p>
          <a:p>
            <a:endParaRPr lang="tr-TR" sz="2800" dirty="0" smtClean="0"/>
          </a:p>
          <a:p>
            <a:endParaRPr lang="tr-TR" dirty="0"/>
          </a:p>
        </p:txBody>
      </p:sp>
      <p:pic>
        <p:nvPicPr>
          <p:cNvPr id="2055" name="Picture 7"/>
          <p:cNvPicPr>
            <a:picLocks noChangeAspect="1" noChangeArrowheads="1"/>
          </p:cNvPicPr>
          <p:nvPr/>
        </p:nvPicPr>
        <p:blipFill>
          <a:blip r:embed="rId2"/>
          <a:stretch>
            <a:fillRect/>
          </a:stretch>
        </p:blipFill>
        <p:spPr bwMode="auto">
          <a:xfrm>
            <a:off x="6056925" y="1214422"/>
            <a:ext cx="2428892" cy="4169524"/>
          </a:xfrm>
          <a:prstGeom prst="rect">
            <a:avLst/>
          </a:prstGeom>
          <a:noFill/>
          <a:ln>
            <a:noFill/>
          </a:ln>
        </p:spPr>
      </p:pic>
      <p:sp>
        <p:nvSpPr>
          <p:cNvPr id="10" name="9 Metin kutusu"/>
          <p:cNvSpPr txBox="1"/>
          <p:nvPr/>
        </p:nvSpPr>
        <p:spPr>
          <a:xfrm>
            <a:off x="5500694" y="5559998"/>
            <a:ext cx="3541354" cy="369332"/>
          </a:xfrm>
          <a:prstGeom prst="rect">
            <a:avLst/>
          </a:prstGeom>
          <a:noFill/>
        </p:spPr>
        <p:txBody>
          <a:bodyPr wrap="none" rtlCol="0">
            <a:spAutoFit/>
          </a:bodyPr>
          <a:lstStyle/>
          <a:p>
            <a:r>
              <a:rPr lang="tr-TR" dirty="0" smtClean="0"/>
              <a:t>Proje için geliştirilen kartın dijital görünümü</a:t>
            </a:r>
            <a:endParaRPr lang="tr-TR"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PROJENİN BENZERLERİ İLE KARŞILAŞTIRMASI</a:t>
            </a:r>
            <a:endParaRPr lang="tr-TR" dirty="0"/>
          </a:p>
        </p:txBody>
      </p:sp>
      <p:sp>
        <p:nvSpPr>
          <p:cNvPr id="3" name="2 İçerik Yer Tutucusu"/>
          <p:cNvSpPr>
            <a:spLocks noGrp="1"/>
          </p:cNvSpPr>
          <p:nvPr>
            <p:ph idx="1"/>
          </p:nvPr>
        </p:nvSpPr>
        <p:spPr/>
        <p:txBody>
          <a:bodyPr>
            <a:normAutofit/>
          </a:bodyPr>
          <a:lstStyle/>
          <a:p>
            <a:pPr algn="just"/>
            <a:r>
              <a:rPr lang="tr-TR" sz="2800" dirty="0" smtClean="0"/>
              <a:t>Şu anda halihazırda kullanılmakta olan sistemler araştırıldığı zaman göze ilk çarpan farklılık, maliyet olmaktadır. ATA projesinde bir kart başına oluşan maliyet, ortalama 50 Türk Lirası’dır. </a:t>
            </a:r>
          </a:p>
          <a:p>
            <a:pPr algn="just"/>
            <a:r>
              <a:rPr lang="tr-TR" sz="2800" dirty="0" smtClean="0"/>
              <a:t>Ayrıca kolay programlanabilmesi de </a:t>
            </a:r>
            <a:r>
              <a:rPr lang="tr-TR" sz="2800" dirty="0" err="1" smtClean="0"/>
              <a:t>ATA’yı</a:t>
            </a:r>
            <a:r>
              <a:rPr lang="tr-TR" sz="2800" dirty="0" smtClean="0"/>
              <a:t> öne çıkaran ve tercih sebebi yapan bir diğer özelliğidir.</a:t>
            </a:r>
          </a:p>
          <a:p>
            <a:pPr algn="just"/>
            <a:r>
              <a:rPr lang="tr-TR" sz="2800" dirty="0" smtClean="0"/>
              <a:t>Kullanım öncesi meşakkatli bir altyapı desteğine ihtiyaç duymayan ATA, kolay kullanabilirliği ile de benzerlerinden farklılık gösteren bir projedir.</a:t>
            </a:r>
            <a:endParaRPr lang="tr-TR" sz="2800"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PROJENİN GELİŞTİRİLME NEDENİ</a:t>
            </a:r>
            <a:endParaRPr lang="tr-TR" dirty="0"/>
          </a:p>
        </p:txBody>
      </p:sp>
      <p:sp>
        <p:nvSpPr>
          <p:cNvPr id="3" name="2 İçerik Yer Tutucusu"/>
          <p:cNvSpPr>
            <a:spLocks noGrp="1"/>
          </p:cNvSpPr>
          <p:nvPr>
            <p:ph idx="1"/>
          </p:nvPr>
        </p:nvSpPr>
        <p:spPr/>
        <p:txBody>
          <a:bodyPr>
            <a:normAutofit/>
          </a:bodyPr>
          <a:lstStyle/>
          <a:p>
            <a:pPr algn="just"/>
            <a:r>
              <a:rPr lang="tr-TR" dirty="0" smtClean="0"/>
              <a:t>Projenin geliştirilme sebebini açıklayabilmek için, projenin farklı kullanım yerlerine bir göz atalım;</a:t>
            </a:r>
          </a:p>
          <a:p>
            <a:pPr marL="914400" lvl="1" indent="-514350" algn="just"/>
            <a:r>
              <a:rPr lang="tr-TR" dirty="0" smtClean="0"/>
              <a:t>Araçlar arası iletişim,</a:t>
            </a:r>
          </a:p>
          <a:p>
            <a:pPr marL="914400" lvl="1" indent="-514350" algn="just"/>
            <a:r>
              <a:rPr lang="tr-TR" dirty="0" smtClean="0"/>
              <a:t>Araçlar ve özel geçiş üstünlüğü olan araçlar arası iletişim,</a:t>
            </a:r>
          </a:p>
          <a:p>
            <a:pPr marL="914400" lvl="1" indent="-514350" algn="just"/>
            <a:r>
              <a:rPr lang="tr-TR" dirty="0" smtClean="0"/>
              <a:t>Araçlar ile trafik uyarı ve bilgilendirme levhaları arası iletişim,</a:t>
            </a:r>
          </a:p>
          <a:p>
            <a:pPr marL="914400" lvl="1" indent="-514350" algn="just"/>
            <a:r>
              <a:rPr lang="tr-TR" dirty="0" smtClean="0"/>
              <a:t>Araçlar ile trafik ışıkları arası iletişim,</a:t>
            </a:r>
          </a:p>
          <a:p>
            <a:pPr marL="914400" lvl="1" indent="-514350" algn="just"/>
            <a:r>
              <a:rPr lang="tr-TR" dirty="0" smtClean="0"/>
              <a:t>Araçlar ile yol aydınlatmaları arası iletişim.</a:t>
            </a: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ARAÇLAR ARASI İLETİŞİM</a:t>
            </a:r>
            <a:endParaRPr lang="tr-TR" dirty="0"/>
          </a:p>
        </p:txBody>
      </p:sp>
      <p:sp>
        <p:nvSpPr>
          <p:cNvPr id="3" name="2 İçerik Yer Tutucusu"/>
          <p:cNvSpPr>
            <a:spLocks noGrp="1"/>
          </p:cNvSpPr>
          <p:nvPr>
            <p:ph idx="1"/>
          </p:nvPr>
        </p:nvSpPr>
        <p:spPr/>
        <p:txBody>
          <a:bodyPr/>
          <a:lstStyle/>
          <a:p>
            <a:r>
              <a:rPr lang="tr-TR" dirty="0" smtClean="0"/>
              <a:t>Trafikte seyir halinde olan araçların, diğer araçlarla aralarında kurulacak iletişim için ATA kullanılacaktır. Araçlar için özelleştirilmiş olan </a:t>
            </a:r>
            <a:r>
              <a:rPr lang="tr-TR" dirty="0" err="1" smtClean="0">
                <a:latin typeface="Bahnschrift Condensed" pitchFamily="34" charset="0"/>
              </a:rPr>
              <a:t>ATAboard’un</a:t>
            </a:r>
            <a:r>
              <a:rPr lang="tr-TR" dirty="0" smtClean="0">
                <a:latin typeface="Bahnschrift Condensed" pitchFamily="34" charset="0"/>
              </a:rPr>
              <a:t> her araçta bulunması varsayılmış, iletişim protokolleri bu doğrultuda gerçekleştirilmiştir.</a:t>
            </a:r>
          </a:p>
          <a:p>
            <a:r>
              <a:rPr lang="tr-TR" dirty="0" smtClean="0">
                <a:latin typeface="Bahnschrift Condensed" pitchFamily="34" charset="0"/>
              </a:rPr>
              <a:t>Araçlarda oluşacak herhangi bir acil durum, ihtiyaç, özel durum vb. gibi sebeplerden dolayı ATA’nın kullanımı trafik kalitesini artıracaktır.</a:t>
            </a:r>
            <a:endParaRPr lang="tr-TR"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ARAÇLAR VE ÖZEL GEÇİŞ ÜSTÜNLÜĞÜ OLAN ARAÇLAR ARASINDAKİ İLETİŞİM</a:t>
            </a:r>
            <a:endParaRPr lang="tr-TR" dirty="0"/>
          </a:p>
        </p:txBody>
      </p:sp>
      <p:sp>
        <p:nvSpPr>
          <p:cNvPr id="3" name="2 İçerik Yer Tutucusu"/>
          <p:cNvSpPr>
            <a:spLocks noGrp="1"/>
          </p:cNvSpPr>
          <p:nvPr>
            <p:ph idx="1"/>
          </p:nvPr>
        </p:nvSpPr>
        <p:spPr>
          <a:xfrm>
            <a:off x="457200" y="1600200"/>
            <a:ext cx="8329642" cy="4757757"/>
          </a:xfrm>
        </p:spPr>
        <p:txBody>
          <a:bodyPr>
            <a:normAutofit/>
          </a:bodyPr>
          <a:lstStyle/>
          <a:p>
            <a:pPr algn="just"/>
            <a:r>
              <a:rPr lang="tr-TR" sz="2400" dirty="0" smtClean="0"/>
              <a:t>Trafikte ne zaman özel geçiş üstünlüğü olan araç olacağını önceden bilmek imkansızdır. Şehir trafiği de bazı zamanlar çok yoğun olabilmektedir. ATA’nın bu aşamadaki kullanım amacı, trafikteki aracın bulunduğu güzergahta özel geçiş üstünlüğü olan araç bulunduğunu araçlar arasında iletmek ve trafiğin daha hızlı açılmasını sağlamaktır.</a:t>
            </a:r>
            <a:endParaRPr lang="tr-TR" sz="2400" dirty="0"/>
          </a:p>
        </p:txBody>
      </p:sp>
      <p:pic>
        <p:nvPicPr>
          <p:cNvPr id="3074" name="Picture 2" descr="car to car communications ile ilgili gÃ¶rsel sonucu"/>
          <p:cNvPicPr>
            <a:picLocks noChangeAspect="1" noChangeArrowheads="1"/>
          </p:cNvPicPr>
          <p:nvPr/>
        </p:nvPicPr>
        <p:blipFill>
          <a:blip r:embed="rId2" cstate="print"/>
          <a:srcRect/>
          <a:stretch>
            <a:fillRect/>
          </a:stretch>
        </p:blipFill>
        <p:spPr bwMode="auto">
          <a:xfrm>
            <a:off x="2671533" y="3714752"/>
            <a:ext cx="3800935" cy="2797488"/>
          </a:xfrm>
          <a:prstGeom prst="rect">
            <a:avLst/>
          </a:prstGeom>
          <a:noFill/>
        </p:spPr>
      </p:pic>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hnschrift Condensed">
      <a:majorFont>
        <a:latin typeface="Bahnschrift Condensed"/>
        <a:ea typeface=""/>
        <a:cs typeface=""/>
      </a:majorFont>
      <a:minorFont>
        <a:latin typeface="Bahnschrift Condensed"/>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292</TotalTime>
  <Words>364</Words>
  <Application>Microsoft Office PowerPoint</Application>
  <PresentationFormat>Ekran Gösterisi (4:3)</PresentationFormat>
  <Paragraphs>26</Paragraphs>
  <Slides>8</Slides>
  <Notes>0</Notes>
  <HiddenSlides>0</HiddenSlides>
  <MMClips>0</MMClips>
  <ScaleCrop>false</ScaleCrop>
  <HeadingPairs>
    <vt:vector size="4" baseType="variant">
      <vt:variant>
        <vt:lpstr>Tema</vt:lpstr>
      </vt:variant>
      <vt:variant>
        <vt:i4>1</vt:i4>
      </vt:variant>
      <vt:variant>
        <vt:lpstr>Slayt Başlıkları</vt:lpstr>
      </vt:variant>
      <vt:variant>
        <vt:i4>8</vt:i4>
      </vt:variant>
    </vt:vector>
  </HeadingPairs>
  <TitlesOfParts>
    <vt:vector size="9" baseType="lpstr">
      <vt:lpstr>Ofis Teması</vt:lpstr>
      <vt:lpstr>Slayt 1</vt:lpstr>
      <vt:lpstr>PROJE HAKKINDA</vt:lpstr>
      <vt:lpstr>PROJENİN KULLANIMINA ÖRNEK</vt:lpstr>
      <vt:lpstr>PROJE YÖNTEMİ</vt:lpstr>
      <vt:lpstr>PROJENİN BENZERLERİ İLE KARŞILAŞTIRMASI</vt:lpstr>
      <vt:lpstr>PROJENİN GELİŞTİRİLME NEDENİ</vt:lpstr>
      <vt:lpstr>ARAÇLAR ARASI İLETİŞİM</vt:lpstr>
      <vt:lpstr>ARAÇLAR VE ÖZEL GEÇİŞ ÜSTÜNLÜĞÜ OLAN ARAÇLAR ARASINDAKİ İLETİŞİM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AKILLI TRAFİK AĞI (ATA)</dc:title>
  <dc:creator>Onur Ravlı</dc:creator>
  <cp:lastModifiedBy>Administrator</cp:lastModifiedBy>
  <cp:revision>42</cp:revision>
  <dcterms:created xsi:type="dcterms:W3CDTF">2018-09-02T11:31:32Z</dcterms:created>
  <dcterms:modified xsi:type="dcterms:W3CDTF">2020-02-08T21:13:42Z</dcterms:modified>
</cp:coreProperties>
</file>