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1c70782a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1c70782a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1c70782a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1c70782a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1c70782a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1c70782a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1c70782a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1c70782a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1c70782a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1c70782a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4cd0a007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4cd0a007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1c70782a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1c70782a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1c70782a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1c70782a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1c70782a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1c70782a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1c70782a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1c70782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c70782a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1c70782a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1c70782a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1c70782a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1c70782a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1c70782a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2539950" y="867850"/>
            <a:ext cx="40641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Scoring Hotels According to the Aspect of the Nightlife Concept</a:t>
            </a:r>
            <a:endParaRPr sz="18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025425" y="3766300"/>
            <a:ext cx="2758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  <a:latin typeface="Roboto"/>
                <a:ea typeface="Roboto"/>
                <a:cs typeface="Roboto"/>
                <a:sym typeface="Roboto"/>
              </a:rPr>
              <a:t>ONUR SAHIL CERIT</a:t>
            </a:r>
            <a:endParaRPr>
              <a:solidFill>
                <a:srgbClr val="8520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2539950" y="3809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Problem Approach</a:t>
            </a:r>
            <a:endParaRPr sz="16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775" y="1048050"/>
            <a:ext cx="4413353" cy="409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2460763" y="692350"/>
            <a:ext cx="3903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Hotels Clustered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2539950" y="3809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Validation of Scores</a:t>
            </a:r>
            <a:endParaRPr sz="16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161325" y="1580700"/>
            <a:ext cx="82893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Silhouette Score and Calinski-Harabazs Score: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  - I used silhouette score and calinski-harabazs score to validate my clustering results with different number of clusters.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Roboto"/>
                <a:ea typeface="Roboto"/>
                <a:cs typeface="Roboto"/>
                <a:sym typeface="Roboto"/>
              </a:rPr>
              <a:t>#clusters = 40:</a:t>
            </a:r>
            <a:endParaRPr b="1" sz="1200" u="sng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100">
                <a:highlight>
                  <a:srgbClr val="FFFFFF"/>
                </a:highlight>
              </a:rPr>
              <a:t>Silhouette_score: 0.44191264992755674</a:t>
            </a:r>
            <a:endParaRPr sz="11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Calinski_score: </a:t>
            </a:r>
            <a:r>
              <a:rPr lang="en" sz="1100">
                <a:highlight>
                  <a:srgbClr val="FFFFFF"/>
                </a:highlight>
              </a:rPr>
              <a:t>4660.001221331823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Roboto"/>
                <a:ea typeface="Roboto"/>
                <a:cs typeface="Roboto"/>
                <a:sym typeface="Roboto"/>
              </a:rPr>
              <a:t>#clusters = 100:</a:t>
            </a:r>
            <a:endParaRPr b="1" sz="12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  - 	Silhouette_score: </a:t>
            </a:r>
            <a:r>
              <a:rPr lang="en" sz="1100">
                <a:highlight>
                  <a:srgbClr val="FFFFFF"/>
                </a:highlight>
              </a:rPr>
              <a:t>0.47214150099452956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  - 	Calinski_score: </a:t>
            </a:r>
            <a:r>
              <a:rPr lang="en" sz="1100">
                <a:highlight>
                  <a:srgbClr val="FFFFFF"/>
                </a:highlight>
              </a:rPr>
              <a:t>10535.495935993727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=&gt; As a result 100 gives better clustering result, as well as being a proper number of clusters since I rank the hotels by scoring them from 1 to 100.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2539950" y="3809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Implementation &amp; Testing</a:t>
            </a:r>
            <a:endParaRPr sz="16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2539950" y="1085350"/>
            <a:ext cx="4064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There are number of possible ways to implement the nightlife score feature.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123975" y="1973625"/>
            <a:ext cx="83400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Implement it for the cities where there are more nightlife locations, so that the calculations for nightlife score would be more concrete as the accuracy increases by the data given.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Implement it with a supporting criteria such as nightlife ranking for higher starred hotels or the entertainment hotels.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2539950" y="3809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Implementation &amp; Testing</a:t>
            </a:r>
            <a:endParaRPr sz="16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2539950" y="1085350"/>
            <a:ext cx="4064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There are number of possible ways to test this feature and improve for better user experience.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23975" y="1973625"/>
            <a:ext cx="83400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Ratings from actual users that had been to those specific hotels.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Field research for the bars, clubs, pubs, casinos or possible venues that would effect the nightlife score in those cities and compare the results of the current scoring algorithm.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3449325" y="1477325"/>
            <a:ext cx="3903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2539950" y="3809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Maintenance &amp; Development</a:t>
            </a:r>
            <a:endParaRPr sz="16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2539950" y="1085350"/>
            <a:ext cx="4064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There are features that could be included/obtained or added for the future advancements of this feature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123975" y="1973625"/>
            <a:ext cx="83400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Survey from the users, local people, venue owners for the information about the nightlife locations inside the city.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do a field research in these areas: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2.a. Size of the places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2.b. Quality of the places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2.c. User rating of the places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2.d. Menu prices of the places etc.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Apply different effective scoring algorithms possible, such as bidding algorithms for given features, comparing results with logistic regression model(fisher scoring), etc.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2539950" y="3809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Problem Definition</a:t>
            </a:r>
            <a:endParaRPr sz="16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39950" y="1085350"/>
            <a:ext cx="4064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Enrich and restructure the hotel search architecture with adding a new feature of nightlife aspect of the hotels.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539950" y="1973625"/>
            <a:ext cx="4064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There are 100 hotels from 4 different cities to rank by their nightlife concept.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539950" y="2979900"/>
            <a:ext cx="4064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Rank/Score them by using given features of cities and hotels for users to have the best nightlife experience possible.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2539950" y="3809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Problem Approach</a:t>
            </a:r>
            <a:endParaRPr sz="16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81650" y="1423650"/>
            <a:ext cx="8289300" cy="22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First, analyze the features of given hotels and the list of point of interests: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  - Most suitable features that could contribute mostly to the nightlife score are,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distance_to_center(float-meters)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longitude/latitude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club_club_hotel(boolean)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party_people(boolean)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club_club_hotel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” and “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party_people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” features have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97.7%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81.7%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unknown information(nan value) which is quite high percentage. Thus, I ignored these features.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- Extract the list of unique point of interest types to eliminate the ones that are going to effect the nightlife score of the hotels. I picked “</a:t>
            </a:r>
            <a:r>
              <a:rPr b="1" lang="en" sz="1100">
                <a:highlight>
                  <a:srgbClr val="FFFFFF"/>
                </a:highlight>
              </a:rPr>
              <a:t>Bar / Pub</a:t>
            </a:r>
            <a:r>
              <a:rPr lang="en" sz="1100">
                <a:highlight>
                  <a:srgbClr val="FFFFFF"/>
                </a:highlight>
              </a:rPr>
              <a:t>”</a:t>
            </a:r>
            <a:r>
              <a:rPr b="1" lang="en" sz="1100">
                <a:highlight>
                  <a:srgbClr val="FFFFFF"/>
                </a:highlight>
              </a:rPr>
              <a:t> , </a:t>
            </a:r>
            <a:r>
              <a:rPr lang="en" sz="1100">
                <a:highlight>
                  <a:srgbClr val="FFFFFF"/>
                </a:highlight>
              </a:rPr>
              <a:t>“</a:t>
            </a:r>
            <a:r>
              <a:rPr b="1" lang="en" sz="1100">
                <a:highlight>
                  <a:srgbClr val="FFFFFF"/>
                </a:highlight>
              </a:rPr>
              <a:t>Disco / Nightclub</a:t>
            </a:r>
            <a:r>
              <a:rPr lang="en" sz="1100">
                <a:highlight>
                  <a:srgbClr val="FFFFFF"/>
                </a:highlight>
              </a:rPr>
              <a:t>”</a:t>
            </a:r>
            <a:r>
              <a:rPr b="1" lang="en" sz="1100">
                <a:highlight>
                  <a:srgbClr val="FFFFFF"/>
                </a:highlight>
              </a:rPr>
              <a:t> , </a:t>
            </a:r>
            <a:r>
              <a:rPr lang="en" sz="1100">
                <a:highlight>
                  <a:srgbClr val="FFFFFF"/>
                </a:highlight>
              </a:rPr>
              <a:t>and</a:t>
            </a:r>
            <a:r>
              <a:rPr b="1" lang="en" sz="1100">
                <a:highlight>
                  <a:srgbClr val="FFFFFF"/>
                </a:highlight>
              </a:rPr>
              <a:t> </a:t>
            </a:r>
            <a:r>
              <a:rPr lang="en" sz="1100">
                <a:highlight>
                  <a:srgbClr val="FFFFFF"/>
                </a:highlight>
              </a:rPr>
              <a:t>“</a:t>
            </a:r>
            <a:r>
              <a:rPr b="1" lang="en" sz="1100">
                <a:highlight>
                  <a:srgbClr val="FFFFFF"/>
                </a:highlight>
              </a:rPr>
              <a:t>Casino</a:t>
            </a:r>
            <a:r>
              <a:rPr lang="en" sz="1100">
                <a:highlight>
                  <a:srgbClr val="FFFFFF"/>
                </a:highlight>
              </a:rPr>
              <a:t>”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highlight>
                  <a:srgbClr val="FFFFFF"/>
                </a:highlight>
              </a:rPr>
              <a:t>Note:</a:t>
            </a:r>
            <a:r>
              <a:rPr lang="en" sz="1100">
                <a:highlight>
                  <a:srgbClr val="FFFFFF"/>
                </a:highlight>
              </a:rPr>
              <a:t> There are other possible types of pois that could have impact on changing the score of the hotels, such as “</a:t>
            </a:r>
            <a:r>
              <a:rPr b="1" lang="en" sz="1100">
                <a:highlight>
                  <a:srgbClr val="FFFFFF"/>
                </a:highlight>
              </a:rPr>
              <a:t>Restaurant</a:t>
            </a:r>
            <a:r>
              <a:rPr lang="en" sz="1100">
                <a:highlight>
                  <a:srgbClr val="FFFFFF"/>
                </a:highlight>
              </a:rPr>
              <a:t>”, “</a:t>
            </a:r>
            <a:r>
              <a:rPr b="1" lang="en" sz="1100">
                <a:highlight>
                  <a:srgbClr val="FFFFFF"/>
                </a:highlight>
              </a:rPr>
              <a:t>Food / Drink</a:t>
            </a:r>
            <a:r>
              <a:rPr lang="en" sz="1100">
                <a:highlight>
                  <a:srgbClr val="FFFFFF"/>
                </a:highlight>
              </a:rPr>
              <a:t>”, etc. But, since there is an ambuguity of the description for these types, so that I did not use the location of them.</a:t>
            </a:r>
            <a:endParaRPr sz="1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2539950" y="3809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Problem Approach</a:t>
            </a:r>
            <a:endParaRPr sz="16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850" y="1310375"/>
            <a:ext cx="3586650" cy="36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574525" y="902400"/>
            <a:ext cx="3903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Distribution of number of selected pois per country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200" y="1310375"/>
            <a:ext cx="3426926" cy="35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67013" y="902400"/>
            <a:ext cx="3903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Distribution of number of hotels per city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2539950" y="3809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Problem Approach</a:t>
            </a:r>
            <a:endParaRPr sz="16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74875" y="1724850"/>
            <a:ext cx="8289300" cy="16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, split the hotels and pois datasets into cities: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  - Split each 100 hotel into their own cities. The reason to do this is that not to make a calculation mistake by mixing the hotels in different countries when determining the distance from each hotel to selected poi locations.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- Also, split the poi locations according to which city they belong to. This supports the distance calculation for each hotel.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- Calculate the distance from the hotel in city A to all nightlife locations given for that city. Take the mean of distances to obtain average distance of that hotel to nightlife locations.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2539950" y="3809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Problem Approach</a:t>
            </a:r>
            <a:endParaRPr sz="16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300" y="1274525"/>
            <a:ext cx="3462549" cy="325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150" y="1274525"/>
            <a:ext cx="3462550" cy="324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2539950" y="3809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Problem Approach</a:t>
            </a:r>
            <a:endParaRPr sz="16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25" y="1051475"/>
            <a:ext cx="3814950" cy="3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51475"/>
            <a:ext cx="3814949" cy="3571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2539950" y="3809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Problem Approach</a:t>
            </a:r>
            <a:endParaRPr sz="16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161300" y="1307100"/>
            <a:ext cx="8289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, merge, winsorize, and cluster the hotels for scoring: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  - After being done with the calculations for each city, I merged them to get one dataset of hotels with distances. From this point, each hotel is going to be clustered and scored regardless of their city, but by the “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mean_distance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” and “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distance_to_center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center.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Roboto"/>
                <a:ea typeface="Roboto"/>
                <a:cs typeface="Roboto"/>
                <a:sym typeface="Roboto"/>
              </a:rPr>
              <a:t>Note: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The reason of picking the distance_to_center feature is because of its correlation with the mean_distance feature.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- As it was shown in previous plots, there are outliers in the data. Thus, to handle outliers I used winsorizing method. This limits the extreme data points and reduce the effect of outliers to the final result. I winsorized the 1%th quantile and the 5%th quantile.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-  Finally to assign scores to hotels, I needed to group the hotels by the two distance feature and rank them. For this, I used k-means clustering algorithm. I clustered them into 100 groups, so that each group corresponds to a score. After clustering hotels into 100 groups, I scored them by the magnitude(distance) to their centroids.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2539950" y="3809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Problem Approach</a:t>
            </a:r>
            <a:endParaRPr sz="16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0" y="1337500"/>
            <a:ext cx="3886526" cy="352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284713" y="854975"/>
            <a:ext cx="3903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Hotels’ mean_distance/distance_to_center scatter plot after winsorizing(handling outliers)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775" y="1092450"/>
            <a:ext cx="4942475" cy="390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