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40D773-FEB1-984F-E0C3-8BC5BD46F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15695E-030F-3581-1E79-62278B03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B76717-70B6-5007-4C73-FE734D72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6D8DF3-3C8B-E573-78A6-920587DE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9A8ACA-D662-6BA2-91A0-A501FDA0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18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BC3DB-AFC6-B395-EC27-CE0589C1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57C48E-E7E3-CEBD-020A-AD7E0C796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D90AD6-E188-CA4B-4D6C-C2A2529B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4986F7-7101-A46E-3021-515BACB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872BF4-7BDC-BE7A-CE40-DF892A44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06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DE7462B-EAAA-FDB6-DFC5-00A95B7F2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7C6A879-E30D-385F-619D-6B55E42D2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00C103-504C-BA80-576F-998E2E7A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DC68A3-E4BC-15CB-B595-CADB05CE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6B3059-FA21-04C5-0C95-36C23463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6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A7C751-D3FB-3B80-93AE-D7F44CAF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0DC063-E548-EF56-64F3-737D3D67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32B03A-3DDC-6A61-94BA-0771DE03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5E7C68-2DE8-8C89-8277-D975C2B4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7C07BB-433E-FE0D-1EA6-A5C113A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0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601A26-DCC7-9781-8C2B-59FB2A55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DA6F59-34BD-B5A3-9C9F-9491829C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091623-CE23-E9FA-4F80-39700B3D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08D8F3-0818-1F59-E633-F28C7BAC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8F2554-A539-8D94-F26C-0D552959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7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0EC4C1-2511-7300-3A7F-439758F1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5A843D-B525-6EDB-5318-ABAA4DE6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49DF15-CC2F-8DE7-02A6-5FCB09497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C01E97-5E47-9D07-41A1-022929C2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DDA32D-2BB7-4C51-9B57-6DAAC6F7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8AB931C-2E9D-BF08-57A9-1FC3F329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3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7CD06-1A07-35A2-4450-F3997F8E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7EA21E-6798-0905-3D3F-B045FCC7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CEC985-F7DE-2AF9-1B86-61472E919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B2D1486-11BC-F3A1-944D-CB4E607F6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0409BA1-4A2A-84BB-30C5-0EB0B748C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55ECD28-9B63-A46C-4B24-4AFAD63D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3F23682-CD9A-F13A-0ED6-8DF560CE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37713DC-F7BB-6B0F-09A4-837DC1A5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7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FE6425-2FC3-9BFC-01C6-B20661B3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282E4B9-0567-7BC9-58E3-8457C258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E6C9E41-6015-9594-66C7-79508ED7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57E4B5B-4F98-683F-8747-F12E8C79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35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82758D5-17CB-4DAC-73A8-E60429BD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F17A8E2-B28B-3E88-EB9E-47D1339F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DE1CA2-C336-8D62-FB1B-FF4573F6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70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781341-3D70-9BE9-06DE-50443712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44A010-B0A5-45BC-3B6D-C9A8AA66D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ADA0D3-8078-1ADE-EEF4-0E26D8CE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49A2DC-AAC7-F2BC-FA51-BCF2333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BC4842C-75C2-5076-A22C-5678DBE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0DED44-49EE-BE14-8B6B-E1FAF6D4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47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3EDFDA-AE8E-7946-0B1A-B1FEA27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23624FA-D5DE-0F1F-1B73-BCAEB5693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EF43AEA-5AD1-3383-DC36-594062F4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7AD9D8-BCCC-8B9E-745D-C311BA7E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134F26-ACAD-B315-50B7-7F348BFC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5F9CB2-6B2E-787C-A037-B4B6F9C4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F234CB3-4835-E091-424A-B48A8E8A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61225E-B4B6-C560-AD89-42F06D63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73B5A1-1153-6664-FB44-ACB1DE802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9769-03ED-4B82-80AC-EAFDEE71C7A2}" type="datetimeFigureOut">
              <a:rPr lang="tr-TR" smtClean="0"/>
              <a:t>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587841-7FD5-467E-235F-7B14154B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A827C9-A7D3-5983-A6C1-CFDEAAC65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2D9B-B92F-4F3E-931B-C7FC8B934F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7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EF3C61-7CBC-45E5-A27E-DE067427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tr-TR" sz="5400"/>
              <a:t>Forecasting Method</a:t>
            </a:r>
            <a:br>
              <a:rPr lang="tr-TR" sz="5400"/>
            </a:br>
            <a:endParaRPr lang="tr-TR" sz="54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AF8AF6-127B-EAE5-06CC-6A8904ABF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tr-TR" b="1"/>
              <a:t>SARIMA</a:t>
            </a:r>
          </a:p>
          <a:p>
            <a:pPr algn="l"/>
            <a:r>
              <a:rPr lang="en-US" b="0" i="0">
                <a:effectLst/>
                <a:latin typeface="arial" panose="020B0604020202020204" pitchFamily="34" charset="0"/>
              </a:rPr>
              <a:t>Seasonal Autoregressive Integrated Moving Average</a:t>
            </a:r>
            <a:endParaRPr lang="tr-TR" b="1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9E5DFAF-1A35-438A-5110-0464CEDFF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017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572EE5-84C1-161C-FF96-FF8C38D2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tr-TR" sz="3200"/>
              <a:t>Why and How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FA08B8-F366-CB66-B71F-A185CDD8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tr-TR" sz="1600" dirty="0"/>
              <a:t>ARIMA (A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n autoregressive integrated moving average</a:t>
            </a:r>
            <a:r>
              <a:rPr lang="tr-TR" sz="1600" b="0" i="0" dirty="0">
                <a:solidFill>
                  <a:srgbClr val="111111"/>
                </a:solidFill>
                <a:effectLst/>
              </a:rPr>
              <a:t>) is 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a statistical analysis model that uses </a:t>
            </a:r>
            <a:r>
              <a:rPr lang="en-US" sz="1600" dirty="0"/>
              <a:t>time series </a:t>
            </a:r>
            <a:r>
              <a:rPr lang="en-US" sz="1600" dirty="0" err="1"/>
              <a:t>dat</a:t>
            </a:r>
            <a:r>
              <a:rPr lang="tr-TR" sz="1600" dirty="0"/>
              <a:t>a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to either better understand the data set or to predict future trends. </a:t>
            </a:r>
            <a:endParaRPr lang="tr-TR" sz="1600" dirty="0"/>
          </a:p>
          <a:p>
            <a:endParaRPr lang="tr-TR" sz="2000" dirty="0"/>
          </a:p>
          <a:p>
            <a:r>
              <a:rPr lang="tr-TR" sz="2000" dirty="0"/>
              <a:t>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found</a:t>
            </a:r>
            <a:r>
              <a:rPr lang="tr-TR" sz="2000" dirty="0"/>
              <a:t> </a:t>
            </a:r>
            <a:r>
              <a:rPr lang="tr-TR" sz="2000" dirty="0" err="1"/>
              <a:t>out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SARIMA Works </a:t>
            </a: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seasonality</a:t>
            </a:r>
            <a:r>
              <a:rPr lang="tr-TR" sz="2000" dirty="0"/>
              <a:t> </a:t>
            </a:r>
            <a:r>
              <a:rPr lang="tr-TR" sz="2000" dirty="0" err="1"/>
              <a:t>dataset</a:t>
            </a:r>
            <a:r>
              <a:rPr lang="tr-TR" sz="2000" dirty="0"/>
              <a:t>.</a:t>
            </a:r>
          </a:p>
        </p:txBody>
      </p:sp>
      <p:pic>
        <p:nvPicPr>
          <p:cNvPr id="5" name="Resim 4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1AD291A4-5FD2-9763-B2D6-D1B3C61E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96811"/>
            <a:ext cx="5319062" cy="398929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4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C7B7F2-1CCF-3831-6323-8CE63279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Selected features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435DC5-820D-512E-3B78-531C4A02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tr-TR" sz="2000" b="1" dirty="0" err="1"/>
              <a:t>Forecasting</a:t>
            </a:r>
            <a:r>
              <a:rPr lang="tr-TR" sz="2000" b="1" dirty="0"/>
              <a:t> </a:t>
            </a:r>
            <a:r>
              <a:rPr lang="tr-TR" sz="2000" b="1" dirty="0" err="1"/>
              <a:t>parameter</a:t>
            </a:r>
            <a:r>
              <a:rPr lang="tr-TR" sz="2000" b="1" dirty="0"/>
              <a:t>: POWER GENERATION</a:t>
            </a:r>
          </a:p>
          <a:p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parameters</a:t>
            </a:r>
            <a:r>
              <a:rPr lang="tr-TR" sz="2000" dirty="0"/>
              <a:t>: </a:t>
            </a:r>
            <a:r>
              <a:rPr lang="tr-TR" sz="2000" dirty="0" err="1"/>
              <a:t>Date</a:t>
            </a:r>
            <a:r>
              <a:rPr lang="tr-TR" sz="2000" dirty="0"/>
              <a:t>, Time</a:t>
            </a:r>
          </a:p>
          <a:p>
            <a:r>
              <a:rPr lang="tr-TR" sz="2000" dirty="0"/>
              <a:t>ARIMA </a:t>
            </a:r>
            <a:r>
              <a:rPr lang="tr-TR" sz="2000" dirty="0" err="1"/>
              <a:t>parameters</a:t>
            </a:r>
            <a:r>
              <a:rPr lang="tr-TR" sz="2000" dirty="0"/>
              <a:t>: </a:t>
            </a:r>
            <a:r>
              <a:rPr lang="tr-TR" sz="2000" dirty="0" err="1"/>
              <a:t>p,d,q</a:t>
            </a:r>
            <a:endParaRPr lang="tr-TR" sz="2000" dirty="0"/>
          </a:p>
          <a:p>
            <a:r>
              <a:rPr lang="tr-TR" sz="2000" dirty="0" err="1"/>
              <a:t>External</a:t>
            </a:r>
            <a:r>
              <a:rPr lang="tr-TR" sz="2000" dirty="0"/>
              <a:t> </a:t>
            </a:r>
            <a:r>
              <a:rPr lang="tr-TR" sz="2000" dirty="0" err="1"/>
              <a:t>parameter</a:t>
            </a:r>
            <a:r>
              <a:rPr lang="tr-TR" sz="2000" dirty="0"/>
              <a:t> of </a:t>
            </a:r>
            <a:r>
              <a:rPr lang="tr-TR" sz="2000" dirty="0" err="1"/>
              <a:t>Cloudness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87085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091B2B-39C5-C98F-F072-565BAA4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Explanation of code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B5D275-0729-2FCF-1B25-F8F0E790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dirty="0"/>
              <a:t>INPUTS: </a:t>
            </a:r>
            <a:r>
              <a:rPr lang="tr-TR" sz="2000" dirty="0" err="1"/>
              <a:t>Path</a:t>
            </a:r>
            <a:r>
              <a:rPr lang="tr-TR" sz="2000" dirty="0"/>
              <a:t> name,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</a:t>
            </a:r>
            <a:r>
              <a:rPr lang="tr-TR" sz="2000" dirty="0" err="1"/>
              <a:t>after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data, </a:t>
            </a:r>
            <a:r>
              <a:rPr lang="tr-TR" sz="2000" dirty="0" err="1"/>
              <a:t>Cloudness</a:t>
            </a:r>
            <a:r>
              <a:rPr lang="tr-TR" sz="2000" dirty="0"/>
              <a:t> of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endParaRPr lang="tr-TR" sz="2000" dirty="0"/>
          </a:p>
          <a:p>
            <a:r>
              <a:rPr lang="tr-TR" sz="2000" dirty="0"/>
              <a:t>OUTPUTS: </a:t>
            </a:r>
            <a:r>
              <a:rPr lang="tr-TR" sz="2000" dirty="0" err="1"/>
              <a:t>Power</a:t>
            </a:r>
            <a:r>
              <a:rPr lang="tr-TR" sz="2000" dirty="0"/>
              <a:t> </a:t>
            </a:r>
            <a:r>
              <a:rPr lang="tr-TR" sz="2000" dirty="0" err="1"/>
              <a:t>prediction</a:t>
            </a:r>
            <a:r>
              <a:rPr lang="tr-TR" sz="2000" dirty="0"/>
              <a:t> of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82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0F97EF9-B7F6-9A00-A6E0-5A327943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find ARIMA parameters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9899E69-BDCB-A8B4-408B-208BA1221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07406"/>
            <a:ext cx="7214616" cy="48157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5DF4283-3918-D620-7828-B16745FA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14" y="443903"/>
            <a:ext cx="725906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9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7E3B76-B001-B008-62E3-49CA0C86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tr-TR" sz="4000" dirty="0" err="1">
                <a:solidFill>
                  <a:srgbClr val="FFFFFF"/>
                </a:solidFill>
              </a:rPr>
              <a:t>Method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to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improve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accuracy</a:t>
            </a:r>
            <a:r>
              <a:rPr lang="tr-TR" sz="4000" dirty="0">
                <a:solidFill>
                  <a:srgbClr val="FFFFFF"/>
                </a:solidFill>
              </a:rPr>
              <a:t> of </a:t>
            </a:r>
            <a:r>
              <a:rPr lang="tr-TR" sz="4000" dirty="0" err="1">
                <a:solidFill>
                  <a:srgbClr val="FFFFFF"/>
                </a:solidFill>
              </a:rPr>
              <a:t>method</a:t>
            </a:r>
            <a:endParaRPr lang="tr-TR" sz="40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9AE293-FD7B-3CB3-4C03-11D3D521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b="1" dirty="0" err="1"/>
              <a:t>Adding</a:t>
            </a:r>
            <a:r>
              <a:rPr lang="tr-TR" sz="2000" b="1" dirty="0"/>
              <a:t> </a:t>
            </a:r>
            <a:r>
              <a:rPr lang="tr-TR" sz="2000" b="1" dirty="0" err="1"/>
              <a:t>Cloudness</a:t>
            </a:r>
            <a:r>
              <a:rPr lang="tr-TR" sz="2000" b="1" dirty="0"/>
              <a:t> </a:t>
            </a:r>
            <a:r>
              <a:rPr lang="tr-TR" sz="2000" b="1" dirty="0" err="1"/>
              <a:t>parameter</a:t>
            </a:r>
            <a:r>
              <a:rPr lang="tr-TR" sz="2000" b="1" dirty="0"/>
              <a:t> as an </a:t>
            </a:r>
            <a:r>
              <a:rPr lang="tr-TR" sz="2000" b="1" dirty="0" err="1"/>
              <a:t>external</a:t>
            </a:r>
            <a:r>
              <a:rPr lang="tr-TR" sz="2000" b="1" dirty="0"/>
              <a:t> </a:t>
            </a:r>
            <a:r>
              <a:rPr lang="tr-TR" sz="2000" b="1" dirty="0" err="1"/>
              <a:t>factor</a:t>
            </a:r>
            <a:endParaRPr lang="tr-TR" sz="2000" b="1" dirty="0"/>
          </a:p>
          <a:p>
            <a:r>
              <a:rPr lang="tr-TR" sz="2000" b="1" dirty="0" err="1"/>
              <a:t>Taking</a:t>
            </a:r>
            <a:r>
              <a:rPr lang="tr-TR" sz="2000" b="1" dirty="0"/>
              <a:t> as a </a:t>
            </a:r>
            <a:r>
              <a:rPr lang="tr-TR" sz="2000" b="1" dirty="0" err="1"/>
              <a:t>input</a:t>
            </a:r>
            <a:r>
              <a:rPr lang="tr-TR" sz="2000" b="1" dirty="0"/>
              <a:t> </a:t>
            </a:r>
            <a:r>
              <a:rPr lang="tr-TR" sz="2000" b="1" dirty="0" err="1"/>
              <a:t>list</a:t>
            </a:r>
            <a:r>
              <a:rPr lang="tr-TR" sz="2000" b="1" dirty="0"/>
              <a:t> of, </a:t>
            </a:r>
            <a:r>
              <a:rPr lang="tr-TR" sz="2000" b="1" dirty="0" err="1"/>
              <a:t>given</a:t>
            </a:r>
            <a:r>
              <a:rPr lang="tr-TR" sz="2000" b="1" dirty="0"/>
              <a:t> </a:t>
            </a:r>
            <a:r>
              <a:rPr lang="tr-TR" sz="2000" b="1" dirty="0" err="1"/>
              <a:t>days</a:t>
            </a:r>
            <a:r>
              <a:rPr lang="tr-TR" sz="2000" b="1" dirty="0"/>
              <a:t> </a:t>
            </a:r>
            <a:r>
              <a:rPr lang="tr-TR" sz="2000" b="1" dirty="0" err="1"/>
              <a:t>Cloudness</a:t>
            </a:r>
            <a:endParaRPr lang="tr-TR" sz="2000" b="1" dirty="0"/>
          </a:p>
          <a:p>
            <a:r>
              <a:rPr lang="tr-TR" sz="2000" b="1" dirty="0"/>
              <a:t>Not </a:t>
            </a:r>
            <a:r>
              <a:rPr lang="tr-TR" sz="2000" b="1" dirty="0" err="1"/>
              <a:t>goes</a:t>
            </a:r>
            <a:r>
              <a:rPr lang="tr-TR" sz="2000" b="1" dirty="0"/>
              <a:t> </a:t>
            </a:r>
            <a:r>
              <a:rPr lang="tr-TR" sz="2000" b="1" dirty="0" err="1"/>
              <a:t>into</a:t>
            </a:r>
            <a:r>
              <a:rPr lang="tr-TR" sz="2000" b="1" dirty="0"/>
              <a:t> </a:t>
            </a:r>
            <a:r>
              <a:rPr lang="tr-TR" sz="2000" b="1" dirty="0" err="1"/>
              <a:t>forecasting</a:t>
            </a:r>
            <a:r>
              <a:rPr lang="tr-TR" sz="2000" b="1" dirty="0"/>
              <a:t> model</a:t>
            </a:r>
          </a:p>
          <a:p>
            <a:pPr marL="457200" indent="-457200">
              <a:buFont typeface="+mj-lt"/>
              <a:buAutoNum type="arabicPeriod"/>
            </a:pP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388521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3F4F86-CBC1-97C0-32E7-D78D936C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Test results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876868-88E8-8FE0-1885-2446262F0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0" y="1622745"/>
            <a:ext cx="4333908" cy="3285382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61135B5-54C8-7B71-998C-D7AC7DC48F4C}"/>
              </a:ext>
            </a:extLst>
          </p:cNvPr>
          <p:cNvSpPr txBox="1"/>
          <p:nvPr/>
        </p:nvSpPr>
        <p:spPr>
          <a:xfrm>
            <a:off x="1030805" y="5050589"/>
            <a:ext cx="541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Prediction</a:t>
            </a:r>
            <a:r>
              <a:rPr lang="tr-TR" dirty="0"/>
              <a:t> test of 06.09.2020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8F15A1-B912-21A9-4A07-45FA73D22E87}"/>
              </a:ext>
            </a:extLst>
          </p:cNvPr>
          <p:cNvSpPr txBox="1"/>
          <p:nvPr/>
        </p:nvSpPr>
        <p:spPr>
          <a:xfrm>
            <a:off x="6268825" y="4954644"/>
            <a:ext cx="4892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effectLst/>
                <a:latin typeface="JetBrains Mono"/>
              </a:rPr>
              <a:t>Next</a:t>
            </a:r>
            <a:r>
              <a:rPr lang="tr-TR" sz="1600" dirty="0">
                <a:effectLst/>
                <a:latin typeface="JetBrains Mono"/>
              </a:rPr>
              <a:t> </a:t>
            </a:r>
            <a:r>
              <a:rPr lang="tr-TR" sz="1600" dirty="0" err="1">
                <a:effectLst/>
                <a:latin typeface="JetBrains Mono"/>
              </a:rPr>
              <a:t>day</a:t>
            </a:r>
            <a:r>
              <a:rPr lang="tr-TR" sz="1600" dirty="0">
                <a:effectLst/>
                <a:latin typeface="JetBrains Mono"/>
              </a:rPr>
              <a:t> </a:t>
            </a:r>
            <a:r>
              <a:rPr lang="tr-TR" sz="1600" dirty="0" err="1">
                <a:effectLst/>
                <a:latin typeface="JetBrains Mono"/>
              </a:rPr>
              <a:t>prediction</a:t>
            </a:r>
            <a:endParaRPr lang="tr-TR" sz="1600" dirty="0">
              <a:effectLst/>
              <a:latin typeface="JetBrains Mono"/>
            </a:endParaRPr>
          </a:p>
          <a:p>
            <a:r>
              <a:rPr lang="tr-TR" sz="1600" dirty="0" err="1">
                <a:effectLst/>
                <a:latin typeface="JetBrains Mono"/>
              </a:rPr>
              <a:t>Given</a:t>
            </a:r>
            <a:r>
              <a:rPr lang="tr-TR" sz="1600" dirty="0">
                <a:effectLst/>
                <a:latin typeface="JetBrains Mono"/>
              </a:rPr>
              <a:t> </a:t>
            </a:r>
            <a:r>
              <a:rPr lang="tr-TR" sz="1600" dirty="0" err="1">
                <a:effectLst/>
                <a:latin typeface="JetBrains Mono"/>
              </a:rPr>
              <a:t>Cloudness</a:t>
            </a:r>
            <a:r>
              <a:rPr lang="tr-TR" sz="1600" dirty="0">
                <a:effectLst/>
                <a:latin typeface="JetBrains Mono"/>
              </a:rPr>
              <a:t> = [0,0,0,0,0,0,0,0,0,0,0,0,0,70,70,80,90,8,0,0,1,0,0,0,0]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B667151-F6E2-B27A-D900-15D7198C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39" y="1790122"/>
            <a:ext cx="3912821" cy="29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7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CAAA21-7A19-88AC-C4B7-42BFD95A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  <a:b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12BFF7-323C-A6B4-F081-15AA1B60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ONUR TOPRAK</a:t>
            </a:r>
          </a:p>
        </p:txBody>
      </p:sp>
    </p:spTree>
    <p:extLst>
      <p:ext uri="{BB962C8B-B14F-4D97-AF65-F5344CB8AC3E}">
        <p14:creationId xmlns:p14="http://schemas.microsoft.com/office/powerpoint/2010/main" val="95821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165</Words>
  <Application>Microsoft Office PowerPoint</Application>
  <PresentationFormat>Geniş ekran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JetBrains Mono</vt:lpstr>
      <vt:lpstr>Office Teması</vt:lpstr>
      <vt:lpstr>Forecasting Method </vt:lpstr>
      <vt:lpstr>Why and How </vt:lpstr>
      <vt:lpstr>Selected features</vt:lpstr>
      <vt:lpstr>Explanation of code</vt:lpstr>
      <vt:lpstr>To find ARIMA parameters</vt:lpstr>
      <vt:lpstr>Method to improve accuracy of method</vt:lpstr>
      <vt:lpstr>Test results</vt:lpstr>
      <vt:lpstr>ANY QUESTIONS?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</dc:title>
  <dc:creator>onur toprak</dc:creator>
  <cp:lastModifiedBy>onur toprak</cp:lastModifiedBy>
  <cp:revision>4</cp:revision>
  <dcterms:created xsi:type="dcterms:W3CDTF">2023-12-02T21:26:26Z</dcterms:created>
  <dcterms:modified xsi:type="dcterms:W3CDTF">2023-12-05T01:24:23Z</dcterms:modified>
</cp:coreProperties>
</file>