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3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96" r:id="rId2"/>
    <p:sldId id="297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08" r:id="rId14"/>
    <p:sldId id="256" r:id="rId15"/>
    <p:sldId id="284" r:id="rId16"/>
    <p:sldId id="294" r:id="rId17"/>
    <p:sldId id="295" r:id="rId18"/>
    <p:sldId id="288" r:id="rId19"/>
    <p:sldId id="289" r:id="rId20"/>
    <p:sldId id="290" r:id="rId21"/>
    <p:sldId id="261" r:id="rId22"/>
    <p:sldId id="262" r:id="rId23"/>
    <p:sldId id="257" r:id="rId24"/>
    <p:sldId id="258" r:id="rId25"/>
    <p:sldId id="260" r:id="rId26"/>
    <p:sldId id="267" r:id="rId27"/>
    <p:sldId id="277" r:id="rId28"/>
    <p:sldId id="263" r:id="rId29"/>
    <p:sldId id="268" r:id="rId30"/>
    <p:sldId id="264" r:id="rId31"/>
    <p:sldId id="285" r:id="rId32"/>
    <p:sldId id="272" r:id="rId33"/>
    <p:sldId id="286" r:id="rId34"/>
    <p:sldId id="282" r:id="rId35"/>
    <p:sldId id="259" r:id="rId36"/>
    <p:sldId id="293" r:id="rId37"/>
    <p:sldId id="265" r:id="rId38"/>
    <p:sldId id="269" r:id="rId39"/>
    <p:sldId id="271" r:id="rId40"/>
    <p:sldId id="276" r:id="rId41"/>
    <p:sldId id="279" r:id="rId42"/>
    <p:sldId id="287" r:id="rId43"/>
    <p:sldId id="266" r:id="rId44"/>
    <p:sldId id="291" r:id="rId45"/>
    <p:sldId id="273" r:id="rId46"/>
    <p:sldId id="270" r:id="rId47"/>
    <p:sldId id="274" r:id="rId48"/>
    <p:sldId id="275" r:id="rId49"/>
    <p:sldId id="281" r:id="rId50"/>
    <p:sldId id="278" r:id="rId51"/>
    <p:sldId id="280" r:id="rId52"/>
    <p:sldId id="283" r:id="rId53"/>
    <p:sldId id="29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71160294-A864-42D2-92C4-486ABCC56E92}">
          <p14:sldIdLst>
            <p14:sldId id="296"/>
            <p14:sldId id="297"/>
            <p14:sldId id="298"/>
          </p14:sldIdLst>
        </p14:section>
        <p14:section name="Introduction" id="{A08AB432-ED5E-440F-A64C-CAFA3952A721}">
          <p14:sldIdLst>
            <p14:sldId id="300"/>
            <p14:sldId id="301"/>
            <p14:sldId id="302"/>
          </p14:sldIdLst>
        </p14:section>
        <p14:section name="Related Work" id="{F18A2D6C-9507-491A-B602-7BCB49981586}">
          <p14:sldIdLst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  <p14:section name="Untitled Section" id="{8CC0B044-1882-49AC-991C-6728B80897AF}">
          <p14:sldIdLst>
            <p14:sldId id="256"/>
            <p14:sldId id="284"/>
            <p14:sldId id="294"/>
            <p14:sldId id="295"/>
            <p14:sldId id="288"/>
            <p14:sldId id="289"/>
            <p14:sldId id="290"/>
            <p14:sldId id="261"/>
            <p14:sldId id="262"/>
            <p14:sldId id="257"/>
            <p14:sldId id="258"/>
            <p14:sldId id="260"/>
            <p14:sldId id="267"/>
            <p14:sldId id="277"/>
            <p14:sldId id="263"/>
            <p14:sldId id="268"/>
            <p14:sldId id="264"/>
            <p14:sldId id="285"/>
            <p14:sldId id="272"/>
            <p14:sldId id="286"/>
            <p14:sldId id="282"/>
            <p14:sldId id="259"/>
            <p14:sldId id="293"/>
            <p14:sldId id="265"/>
            <p14:sldId id="269"/>
            <p14:sldId id="271"/>
            <p14:sldId id="276"/>
            <p14:sldId id="279"/>
            <p14:sldId id="287"/>
            <p14:sldId id="266"/>
            <p14:sldId id="291"/>
            <p14:sldId id="273"/>
            <p14:sldId id="270"/>
            <p14:sldId id="274"/>
            <p14:sldId id="275"/>
            <p14:sldId id="281"/>
            <p14:sldId id="27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C1392B"/>
    <a:srgbClr val="94BA41"/>
    <a:srgbClr val="F39712"/>
    <a:srgbClr val="2A80B9"/>
    <a:srgbClr val="FAFAFA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153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65500552"/>
        <c:axId val="465490360"/>
      </c:barChart>
      <c:catAx>
        <c:axId val="46550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65490360"/>
        <c:crosses val="autoZero"/>
        <c:auto val="1"/>
        <c:lblAlgn val="ctr"/>
        <c:lblOffset val="100"/>
        <c:noMultiLvlLbl val="0"/>
      </c:catAx>
      <c:valAx>
        <c:axId val="465490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5500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5498592"/>
        <c:axId val="465491144"/>
      </c:barChart>
      <c:catAx>
        <c:axId val="465498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tr-TR"/>
          </a:p>
        </c:txPr>
        <c:crossAx val="465491144"/>
        <c:crosses val="autoZero"/>
        <c:auto val="1"/>
        <c:lblAlgn val="ctr"/>
        <c:lblOffset val="100"/>
        <c:noMultiLvlLbl val="0"/>
      </c:catAx>
      <c:valAx>
        <c:axId val="46549114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tr-TR"/>
          </a:p>
        </c:txPr>
        <c:crossAx val="465498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496240"/>
        <c:axId val="465492712"/>
      </c:lineChart>
      <c:catAx>
        <c:axId val="465496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tr-TR"/>
          </a:p>
        </c:txPr>
        <c:crossAx val="465492712"/>
        <c:crosses val="autoZero"/>
        <c:auto val="1"/>
        <c:lblAlgn val="ctr"/>
        <c:lblOffset val="100"/>
        <c:noMultiLvlLbl val="0"/>
      </c:catAx>
      <c:valAx>
        <c:axId val="46549271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46549624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038704"/>
        <c:axId val="465035176"/>
      </c:barChart>
      <c:catAx>
        <c:axId val="46503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5035176"/>
        <c:crosses val="autoZero"/>
        <c:auto val="1"/>
        <c:lblAlgn val="ctr"/>
        <c:lblOffset val="100"/>
        <c:noMultiLvlLbl val="0"/>
      </c:catAx>
      <c:valAx>
        <c:axId val="4650351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503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037136"/>
        <c:axId val="465037920"/>
      </c:barChart>
      <c:dateAx>
        <c:axId val="465037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65037920"/>
        <c:crosses val="autoZero"/>
        <c:auto val="1"/>
        <c:lblOffset val="100"/>
        <c:baseTimeUnit val="months"/>
      </c:dateAx>
      <c:valAx>
        <c:axId val="4650379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6503713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489576"/>
        <c:axId val="465498984"/>
      </c:barChart>
      <c:dateAx>
        <c:axId val="4654895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65498984"/>
        <c:crosses val="autoZero"/>
        <c:auto val="1"/>
        <c:lblOffset val="100"/>
        <c:baseTimeUnit val="months"/>
      </c:dateAx>
      <c:valAx>
        <c:axId val="465498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6548957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65499768"/>
        <c:axId val="465494280"/>
      </c:barChart>
      <c:catAx>
        <c:axId val="46549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65494280"/>
        <c:crosses val="autoZero"/>
        <c:auto val="1"/>
        <c:lblAlgn val="ctr"/>
        <c:lblOffset val="100"/>
        <c:noMultiLvlLbl val="0"/>
      </c:catAx>
      <c:valAx>
        <c:axId val="465494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5499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6.png"/><Relationship Id="rId9" Type="http://schemas.microsoft.com/office/2007/relationships/diagramDrawing" Target="../diagrams/drawing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4.wdp"/><Relationship Id="rId7" Type="http://schemas.microsoft.com/office/2007/relationships/hdphoto" Target="../media/hdphoto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microsoft.com/office/2007/relationships/hdphoto" Target="../media/hdphoto11.wdp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6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4.wdp"/><Relationship Id="rId4" Type="http://schemas.openxmlformats.org/officeDocument/2006/relationships/diagramLayout" Target="../diagrams/layout9.xml"/><Relationship Id="rId9" Type="http://schemas.microsoft.com/office/2007/relationships/hdphoto" Target="../media/hdphoto9.wdp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microsoft.com/office/2007/relationships/hdphoto" Target="../media/hdphoto10.wdp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microsoft.com/office/2007/relationships/hdphoto" Target="../media/hdphoto11.wdp"/><Relationship Id="rId4" Type="http://schemas.openxmlformats.org/officeDocument/2006/relationships/image" Target="../media/image29.png"/><Relationship Id="rId9" Type="http://schemas.microsoft.com/office/2007/relationships/hdphoto" Target="../media/hdphoto13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33.png"/><Relationship Id="rId10" Type="http://schemas.microsoft.com/office/2007/relationships/hdphoto" Target="../media/hdphoto18.wdp"/><Relationship Id="rId4" Type="http://schemas.microsoft.com/office/2007/relationships/hdphoto" Target="../media/hdphoto15.wdp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9.wdp"/><Relationship Id="rId7" Type="http://schemas.microsoft.com/office/2007/relationships/hdphoto" Target="../media/hdphoto6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36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9.wdp"/><Relationship Id="rId15" Type="http://schemas.microsoft.com/office/2007/relationships/hdphoto" Target="../media/hdphoto20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27.png"/><Relationship Id="rId9" Type="http://schemas.openxmlformats.org/officeDocument/2006/relationships/diagramData" Target="../diagrams/data10.xm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21.wdp"/><Relationship Id="rId14" Type="http://schemas.microsoft.com/office/2007/relationships/hdphoto" Target="../media/hdphoto22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microsoft.com/office/2007/relationships/hdphoto" Target="../media/hdphoto5.wdp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9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8.wdp"/><Relationship Id="rId4" Type="http://schemas.openxmlformats.org/officeDocument/2006/relationships/diagramLayout" Target="../diagrams/layout17.xml"/><Relationship Id="rId9" Type="http://schemas.microsoft.com/office/2007/relationships/hdphoto" Target="../media/hdphoto7.wdp"/><Relationship Id="rId1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47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44.png"/><Relationship Id="rId12" Type="http://schemas.microsoft.com/office/2007/relationships/hdphoto" Target="../media/hdphoto11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26.xml"/><Relationship Id="rId10" Type="http://schemas.microsoft.com/office/2007/relationships/hdphoto" Target="../media/hdphoto12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45.png"/><Relationship Id="rId14" Type="http://schemas.microsoft.com/office/2007/relationships/hdphoto" Target="../media/hdphoto10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3" Type="http://schemas.openxmlformats.org/officeDocument/2006/relationships/chart" Target="../charts/chart8.xml"/><Relationship Id="rId7" Type="http://schemas.openxmlformats.org/officeDocument/2006/relationships/image" Target="../media/image5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4.wdp"/><Relationship Id="rId5" Type="http://schemas.microsoft.com/office/2007/relationships/hdphoto" Target="../media/hdphoto23.wdp"/><Relationship Id="rId10" Type="http://schemas.microsoft.com/office/2007/relationships/hdphoto" Target="../media/hdphoto27.wdp"/><Relationship Id="rId4" Type="http://schemas.openxmlformats.org/officeDocument/2006/relationships/image" Target="../media/image49.png"/><Relationship Id="rId9" Type="http://schemas.microsoft.com/office/2007/relationships/hdphoto" Target="../media/hdphoto26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microsoft.com/office/2007/relationships/hdphoto" Target="../media/hdphoto31.wdp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0.wdp"/><Relationship Id="rId5" Type="http://schemas.microsoft.com/office/2007/relationships/hdphoto" Target="../media/hdphoto29.wdp"/><Relationship Id="rId4" Type="http://schemas.microsoft.com/office/2007/relationships/hdphoto" Target="../media/hdphoto28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microsoft.com/office/2007/relationships/hdphoto" Target="../media/hdphoto31.wdp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0.wdp"/><Relationship Id="rId5" Type="http://schemas.microsoft.com/office/2007/relationships/hdphoto" Target="../media/hdphoto29.wdp"/><Relationship Id="rId4" Type="http://schemas.microsoft.com/office/2007/relationships/hdphoto" Target="../media/hdphoto28.wdp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33.wdp"/><Relationship Id="rId3" Type="http://schemas.openxmlformats.org/officeDocument/2006/relationships/image" Target="../media/image33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2.wdp"/><Relationship Id="rId5" Type="http://schemas.openxmlformats.org/officeDocument/2006/relationships/image" Target="../media/image53.png"/><Relationship Id="rId4" Type="http://schemas.microsoft.com/office/2007/relationships/hdphoto" Target="../media/hdphoto16.wdp"/><Relationship Id="rId9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27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6.wdp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microsoft.com/office/2007/relationships/hdphoto" Target="../media/hdphoto9.wdp"/><Relationship Id="rId4" Type="http://schemas.microsoft.com/office/2007/relationships/hdphoto" Target="../media/hdphoto4.wdp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microsoft.com/office/2007/relationships/hdphoto" Target="../media/hdphoto7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27.png"/><Relationship Id="rId12" Type="http://schemas.microsoft.com/office/2007/relationships/hdphoto" Target="../media/hdphoto5.wdp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8.wdp"/><Relationship Id="rId5" Type="http://schemas.openxmlformats.org/officeDocument/2006/relationships/diagramColors" Target="../diagrams/colors28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6.wdp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microsoft.com/office/2007/relationships/hdphoto" Target="../media/hdphoto3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9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3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8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37.wdp"/><Relationship Id="rId3" Type="http://schemas.microsoft.com/office/2007/relationships/hdphoto" Target="../media/hdphoto28.wdp"/><Relationship Id="rId7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1.wdp"/><Relationship Id="rId5" Type="http://schemas.microsoft.com/office/2007/relationships/hdphoto" Target="../media/hdphoto30.wdp"/><Relationship Id="rId4" Type="http://schemas.microsoft.com/office/2007/relationships/hdphoto" Target="../media/hdphoto29.wdp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38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61.png"/><Relationship Id="rId12" Type="http://schemas.microsoft.com/office/2007/relationships/hdphoto" Target="../media/hdphoto31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30.wdp"/><Relationship Id="rId5" Type="http://schemas.openxmlformats.org/officeDocument/2006/relationships/diagramColors" Target="../diagrams/colors33.xml"/><Relationship Id="rId10" Type="http://schemas.microsoft.com/office/2007/relationships/hdphoto" Target="../media/hdphoto29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62.png"/><Relationship Id="rId12" Type="http://schemas.microsoft.com/office/2007/relationships/hdphoto" Target="../media/hdphoto39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6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65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66" y="2340417"/>
            <a:ext cx="91439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44569" y="3847116"/>
            <a:ext cx="530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2628" y="6497760"/>
            <a:ext cx="8757813" cy="303090"/>
            <a:chOff x="192628" y="6497760"/>
            <a:chExt cx="8757813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757813" cy="303090"/>
              <a:chOff x="192628" y="6497760"/>
              <a:chExt cx="8757813" cy="3030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497760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,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570" y="4925589"/>
            <a:ext cx="53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8" y="555230"/>
            <a:ext cx="1427491" cy="15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Various different process mining </a:t>
            </a:r>
            <a:r>
              <a:rPr lang="en-US" sz="2000" dirty="0" smtClean="0"/>
              <a:t>algorithms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en-US" sz="2000" dirty="0" smtClean="0"/>
              <a:t>solving </a:t>
            </a:r>
            <a:r>
              <a:rPr lang="en-US" sz="2000" dirty="0"/>
              <a:t>different challenges </a:t>
            </a:r>
            <a:r>
              <a:rPr lang="en-US" sz="2000" dirty="0" smtClean="0"/>
              <a:t>in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process mining area</a:t>
            </a:r>
            <a:endParaRPr lang="tr-TR" sz="2000" dirty="0" smtClean="0"/>
          </a:p>
          <a:p>
            <a:pPr lvl="1"/>
            <a:r>
              <a:rPr lang="tr-TR" sz="2000" dirty="0" smtClean="0"/>
              <a:t>Alpha A</a:t>
            </a:r>
            <a:r>
              <a:rPr lang="en-US" sz="2000" dirty="0" err="1" smtClean="0"/>
              <a:t>lgorithm</a:t>
            </a:r>
            <a:endParaRPr lang="en-US" sz="2000" dirty="0"/>
          </a:p>
          <a:p>
            <a:pPr lvl="1"/>
            <a:r>
              <a:rPr lang="en-US" sz="2000" dirty="0"/>
              <a:t>Inductive Approach</a:t>
            </a:r>
          </a:p>
          <a:p>
            <a:pPr lvl="1"/>
            <a:r>
              <a:rPr lang="en-US" sz="2000" dirty="0"/>
              <a:t>Hierarchical Clustering</a:t>
            </a:r>
          </a:p>
          <a:p>
            <a:pPr lvl="1"/>
            <a:r>
              <a:rPr lang="en-US" sz="2000" dirty="0"/>
              <a:t>Genetic Approach </a:t>
            </a:r>
          </a:p>
          <a:p>
            <a:pPr lvl="1"/>
            <a:r>
              <a:rPr lang="en-US" sz="2000" dirty="0"/>
              <a:t>Heuristic Approach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4" y="3190308"/>
            <a:ext cx="1972472" cy="178189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545352" y="3049825"/>
            <a:ext cx="2118588" cy="1143000"/>
          </a:xfrm>
          <a:prstGeom prst="wedgeRoundRectCallout">
            <a:avLst>
              <a:gd name="adj1" fmla="val -87207"/>
              <a:gd name="adj2" fmla="val -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R</a:t>
            </a:r>
            <a:r>
              <a:rPr lang="en-US" b="1" dirty="0" err="1" smtClean="0"/>
              <a:t>obust</a:t>
            </a:r>
            <a:r>
              <a:rPr lang="en-US" b="1" dirty="0"/>
              <a:t>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9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4" y="3190308"/>
            <a:ext cx="1972472" cy="178189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545352" y="3049825"/>
            <a:ext cx="2118588" cy="1143000"/>
          </a:xfrm>
          <a:prstGeom prst="wedgeRoundRectCallout">
            <a:avLst>
              <a:gd name="adj1" fmla="val -87207"/>
              <a:gd name="adj2" fmla="val -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robust,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50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Similarity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emerging attention in business processes, </a:t>
            </a:r>
            <a:r>
              <a:rPr lang="en-US" sz="2000" dirty="0" smtClean="0"/>
              <a:t>organizations</a:t>
            </a:r>
            <a:r>
              <a:rPr lang="tr-TR" sz="2000" dirty="0" smtClean="0"/>
              <a:t> </a:t>
            </a:r>
            <a:r>
              <a:rPr lang="en-US" sz="2000" dirty="0" smtClean="0"/>
              <a:t>become </a:t>
            </a:r>
            <a:r>
              <a:rPr lang="en-US" sz="2000" dirty="0"/>
              <a:t>aware of the fact that they can exploit the business processes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dirty="0" smtClean="0"/>
              <a:t>their </a:t>
            </a:r>
            <a:r>
              <a:rPr lang="en-US" sz="2000" dirty="0"/>
              <a:t>similarities [10]. In addition, most of the large organizations have </a:t>
            </a:r>
            <a:r>
              <a:rPr lang="en-US" sz="2000" dirty="0" smtClean="0"/>
              <a:t>repository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process models of similar business operations [13</a:t>
            </a:r>
            <a:r>
              <a:rPr lang="en-US" sz="2000" dirty="0" smtClean="0"/>
              <a:t>]</a:t>
            </a:r>
            <a:endParaRPr lang="tr-TR" sz="2000" dirty="0"/>
          </a:p>
          <a:p>
            <a:pPr lvl="1"/>
            <a:r>
              <a:rPr lang="tr-TR" sz="1800" dirty="0" err="1" smtClean="0"/>
              <a:t>Similarity</a:t>
            </a:r>
            <a:r>
              <a:rPr lang="tr-TR" sz="1800" dirty="0" smtClean="0"/>
              <a:t> </a:t>
            </a:r>
            <a:r>
              <a:rPr lang="tr-TR" sz="1800" dirty="0" err="1" smtClean="0"/>
              <a:t>Metrics</a:t>
            </a:r>
            <a:endParaRPr lang="tr-TR" sz="1800" dirty="0" smtClean="0"/>
          </a:p>
          <a:p>
            <a:pPr lvl="1"/>
            <a:r>
              <a:rPr lang="tr-TR" sz="1800" dirty="0" err="1" smtClean="0"/>
              <a:t>Alignment</a:t>
            </a:r>
            <a:r>
              <a:rPr lang="tr-TR" sz="1800" dirty="0" smtClean="0"/>
              <a:t> </a:t>
            </a:r>
            <a:r>
              <a:rPr lang="tr-TR" sz="1800" dirty="0" err="1" smtClean="0"/>
              <a:t>Matrix</a:t>
            </a:r>
            <a:endParaRPr lang="tr-TR" sz="1800" dirty="0" smtClean="0"/>
          </a:p>
          <a:p>
            <a:pPr lvl="1"/>
            <a:r>
              <a:rPr lang="tr-TR" sz="1800" dirty="0" smtClean="0"/>
              <a:t>Delta Analysis</a:t>
            </a:r>
          </a:p>
          <a:p>
            <a:pPr lvl="1"/>
            <a:r>
              <a:rPr lang="tr-TR" sz="1800" dirty="0" err="1" smtClean="0"/>
              <a:t>Mismatch</a:t>
            </a:r>
            <a:r>
              <a:rPr lang="tr-TR" sz="1800" dirty="0" smtClean="0"/>
              <a:t> </a:t>
            </a:r>
            <a:r>
              <a:rPr lang="tr-TR" sz="1800" dirty="0" err="1" smtClean="0"/>
              <a:t>Patterns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4" y="3190308"/>
            <a:ext cx="1972472" cy="178189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408420" y="4226222"/>
            <a:ext cx="2118588" cy="1143000"/>
          </a:xfrm>
          <a:prstGeom prst="wedgeRoundRectCallout">
            <a:avLst>
              <a:gd name="adj1" fmla="val -90804"/>
              <a:gd name="adj2" fmla="val 35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robust,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  <a:endParaRPr lang="en-US" b="1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408420" y="4229100"/>
            <a:ext cx="2118588" cy="1143000"/>
          </a:xfrm>
          <a:prstGeom prst="wedgeRoundRectCallout">
            <a:avLst>
              <a:gd name="adj1" fmla="val -95839"/>
              <a:gd name="adj2" fmla="val -48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robust,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300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Contribution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cross-organizational process mining for process performance </a:t>
            </a:r>
            <a:r>
              <a:rPr lang="en-US" sz="1200" dirty="0" smtClean="0"/>
              <a:t>improvement</a:t>
            </a:r>
            <a:endParaRPr lang="tr-TR" sz="1200" dirty="0" smtClean="0"/>
          </a:p>
          <a:p>
            <a:r>
              <a:rPr lang="en-US" sz="1200" dirty="0"/>
              <a:t>a generic, noise-capable process mining method can create process </a:t>
            </a:r>
            <a:r>
              <a:rPr lang="en-US" sz="1200" dirty="0" smtClean="0"/>
              <a:t>models</a:t>
            </a:r>
            <a:r>
              <a:rPr lang="tr-TR" sz="1200" dirty="0" smtClean="0"/>
              <a:t> </a:t>
            </a:r>
            <a:r>
              <a:rPr lang="en-US" sz="1200" dirty="0" smtClean="0"/>
              <a:t>with </a:t>
            </a:r>
            <a:r>
              <a:rPr lang="en-US" sz="1200" dirty="0"/>
              <a:t>high fitness and appropriateness </a:t>
            </a:r>
            <a:r>
              <a:rPr lang="en-US" sz="1200" dirty="0" smtClean="0"/>
              <a:t>values</a:t>
            </a:r>
            <a:endParaRPr lang="tr-TR" sz="1200" dirty="0" smtClean="0"/>
          </a:p>
          <a:p>
            <a:r>
              <a:rPr lang="en-US" sz="1200" dirty="0"/>
              <a:t>clusters the </a:t>
            </a:r>
            <a:r>
              <a:rPr lang="en-US" sz="1200" dirty="0" smtClean="0"/>
              <a:t>organizations</a:t>
            </a:r>
            <a:r>
              <a:rPr lang="tr-TR" sz="1200" dirty="0" smtClean="0"/>
              <a:t> </a:t>
            </a:r>
            <a:r>
              <a:rPr lang="en-US" sz="1200" dirty="0" smtClean="0"/>
              <a:t>based </a:t>
            </a:r>
            <a:r>
              <a:rPr lang="en-US" sz="1200" dirty="0"/>
              <a:t>on their performance indicators and internal evaluation metrics show that it </a:t>
            </a:r>
            <a:r>
              <a:rPr lang="en-US" sz="1200" dirty="0" smtClean="0"/>
              <a:t>is</a:t>
            </a:r>
            <a:r>
              <a:rPr lang="tr-TR" sz="1200" dirty="0" smtClean="0"/>
              <a:t> </a:t>
            </a:r>
            <a:r>
              <a:rPr lang="en-US" sz="1200" dirty="0" smtClean="0"/>
              <a:t>suitable </a:t>
            </a:r>
            <a:r>
              <a:rPr lang="en-US" sz="1200" dirty="0"/>
              <a:t>to cluster organizations based on how well they are operating. Although </a:t>
            </a:r>
            <a:r>
              <a:rPr lang="en-US" sz="1200" dirty="0" smtClean="0"/>
              <a:t>there</a:t>
            </a:r>
            <a:r>
              <a:rPr lang="tr-TR" sz="1200" dirty="0" smtClean="0"/>
              <a:t> </a:t>
            </a:r>
            <a:r>
              <a:rPr lang="en-US" sz="1200" dirty="0" smtClean="0"/>
              <a:t>are </a:t>
            </a:r>
            <a:r>
              <a:rPr lang="en-US" sz="1200" dirty="0"/>
              <a:t>studies that clusters organizations based on their process models for </a:t>
            </a:r>
            <a:r>
              <a:rPr lang="en-US" sz="1200" dirty="0" smtClean="0"/>
              <a:t>structural</a:t>
            </a:r>
            <a:r>
              <a:rPr lang="tr-TR" sz="1200" dirty="0" smtClean="0"/>
              <a:t> </a:t>
            </a:r>
            <a:r>
              <a:rPr lang="en-US" sz="1200" dirty="0" smtClean="0"/>
              <a:t>analysis </a:t>
            </a:r>
            <a:r>
              <a:rPr lang="en-US" sz="1200" dirty="0"/>
              <a:t>[19], this approach showed that organizations can be clustered based on </a:t>
            </a:r>
            <a:r>
              <a:rPr lang="en-US" sz="1200" dirty="0" smtClean="0"/>
              <a:t>their</a:t>
            </a:r>
            <a:r>
              <a:rPr lang="tr-TR" sz="1200" dirty="0" smtClean="0"/>
              <a:t> </a:t>
            </a:r>
            <a:r>
              <a:rPr lang="en-US" sz="1200" dirty="0" smtClean="0"/>
              <a:t>performance </a:t>
            </a:r>
            <a:r>
              <a:rPr lang="en-US" sz="1200" dirty="0"/>
              <a:t>indicators</a:t>
            </a:r>
            <a:r>
              <a:rPr lang="tr-TR" sz="1200" dirty="0" smtClean="0"/>
              <a:t> </a:t>
            </a:r>
          </a:p>
          <a:p>
            <a:r>
              <a:rPr lang="en-US" sz="1200" dirty="0"/>
              <a:t>Mismatch analysis stage in this thesis has the aim of spotting differences between</a:t>
            </a:r>
          </a:p>
          <a:p>
            <a:pPr marL="0" indent="0">
              <a:buNone/>
            </a:pPr>
            <a:r>
              <a:rPr lang="tr-TR" sz="1200" dirty="0"/>
              <a:t> </a:t>
            </a:r>
            <a:r>
              <a:rPr lang="en-US" sz="1200" dirty="0" smtClean="0"/>
              <a:t>processes </a:t>
            </a:r>
            <a:r>
              <a:rPr lang="en-US" sz="1200" dirty="0"/>
              <a:t>of organizations and it is known to be the first implementation of mismatch</a:t>
            </a:r>
          </a:p>
          <a:p>
            <a:pPr marL="0" indent="0">
              <a:buNone/>
            </a:pPr>
            <a:r>
              <a:rPr lang="en-US" sz="1200" dirty="0"/>
              <a:t>patterns [14]. When the results of this stage is checked against well-established </a:t>
            </a:r>
            <a:r>
              <a:rPr lang="en-US" sz="1200" dirty="0" smtClean="0"/>
              <a:t>similarity</a:t>
            </a:r>
            <a:r>
              <a:rPr lang="tr-TR" sz="1200" dirty="0" smtClean="0"/>
              <a:t> </a:t>
            </a:r>
            <a:r>
              <a:rPr lang="en-US" sz="1200" dirty="0" smtClean="0"/>
              <a:t>metrics </a:t>
            </a:r>
            <a:r>
              <a:rPr lang="en-US" sz="1200" dirty="0"/>
              <a:t>in the literature, it can be concluded that mismatch pattern finding </a:t>
            </a:r>
            <a:r>
              <a:rPr lang="en-US" sz="1200" dirty="0" smtClean="0"/>
              <a:t>can</a:t>
            </a:r>
            <a:r>
              <a:rPr lang="tr-TR" sz="1200" dirty="0" smtClean="0"/>
              <a:t> </a:t>
            </a:r>
            <a:r>
              <a:rPr lang="en-US" sz="1200" dirty="0" smtClean="0"/>
              <a:t>be </a:t>
            </a:r>
            <a:r>
              <a:rPr lang="en-US" sz="1200" dirty="0"/>
              <a:t>used when there is a need for spotting differences in similar processes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r>
              <a:rPr lang="en-US" sz="1200" dirty="0"/>
              <a:t>Recommendation generation stage collects the generated and extracted </a:t>
            </a:r>
            <a:r>
              <a:rPr lang="en-US" sz="1200" dirty="0" smtClean="0"/>
              <a:t>information</a:t>
            </a:r>
            <a:r>
              <a:rPr lang="tr-TR" sz="1200" dirty="0" smtClean="0"/>
              <a:t> </a:t>
            </a:r>
            <a:r>
              <a:rPr lang="en-US" sz="1200" dirty="0" smtClean="0"/>
              <a:t>in </a:t>
            </a:r>
            <a:r>
              <a:rPr lang="en-US" sz="1200" dirty="0"/>
              <a:t>all prior stages to list what the organizations can learn from other </a:t>
            </a:r>
            <a:r>
              <a:rPr lang="en-US" sz="1200" dirty="0" smtClean="0"/>
              <a:t>organizations</a:t>
            </a:r>
            <a:r>
              <a:rPr lang="tr-TR" sz="1200" dirty="0" smtClean="0"/>
              <a:t> </a:t>
            </a:r>
            <a:r>
              <a:rPr lang="en-US" sz="1200" dirty="0" smtClean="0"/>
              <a:t>which </a:t>
            </a:r>
            <a:r>
              <a:rPr lang="en-US" sz="1200" dirty="0"/>
              <a:t>perform </a:t>
            </a:r>
            <a:r>
              <a:rPr lang="en-US" sz="1200" dirty="0" smtClean="0"/>
              <a:t>better</a:t>
            </a:r>
            <a:endParaRPr lang="tr-TR" sz="1200" dirty="0" smtClean="0"/>
          </a:p>
          <a:p>
            <a:r>
              <a:rPr lang="en-US" sz="1200" dirty="0"/>
              <a:t>In addition, proposed methodology is developed as extensible and configurable </a:t>
            </a:r>
            <a:r>
              <a:rPr lang="en-US" sz="1200" dirty="0" smtClean="0"/>
              <a:t>set</a:t>
            </a:r>
            <a:r>
              <a:rPr lang="tr-TR" sz="1200" dirty="0" smtClean="0"/>
              <a:t> </a:t>
            </a:r>
            <a:r>
              <a:rPr lang="en-US" sz="1200" dirty="0" smtClean="0"/>
              <a:t>of </a:t>
            </a:r>
            <a:r>
              <a:rPr lang="en-US" sz="1200" dirty="0"/>
              <a:t>plugins in </a:t>
            </a:r>
            <a:r>
              <a:rPr lang="en-US" sz="1200" dirty="0" err="1"/>
              <a:t>ProM</a:t>
            </a:r>
            <a:r>
              <a:rPr lang="en-US" sz="1200" dirty="0"/>
              <a:t> framework [42] and published as open-source. This makes </a:t>
            </a:r>
            <a:r>
              <a:rPr lang="en-US" sz="1200" dirty="0" smtClean="0"/>
              <a:t>the</a:t>
            </a:r>
            <a:r>
              <a:rPr lang="tr-TR" sz="1200" dirty="0" smtClean="0"/>
              <a:t> </a:t>
            </a:r>
            <a:r>
              <a:rPr lang="en-US" sz="1200" dirty="0" smtClean="0"/>
              <a:t>methodology </a:t>
            </a:r>
            <a:r>
              <a:rPr lang="en-US" sz="1200" dirty="0"/>
              <a:t>open to include new process mining methods, mismatch patterns </a:t>
            </a:r>
            <a:r>
              <a:rPr lang="en-US" sz="1200" dirty="0" smtClean="0"/>
              <a:t>and</a:t>
            </a:r>
            <a:r>
              <a:rPr lang="tr-TR" sz="1200" dirty="0" smtClean="0"/>
              <a:t> </a:t>
            </a:r>
            <a:r>
              <a:rPr lang="en-US" sz="1200" dirty="0" smtClean="0"/>
              <a:t>clustering </a:t>
            </a:r>
            <a:r>
              <a:rPr lang="en-US" sz="1200" dirty="0"/>
              <a:t>approaches as well as testing with different datasets.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6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300" y="4518553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99028" y="4544418"/>
            <a:ext cx="2095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Business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JREAP-C (MIL-STD-3011)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0442" y="4518552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M.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8815" y="4515439"/>
            <a:ext cx="1283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Double-Major</a:t>
            </a:r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8303" y="4544417"/>
            <a:ext cx="149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SAP IT Operations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Analytics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755" y="2246800"/>
            <a:ext cx="1397725" cy="2205065"/>
            <a:chOff x="619755" y="2246800"/>
            <a:chExt cx="1397725" cy="2205065"/>
          </a:xfrm>
        </p:grpSpPr>
        <p:grpSp>
          <p:nvGrpSpPr>
            <p:cNvPr id="44" name="Group 43"/>
            <p:cNvGrpSpPr/>
            <p:nvPr/>
          </p:nvGrpSpPr>
          <p:grpSpPr>
            <a:xfrm>
              <a:off x="619755" y="2692821"/>
              <a:ext cx="1397725" cy="1759044"/>
              <a:chOff x="826340" y="2447429"/>
              <a:chExt cx="1863633" cy="23453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353990" y="444400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26521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ardrop 47"/>
              <p:cNvSpPr/>
              <p:nvPr/>
            </p:nvSpPr>
            <p:spPr>
              <a:xfrm rot="10800000">
                <a:off x="1626925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6340" y="2447429"/>
                <a:ext cx="1863633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Industrial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1075868" y="2246800"/>
              <a:ext cx="438045" cy="3624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64676" y="2688525"/>
            <a:ext cx="1366373" cy="1776932"/>
            <a:chOff x="2264676" y="2688525"/>
            <a:chExt cx="1366373" cy="1776932"/>
          </a:xfrm>
        </p:grpSpPr>
        <p:grpSp>
          <p:nvGrpSpPr>
            <p:cNvPr id="57" name="Group 56"/>
            <p:cNvGrpSpPr/>
            <p:nvPr/>
          </p:nvGrpSpPr>
          <p:grpSpPr>
            <a:xfrm>
              <a:off x="2264676" y="3165456"/>
              <a:ext cx="1366373" cy="1300001"/>
              <a:chOff x="3019568" y="3077608"/>
              <a:chExt cx="1748406" cy="173333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12225" y="4462131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9568" y="3077608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Computer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884755" y="3471989"/>
                <a:ext cx="0" cy="822457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ardrop 60"/>
              <p:cNvSpPr/>
              <p:nvPr/>
            </p:nvSpPr>
            <p:spPr>
              <a:xfrm rot="10800000">
                <a:off x="3785159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2701305" y="2688525"/>
              <a:ext cx="438045" cy="362411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227010" y="2183906"/>
            <a:ext cx="1311305" cy="2281553"/>
            <a:chOff x="7227010" y="2183906"/>
            <a:chExt cx="1311305" cy="2281553"/>
          </a:xfrm>
        </p:grpSpPr>
        <p:grpSp>
          <p:nvGrpSpPr>
            <p:cNvPr id="37" name="Group 36"/>
            <p:cNvGrpSpPr/>
            <p:nvPr/>
          </p:nvGrpSpPr>
          <p:grpSpPr>
            <a:xfrm>
              <a:off x="7227010" y="2691791"/>
              <a:ext cx="1311305" cy="1773668"/>
              <a:chOff x="9636014" y="2446053"/>
              <a:chExt cx="1748406" cy="236489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191514" y="4462130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36014" y="2446053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b="1" dirty="0" err="1"/>
                  <a:t>Computer</a:t>
                </a:r>
                <a:r>
                  <a:rPr lang="tr-TR" sz="900" b="1" dirty="0"/>
                  <a:t> </a:t>
                </a:r>
                <a:r>
                  <a:rPr lang="tr-TR" sz="900" b="1" dirty="0" err="1"/>
                  <a:t>Engineering</a:t>
                </a:r>
                <a:endParaRPr lang="en-US" sz="9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564044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ardrop 40"/>
              <p:cNvSpPr/>
              <p:nvPr/>
            </p:nvSpPr>
            <p:spPr>
              <a:xfrm rot="10800000">
                <a:off x="10464448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7663639" y="2183906"/>
              <a:ext cx="438045" cy="36241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909597" y="2005389"/>
            <a:ext cx="1311305" cy="2460066"/>
            <a:chOff x="3909597" y="2005389"/>
            <a:chExt cx="1311305" cy="2460066"/>
          </a:xfrm>
        </p:grpSpPr>
        <p:grpSp>
          <p:nvGrpSpPr>
            <p:cNvPr id="21" name="Group 20"/>
            <p:cNvGrpSpPr/>
            <p:nvPr/>
          </p:nvGrpSpPr>
          <p:grpSpPr>
            <a:xfrm>
              <a:off x="3909597" y="2694961"/>
              <a:ext cx="1311305" cy="1770494"/>
              <a:chOff x="5212796" y="2450282"/>
              <a:chExt cx="1748406" cy="236066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770757" y="446212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12796" y="2450282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MilSOFT</a:t>
                </a:r>
                <a:endParaRPr lang="en-US" sz="1000" b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32901" y="2869541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ardrop 26"/>
              <p:cNvSpPr/>
              <p:nvPr/>
            </p:nvSpPr>
            <p:spPr>
              <a:xfrm rot="10800000">
                <a:off x="6033305" y="426946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85000"/>
                  <a:lumOff val="1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384" y="2005389"/>
              <a:ext cx="534969" cy="620946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68303" y="2639190"/>
            <a:ext cx="1311305" cy="1826269"/>
            <a:chOff x="5568303" y="2639190"/>
            <a:chExt cx="1311305" cy="1826269"/>
          </a:xfrm>
        </p:grpSpPr>
        <p:grpSp>
          <p:nvGrpSpPr>
            <p:cNvPr id="30" name="Group 29"/>
            <p:cNvGrpSpPr/>
            <p:nvPr/>
          </p:nvGrpSpPr>
          <p:grpSpPr>
            <a:xfrm>
              <a:off x="5568303" y="3163219"/>
              <a:ext cx="1311305" cy="1302240"/>
              <a:chOff x="7424396" y="3074622"/>
              <a:chExt cx="1748404" cy="173631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62890" y="4462127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424396" y="3074622"/>
                <a:ext cx="1748404" cy="397363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smtClean="0"/>
                  <a:t>SAP</a:t>
                </a:r>
                <a:endParaRPr lang="en-US" sz="1000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335419" y="3479427"/>
                <a:ext cx="0" cy="822456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ardrop 33"/>
              <p:cNvSpPr/>
              <p:nvPr/>
            </p:nvSpPr>
            <p:spPr>
              <a:xfrm rot="10800000">
                <a:off x="8235831" y="427350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2" y="2639190"/>
              <a:ext cx="852685" cy="434337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5374" y="696990"/>
            <a:ext cx="7511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Onur Yılmaz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3147994" y="1153368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young and developing research area and main idea is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and;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processes by extracting information from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8"/>
            <a:ext cx="2533390" cy="1205127"/>
            <a:chOff x="3548864" y="4774298"/>
            <a:chExt cx="2533390" cy="120512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8"/>
              <a:ext cx="2533390" cy="1205127"/>
              <a:chOff x="5203020" y="3323005"/>
              <a:chExt cx="2325633" cy="1106298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6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recorded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available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2"/>
            <a:ext cx="2533391" cy="1208271"/>
            <a:chOff x="6082254" y="4771152"/>
            <a:chExt cx="2533391" cy="1208271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2"/>
              <a:ext cx="2533391" cy="1208271"/>
              <a:chOff x="6880893" y="3317094"/>
              <a:chExt cx="2325633" cy="110918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1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Competitive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business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life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7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591260" y="4579602"/>
            <a:ext cx="2073859" cy="8785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logs of </a:t>
            </a:r>
            <a:r>
              <a:rPr lang="en-US" sz="2000" dirty="0" smtClean="0"/>
              <a:t>multiple</a:t>
            </a:r>
            <a:r>
              <a:rPr lang="tr-TR" sz="2000" dirty="0" smtClean="0"/>
              <a:t> </a:t>
            </a:r>
            <a:r>
              <a:rPr lang="en-US" sz="2000" dirty="0" smtClean="0"/>
              <a:t>organizations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64687" y="3250578"/>
            <a:ext cx="26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W</a:t>
            </a:r>
            <a:r>
              <a:rPr lang="en-US" dirty="0" err="1" smtClean="0">
                <a:solidFill>
                  <a:srgbClr val="00B0F0"/>
                </a:solidFill>
              </a:rPr>
              <a:t>ork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together to execute the same </a:t>
            </a:r>
            <a:r>
              <a:rPr lang="en-US" dirty="0" smtClean="0">
                <a:solidFill>
                  <a:srgbClr val="00B0F0"/>
                </a:solidFill>
              </a:rPr>
              <a:t>process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08575" y="5529902"/>
            <a:ext cx="25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xecute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the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same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task</a:t>
            </a:r>
            <a:r>
              <a:rPr lang="tr-TR" dirty="0" smtClean="0">
                <a:solidFill>
                  <a:srgbClr val="C00000"/>
                </a:solidFill>
              </a:rPr>
              <a:t> on </a:t>
            </a:r>
            <a:r>
              <a:rPr lang="tr-TR" dirty="0" err="1" smtClean="0">
                <a:solidFill>
                  <a:srgbClr val="C00000"/>
                </a:solidFill>
              </a:rPr>
              <a:t>shared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infrastructure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9607" y="3063573"/>
            <a:ext cx="1359321" cy="1359321"/>
            <a:chOff x="759200" y="1851313"/>
            <a:chExt cx="1359321" cy="1359321"/>
          </a:xfrm>
        </p:grpSpPr>
        <p:sp>
          <p:nvSpPr>
            <p:cNvPr id="30" name="Teardrop 29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rgbClr val="F39712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1" name="Group 30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766484" y="3063572"/>
            <a:ext cx="1359321" cy="1359321"/>
            <a:chOff x="759200" y="1851313"/>
            <a:chExt cx="1359321" cy="1359321"/>
          </a:xfrm>
        </p:grpSpPr>
        <p:sp>
          <p:nvSpPr>
            <p:cNvPr id="36" name="Teardrop 35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7" name="Group 36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340304" y="4532273"/>
            <a:ext cx="2163178" cy="9500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Cl</a:t>
            </a:r>
            <a:r>
              <a:rPr lang="en-US" sz="2000" dirty="0" err="1" smtClean="0"/>
              <a:t>oud</a:t>
            </a:r>
            <a:r>
              <a:rPr lang="en-US" sz="2000" dirty="0" smtClean="0"/>
              <a:t> </a:t>
            </a:r>
            <a:r>
              <a:rPr lang="en-US" sz="2000" dirty="0"/>
              <a:t>computing and shared </a:t>
            </a:r>
            <a:r>
              <a:rPr lang="en-US" sz="2000" dirty="0" smtClean="0"/>
              <a:t>infrastructures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05376" y="1815873"/>
            <a:ext cx="1368201" cy="1368201"/>
            <a:chOff x="759200" y="1851313"/>
            <a:chExt cx="1359321" cy="1359321"/>
          </a:xfrm>
        </p:grpSpPr>
        <p:sp>
          <p:nvSpPr>
            <p:cNvPr id="58" name="Teardrop 57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581301" y="4175730"/>
            <a:ext cx="1232889" cy="1232889"/>
            <a:chOff x="759200" y="1851313"/>
            <a:chExt cx="1359321" cy="1359321"/>
          </a:xfrm>
        </p:grpSpPr>
        <p:sp>
          <p:nvSpPr>
            <p:cNvPr id="64" name="Teardrop 63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042798" y="2305849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Analyze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the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big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picture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797" y="4444698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C1392B"/>
                </a:solidFill>
              </a:rPr>
              <a:t>Learn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from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each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other</a:t>
            </a:r>
            <a:endParaRPr lang="en-US" sz="1600" b="1" dirty="0">
              <a:solidFill>
                <a:srgbClr val="C1392B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07" y="2094072"/>
            <a:ext cx="1107685" cy="785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2" y="3229743"/>
            <a:ext cx="850206" cy="85020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9" y="3364829"/>
            <a:ext cx="850206" cy="850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58" y="3142003"/>
            <a:ext cx="1147208" cy="108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5" y="4299070"/>
            <a:ext cx="1002259" cy="1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Focus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A </a:t>
            </a:r>
            <a:r>
              <a:rPr lang="en-US" sz="2400" dirty="0" smtClean="0"/>
              <a:t>hybrid approach</a:t>
            </a:r>
            <a:endParaRPr lang="tr-TR" sz="2400" dirty="0"/>
          </a:p>
          <a:p>
            <a:pPr lvl="1"/>
            <a:r>
              <a:rPr lang="tr-TR" sz="2000" dirty="0" smtClean="0"/>
              <a:t>Using </a:t>
            </a:r>
            <a:r>
              <a:rPr lang="en-US" sz="2000" dirty="0" smtClean="0"/>
              <a:t>different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subfields</a:t>
            </a:r>
            <a:r>
              <a:rPr lang="en-US" sz="2000" dirty="0" smtClean="0"/>
              <a:t> </a:t>
            </a:r>
            <a:r>
              <a:rPr lang="en-US" sz="2000" dirty="0"/>
              <a:t>to create a new point of view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Cross-</a:t>
            </a:r>
            <a:r>
              <a:rPr lang="tr-TR" sz="2400" dirty="0" err="1" smtClean="0"/>
              <a:t>organizational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</a:t>
            </a:r>
            <a:r>
              <a:rPr lang="tr-TR" sz="2400" dirty="0" smtClean="0"/>
              <a:t> </a:t>
            </a:r>
            <a:r>
              <a:rPr lang="tr-TR" sz="2400" dirty="0" err="1" smtClean="0"/>
              <a:t>mining</a:t>
            </a:r>
            <a:endParaRPr lang="tr-TR" sz="2400" dirty="0" smtClean="0"/>
          </a:p>
          <a:p>
            <a:pPr lvl="1"/>
            <a:r>
              <a:rPr lang="tr-TR" sz="2000" dirty="0"/>
              <a:t>P</a:t>
            </a:r>
            <a:r>
              <a:rPr lang="en-US" sz="2000" dirty="0" err="1" smtClean="0"/>
              <a:t>rocesses</a:t>
            </a:r>
            <a:r>
              <a:rPr lang="en-US" sz="2000" dirty="0" smtClean="0"/>
              <a:t> </a:t>
            </a:r>
            <a:r>
              <a:rPr lang="en-US" sz="2000" dirty="0"/>
              <a:t>are executed on several </a:t>
            </a:r>
            <a:r>
              <a:rPr lang="en-US" sz="2000" dirty="0" smtClean="0"/>
              <a:t>organizations</a:t>
            </a:r>
            <a:r>
              <a:rPr lang="tr-TR" sz="2000" dirty="0" smtClean="0"/>
              <a:t>,</a:t>
            </a:r>
          </a:p>
          <a:p>
            <a:pPr lvl="1"/>
            <a:r>
              <a:rPr lang="tr-TR" sz="2000" dirty="0"/>
              <a:t>U</a:t>
            </a:r>
            <a:r>
              <a:rPr lang="en-US" sz="2000" dirty="0" err="1" smtClean="0"/>
              <a:t>nsupervised</a:t>
            </a:r>
            <a:r>
              <a:rPr lang="en-US" sz="2000" dirty="0" smtClean="0"/>
              <a:t> </a:t>
            </a:r>
            <a:r>
              <a:rPr lang="en-US" sz="2000" dirty="0"/>
              <a:t>learning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en-US" sz="2000" dirty="0" smtClean="0"/>
              <a:t>performances </a:t>
            </a:r>
            <a:r>
              <a:rPr lang="en-US" sz="2000" dirty="0"/>
              <a:t>of </a:t>
            </a:r>
            <a:r>
              <a:rPr lang="en-US" sz="2000" dirty="0" smtClean="0"/>
              <a:t>organizations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326701"/>
            <a:ext cx="2583278" cy="25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  <a:solidFill>
            <a:schemeClr val="bg2">
              <a:lumMod val="75000"/>
            </a:schemeClr>
          </a:solidFill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  <a:grpFill/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79868" r="30523" b="14007"/>
          <a:stretch/>
        </p:blipFill>
        <p:spPr>
          <a:xfrm>
            <a:off x="5087567" y="5323948"/>
            <a:ext cx="846306" cy="282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60862" r="31079" b="32380"/>
          <a:stretch/>
        </p:blipFill>
        <p:spPr>
          <a:xfrm>
            <a:off x="5087567" y="4494178"/>
            <a:ext cx="807396" cy="311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24170" r="31474" b="69874"/>
          <a:stretch/>
        </p:blipFill>
        <p:spPr>
          <a:xfrm>
            <a:off x="5067372" y="2782959"/>
            <a:ext cx="801601" cy="27432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6185" y="5179925"/>
            <a:ext cx="4297606" cy="1520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Discover</a:t>
            </a:r>
            <a:r>
              <a:rPr lang="en-US" sz="1400" dirty="0"/>
              <a:t> maps using the discovery techniques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Promotes</a:t>
            </a:r>
            <a:r>
              <a:rPr lang="en-US" sz="1400" dirty="0"/>
              <a:t> the partially best locations in the map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Create recommendations </a:t>
            </a:r>
            <a:r>
              <a:rPr lang="en-US" sz="1400" dirty="0"/>
              <a:t>for travelers in their navigation applications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839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4717</Words>
  <Application>Microsoft Office PowerPoint</Application>
  <PresentationFormat>On-screen Show (4:3)</PresentationFormat>
  <Paragraphs>761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Source Sans Pro</vt:lpstr>
      <vt:lpstr>Source Sans Pro Black</vt:lpstr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Yilmaz, Onur</cp:lastModifiedBy>
  <cp:revision>292</cp:revision>
  <dcterms:created xsi:type="dcterms:W3CDTF">2014-09-10T02:06:04Z</dcterms:created>
  <dcterms:modified xsi:type="dcterms:W3CDTF">2015-08-21T07:45:14Z</dcterms:modified>
</cp:coreProperties>
</file>