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6" r:id="rId23"/>
    <p:sldId id="277" r:id="rId24"/>
    <p:sldId id="278" r:id="rId25"/>
    <p:sldId id="279" r:id="rId26"/>
    <p:sldId id="280" r:id="rId27"/>
    <p:sldId id="281" r:id="rId28"/>
    <p:sldId id="283" r:id="rId29"/>
    <p:sldId id="284" r:id="rId30"/>
    <p:sldId id="285"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99AD-D8E1-432B-84DA-D2EA743504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65C06F-488D-490D-81E8-E51837B6A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24A195-42F0-4DC7-A42E-80CB52AC492A}"/>
              </a:ext>
            </a:extLst>
          </p:cNvPr>
          <p:cNvSpPr>
            <a:spLocks noGrp="1"/>
          </p:cNvSpPr>
          <p:nvPr>
            <p:ph type="dt" sz="half" idx="10"/>
          </p:nvPr>
        </p:nvSpPr>
        <p:spPr/>
        <p:txBody>
          <a:bodyPr/>
          <a:lstStyle/>
          <a:p>
            <a:fld id="{8D9EEB9A-156C-48CA-9B97-9EC129F492C0}" type="datetimeFigureOut">
              <a:rPr lang="en-US" smtClean="0"/>
              <a:t>4/18/2022</a:t>
            </a:fld>
            <a:endParaRPr lang="en-US"/>
          </a:p>
        </p:txBody>
      </p:sp>
      <p:sp>
        <p:nvSpPr>
          <p:cNvPr id="5" name="Footer Placeholder 4">
            <a:extLst>
              <a:ext uri="{FF2B5EF4-FFF2-40B4-BE49-F238E27FC236}">
                <a16:creationId xmlns:a16="http://schemas.microsoft.com/office/drawing/2014/main" id="{6E8BEF37-12E2-41C5-8FE7-B8896E9B7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32DEE-A09D-48C9-AB00-AA08ECB0B08C}"/>
              </a:ext>
            </a:extLst>
          </p:cNvPr>
          <p:cNvSpPr>
            <a:spLocks noGrp="1"/>
          </p:cNvSpPr>
          <p:nvPr>
            <p:ph type="sldNum" sz="quarter" idx="12"/>
          </p:nvPr>
        </p:nvSpPr>
        <p:spPr/>
        <p:txBody>
          <a:bodyPr/>
          <a:lstStyle/>
          <a:p>
            <a:fld id="{07FAF78A-0EAA-48E9-BEC9-1AAB9710A349}" type="slidenum">
              <a:rPr lang="en-US" smtClean="0"/>
              <a:t>‹#›</a:t>
            </a:fld>
            <a:endParaRPr lang="en-US"/>
          </a:p>
        </p:txBody>
      </p:sp>
    </p:spTree>
    <p:extLst>
      <p:ext uri="{BB962C8B-B14F-4D97-AF65-F5344CB8AC3E}">
        <p14:creationId xmlns:p14="http://schemas.microsoft.com/office/powerpoint/2010/main" val="149318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25F9-4226-49B4-87FD-9BBB9CAEEC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AD370C-3BB1-4473-87FA-A802B6BA0E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165D9-6A66-43E9-9654-91FD6278C652}"/>
              </a:ext>
            </a:extLst>
          </p:cNvPr>
          <p:cNvSpPr>
            <a:spLocks noGrp="1"/>
          </p:cNvSpPr>
          <p:nvPr>
            <p:ph type="dt" sz="half" idx="10"/>
          </p:nvPr>
        </p:nvSpPr>
        <p:spPr/>
        <p:txBody>
          <a:bodyPr/>
          <a:lstStyle/>
          <a:p>
            <a:fld id="{8D9EEB9A-156C-48CA-9B97-9EC129F492C0}" type="datetimeFigureOut">
              <a:rPr lang="en-US" smtClean="0"/>
              <a:t>4/18/2022</a:t>
            </a:fld>
            <a:endParaRPr lang="en-US"/>
          </a:p>
        </p:txBody>
      </p:sp>
      <p:sp>
        <p:nvSpPr>
          <p:cNvPr id="5" name="Footer Placeholder 4">
            <a:extLst>
              <a:ext uri="{FF2B5EF4-FFF2-40B4-BE49-F238E27FC236}">
                <a16:creationId xmlns:a16="http://schemas.microsoft.com/office/drawing/2014/main" id="{373B1630-C5F4-4A7D-83B8-5EEEB4B6B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920D2-3804-4F88-8D95-CA96620497F5}"/>
              </a:ext>
            </a:extLst>
          </p:cNvPr>
          <p:cNvSpPr>
            <a:spLocks noGrp="1"/>
          </p:cNvSpPr>
          <p:nvPr>
            <p:ph type="sldNum" sz="quarter" idx="12"/>
          </p:nvPr>
        </p:nvSpPr>
        <p:spPr/>
        <p:txBody>
          <a:bodyPr/>
          <a:lstStyle/>
          <a:p>
            <a:fld id="{07FAF78A-0EAA-48E9-BEC9-1AAB9710A349}" type="slidenum">
              <a:rPr lang="en-US" smtClean="0"/>
              <a:t>‹#›</a:t>
            </a:fld>
            <a:endParaRPr lang="en-US"/>
          </a:p>
        </p:txBody>
      </p:sp>
    </p:spTree>
    <p:extLst>
      <p:ext uri="{BB962C8B-B14F-4D97-AF65-F5344CB8AC3E}">
        <p14:creationId xmlns:p14="http://schemas.microsoft.com/office/powerpoint/2010/main" val="785493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6189EA-1D3D-4AC2-8879-B3D05C9303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35D31E-6A66-4764-8E02-E2B812DA6B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12DCF-E2C0-45EF-8569-B4B942D1D28F}"/>
              </a:ext>
            </a:extLst>
          </p:cNvPr>
          <p:cNvSpPr>
            <a:spLocks noGrp="1"/>
          </p:cNvSpPr>
          <p:nvPr>
            <p:ph type="dt" sz="half" idx="10"/>
          </p:nvPr>
        </p:nvSpPr>
        <p:spPr/>
        <p:txBody>
          <a:bodyPr/>
          <a:lstStyle/>
          <a:p>
            <a:fld id="{8D9EEB9A-156C-48CA-9B97-9EC129F492C0}" type="datetimeFigureOut">
              <a:rPr lang="en-US" smtClean="0"/>
              <a:t>4/18/2022</a:t>
            </a:fld>
            <a:endParaRPr lang="en-US"/>
          </a:p>
        </p:txBody>
      </p:sp>
      <p:sp>
        <p:nvSpPr>
          <p:cNvPr id="5" name="Footer Placeholder 4">
            <a:extLst>
              <a:ext uri="{FF2B5EF4-FFF2-40B4-BE49-F238E27FC236}">
                <a16:creationId xmlns:a16="http://schemas.microsoft.com/office/drawing/2014/main" id="{FAF35988-6597-44CF-950C-AFA0C6B0D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EAD40-A578-4CC5-8F60-8775602233E1}"/>
              </a:ext>
            </a:extLst>
          </p:cNvPr>
          <p:cNvSpPr>
            <a:spLocks noGrp="1"/>
          </p:cNvSpPr>
          <p:nvPr>
            <p:ph type="sldNum" sz="quarter" idx="12"/>
          </p:nvPr>
        </p:nvSpPr>
        <p:spPr/>
        <p:txBody>
          <a:bodyPr/>
          <a:lstStyle/>
          <a:p>
            <a:fld id="{07FAF78A-0EAA-48E9-BEC9-1AAB9710A349}" type="slidenum">
              <a:rPr lang="en-US" smtClean="0"/>
              <a:t>‹#›</a:t>
            </a:fld>
            <a:endParaRPr lang="en-US"/>
          </a:p>
        </p:txBody>
      </p:sp>
    </p:spTree>
    <p:extLst>
      <p:ext uri="{BB962C8B-B14F-4D97-AF65-F5344CB8AC3E}">
        <p14:creationId xmlns:p14="http://schemas.microsoft.com/office/powerpoint/2010/main" val="395077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1785-A8DC-444F-B6B5-6375C2DE95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5AFB3-79BD-4B06-9257-D78FE3BFD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AAEF6-6578-4110-B9E3-388FEB4DD4E7}"/>
              </a:ext>
            </a:extLst>
          </p:cNvPr>
          <p:cNvSpPr>
            <a:spLocks noGrp="1"/>
          </p:cNvSpPr>
          <p:nvPr>
            <p:ph type="dt" sz="half" idx="10"/>
          </p:nvPr>
        </p:nvSpPr>
        <p:spPr/>
        <p:txBody>
          <a:bodyPr/>
          <a:lstStyle/>
          <a:p>
            <a:fld id="{8D9EEB9A-156C-48CA-9B97-9EC129F492C0}" type="datetimeFigureOut">
              <a:rPr lang="en-US" smtClean="0"/>
              <a:t>4/18/2022</a:t>
            </a:fld>
            <a:endParaRPr lang="en-US"/>
          </a:p>
        </p:txBody>
      </p:sp>
      <p:sp>
        <p:nvSpPr>
          <p:cNvPr id="5" name="Footer Placeholder 4">
            <a:extLst>
              <a:ext uri="{FF2B5EF4-FFF2-40B4-BE49-F238E27FC236}">
                <a16:creationId xmlns:a16="http://schemas.microsoft.com/office/drawing/2014/main" id="{B6A49A23-DDE0-4B49-962A-0AB419920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60B4C-08A0-4156-8713-0E9050D67E67}"/>
              </a:ext>
            </a:extLst>
          </p:cNvPr>
          <p:cNvSpPr>
            <a:spLocks noGrp="1"/>
          </p:cNvSpPr>
          <p:nvPr>
            <p:ph type="sldNum" sz="quarter" idx="12"/>
          </p:nvPr>
        </p:nvSpPr>
        <p:spPr/>
        <p:txBody>
          <a:bodyPr/>
          <a:lstStyle/>
          <a:p>
            <a:fld id="{07FAF78A-0EAA-48E9-BEC9-1AAB9710A349}" type="slidenum">
              <a:rPr lang="en-US" smtClean="0"/>
              <a:t>‹#›</a:t>
            </a:fld>
            <a:endParaRPr lang="en-US"/>
          </a:p>
        </p:txBody>
      </p:sp>
    </p:spTree>
    <p:extLst>
      <p:ext uri="{BB962C8B-B14F-4D97-AF65-F5344CB8AC3E}">
        <p14:creationId xmlns:p14="http://schemas.microsoft.com/office/powerpoint/2010/main" val="337049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39CF-1A4A-46B8-A938-F08B0B4F8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C77ECA-DC14-41E3-8354-6FC3B49850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39F443-6832-4EC1-8105-12B0595A3637}"/>
              </a:ext>
            </a:extLst>
          </p:cNvPr>
          <p:cNvSpPr>
            <a:spLocks noGrp="1"/>
          </p:cNvSpPr>
          <p:nvPr>
            <p:ph type="dt" sz="half" idx="10"/>
          </p:nvPr>
        </p:nvSpPr>
        <p:spPr/>
        <p:txBody>
          <a:bodyPr/>
          <a:lstStyle/>
          <a:p>
            <a:fld id="{8D9EEB9A-156C-48CA-9B97-9EC129F492C0}" type="datetimeFigureOut">
              <a:rPr lang="en-US" smtClean="0"/>
              <a:t>4/18/2022</a:t>
            </a:fld>
            <a:endParaRPr lang="en-US"/>
          </a:p>
        </p:txBody>
      </p:sp>
      <p:sp>
        <p:nvSpPr>
          <p:cNvPr id="5" name="Footer Placeholder 4">
            <a:extLst>
              <a:ext uri="{FF2B5EF4-FFF2-40B4-BE49-F238E27FC236}">
                <a16:creationId xmlns:a16="http://schemas.microsoft.com/office/drawing/2014/main" id="{ED37D9A1-6438-4876-A2FC-5D04DFA9C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4C71F-1745-4B33-9FAC-A19E380DC345}"/>
              </a:ext>
            </a:extLst>
          </p:cNvPr>
          <p:cNvSpPr>
            <a:spLocks noGrp="1"/>
          </p:cNvSpPr>
          <p:nvPr>
            <p:ph type="sldNum" sz="quarter" idx="12"/>
          </p:nvPr>
        </p:nvSpPr>
        <p:spPr/>
        <p:txBody>
          <a:bodyPr/>
          <a:lstStyle/>
          <a:p>
            <a:fld id="{07FAF78A-0EAA-48E9-BEC9-1AAB9710A349}" type="slidenum">
              <a:rPr lang="en-US" smtClean="0"/>
              <a:t>‹#›</a:t>
            </a:fld>
            <a:endParaRPr lang="en-US"/>
          </a:p>
        </p:txBody>
      </p:sp>
    </p:spTree>
    <p:extLst>
      <p:ext uri="{BB962C8B-B14F-4D97-AF65-F5344CB8AC3E}">
        <p14:creationId xmlns:p14="http://schemas.microsoft.com/office/powerpoint/2010/main" val="45872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87D3-624F-4636-B237-9EF3D3417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11FA0-8CE7-429A-BD40-0AEE5F1A37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0C3BDF-D973-4E15-A488-A1444AD933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9A23CB-A2B5-46D2-9DD3-47DD4CA68C7C}"/>
              </a:ext>
            </a:extLst>
          </p:cNvPr>
          <p:cNvSpPr>
            <a:spLocks noGrp="1"/>
          </p:cNvSpPr>
          <p:nvPr>
            <p:ph type="dt" sz="half" idx="10"/>
          </p:nvPr>
        </p:nvSpPr>
        <p:spPr/>
        <p:txBody>
          <a:bodyPr/>
          <a:lstStyle/>
          <a:p>
            <a:fld id="{8D9EEB9A-156C-48CA-9B97-9EC129F492C0}" type="datetimeFigureOut">
              <a:rPr lang="en-US" smtClean="0"/>
              <a:t>4/18/2022</a:t>
            </a:fld>
            <a:endParaRPr lang="en-US"/>
          </a:p>
        </p:txBody>
      </p:sp>
      <p:sp>
        <p:nvSpPr>
          <p:cNvPr id="6" name="Footer Placeholder 5">
            <a:extLst>
              <a:ext uri="{FF2B5EF4-FFF2-40B4-BE49-F238E27FC236}">
                <a16:creationId xmlns:a16="http://schemas.microsoft.com/office/drawing/2014/main" id="{FD4298D6-8596-4867-8E4F-9E46D744C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B9576-5D3C-4DFD-82D8-43F2FD19DBA5}"/>
              </a:ext>
            </a:extLst>
          </p:cNvPr>
          <p:cNvSpPr>
            <a:spLocks noGrp="1"/>
          </p:cNvSpPr>
          <p:nvPr>
            <p:ph type="sldNum" sz="quarter" idx="12"/>
          </p:nvPr>
        </p:nvSpPr>
        <p:spPr/>
        <p:txBody>
          <a:bodyPr/>
          <a:lstStyle/>
          <a:p>
            <a:fld id="{07FAF78A-0EAA-48E9-BEC9-1AAB9710A349}" type="slidenum">
              <a:rPr lang="en-US" smtClean="0"/>
              <a:t>‹#›</a:t>
            </a:fld>
            <a:endParaRPr lang="en-US"/>
          </a:p>
        </p:txBody>
      </p:sp>
    </p:spTree>
    <p:extLst>
      <p:ext uri="{BB962C8B-B14F-4D97-AF65-F5344CB8AC3E}">
        <p14:creationId xmlns:p14="http://schemas.microsoft.com/office/powerpoint/2010/main" val="24783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E46B-6292-4763-BB84-BFED91F193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FF338E-065F-4377-896E-C18832FD3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346C5F-F02B-4BD8-A583-D8BE286C88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9C61F6-1CE3-4845-9CEE-19C2AF0A17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ECE799-C449-4A9F-9A49-086F56D644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E7FB11-99B1-41ED-9B4D-FD12AFF2CD12}"/>
              </a:ext>
            </a:extLst>
          </p:cNvPr>
          <p:cNvSpPr>
            <a:spLocks noGrp="1"/>
          </p:cNvSpPr>
          <p:nvPr>
            <p:ph type="dt" sz="half" idx="10"/>
          </p:nvPr>
        </p:nvSpPr>
        <p:spPr/>
        <p:txBody>
          <a:bodyPr/>
          <a:lstStyle/>
          <a:p>
            <a:fld id="{8D9EEB9A-156C-48CA-9B97-9EC129F492C0}" type="datetimeFigureOut">
              <a:rPr lang="en-US" smtClean="0"/>
              <a:t>4/18/2022</a:t>
            </a:fld>
            <a:endParaRPr lang="en-US"/>
          </a:p>
        </p:txBody>
      </p:sp>
      <p:sp>
        <p:nvSpPr>
          <p:cNvPr id="8" name="Footer Placeholder 7">
            <a:extLst>
              <a:ext uri="{FF2B5EF4-FFF2-40B4-BE49-F238E27FC236}">
                <a16:creationId xmlns:a16="http://schemas.microsoft.com/office/drawing/2014/main" id="{6CFA0E44-36BB-43EA-A306-B9449960D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0E5DA6-003E-4C5D-8806-C9EB458E5D8B}"/>
              </a:ext>
            </a:extLst>
          </p:cNvPr>
          <p:cNvSpPr>
            <a:spLocks noGrp="1"/>
          </p:cNvSpPr>
          <p:nvPr>
            <p:ph type="sldNum" sz="quarter" idx="12"/>
          </p:nvPr>
        </p:nvSpPr>
        <p:spPr/>
        <p:txBody>
          <a:bodyPr/>
          <a:lstStyle/>
          <a:p>
            <a:fld id="{07FAF78A-0EAA-48E9-BEC9-1AAB9710A349}" type="slidenum">
              <a:rPr lang="en-US" smtClean="0"/>
              <a:t>‹#›</a:t>
            </a:fld>
            <a:endParaRPr lang="en-US"/>
          </a:p>
        </p:txBody>
      </p:sp>
    </p:spTree>
    <p:extLst>
      <p:ext uri="{BB962C8B-B14F-4D97-AF65-F5344CB8AC3E}">
        <p14:creationId xmlns:p14="http://schemas.microsoft.com/office/powerpoint/2010/main" val="3426748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E393-29A8-4CD4-A9AB-4AB798506F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59A51C-D970-4E11-93A7-F8174EB321B7}"/>
              </a:ext>
            </a:extLst>
          </p:cNvPr>
          <p:cNvSpPr>
            <a:spLocks noGrp="1"/>
          </p:cNvSpPr>
          <p:nvPr>
            <p:ph type="dt" sz="half" idx="10"/>
          </p:nvPr>
        </p:nvSpPr>
        <p:spPr/>
        <p:txBody>
          <a:bodyPr/>
          <a:lstStyle/>
          <a:p>
            <a:fld id="{8D9EEB9A-156C-48CA-9B97-9EC129F492C0}" type="datetimeFigureOut">
              <a:rPr lang="en-US" smtClean="0"/>
              <a:t>4/18/2022</a:t>
            </a:fld>
            <a:endParaRPr lang="en-US"/>
          </a:p>
        </p:txBody>
      </p:sp>
      <p:sp>
        <p:nvSpPr>
          <p:cNvPr id="4" name="Footer Placeholder 3">
            <a:extLst>
              <a:ext uri="{FF2B5EF4-FFF2-40B4-BE49-F238E27FC236}">
                <a16:creationId xmlns:a16="http://schemas.microsoft.com/office/drawing/2014/main" id="{0919B460-2889-42D5-A94C-C606B8188D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B6AE82-40A6-46F0-9D8C-B98B55D7FC1E}"/>
              </a:ext>
            </a:extLst>
          </p:cNvPr>
          <p:cNvSpPr>
            <a:spLocks noGrp="1"/>
          </p:cNvSpPr>
          <p:nvPr>
            <p:ph type="sldNum" sz="quarter" idx="12"/>
          </p:nvPr>
        </p:nvSpPr>
        <p:spPr/>
        <p:txBody>
          <a:bodyPr/>
          <a:lstStyle/>
          <a:p>
            <a:fld id="{07FAF78A-0EAA-48E9-BEC9-1AAB9710A349}" type="slidenum">
              <a:rPr lang="en-US" smtClean="0"/>
              <a:t>‹#›</a:t>
            </a:fld>
            <a:endParaRPr lang="en-US"/>
          </a:p>
        </p:txBody>
      </p:sp>
    </p:spTree>
    <p:extLst>
      <p:ext uri="{BB962C8B-B14F-4D97-AF65-F5344CB8AC3E}">
        <p14:creationId xmlns:p14="http://schemas.microsoft.com/office/powerpoint/2010/main" val="1627830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E525E4-6D5B-436F-8DA6-962B10B14DC8}"/>
              </a:ext>
            </a:extLst>
          </p:cNvPr>
          <p:cNvSpPr>
            <a:spLocks noGrp="1"/>
          </p:cNvSpPr>
          <p:nvPr>
            <p:ph type="dt" sz="half" idx="10"/>
          </p:nvPr>
        </p:nvSpPr>
        <p:spPr/>
        <p:txBody>
          <a:bodyPr/>
          <a:lstStyle/>
          <a:p>
            <a:fld id="{8D9EEB9A-156C-48CA-9B97-9EC129F492C0}" type="datetimeFigureOut">
              <a:rPr lang="en-US" smtClean="0"/>
              <a:t>4/18/2022</a:t>
            </a:fld>
            <a:endParaRPr lang="en-US"/>
          </a:p>
        </p:txBody>
      </p:sp>
      <p:sp>
        <p:nvSpPr>
          <p:cNvPr id="3" name="Footer Placeholder 2">
            <a:extLst>
              <a:ext uri="{FF2B5EF4-FFF2-40B4-BE49-F238E27FC236}">
                <a16:creationId xmlns:a16="http://schemas.microsoft.com/office/drawing/2014/main" id="{296A4710-B3FA-4B99-A399-CFC47461F6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DF324-11F4-47CF-8E24-6EE92493503B}"/>
              </a:ext>
            </a:extLst>
          </p:cNvPr>
          <p:cNvSpPr>
            <a:spLocks noGrp="1"/>
          </p:cNvSpPr>
          <p:nvPr>
            <p:ph type="sldNum" sz="quarter" idx="12"/>
          </p:nvPr>
        </p:nvSpPr>
        <p:spPr/>
        <p:txBody>
          <a:bodyPr/>
          <a:lstStyle/>
          <a:p>
            <a:fld id="{07FAF78A-0EAA-48E9-BEC9-1AAB9710A349}" type="slidenum">
              <a:rPr lang="en-US" smtClean="0"/>
              <a:t>‹#›</a:t>
            </a:fld>
            <a:endParaRPr lang="en-US"/>
          </a:p>
        </p:txBody>
      </p:sp>
    </p:spTree>
    <p:extLst>
      <p:ext uri="{BB962C8B-B14F-4D97-AF65-F5344CB8AC3E}">
        <p14:creationId xmlns:p14="http://schemas.microsoft.com/office/powerpoint/2010/main" val="86742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0E763-49FB-4E0E-9894-7704DEDFF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61C811-5768-4D6C-AC0B-60C8961C3D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879A10-1892-4C90-9276-1E6B2DD06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202E17-BE19-40A9-9C88-5596EFD1E6AF}"/>
              </a:ext>
            </a:extLst>
          </p:cNvPr>
          <p:cNvSpPr>
            <a:spLocks noGrp="1"/>
          </p:cNvSpPr>
          <p:nvPr>
            <p:ph type="dt" sz="half" idx="10"/>
          </p:nvPr>
        </p:nvSpPr>
        <p:spPr/>
        <p:txBody>
          <a:bodyPr/>
          <a:lstStyle/>
          <a:p>
            <a:fld id="{8D9EEB9A-156C-48CA-9B97-9EC129F492C0}" type="datetimeFigureOut">
              <a:rPr lang="en-US" smtClean="0"/>
              <a:t>4/18/2022</a:t>
            </a:fld>
            <a:endParaRPr lang="en-US"/>
          </a:p>
        </p:txBody>
      </p:sp>
      <p:sp>
        <p:nvSpPr>
          <p:cNvPr id="6" name="Footer Placeholder 5">
            <a:extLst>
              <a:ext uri="{FF2B5EF4-FFF2-40B4-BE49-F238E27FC236}">
                <a16:creationId xmlns:a16="http://schemas.microsoft.com/office/drawing/2014/main" id="{947ECA6F-1AD7-4D9B-AF9D-8246A0454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7BF2C5-B0CF-48A5-B1C3-0B8F87AED551}"/>
              </a:ext>
            </a:extLst>
          </p:cNvPr>
          <p:cNvSpPr>
            <a:spLocks noGrp="1"/>
          </p:cNvSpPr>
          <p:nvPr>
            <p:ph type="sldNum" sz="quarter" idx="12"/>
          </p:nvPr>
        </p:nvSpPr>
        <p:spPr/>
        <p:txBody>
          <a:bodyPr/>
          <a:lstStyle/>
          <a:p>
            <a:fld id="{07FAF78A-0EAA-48E9-BEC9-1AAB9710A349}" type="slidenum">
              <a:rPr lang="en-US" smtClean="0"/>
              <a:t>‹#›</a:t>
            </a:fld>
            <a:endParaRPr lang="en-US"/>
          </a:p>
        </p:txBody>
      </p:sp>
    </p:spTree>
    <p:extLst>
      <p:ext uri="{BB962C8B-B14F-4D97-AF65-F5344CB8AC3E}">
        <p14:creationId xmlns:p14="http://schemas.microsoft.com/office/powerpoint/2010/main" val="102362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4BE8-742C-4FBF-B316-30E4AD56B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9BBABF-8640-48AD-ADBE-9207290313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EFA0BD-17DD-4261-A7A0-6BF7FA4A9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3ADF69-A585-49E4-9F04-E27C1C0DCBD5}"/>
              </a:ext>
            </a:extLst>
          </p:cNvPr>
          <p:cNvSpPr>
            <a:spLocks noGrp="1"/>
          </p:cNvSpPr>
          <p:nvPr>
            <p:ph type="dt" sz="half" idx="10"/>
          </p:nvPr>
        </p:nvSpPr>
        <p:spPr/>
        <p:txBody>
          <a:bodyPr/>
          <a:lstStyle/>
          <a:p>
            <a:fld id="{8D9EEB9A-156C-48CA-9B97-9EC129F492C0}" type="datetimeFigureOut">
              <a:rPr lang="en-US" smtClean="0"/>
              <a:t>4/18/2022</a:t>
            </a:fld>
            <a:endParaRPr lang="en-US"/>
          </a:p>
        </p:txBody>
      </p:sp>
      <p:sp>
        <p:nvSpPr>
          <p:cNvPr id="6" name="Footer Placeholder 5">
            <a:extLst>
              <a:ext uri="{FF2B5EF4-FFF2-40B4-BE49-F238E27FC236}">
                <a16:creationId xmlns:a16="http://schemas.microsoft.com/office/drawing/2014/main" id="{F53E4803-017F-421E-8E5F-80E21DD21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9CD23A-9807-4842-A75C-D25C2620888C}"/>
              </a:ext>
            </a:extLst>
          </p:cNvPr>
          <p:cNvSpPr>
            <a:spLocks noGrp="1"/>
          </p:cNvSpPr>
          <p:nvPr>
            <p:ph type="sldNum" sz="quarter" idx="12"/>
          </p:nvPr>
        </p:nvSpPr>
        <p:spPr/>
        <p:txBody>
          <a:bodyPr/>
          <a:lstStyle/>
          <a:p>
            <a:fld id="{07FAF78A-0EAA-48E9-BEC9-1AAB9710A349}" type="slidenum">
              <a:rPr lang="en-US" smtClean="0"/>
              <a:t>‹#›</a:t>
            </a:fld>
            <a:endParaRPr lang="en-US"/>
          </a:p>
        </p:txBody>
      </p:sp>
    </p:spTree>
    <p:extLst>
      <p:ext uri="{BB962C8B-B14F-4D97-AF65-F5344CB8AC3E}">
        <p14:creationId xmlns:p14="http://schemas.microsoft.com/office/powerpoint/2010/main" val="342394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36A8B-F501-4620-A753-103642F4C6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453788-0ACB-4A1E-8968-09C8734892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79AEC-C8A6-4CB0-902A-B049BE40B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EEB9A-156C-48CA-9B97-9EC129F492C0}" type="datetimeFigureOut">
              <a:rPr lang="en-US" smtClean="0"/>
              <a:t>4/18/2022</a:t>
            </a:fld>
            <a:endParaRPr lang="en-US"/>
          </a:p>
        </p:txBody>
      </p:sp>
      <p:sp>
        <p:nvSpPr>
          <p:cNvPr id="5" name="Footer Placeholder 4">
            <a:extLst>
              <a:ext uri="{FF2B5EF4-FFF2-40B4-BE49-F238E27FC236}">
                <a16:creationId xmlns:a16="http://schemas.microsoft.com/office/drawing/2014/main" id="{D62C4586-368E-4470-B4DE-21B359312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D28F36-BCF6-46B7-8EF5-BDA98BA033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AF78A-0EAA-48E9-BEC9-1AAB9710A349}" type="slidenum">
              <a:rPr lang="en-US" smtClean="0"/>
              <a:t>‹#›</a:t>
            </a:fld>
            <a:endParaRPr lang="en-US"/>
          </a:p>
        </p:txBody>
      </p:sp>
    </p:spTree>
    <p:extLst>
      <p:ext uri="{BB962C8B-B14F-4D97-AF65-F5344CB8AC3E}">
        <p14:creationId xmlns:p14="http://schemas.microsoft.com/office/powerpoint/2010/main" val="181023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E719-B4D2-4D16-BE00-53561D6F5CB0}"/>
              </a:ext>
            </a:extLst>
          </p:cNvPr>
          <p:cNvSpPr>
            <a:spLocks noGrp="1"/>
          </p:cNvSpPr>
          <p:nvPr>
            <p:ph type="ctrTitle"/>
          </p:nvPr>
        </p:nvSpPr>
        <p:spPr/>
        <p:txBody>
          <a:bodyPr/>
          <a:lstStyle/>
          <a:p>
            <a:r>
              <a:rPr lang="en-US" dirty="0"/>
              <a:t>JSP Programming</a:t>
            </a:r>
          </a:p>
        </p:txBody>
      </p:sp>
      <p:sp>
        <p:nvSpPr>
          <p:cNvPr id="3" name="Subtitle 2">
            <a:extLst>
              <a:ext uri="{FF2B5EF4-FFF2-40B4-BE49-F238E27FC236}">
                <a16:creationId xmlns:a16="http://schemas.microsoft.com/office/drawing/2014/main" id="{349D9A3D-5371-4FF4-9842-BEFEB02A22FB}"/>
              </a:ext>
            </a:extLst>
          </p:cNvPr>
          <p:cNvSpPr>
            <a:spLocks noGrp="1"/>
          </p:cNvSpPr>
          <p:nvPr>
            <p:ph type="subTitle" idx="1"/>
          </p:nvPr>
        </p:nvSpPr>
        <p:spPr/>
        <p:txBody>
          <a:bodyPr/>
          <a:lstStyle/>
          <a:p>
            <a:r>
              <a:rPr lang="en-US" dirty="0"/>
              <a:t>Niraj Khadka</a:t>
            </a:r>
          </a:p>
        </p:txBody>
      </p:sp>
    </p:spTree>
    <p:extLst>
      <p:ext uri="{BB962C8B-B14F-4D97-AF65-F5344CB8AC3E}">
        <p14:creationId xmlns:p14="http://schemas.microsoft.com/office/powerpoint/2010/main" val="382056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73A7-DDEB-4AA5-A51C-9086B9F64D33}"/>
              </a:ext>
            </a:extLst>
          </p:cNvPr>
          <p:cNvSpPr>
            <a:spLocks noGrp="1"/>
          </p:cNvSpPr>
          <p:nvPr>
            <p:ph type="title"/>
          </p:nvPr>
        </p:nvSpPr>
        <p:spPr/>
        <p:txBody>
          <a:bodyPr/>
          <a:lstStyle/>
          <a:p>
            <a:r>
              <a:rPr lang="en-US" dirty="0" err="1"/>
              <a:t>LifeCycle</a:t>
            </a:r>
            <a:r>
              <a:rPr lang="en-US" dirty="0"/>
              <a:t> of JSP</a:t>
            </a:r>
          </a:p>
        </p:txBody>
      </p:sp>
      <p:pic>
        <p:nvPicPr>
          <p:cNvPr id="4" name="Content Placeholder 3">
            <a:extLst>
              <a:ext uri="{FF2B5EF4-FFF2-40B4-BE49-F238E27FC236}">
                <a16:creationId xmlns:a16="http://schemas.microsoft.com/office/drawing/2014/main" id="{A9020DE5-8925-4FF6-AC7D-4A067877ADFE}"/>
              </a:ext>
            </a:extLst>
          </p:cNvPr>
          <p:cNvPicPr>
            <a:picLocks noGrp="1" noChangeAspect="1"/>
          </p:cNvPicPr>
          <p:nvPr>
            <p:ph idx="1"/>
          </p:nvPr>
        </p:nvPicPr>
        <p:blipFill>
          <a:blip r:embed="rId2"/>
          <a:stretch>
            <a:fillRect/>
          </a:stretch>
        </p:blipFill>
        <p:spPr>
          <a:xfrm>
            <a:off x="2341809" y="1395811"/>
            <a:ext cx="7508382" cy="5323185"/>
          </a:xfrm>
          <a:prstGeom prst="rect">
            <a:avLst/>
          </a:prstGeom>
        </p:spPr>
      </p:pic>
    </p:spTree>
    <p:extLst>
      <p:ext uri="{BB962C8B-B14F-4D97-AF65-F5344CB8AC3E}">
        <p14:creationId xmlns:p14="http://schemas.microsoft.com/office/powerpoint/2010/main" val="1588194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73A7-DDEB-4AA5-A51C-9086B9F64D33}"/>
              </a:ext>
            </a:extLst>
          </p:cNvPr>
          <p:cNvSpPr>
            <a:spLocks noGrp="1"/>
          </p:cNvSpPr>
          <p:nvPr>
            <p:ph type="title"/>
          </p:nvPr>
        </p:nvSpPr>
        <p:spPr/>
        <p:txBody>
          <a:bodyPr/>
          <a:lstStyle/>
          <a:p>
            <a:r>
              <a:rPr lang="en-US" dirty="0" err="1"/>
              <a:t>LifeCycle</a:t>
            </a:r>
            <a:r>
              <a:rPr lang="en-US" dirty="0"/>
              <a:t> of JSP</a:t>
            </a:r>
          </a:p>
        </p:txBody>
      </p:sp>
      <p:sp>
        <p:nvSpPr>
          <p:cNvPr id="5" name="Content Placeholder 4">
            <a:extLst>
              <a:ext uri="{FF2B5EF4-FFF2-40B4-BE49-F238E27FC236}">
                <a16:creationId xmlns:a16="http://schemas.microsoft.com/office/drawing/2014/main" id="{E3169C63-8E96-477F-AF0C-7D236F31A966}"/>
              </a:ext>
            </a:extLst>
          </p:cNvPr>
          <p:cNvSpPr>
            <a:spLocks noGrp="1"/>
          </p:cNvSpPr>
          <p:nvPr>
            <p:ph idx="1"/>
          </p:nvPr>
        </p:nvSpPr>
        <p:spPr/>
        <p:txBody>
          <a:bodyPr/>
          <a:lstStyle/>
          <a:p>
            <a:r>
              <a:rPr lang="en-US" b="1" dirty="0"/>
              <a:t>Translation – </a:t>
            </a:r>
            <a:r>
              <a:rPr lang="en-US" dirty="0"/>
              <a:t>JSP pages doesn’t look like normal java classes, actually JSP container parse the JSP pages and translate them to generate corresponding servlet source code. If JSP file name is </a:t>
            </a:r>
            <a:r>
              <a:rPr lang="en-US" dirty="0" err="1"/>
              <a:t>home.jsp</a:t>
            </a:r>
            <a:r>
              <a:rPr lang="en-US" dirty="0"/>
              <a:t>, usually its named as home_jsp.java.</a:t>
            </a:r>
          </a:p>
          <a:p>
            <a:r>
              <a:rPr lang="en-US" b="1" dirty="0"/>
              <a:t>Compilation – </a:t>
            </a:r>
            <a:r>
              <a:rPr lang="en-US" dirty="0"/>
              <a:t>If the translation is successful, then container compiles the generated servlet source file to generate class file. </a:t>
            </a:r>
          </a:p>
          <a:p>
            <a:r>
              <a:rPr lang="en-US" b="1" dirty="0"/>
              <a:t>Class Loading – </a:t>
            </a:r>
            <a:r>
              <a:rPr lang="en-US" dirty="0"/>
              <a:t>Once JSP is compiled as servlet class, its lifecycle is similar to servlet and it gets loaded into memory. </a:t>
            </a:r>
          </a:p>
          <a:p>
            <a:r>
              <a:rPr lang="en-US" b="1" dirty="0"/>
              <a:t>Instance Creation – </a:t>
            </a:r>
            <a:r>
              <a:rPr lang="en-US" dirty="0"/>
              <a:t>After JSP class is loaded into memory, its object is instantiated by the container.</a:t>
            </a:r>
          </a:p>
        </p:txBody>
      </p:sp>
    </p:spTree>
    <p:extLst>
      <p:ext uri="{BB962C8B-B14F-4D97-AF65-F5344CB8AC3E}">
        <p14:creationId xmlns:p14="http://schemas.microsoft.com/office/powerpoint/2010/main" val="2163150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73A7-DDEB-4AA5-A51C-9086B9F64D33}"/>
              </a:ext>
            </a:extLst>
          </p:cNvPr>
          <p:cNvSpPr>
            <a:spLocks noGrp="1"/>
          </p:cNvSpPr>
          <p:nvPr>
            <p:ph type="title"/>
          </p:nvPr>
        </p:nvSpPr>
        <p:spPr/>
        <p:txBody>
          <a:bodyPr/>
          <a:lstStyle/>
          <a:p>
            <a:r>
              <a:rPr lang="en-US" dirty="0" err="1"/>
              <a:t>LifeCycle</a:t>
            </a:r>
            <a:r>
              <a:rPr lang="en-US" dirty="0"/>
              <a:t> of JSP</a:t>
            </a:r>
          </a:p>
        </p:txBody>
      </p:sp>
      <p:sp>
        <p:nvSpPr>
          <p:cNvPr id="5" name="Content Placeholder 4">
            <a:extLst>
              <a:ext uri="{FF2B5EF4-FFF2-40B4-BE49-F238E27FC236}">
                <a16:creationId xmlns:a16="http://schemas.microsoft.com/office/drawing/2014/main" id="{E3169C63-8E96-477F-AF0C-7D236F31A966}"/>
              </a:ext>
            </a:extLst>
          </p:cNvPr>
          <p:cNvSpPr>
            <a:spLocks noGrp="1"/>
          </p:cNvSpPr>
          <p:nvPr>
            <p:ph idx="1"/>
          </p:nvPr>
        </p:nvSpPr>
        <p:spPr/>
        <p:txBody>
          <a:bodyPr/>
          <a:lstStyle/>
          <a:p>
            <a:r>
              <a:rPr lang="en-US" b="1" dirty="0"/>
              <a:t>Initialization – </a:t>
            </a:r>
            <a:r>
              <a:rPr lang="en-US" dirty="0"/>
              <a:t>The JSP class is then initialized and it transforms from a normal class to servlet. After initialization, </a:t>
            </a:r>
            <a:r>
              <a:rPr lang="en-US" dirty="0" err="1"/>
              <a:t>ServletConfig</a:t>
            </a:r>
            <a:r>
              <a:rPr lang="en-US" dirty="0"/>
              <a:t> and </a:t>
            </a:r>
            <a:r>
              <a:rPr lang="en-US" dirty="0" err="1"/>
              <a:t>ServletContext</a:t>
            </a:r>
            <a:r>
              <a:rPr lang="en-US" dirty="0"/>
              <a:t> objects become accessible to JSP class. </a:t>
            </a:r>
          </a:p>
          <a:p>
            <a:r>
              <a:rPr lang="en-US" b="1" dirty="0"/>
              <a:t>Request Processing – </a:t>
            </a:r>
            <a:r>
              <a:rPr lang="en-US" dirty="0"/>
              <a:t>For every client request, a new thread is spawned with </a:t>
            </a:r>
            <a:r>
              <a:rPr lang="en-US" dirty="0" err="1"/>
              <a:t>ServletRequest</a:t>
            </a:r>
            <a:r>
              <a:rPr lang="en-US" dirty="0"/>
              <a:t> and </a:t>
            </a:r>
            <a:r>
              <a:rPr lang="en-US" dirty="0" err="1"/>
              <a:t>ServletResponse</a:t>
            </a:r>
            <a:r>
              <a:rPr lang="en-US" dirty="0"/>
              <a:t> to process and generate the HTML response. </a:t>
            </a:r>
          </a:p>
          <a:p>
            <a:r>
              <a:rPr lang="en-US" b="1" dirty="0"/>
              <a:t>Destroy – </a:t>
            </a:r>
            <a:r>
              <a:rPr lang="en-US" dirty="0"/>
              <a:t>Last phase of JSP life cycle where it’s unloaded from the memory.</a:t>
            </a:r>
          </a:p>
        </p:txBody>
      </p:sp>
    </p:spTree>
    <p:extLst>
      <p:ext uri="{BB962C8B-B14F-4D97-AF65-F5344CB8AC3E}">
        <p14:creationId xmlns:p14="http://schemas.microsoft.com/office/powerpoint/2010/main" val="349019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07BF-1D4E-476D-80DD-337E5364D413}"/>
              </a:ext>
            </a:extLst>
          </p:cNvPr>
          <p:cNvSpPr>
            <a:spLocks noGrp="1"/>
          </p:cNvSpPr>
          <p:nvPr>
            <p:ph type="title"/>
          </p:nvPr>
        </p:nvSpPr>
        <p:spPr/>
        <p:txBody>
          <a:bodyPr/>
          <a:lstStyle/>
          <a:p>
            <a:r>
              <a:rPr lang="en-US" dirty="0"/>
              <a:t>JSP Directives</a:t>
            </a:r>
          </a:p>
        </p:txBody>
      </p:sp>
      <p:graphicFrame>
        <p:nvGraphicFramePr>
          <p:cNvPr id="4" name="Content Placeholder 3">
            <a:extLst>
              <a:ext uri="{FF2B5EF4-FFF2-40B4-BE49-F238E27FC236}">
                <a16:creationId xmlns:a16="http://schemas.microsoft.com/office/drawing/2014/main" id="{54C905B0-B72A-4CA4-9987-DC86B5EF2694}"/>
              </a:ext>
            </a:extLst>
          </p:cNvPr>
          <p:cNvGraphicFramePr>
            <a:graphicFrameLocks noGrp="1"/>
          </p:cNvGraphicFramePr>
          <p:nvPr>
            <p:ph idx="1"/>
            <p:extLst>
              <p:ext uri="{D42A27DB-BD31-4B8C-83A1-F6EECF244321}">
                <p14:modId xmlns:p14="http://schemas.microsoft.com/office/powerpoint/2010/main" val="2998643744"/>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87195824"/>
                    </a:ext>
                  </a:extLst>
                </a:gridCol>
                <a:gridCol w="5257800">
                  <a:extLst>
                    <a:ext uri="{9D8B030D-6E8A-4147-A177-3AD203B41FA5}">
                      <a16:colId xmlns:a16="http://schemas.microsoft.com/office/drawing/2014/main" val="3613327500"/>
                    </a:ext>
                  </a:extLst>
                </a:gridCol>
              </a:tblGrid>
              <a:tr h="370840">
                <a:tc>
                  <a:txBody>
                    <a:bodyPr/>
                    <a:lstStyle/>
                    <a:p>
                      <a:r>
                        <a:rPr lang="en-US" dirty="0"/>
                        <a:t>Directive</a:t>
                      </a:r>
                    </a:p>
                  </a:txBody>
                  <a:tcPr/>
                </a:tc>
                <a:tc>
                  <a:txBody>
                    <a:bodyPr/>
                    <a:lstStyle/>
                    <a:p>
                      <a:r>
                        <a:rPr lang="en-US" dirty="0"/>
                        <a:t>Description</a:t>
                      </a:r>
                    </a:p>
                  </a:txBody>
                  <a:tcPr/>
                </a:tc>
                <a:extLst>
                  <a:ext uri="{0D108BD9-81ED-4DB2-BD59-A6C34878D82A}">
                    <a16:rowId xmlns:a16="http://schemas.microsoft.com/office/drawing/2014/main" val="216914825"/>
                  </a:ext>
                </a:extLst>
              </a:tr>
              <a:tr h="370840">
                <a:tc>
                  <a:txBody>
                    <a:bodyPr/>
                    <a:lstStyle/>
                    <a:p>
                      <a:r>
                        <a:rPr lang="en-US" dirty="0"/>
                        <a:t>&lt;%@ page ... %&gt;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Defines page-dependent attributes, such as scripting language, error page, and buffering requirements. </a:t>
                      </a:r>
                    </a:p>
                  </a:txBody>
                  <a:tcPr/>
                </a:tc>
                <a:extLst>
                  <a:ext uri="{0D108BD9-81ED-4DB2-BD59-A6C34878D82A}">
                    <a16:rowId xmlns:a16="http://schemas.microsoft.com/office/drawing/2014/main" val="568938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&lt;%@ include ... %&gt;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Includes another file. 	</a:t>
                      </a:r>
                    </a:p>
                  </a:txBody>
                  <a:tcPr/>
                </a:tc>
                <a:extLst>
                  <a:ext uri="{0D108BD9-81ED-4DB2-BD59-A6C34878D82A}">
                    <a16:rowId xmlns:a16="http://schemas.microsoft.com/office/drawing/2014/main" val="2068767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&lt;%@ </a:t>
                      </a:r>
                      <a:r>
                        <a:rPr lang="en-US" sz="1800" b="0" i="0" u="none" strike="noStrike" kern="1200" baseline="0" dirty="0" err="1">
                          <a:solidFill>
                            <a:schemeClr val="dk1"/>
                          </a:solidFill>
                          <a:latin typeface="+mn-lt"/>
                          <a:ea typeface="+mn-ea"/>
                          <a:cs typeface="+mn-cs"/>
                        </a:rPr>
                        <a:t>taglib</a:t>
                      </a:r>
                      <a:r>
                        <a:rPr lang="en-US" sz="1800" b="0" i="0" u="none" strike="noStrike" kern="1200" baseline="0" dirty="0">
                          <a:solidFill>
                            <a:schemeClr val="dk1"/>
                          </a:solidFill>
                          <a:latin typeface="+mn-lt"/>
                          <a:ea typeface="+mn-ea"/>
                          <a:cs typeface="+mn-cs"/>
                        </a:rPr>
                        <a:t> ... %&gt;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Declares a tag library containing custom actions which can be used in the page. 	</a:t>
                      </a:r>
                    </a:p>
                  </a:txBody>
                  <a:tcPr/>
                </a:tc>
                <a:extLst>
                  <a:ext uri="{0D108BD9-81ED-4DB2-BD59-A6C34878D82A}">
                    <a16:rowId xmlns:a16="http://schemas.microsoft.com/office/drawing/2014/main" val="2392515469"/>
                  </a:ext>
                </a:extLst>
              </a:tr>
            </a:tbl>
          </a:graphicData>
        </a:graphic>
      </p:graphicFrame>
    </p:spTree>
    <p:extLst>
      <p:ext uri="{BB962C8B-B14F-4D97-AF65-F5344CB8AC3E}">
        <p14:creationId xmlns:p14="http://schemas.microsoft.com/office/powerpoint/2010/main" val="509261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6D7F-FF62-456D-A621-A0E195D661B8}"/>
              </a:ext>
            </a:extLst>
          </p:cNvPr>
          <p:cNvSpPr>
            <a:spLocks noGrp="1"/>
          </p:cNvSpPr>
          <p:nvPr>
            <p:ph type="title"/>
          </p:nvPr>
        </p:nvSpPr>
        <p:spPr/>
        <p:txBody>
          <a:bodyPr/>
          <a:lstStyle/>
          <a:p>
            <a:r>
              <a:rPr lang="en-US" dirty="0"/>
              <a:t>The page Directive</a:t>
            </a:r>
          </a:p>
        </p:txBody>
      </p:sp>
      <p:sp>
        <p:nvSpPr>
          <p:cNvPr id="3" name="Content Placeholder 2">
            <a:extLst>
              <a:ext uri="{FF2B5EF4-FFF2-40B4-BE49-F238E27FC236}">
                <a16:creationId xmlns:a16="http://schemas.microsoft.com/office/drawing/2014/main" id="{52154CA2-1ADC-43B3-9D43-BF236E121184}"/>
              </a:ext>
            </a:extLst>
          </p:cNvPr>
          <p:cNvSpPr>
            <a:spLocks noGrp="1"/>
          </p:cNvSpPr>
          <p:nvPr>
            <p:ph idx="1"/>
          </p:nvPr>
        </p:nvSpPr>
        <p:spPr/>
        <p:txBody>
          <a:bodyPr/>
          <a:lstStyle/>
          <a:p>
            <a:r>
              <a:rPr lang="en-US" dirty="0"/>
              <a:t>This directive is used to declare things that are important to the entire JSP page. The syntax for this directive is shown below </a:t>
            </a:r>
          </a:p>
          <a:p>
            <a:pPr marL="457200" lvl="1" indent="0">
              <a:buNone/>
            </a:pPr>
            <a:r>
              <a:rPr lang="en-US" b="1" dirty="0"/>
              <a:t>&lt;%@ page attribute list %&gt; </a:t>
            </a:r>
            <a:endParaRPr lang="en-US" dirty="0"/>
          </a:p>
          <a:p>
            <a:r>
              <a:rPr lang="en-US" dirty="0"/>
              <a:t>Following table lists the most widely used attributes with this directive:</a:t>
            </a:r>
          </a:p>
          <a:p>
            <a:endParaRPr lang="en-US" dirty="0"/>
          </a:p>
        </p:txBody>
      </p:sp>
      <p:graphicFrame>
        <p:nvGraphicFramePr>
          <p:cNvPr id="4" name="Table 3">
            <a:extLst>
              <a:ext uri="{FF2B5EF4-FFF2-40B4-BE49-F238E27FC236}">
                <a16:creationId xmlns:a16="http://schemas.microsoft.com/office/drawing/2014/main" id="{71CA2B85-5371-40D6-ACEA-23BD9D2DC620}"/>
              </a:ext>
            </a:extLst>
          </p:cNvPr>
          <p:cNvGraphicFramePr>
            <a:graphicFrameLocks noGrp="1"/>
          </p:cNvGraphicFramePr>
          <p:nvPr>
            <p:extLst>
              <p:ext uri="{D42A27DB-BD31-4B8C-83A1-F6EECF244321}">
                <p14:modId xmlns:p14="http://schemas.microsoft.com/office/powerpoint/2010/main" val="1908001223"/>
              </p:ext>
            </p:extLst>
          </p:nvPr>
        </p:nvGraphicFramePr>
        <p:xfrm>
          <a:off x="1130479" y="4001293"/>
          <a:ext cx="9050542" cy="2363142"/>
        </p:xfrm>
        <a:graphic>
          <a:graphicData uri="http://schemas.openxmlformats.org/drawingml/2006/table">
            <a:tbl>
              <a:tblPr firstRow="1" bandRow="1">
                <a:tableStyleId>{5C22544A-7EE6-4342-B048-85BDC9FD1C3A}</a:tableStyleId>
              </a:tblPr>
              <a:tblGrid>
                <a:gridCol w="3171065">
                  <a:extLst>
                    <a:ext uri="{9D8B030D-6E8A-4147-A177-3AD203B41FA5}">
                      <a16:colId xmlns:a16="http://schemas.microsoft.com/office/drawing/2014/main" val="477061807"/>
                    </a:ext>
                  </a:extLst>
                </a:gridCol>
                <a:gridCol w="5879477">
                  <a:extLst>
                    <a:ext uri="{9D8B030D-6E8A-4147-A177-3AD203B41FA5}">
                      <a16:colId xmlns:a16="http://schemas.microsoft.com/office/drawing/2014/main" val="3197572766"/>
                    </a:ext>
                  </a:extLst>
                </a:gridCol>
              </a:tblGrid>
              <a:tr h="412931">
                <a:tc>
                  <a:txBody>
                    <a:bodyPr/>
                    <a:lstStyle/>
                    <a:p>
                      <a:r>
                        <a:rPr lang="en-US" sz="2000" dirty="0"/>
                        <a:t>page Attribute</a:t>
                      </a:r>
                    </a:p>
                  </a:txBody>
                  <a:tcPr marL="101819" marR="101819" marT="50909" marB="50909"/>
                </a:tc>
                <a:tc>
                  <a:txBody>
                    <a:bodyPr/>
                    <a:lstStyle/>
                    <a:p>
                      <a:r>
                        <a:rPr lang="en-US" sz="2000" dirty="0"/>
                        <a:t>Description</a:t>
                      </a:r>
                    </a:p>
                  </a:txBody>
                  <a:tcPr marL="101819" marR="101819" marT="50909" marB="50909"/>
                </a:tc>
                <a:extLst>
                  <a:ext uri="{0D108BD9-81ED-4DB2-BD59-A6C34878D82A}">
                    <a16:rowId xmlns:a16="http://schemas.microsoft.com/office/drawing/2014/main" val="1749034493"/>
                  </a:ext>
                </a:extLst>
              </a:tr>
              <a:tr h="412931">
                <a:tc>
                  <a:txBody>
                    <a:bodyPr/>
                    <a:lstStyle/>
                    <a:p>
                      <a:r>
                        <a:rPr lang="en-US" sz="2000" dirty="0"/>
                        <a:t>import</a:t>
                      </a:r>
                    </a:p>
                  </a:txBody>
                  <a:tcPr marL="101819" marR="101819" marT="50909" marB="50909"/>
                </a:tc>
                <a:tc>
                  <a:txBody>
                    <a:bodyPr/>
                    <a:lstStyle/>
                    <a:p>
                      <a:r>
                        <a:rPr lang="en-US" sz="2000" dirty="0"/>
                        <a:t>Used by the current JSP for importing the resources.</a:t>
                      </a:r>
                    </a:p>
                  </a:txBody>
                  <a:tcPr marL="101819" marR="101819" marT="50909" marB="50909"/>
                </a:tc>
                <a:extLst>
                  <a:ext uri="{0D108BD9-81ED-4DB2-BD59-A6C34878D82A}">
                    <a16:rowId xmlns:a16="http://schemas.microsoft.com/office/drawing/2014/main" val="2734260851"/>
                  </a:ext>
                </a:extLst>
              </a:tr>
              <a:tr h="412931">
                <a:tc>
                  <a:txBody>
                    <a:bodyPr/>
                    <a:lstStyle/>
                    <a:p>
                      <a:r>
                        <a:rPr lang="en-US" sz="2000" dirty="0"/>
                        <a:t>session</a:t>
                      </a:r>
                    </a:p>
                  </a:txBody>
                  <a:tcPr marL="101819" marR="101819" marT="50909" marB="50909"/>
                </a:tc>
                <a:tc>
                  <a:txBody>
                    <a:bodyPr/>
                    <a:lstStyle/>
                    <a:p>
                      <a:r>
                        <a:rPr lang="en-US" sz="2000" dirty="0"/>
                        <a:t>Used by current JSP for session management.</a:t>
                      </a:r>
                    </a:p>
                  </a:txBody>
                  <a:tcPr marL="101819" marR="101819" marT="50909" marB="50909"/>
                </a:tc>
                <a:extLst>
                  <a:ext uri="{0D108BD9-81ED-4DB2-BD59-A6C34878D82A}">
                    <a16:rowId xmlns:a16="http://schemas.microsoft.com/office/drawing/2014/main" val="610036286"/>
                  </a:ext>
                </a:extLst>
              </a:tr>
              <a:tr h="412931">
                <a:tc>
                  <a:txBody>
                    <a:bodyPr/>
                    <a:lstStyle/>
                    <a:p>
                      <a:r>
                        <a:rPr lang="en-US" sz="2000" dirty="0" err="1"/>
                        <a:t>errorPage</a:t>
                      </a:r>
                      <a:endParaRPr lang="en-US" sz="2000" dirty="0"/>
                    </a:p>
                  </a:txBody>
                  <a:tcPr marL="101819" marR="101819" marT="50909" marB="50909"/>
                </a:tc>
                <a:tc>
                  <a:txBody>
                    <a:bodyPr/>
                    <a:lstStyle/>
                    <a:p>
                      <a:r>
                        <a:rPr lang="en-US" sz="2000" dirty="0"/>
                        <a:t>Used to specify the error pages for the current JSP.</a:t>
                      </a:r>
                    </a:p>
                  </a:txBody>
                  <a:tcPr marL="101819" marR="101819" marT="50909" marB="50909"/>
                </a:tc>
                <a:extLst>
                  <a:ext uri="{0D108BD9-81ED-4DB2-BD59-A6C34878D82A}">
                    <a16:rowId xmlns:a16="http://schemas.microsoft.com/office/drawing/2014/main" val="1601850871"/>
                  </a:ext>
                </a:extLst>
              </a:tr>
              <a:tr h="412931">
                <a:tc>
                  <a:txBody>
                    <a:bodyPr/>
                    <a:lstStyle/>
                    <a:p>
                      <a:r>
                        <a:rPr lang="en-US" sz="2000" dirty="0" err="1"/>
                        <a:t>isErrorPage</a:t>
                      </a:r>
                      <a:endParaRPr lang="en-US" sz="2000" dirty="0"/>
                    </a:p>
                  </a:txBody>
                  <a:tcPr marL="101819" marR="101819" marT="50909" marB="50909"/>
                </a:tc>
                <a:tc>
                  <a:txBody>
                    <a:bodyPr/>
                    <a:lstStyle/>
                    <a:p>
                      <a:r>
                        <a:rPr lang="en-US" sz="2000" dirty="0"/>
                        <a:t>Used to specify the current JSP as an error page to some other JSP.</a:t>
                      </a:r>
                    </a:p>
                  </a:txBody>
                  <a:tcPr marL="101819" marR="101819" marT="50909" marB="50909"/>
                </a:tc>
                <a:extLst>
                  <a:ext uri="{0D108BD9-81ED-4DB2-BD59-A6C34878D82A}">
                    <a16:rowId xmlns:a16="http://schemas.microsoft.com/office/drawing/2014/main" val="2268385091"/>
                  </a:ext>
                </a:extLst>
              </a:tr>
            </a:tbl>
          </a:graphicData>
        </a:graphic>
      </p:graphicFrame>
    </p:spTree>
    <p:extLst>
      <p:ext uri="{BB962C8B-B14F-4D97-AF65-F5344CB8AC3E}">
        <p14:creationId xmlns:p14="http://schemas.microsoft.com/office/powerpoint/2010/main" val="174272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EF91-8939-487C-9C55-AB6DAC8D2842}"/>
              </a:ext>
            </a:extLst>
          </p:cNvPr>
          <p:cNvSpPr>
            <a:spLocks noGrp="1"/>
          </p:cNvSpPr>
          <p:nvPr>
            <p:ph type="title"/>
          </p:nvPr>
        </p:nvSpPr>
        <p:spPr/>
        <p:txBody>
          <a:bodyPr/>
          <a:lstStyle/>
          <a:p>
            <a:r>
              <a:rPr lang="en-US" dirty="0"/>
              <a:t>Example page Directive </a:t>
            </a:r>
            <a:r>
              <a:rPr lang="en-US" dirty="0" err="1"/>
              <a:t>pageDirective.jsp</a:t>
            </a:r>
            <a:endParaRPr lang="en-US" dirty="0"/>
          </a:p>
        </p:txBody>
      </p:sp>
      <p:sp>
        <p:nvSpPr>
          <p:cNvPr id="3" name="Content Placeholder 2">
            <a:extLst>
              <a:ext uri="{FF2B5EF4-FFF2-40B4-BE49-F238E27FC236}">
                <a16:creationId xmlns:a16="http://schemas.microsoft.com/office/drawing/2014/main" id="{B170506C-F6F2-491A-B2F6-743ECD765CEB}"/>
              </a:ext>
            </a:extLst>
          </p:cNvPr>
          <p:cNvSpPr>
            <a:spLocks noGrp="1"/>
          </p:cNvSpPr>
          <p:nvPr>
            <p:ph idx="1"/>
          </p:nvPr>
        </p:nvSpPr>
        <p:spPr/>
        <p:txBody>
          <a:bodyPr>
            <a:normAutofit/>
          </a:bodyPr>
          <a:lstStyle/>
          <a:p>
            <a:pPr marL="0" indent="0">
              <a:buNone/>
            </a:pPr>
            <a:r>
              <a:rPr lang="fr-FR" sz="2400" dirty="0">
                <a:latin typeface="Courier New" panose="02070309020205020404" pitchFamily="49" charset="0"/>
                <a:cs typeface="Courier New" panose="02070309020205020404" pitchFamily="49" charset="0"/>
              </a:rPr>
              <a:t>&lt;%@ page import="</a:t>
            </a:r>
            <a:r>
              <a:rPr lang="fr-FR" sz="2400" dirty="0" err="1">
                <a:latin typeface="Courier New" panose="02070309020205020404" pitchFamily="49" charset="0"/>
                <a:cs typeface="Courier New" panose="02070309020205020404" pitchFamily="49" charset="0"/>
              </a:rPr>
              <a:t>java.util</a:t>
            </a:r>
            <a:r>
              <a:rPr lang="fr-FR" sz="2400" dirty="0">
                <a:latin typeface="Courier New" panose="02070309020205020404" pitchFamily="49" charset="0"/>
                <a:cs typeface="Courier New" panose="02070309020205020404" pitchFamily="49" charset="0"/>
              </a:rPr>
              <a:t>.*" session= '</a:t>
            </a:r>
            <a:r>
              <a:rPr lang="fr-FR" sz="2400" dirty="0" err="1">
                <a:latin typeface="Courier New" panose="02070309020205020404" pitchFamily="49" charset="0"/>
                <a:cs typeface="Courier New" panose="02070309020205020404" pitchFamily="49" charset="0"/>
              </a:rPr>
              <a:t>true</a:t>
            </a: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isErrorPage</a:t>
            </a:r>
            <a:r>
              <a:rPr lang="fr-FR" sz="2400" dirty="0">
                <a:latin typeface="Courier New" panose="02070309020205020404" pitchFamily="49" charset="0"/>
                <a:cs typeface="Courier New" panose="02070309020205020404" pitchFamily="49" charset="0"/>
              </a:rPr>
              <a:t>='false'%&gt; </a:t>
            </a:r>
          </a:p>
          <a:p>
            <a:pPr marL="457200" lvl="1" indent="0">
              <a:buNone/>
            </a:pPr>
            <a:r>
              <a:rPr lang="en-US" sz="2000" dirty="0">
                <a:latin typeface="Courier New" panose="02070309020205020404" pitchFamily="49" charset="0"/>
                <a:cs typeface="Courier New" panose="02070309020205020404" pitchFamily="49" charset="0"/>
              </a:rPr>
              <a:t>&lt;HTML&gt; </a:t>
            </a:r>
          </a:p>
          <a:p>
            <a:pPr marL="457200" lvl="1" indent="0">
              <a:buNone/>
            </a:pPr>
            <a:r>
              <a:rPr lang="en-US" sz="2000" dirty="0">
                <a:latin typeface="Courier New" panose="02070309020205020404" pitchFamily="49" charset="0"/>
                <a:cs typeface="Courier New" panose="02070309020205020404" pitchFamily="49" charset="0"/>
              </a:rPr>
              <a:t>&lt;HEAD&gt;&lt;TITLE&gt;</a:t>
            </a:r>
            <a:r>
              <a:rPr lang="en-US" sz="2000" dirty="0" err="1">
                <a:latin typeface="Courier New" panose="02070309020205020404" pitchFamily="49" charset="0"/>
                <a:cs typeface="Courier New" panose="02070309020205020404" pitchFamily="49" charset="0"/>
              </a:rPr>
              <a:t>PageDirectiveDemo</a:t>
            </a:r>
            <a:r>
              <a:rPr lang="en-US" sz="2000" dirty="0">
                <a:latin typeface="Courier New" panose="02070309020205020404" pitchFamily="49" charset="0"/>
                <a:cs typeface="Courier New" panose="02070309020205020404" pitchFamily="49" charset="0"/>
              </a:rPr>
              <a:t>&lt;/TITLE&gt;&lt;/HEAD&gt; </a:t>
            </a:r>
          </a:p>
          <a:p>
            <a:pPr marL="457200" lvl="1" indent="0">
              <a:buNone/>
            </a:pPr>
            <a:r>
              <a:rPr lang="en-US" sz="2000" dirty="0">
                <a:latin typeface="Courier New" panose="02070309020205020404" pitchFamily="49" charset="0"/>
                <a:cs typeface="Courier New" panose="02070309020205020404" pitchFamily="49" charset="0"/>
              </a:rPr>
              <a:t>&lt;BODY&gt; </a:t>
            </a:r>
          </a:p>
          <a:p>
            <a:pPr marL="457200" lvl="1" indent="0">
              <a:buNone/>
            </a:pPr>
            <a:r>
              <a:rPr lang="en-US" sz="2000" dirty="0">
                <a:latin typeface="Courier New" panose="02070309020205020404" pitchFamily="49" charset="0"/>
                <a:cs typeface="Courier New" panose="02070309020205020404" pitchFamily="49" charset="0"/>
              </a:rPr>
              <a:t>&lt;h4&gt;Welcome to the world of JSP&lt;/h4&gt; </a:t>
            </a:r>
          </a:p>
          <a:p>
            <a:pPr marL="457200" lvl="1" indent="0">
              <a:buNone/>
            </a:pPr>
            <a:r>
              <a:rPr lang="en-US" sz="2000" dirty="0">
                <a:latin typeface="Courier New" panose="02070309020205020404" pitchFamily="49" charset="0"/>
                <a:cs typeface="Courier New" panose="02070309020205020404" pitchFamily="49" charset="0"/>
              </a:rPr>
              <a:t>This JSP uses the page directive </a:t>
            </a:r>
          </a:p>
          <a:p>
            <a:pPr marL="457200" lvl="1" indent="0">
              <a:buNone/>
            </a:pPr>
            <a:r>
              <a:rPr lang="en-US" sz="2000" dirty="0">
                <a:latin typeface="Courier New" panose="02070309020205020404" pitchFamily="49" charset="0"/>
                <a:cs typeface="Courier New" panose="02070309020205020404" pitchFamily="49" charset="0"/>
              </a:rPr>
              <a:t>&lt;/BODY&gt; </a:t>
            </a:r>
          </a:p>
          <a:p>
            <a:pPr marL="457200" lvl="1" indent="0">
              <a:buNone/>
            </a:pPr>
            <a:r>
              <a:rPr lang="en-US" sz="2000"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314811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EF91-8939-487C-9C55-AB6DAC8D2842}"/>
              </a:ext>
            </a:extLst>
          </p:cNvPr>
          <p:cNvSpPr>
            <a:spLocks noGrp="1"/>
          </p:cNvSpPr>
          <p:nvPr>
            <p:ph type="title"/>
          </p:nvPr>
        </p:nvSpPr>
        <p:spPr/>
        <p:txBody>
          <a:bodyPr/>
          <a:lstStyle/>
          <a:p>
            <a:r>
              <a:rPr lang="en-US" dirty="0"/>
              <a:t>Example include Directive </a:t>
            </a:r>
            <a:r>
              <a:rPr lang="en-US" dirty="0" err="1"/>
              <a:t>includeDirective.jsp</a:t>
            </a:r>
            <a:endParaRPr lang="en-US" dirty="0"/>
          </a:p>
        </p:txBody>
      </p:sp>
      <p:sp>
        <p:nvSpPr>
          <p:cNvPr id="3" name="Content Placeholder 2">
            <a:extLst>
              <a:ext uri="{FF2B5EF4-FFF2-40B4-BE49-F238E27FC236}">
                <a16:creationId xmlns:a16="http://schemas.microsoft.com/office/drawing/2014/main" id="{B170506C-F6F2-491A-B2F6-743ECD765CEB}"/>
              </a:ext>
            </a:extLst>
          </p:cNvPr>
          <p:cNvSpPr>
            <a:spLocks noGrp="1"/>
          </p:cNvSpPr>
          <p:nvPr>
            <p:ph idx="1"/>
          </p:nvPr>
        </p:nvSpPr>
        <p:spPr/>
        <p:txBody>
          <a:bodyPr>
            <a:normAutofit fontScale="92500" lnSpcReduction="20000"/>
          </a:bodyPr>
          <a:lstStyle/>
          <a:p>
            <a:pPr marL="0" indent="0">
              <a:buNone/>
            </a:pPr>
            <a:r>
              <a:rPr lang="en-US" sz="2400" dirty="0">
                <a:latin typeface="Courier New" panose="02070309020205020404" pitchFamily="49" charset="0"/>
                <a:cs typeface="Courier New" panose="02070309020205020404" pitchFamily="49" charset="0"/>
              </a:rPr>
              <a:t>&lt;HTML&gt;</a:t>
            </a:r>
          </a:p>
          <a:p>
            <a:pPr marL="0" indent="0">
              <a:buNone/>
            </a:pPr>
            <a:r>
              <a:rPr lang="en-US" sz="2400" dirty="0">
                <a:latin typeface="Courier New" panose="02070309020205020404" pitchFamily="49" charset="0"/>
                <a:cs typeface="Courier New" panose="02070309020205020404" pitchFamily="49" charset="0"/>
              </a:rPr>
              <a:t>	&lt;HEAD&gt;&lt;TITLE&gt;</a:t>
            </a:r>
            <a:r>
              <a:rPr lang="en-US" sz="2400" dirty="0" err="1">
                <a:latin typeface="Courier New" panose="02070309020205020404" pitchFamily="49" charset="0"/>
                <a:cs typeface="Courier New" panose="02070309020205020404" pitchFamily="49" charset="0"/>
              </a:rPr>
              <a:t>IncludeDirectiveDemo</a:t>
            </a:r>
            <a:r>
              <a:rPr lang="en-US" sz="2400" dirty="0">
                <a:latin typeface="Courier New" panose="02070309020205020404" pitchFamily="49" charset="0"/>
                <a:cs typeface="Courier New" panose="02070309020205020404" pitchFamily="49" charset="0"/>
              </a:rPr>
              <a:t>&lt;/TITLE&gt;&lt;/HEAD&gt;</a:t>
            </a:r>
          </a:p>
          <a:p>
            <a:pPr marL="0" indent="0">
              <a:buNone/>
            </a:pPr>
            <a:r>
              <a:rPr lang="en-US" sz="2400" dirty="0">
                <a:latin typeface="Courier New" panose="02070309020205020404" pitchFamily="49" charset="0"/>
                <a:cs typeface="Courier New" panose="02070309020205020404" pitchFamily="49" charset="0"/>
              </a:rPr>
              <a:t>	&lt;BODY&gt;</a:t>
            </a:r>
          </a:p>
          <a:p>
            <a:pPr marL="0" indent="0">
              <a:buNone/>
            </a:pPr>
            <a:r>
              <a:rPr lang="en-US" sz="2400" dirty="0">
                <a:latin typeface="Courier New" panose="02070309020205020404" pitchFamily="49" charset="0"/>
                <a:cs typeface="Courier New" panose="02070309020205020404" pitchFamily="49" charset="0"/>
              </a:rPr>
              <a:t>		&lt;h4&gt; This is the response from the current JSP page&lt;/h4&gt;</a:t>
            </a:r>
          </a:p>
          <a:p>
            <a:pPr marL="0" indent="0">
              <a:buNone/>
            </a:pPr>
            <a:r>
              <a:rPr lang="en-US" sz="2400" dirty="0">
                <a:latin typeface="Courier New" panose="02070309020205020404" pitchFamily="49" charset="0"/>
                <a:cs typeface="Courier New" panose="02070309020205020404" pitchFamily="49" charset="0"/>
              </a:rPr>
              <a:t>		&lt;h3&gt; Following is the response from another JSP &lt;/h3&gt;</a:t>
            </a:r>
          </a:p>
          <a:p>
            <a:pPr marL="0" indent="0">
              <a:buNone/>
            </a:pPr>
            <a:r>
              <a:rPr lang="en-US" sz="2400" dirty="0">
                <a:latin typeface="Courier New" panose="02070309020205020404" pitchFamily="49" charset="0"/>
                <a:cs typeface="Courier New" panose="02070309020205020404" pitchFamily="49" charset="0"/>
              </a:rPr>
              <a:t>		&lt;</a:t>
            </a:r>
            <a:r>
              <a:rPr lang="en-US" sz="2400" dirty="0" err="1">
                <a:latin typeface="Courier New" panose="02070309020205020404" pitchFamily="49" charset="0"/>
                <a:cs typeface="Courier New" panose="02070309020205020404" pitchFamily="49" charset="0"/>
              </a:rPr>
              <a:t>hr</a:t>
            </a:r>
            <a:r>
              <a:rPr lang="en-US" sz="2400" dirty="0">
                <a:latin typeface="Courier New" panose="02070309020205020404" pitchFamily="49" charset="0"/>
                <a:cs typeface="Courier New" panose="02070309020205020404" pitchFamily="49" charset="0"/>
              </a:rPr>
              <a:t>/&gt;</a:t>
            </a:r>
          </a:p>
          <a:p>
            <a:pPr marL="0" indent="0">
              <a:buNone/>
            </a:pPr>
            <a:r>
              <a:rPr lang="en-US" sz="2400" dirty="0">
                <a:latin typeface="Courier New" panose="02070309020205020404" pitchFamily="49" charset="0"/>
                <a:cs typeface="Courier New" panose="02070309020205020404" pitchFamily="49" charset="0"/>
              </a:rPr>
              <a:t>		&lt;%@ include file='/</a:t>
            </a:r>
            <a:r>
              <a:rPr lang="en-US" sz="2400" dirty="0" err="1">
                <a:latin typeface="Courier New" panose="02070309020205020404" pitchFamily="49" charset="0"/>
                <a:cs typeface="Courier New" panose="02070309020205020404" pitchFamily="49" charset="0"/>
              </a:rPr>
              <a:t>jsps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pageDirective.jsp</a:t>
            </a:r>
            <a:r>
              <a:rPr lang="en-US" sz="2400" dirty="0">
                <a:latin typeface="Courier New" panose="02070309020205020404" pitchFamily="49" charset="0"/>
                <a:cs typeface="Courier New" panose="02070309020205020404" pitchFamily="49" charset="0"/>
              </a:rPr>
              <a:t>' %&gt;</a:t>
            </a:r>
          </a:p>
          <a:p>
            <a:pPr marL="0" indent="0">
              <a:buNone/>
            </a:pPr>
            <a:r>
              <a:rPr lang="en-US" sz="2400" dirty="0">
                <a:latin typeface="Courier New" panose="02070309020205020404" pitchFamily="49" charset="0"/>
                <a:cs typeface="Courier New" panose="02070309020205020404" pitchFamily="49" charset="0"/>
              </a:rPr>
              <a:t>		&lt;</a:t>
            </a:r>
            <a:r>
              <a:rPr lang="en-US" sz="2400" dirty="0" err="1">
                <a:latin typeface="Courier New" panose="02070309020205020404" pitchFamily="49" charset="0"/>
                <a:cs typeface="Courier New" panose="02070309020205020404" pitchFamily="49" charset="0"/>
              </a:rPr>
              <a:t>hr</a:t>
            </a:r>
            <a:r>
              <a:rPr lang="en-US" sz="2400" dirty="0">
                <a:latin typeface="Courier New" panose="02070309020205020404" pitchFamily="49" charset="0"/>
                <a:cs typeface="Courier New" panose="02070309020205020404" pitchFamily="49" charset="0"/>
              </a:rPr>
              <a:t>/&gt;</a:t>
            </a:r>
          </a:p>
          <a:p>
            <a:pPr marL="0" indent="0">
              <a:buNone/>
            </a:pPr>
            <a:r>
              <a:rPr lang="en-US" sz="2400" dirty="0">
                <a:latin typeface="Courier New" panose="02070309020205020404" pitchFamily="49" charset="0"/>
                <a:cs typeface="Courier New" panose="02070309020205020404" pitchFamily="49" charset="0"/>
              </a:rPr>
              <a:t>	&lt;/BODY&gt;</a:t>
            </a:r>
          </a:p>
          <a:p>
            <a:pPr marL="0" indent="0">
              <a:buNone/>
            </a:pPr>
            <a:r>
              <a:rPr lang="en-US" sz="2400" dirty="0">
                <a:latin typeface="Courier New" panose="02070309020205020404" pitchFamily="49" charset="0"/>
                <a:cs typeface="Courier New" panose="02070309020205020404" pitchFamily="49" charset="0"/>
              </a:rPr>
              <a:t>&lt;/HTML&gt;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4203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AB73-D21B-44AE-AE53-AAB31A52D83B}"/>
              </a:ext>
            </a:extLst>
          </p:cNvPr>
          <p:cNvSpPr>
            <a:spLocks noGrp="1"/>
          </p:cNvSpPr>
          <p:nvPr>
            <p:ph type="title"/>
          </p:nvPr>
        </p:nvSpPr>
        <p:spPr/>
        <p:txBody>
          <a:bodyPr/>
          <a:lstStyle/>
          <a:p>
            <a:r>
              <a:rPr lang="en-US" dirty="0"/>
              <a:t>Write a JSP program to display text “Apache Tomcat”.</a:t>
            </a:r>
          </a:p>
        </p:txBody>
      </p:sp>
      <p:sp>
        <p:nvSpPr>
          <p:cNvPr id="3" name="Content Placeholder 2">
            <a:extLst>
              <a:ext uri="{FF2B5EF4-FFF2-40B4-BE49-F238E27FC236}">
                <a16:creationId xmlns:a16="http://schemas.microsoft.com/office/drawing/2014/main" id="{A5938B27-E694-4884-9C2E-6A234C4D6BBF}"/>
              </a:ext>
            </a:extLst>
          </p:cNvPr>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&lt;html&gt; </a:t>
            </a:r>
          </a:p>
          <a:p>
            <a:pPr marL="0" indent="0">
              <a:buNone/>
            </a:pPr>
            <a:r>
              <a:rPr lang="en-US" sz="2000" dirty="0">
                <a:latin typeface="Courier New" panose="02070309020205020404" pitchFamily="49" charset="0"/>
                <a:cs typeface="Courier New" panose="02070309020205020404" pitchFamily="49" charset="0"/>
              </a:rPr>
              <a:t>	&lt;body&gt; </a:t>
            </a:r>
          </a:p>
          <a:p>
            <a:pPr marL="0" indent="0">
              <a:buNone/>
            </a:pPr>
            <a:r>
              <a:rPr lang="en-US" sz="2000" dirty="0">
                <a:latin typeface="Courier New" panose="02070309020205020404" pitchFamily="49" charset="0"/>
                <a:cs typeface="Courier New" panose="02070309020205020404" pitchFamily="49" charset="0"/>
              </a:rPr>
              <a:t>	&lt;%! String str = “Apache Tomcat”; %&gt; &lt;!-- </a:t>
            </a:r>
            <a:r>
              <a:rPr lang="en-US" sz="2000" dirty="0" err="1">
                <a:latin typeface="Courier New" panose="02070309020205020404" pitchFamily="49" charset="0"/>
                <a:cs typeface="Courier New" panose="02070309020205020404" pitchFamily="49" charset="0"/>
              </a:rPr>
              <a:t>jsp</a:t>
            </a:r>
            <a:r>
              <a:rPr lang="en-US" sz="2000" dirty="0">
                <a:latin typeface="Courier New" panose="02070309020205020404" pitchFamily="49" charset="0"/>
                <a:cs typeface="Courier New" panose="02070309020205020404" pitchFamily="49" charset="0"/>
              </a:rPr>
              <a:t> declaration --&gt;</a:t>
            </a:r>
          </a:p>
          <a:p>
            <a:pPr marL="0" indent="0">
              <a:buNone/>
            </a:pPr>
            <a:r>
              <a:rPr lang="en-US" sz="2000" dirty="0">
                <a:latin typeface="Courier New" panose="02070309020205020404" pitchFamily="49" charset="0"/>
                <a:cs typeface="Courier New" panose="02070309020205020404" pitchFamily="49" charset="0"/>
              </a:rPr>
              <a:t>	&lt;h4&gt;&lt;%=str%&gt;&lt;/h4&gt; &lt;!-- </a:t>
            </a:r>
            <a:r>
              <a:rPr lang="en-US" sz="2000" dirty="0" err="1">
                <a:latin typeface="Courier New" panose="02070309020205020404" pitchFamily="49" charset="0"/>
                <a:cs typeface="Courier New" panose="02070309020205020404" pitchFamily="49" charset="0"/>
              </a:rPr>
              <a:t>jsp</a:t>
            </a:r>
            <a:r>
              <a:rPr lang="en-US" sz="2000" dirty="0">
                <a:latin typeface="Courier New" panose="02070309020205020404" pitchFamily="49" charset="0"/>
                <a:cs typeface="Courier New" panose="02070309020205020404" pitchFamily="49" charset="0"/>
              </a:rPr>
              <a:t> expression --&gt;</a:t>
            </a:r>
          </a:p>
          <a:p>
            <a:pPr marL="0" indent="0">
              <a:buNone/>
            </a:pPr>
            <a:r>
              <a:rPr lang="en-US" sz="2000" dirty="0">
                <a:latin typeface="Courier New" panose="02070309020205020404" pitchFamily="49" charset="0"/>
                <a:cs typeface="Courier New" panose="02070309020205020404" pitchFamily="49" charset="0"/>
              </a:rPr>
              <a:t>	&lt;/body&gt; </a:t>
            </a:r>
          </a:p>
          <a:p>
            <a:pPr marL="0" indent="0">
              <a:buNone/>
            </a:pPr>
            <a:r>
              <a:rPr lang="en-US" sz="2000"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246871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370D-11F5-4E8D-87ED-BAA23D324F16}"/>
              </a:ext>
            </a:extLst>
          </p:cNvPr>
          <p:cNvSpPr>
            <a:spLocks noGrp="1"/>
          </p:cNvSpPr>
          <p:nvPr>
            <p:ph type="title"/>
          </p:nvPr>
        </p:nvSpPr>
        <p:spPr/>
        <p:txBody>
          <a:bodyPr/>
          <a:lstStyle/>
          <a:p>
            <a:r>
              <a:rPr lang="en-US" dirty="0"/>
              <a:t>Write a JSP program to display text “Apache Tomcat” 8 times.</a:t>
            </a:r>
            <a:endParaRPr lang="en-US" b="1" dirty="0"/>
          </a:p>
        </p:txBody>
      </p:sp>
      <p:sp>
        <p:nvSpPr>
          <p:cNvPr id="3" name="Content Placeholder 2">
            <a:extLst>
              <a:ext uri="{FF2B5EF4-FFF2-40B4-BE49-F238E27FC236}">
                <a16:creationId xmlns:a16="http://schemas.microsoft.com/office/drawing/2014/main" id="{36AB9FF9-4F3B-4EAE-9CB9-74EEF4EA9194}"/>
              </a:ext>
            </a:extLst>
          </p:cNvPr>
          <p:cNvSpPr>
            <a:spLocks noGrp="1"/>
          </p:cNvSpPr>
          <p:nvPr>
            <p:ph idx="1"/>
          </p:nvPr>
        </p:nvSpPr>
        <p:spPr/>
        <p:txBody>
          <a:bodyPr>
            <a:normAutofit fontScale="92500" lnSpcReduction="20000"/>
          </a:bodyPr>
          <a:lstStyle/>
          <a:p>
            <a:pPr marL="0" indent="0">
              <a:buNone/>
            </a:pPr>
            <a:r>
              <a:rPr lang="en-US" sz="2400" dirty="0">
                <a:latin typeface="Courier New" panose="02070309020205020404" pitchFamily="49" charset="0"/>
                <a:cs typeface="Courier New" panose="02070309020205020404" pitchFamily="49" charset="0"/>
              </a:rPr>
              <a:t>&lt;html&gt; </a:t>
            </a:r>
          </a:p>
          <a:p>
            <a:pPr marL="0" indent="0">
              <a:buNone/>
            </a:pPr>
            <a:r>
              <a:rPr lang="en-US" sz="2400" dirty="0">
                <a:latin typeface="Courier New" panose="02070309020205020404" pitchFamily="49" charset="0"/>
                <a:cs typeface="Courier New" panose="02070309020205020404" pitchFamily="49" charset="0"/>
              </a:rPr>
              <a:t>	&lt;body&gt; </a:t>
            </a:r>
          </a:p>
          <a:p>
            <a:pPr marL="0" indent="0">
              <a:buNone/>
            </a:pPr>
            <a:r>
              <a:rPr lang="en-US" sz="2400" dirty="0">
                <a:latin typeface="Courier New" panose="02070309020205020404" pitchFamily="49" charset="0"/>
                <a:cs typeface="Courier New" panose="02070309020205020404" pitchFamily="49" charset="0"/>
              </a:rPr>
              <a:t>	&lt;%!</a:t>
            </a:r>
          </a:p>
          <a:p>
            <a:pPr marL="0" indent="0">
              <a:buNone/>
            </a:pPr>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printNtimes</a:t>
            </a:r>
            <a:r>
              <a:rPr lang="en-US" sz="2400" dirty="0">
                <a:latin typeface="Courier New" panose="02070309020205020404" pitchFamily="49" charset="0"/>
                <a:cs typeface="Courier New" panose="02070309020205020404" pitchFamily="49" charset="0"/>
              </a:rPr>
              <a:t>(String str, int n){</a:t>
            </a:r>
          </a:p>
          <a:p>
            <a:pPr marL="0" indent="0">
              <a:buNone/>
            </a:pPr>
            <a:r>
              <a:rPr lang="en-US" sz="2400" dirty="0">
                <a:latin typeface="Courier New" panose="02070309020205020404" pitchFamily="49" charset="0"/>
                <a:cs typeface="Courier New" panose="02070309020205020404" pitchFamily="49" charset="0"/>
              </a:rPr>
              <a:t>			for(int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&lt;n;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out.println</a:t>
            </a:r>
            <a:r>
              <a:rPr lang="en-US" sz="2400" dirty="0">
                <a:latin typeface="Courier New" panose="02070309020205020404" pitchFamily="49" charset="0"/>
                <a:cs typeface="Courier New" panose="02070309020205020404" pitchFamily="49" charset="0"/>
              </a:rPr>
              <a:t>(str);</a:t>
            </a:r>
          </a:p>
          <a:p>
            <a:pPr marL="0" indent="0">
              <a:buNone/>
            </a:pPr>
            <a:r>
              <a:rPr lang="en-US" sz="2400" dirty="0">
                <a:latin typeface="Courier New" panose="02070309020205020404" pitchFamily="49" charset="0"/>
                <a:cs typeface="Courier New" panose="02070309020205020404" pitchFamily="49" charset="0"/>
              </a:rPr>
              <a:t>		} </a:t>
            </a:r>
          </a:p>
          <a:p>
            <a:pPr marL="0" indent="0">
              <a:buNone/>
            </a:pPr>
            <a:r>
              <a:rPr lang="en-US" sz="2400" dirty="0">
                <a:latin typeface="Courier New" panose="02070309020205020404" pitchFamily="49" charset="0"/>
                <a:cs typeface="Courier New" panose="02070309020205020404" pitchFamily="49" charset="0"/>
              </a:rPr>
              <a:t>	%&gt; &lt;!-- </a:t>
            </a:r>
            <a:r>
              <a:rPr lang="en-US" sz="2400" dirty="0" err="1">
                <a:latin typeface="Courier New" panose="02070309020205020404" pitchFamily="49" charset="0"/>
                <a:cs typeface="Courier New" panose="02070309020205020404" pitchFamily="49" charset="0"/>
              </a:rPr>
              <a:t>jsp</a:t>
            </a:r>
            <a:r>
              <a:rPr lang="en-US" sz="2400" dirty="0">
                <a:latin typeface="Courier New" panose="02070309020205020404" pitchFamily="49" charset="0"/>
                <a:cs typeface="Courier New" panose="02070309020205020404" pitchFamily="49" charset="0"/>
              </a:rPr>
              <a:t> declaration --&gt;</a:t>
            </a:r>
          </a:p>
          <a:p>
            <a:pPr marL="0" indent="0">
              <a:buNone/>
            </a:pPr>
            <a:r>
              <a:rPr lang="en-US" sz="2400" dirty="0">
                <a:latin typeface="Courier New" panose="02070309020205020404" pitchFamily="49" charset="0"/>
                <a:cs typeface="Courier New" panose="02070309020205020404" pitchFamily="49" charset="0"/>
              </a:rPr>
              <a:t>	&lt;h4&gt;&lt;%=</a:t>
            </a:r>
            <a:r>
              <a:rPr lang="en-US" sz="2400" dirty="0" err="1">
                <a:latin typeface="Courier New" panose="02070309020205020404" pitchFamily="49" charset="0"/>
                <a:cs typeface="Courier New" panose="02070309020205020404" pitchFamily="49" charset="0"/>
              </a:rPr>
              <a:t>printNtimes</a:t>
            </a:r>
            <a:r>
              <a:rPr lang="en-US" sz="2400" dirty="0">
                <a:latin typeface="Courier New" panose="02070309020205020404" pitchFamily="49" charset="0"/>
                <a:cs typeface="Courier New" panose="02070309020205020404" pitchFamily="49" charset="0"/>
              </a:rPr>
              <a:t>(“Apache Tomcat”, 8)%&gt;&lt;/h4&gt; &lt;!-- </a:t>
            </a:r>
            <a:r>
              <a:rPr lang="en-US" sz="2400" dirty="0" err="1">
                <a:latin typeface="Courier New" panose="02070309020205020404" pitchFamily="49" charset="0"/>
                <a:cs typeface="Courier New" panose="02070309020205020404" pitchFamily="49" charset="0"/>
              </a:rPr>
              <a:t>jsp</a:t>
            </a:r>
            <a:r>
              <a:rPr lang="en-US" sz="2400" dirty="0">
                <a:latin typeface="Courier New" panose="02070309020205020404" pitchFamily="49" charset="0"/>
                <a:cs typeface="Courier New" panose="02070309020205020404" pitchFamily="49" charset="0"/>
              </a:rPr>
              <a:t> expression --&gt;</a:t>
            </a:r>
          </a:p>
          <a:p>
            <a:pPr marL="0" indent="0">
              <a:buNone/>
            </a:pPr>
            <a:r>
              <a:rPr lang="en-US" sz="2400" dirty="0">
                <a:latin typeface="Courier New" panose="02070309020205020404" pitchFamily="49" charset="0"/>
                <a:cs typeface="Courier New" panose="02070309020205020404" pitchFamily="49" charset="0"/>
              </a:rPr>
              <a:t>	&lt;/body&gt; </a:t>
            </a:r>
          </a:p>
          <a:p>
            <a:pPr marL="0" indent="0">
              <a:buNone/>
            </a:pPr>
            <a:r>
              <a:rPr lang="en-US" sz="2400" dirty="0">
                <a:latin typeface="Courier New" panose="02070309020205020404" pitchFamily="49" charset="0"/>
                <a:cs typeface="Courier New" panose="02070309020205020404" pitchFamily="49" charset="0"/>
              </a:rPr>
              <a:t>&lt;/html&gt;</a:t>
            </a:r>
          </a:p>
          <a:p>
            <a:endParaRPr lang="en-US" dirty="0"/>
          </a:p>
        </p:txBody>
      </p:sp>
    </p:spTree>
    <p:extLst>
      <p:ext uri="{BB962C8B-B14F-4D97-AF65-F5344CB8AC3E}">
        <p14:creationId xmlns:p14="http://schemas.microsoft.com/office/powerpoint/2010/main" val="1859642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CADC-6726-4429-A14B-0173F5931453}"/>
              </a:ext>
            </a:extLst>
          </p:cNvPr>
          <p:cNvSpPr>
            <a:spLocks noGrp="1"/>
          </p:cNvSpPr>
          <p:nvPr>
            <p:ph type="title"/>
          </p:nvPr>
        </p:nvSpPr>
        <p:spPr/>
        <p:txBody>
          <a:bodyPr/>
          <a:lstStyle/>
          <a:p>
            <a:r>
              <a:rPr lang="en-US" dirty="0"/>
              <a:t>Create a JSP page to display all odd numbers between 10 and 50.</a:t>
            </a:r>
          </a:p>
        </p:txBody>
      </p:sp>
      <p:sp>
        <p:nvSpPr>
          <p:cNvPr id="3" name="Content Placeholder 2">
            <a:extLst>
              <a:ext uri="{FF2B5EF4-FFF2-40B4-BE49-F238E27FC236}">
                <a16:creationId xmlns:a16="http://schemas.microsoft.com/office/drawing/2014/main" id="{C82FB449-22C6-4300-B81F-E8743F5906DB}"/>
              </a:ext>
            </a:extLst>
          </p:cNvPr>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	&lt;body&gt; </a:t>
            </a:r>
          </a:p>
          <a:p>
            <a:pPr marL="0" indent="0">
              <a:buNone/>
            </a:pPr>
            <a:r>
              <a:rPr lang="en-US" dirty="0">
                <a:latin typeface="Courier New" panose="02070309020205020404" pitchFamily="49" charset="0"/>
                <a:cs typeface="Courier New" panose="02070309020205020404" pitchFamily="49" charset="0"/>
              </a:rPr>
              <a:t>	&lt;%!</a:t>
            </a:r>
          </a:p>
          <a:p>
            <a:pPr marL="0" indent="0">
              <a:buNone/>
            </a:pPr>
            <a:r>
              <a:rPr lang="en-US" dirty="0">
                <a:latin typeface="Courier New" panose="02070309020205020404" pitchFamily="49" charset="0"/>
                <a:cs typeface="Courier New" panose="02070309020205020404" pitchFamily="49" charset="0"/>
              </a:rPr>
              <a:t>		void </a:t>
            </a:r>
            <a:r>
              <a:rPr lang="en-US" dirty="0" err="1">
                <a:latin typeface="Courier New" panose="02070309020205020404" pitchFamily="49" charset="0"/>
                <a:cs typeface="Courier New" panose="02070309020205020404" pitchFamily="49" charset="0"/>
              </a:rPr>
              <a:t>printodd</a:t>
            </a:r>
            <a:r>
              <a:rPr lang="en-US" dirty="0">
                <a:latin typeface="Courier New" panose="02070309020205020404" pitchFamily="49" charset="0"/>
                <a:cs typeface="Courier New" panose="02070309020205020404" pitchFamily="49" charset="0"/>
              </a:rPr>
              <a:t>(int start, int end){</a:t>
            </a:r>
          </a:p>
          <a:p>
            <a:pPr marL="0" indent="0">
              <a:buNone/>
            </a:pPr>
            <a:r>
              <a:rPr lang="en-US" dirty="0">
                <a:latin typeface="Courier New" panose="02070309020205020404" pitchFamily="49" charset="0"/>
                <a:cs typeface="Courier New" panose="02070309020205020404" pitchFamily="49" charset="0"/>
              </a:rPr>
              <a:t>			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=start;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&lt;=end;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if(i%2!=0)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%&gt; &lt;!-- </a:t>
            </a:r>
            <a:r>
              <a:rPr lang="en-US" dirty="0" err="1">
                <a:latin typeface="Courier New" panose="02070309020205020404" pitchFamily="49" charset="0"/>
                <a:cs typeface="Courier New" panose="02070309020205020404" pitchFamily="49" charset="0"/>
              </a:rPr>
              <a:t>jsp</a:t>
            </a:r>
            <a:r>
              <a:rPr lang="en-US" dirty="0">
                <a:latin typeface="Courier New" panose="02070309020205020404" pitchFamily="49" charset="0"/>
                <a:cs typeface="Courier New" panose="02070309020205020404" pitchFamily="49" charset="0"/>
              </a:rPr>
              <a:t> declaration --&gt;</a:t>
            </a:r>
          </a:p>
          <a:p>
            <a:pPr marL="0" indent="0">
              <a:buNone/>
            </a:pPr>
            <a:r>
              <a:rPr lang="en-US" dirty="0">
                <a:latin typeface="Courier New" panose="02070309020205020404" pitchFamily="49" charset="0"/>
                <a:cs typeface="Courier New" panose="02070309020205020404" pitchFamily="49" charset="0"/>
              </a:rPr>
              <a:t>	&lt;h4&gt;&lt;%=</a:t>
            </a:r>
            <a:r>
              <a:rPr lang="en-US" dirty="0" err="1">
                <a:latin typeface="Courier New" panose="02070309020205020404" pitchFamily="49" charset="0"/>
                <a:cs typeface="Courier New" panose="02070309020205020404" pitchFamily="49" charset="0"/>
              </a:rPr>
              <a:t>printodd</a:t>
            </a:r>
            <a:r>
              <a:rPr lang="en-US" dirty="0">
                <a:latin typeface="Courier New" panose="02070309020205020404" pitchFamily="49" charset="0"/>
                <a:cs typeface="Courier New" panose="02070309020205020404" pitchFamily="49" charset="0"/>
              </a:rPr>
              <a:t>(10, 50)%&gt;&lt;/h4&gt; &lt;!-- </a:t>
            </a:r>
            <a:r>
              <a:rPr lang="en-US" dirty="0" err="1">
                <a:latin typeface="Courier New" panose="02070309020205020404" pitchFamily="49" charset="0"/>
                <a:cs typeface="Courier New" panose="02070309020205020404" pitchFamily="49" charset="0"/>
              </a:rPr>
              <a:t>jsp</a:t>
            </a:r>
            <a:r>
              <a:rPr lang="en-US" dirty="0">
                <a:latin typeface="Courier New" panose="02070309020205020404" pitchFamily="49" charset="0"/>
                <a:cs typeface="Courier New" panose="02070309020205020404" pitchFamily="49" charset="0"/>
              </a:rPr>
              <a:t> expression --&gt;</a:t>
            </a:r>
          </a:p>
          <a:p>
            <a:pPr marL="0" indent="0">
              <a:buNone/>
            </a:pPr>
            <a:r>
              <a:rPr lang="en-US" dirty="0">
                <a:latin typeface="Courier New" panose="02070309020205020404" pitchFamily="49" charset="0"/>
                <a:cs typeface="Courier New" panose="02070309020205020404" pitchFamily="49" charset="0"/>
              </a:rPr>
              <a:t>	&lt;/body&gt; </a:t>
            </a:r>
          </a:p>
          <a:p>
            <a:pPr marL="0" indent="0">
              <a:buNone/>
            </a:pPr>
            <a:r>
              <a:rPr lang="en-US" dirty="0">
                <a:latin typeface="Courier New" panose="02070309020205020404" pitchFamily="49" charset="0"/>
                <a:cs typeface="Courier New" panose="02070309020205020404" pitchFamily="49" charset="0"/>
              </a:rPr>
              <a:t>&lt;/html&gt;</a:t>
            </a:r>
          </a:p>
          <a:p>
            <a:endParaRPr lang="en-US" dirty="0"/>
          </a:p>
        </p:txBody>
      </p:sp>
    </p:spTree>
    <p:extLst>
      <p:ext uri="{BB962C8B-B14F-4D97-AF65-F5344CB8AC3E}">
        <p14:creationId xmlns:p14="http://schemas.microsoft.com/office/powerpoint/2010/main" val="1460855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CF6E-9B62-46FD-BC1B-96F0A88CBDC4}"/>
              </a:ext>
            </a:extLst>
          </p:cNvPr>
          <p:cNvSpPr>
            <a:spLocks noGrp="1"/>
          </p:cNvSpPr>
          <p:nvPr>
            <p:ph type="title"/>
          </p:nvPr>
        </p:nvSpPr>
        <p:spPr/>
        <p:txBody>
          <a:bodyPr/>
          <a:lstStyle/>
          <a:p>
            <a:r>
              <a:rPr lang="en-US" dirty="0"/>
              <a:t>JSP Programming</a:t>
            </a:r>
          </a:p>
        </p:txBody>
      </p:sp>
      <p:sp>
        <p:nvSpPr>
          <p:cNvPr id="3" name="Content Placeholder 2">
            <a:extLst>
              <a:ext uri="{FF2B5EF4-FFF2-40B4-BE49-F238E27FC236}">
                <a16:creationId xmlns:a16="http://schemas.microsoft.com/office/drawing/2014/main" id="{90B93021-F188-47E7-AC9C-2DDBA991B79B}"/>
              </a:ext>
            </a:extLst>
          </p:cNvPr>
          <p:cNvSpPr>
            <a:spLocks noGrp="1"/>
          </p:cNvSpPr>
          <p:nvPr>
            <p:ph idx="1"/>
          </p:nvPr>
        </p:nvSpPr>
        <p:spPr/>
        <p:txBody>
          <a:bodyPr>
            <a:normAutofit/>
          </a:bodyPr>
          <a:lstStyle/>
          <a:p>
            <a:r>
              <a:rPr lang="en-US" dirty="0"/>
              <a:t>JSP is another J2EE technology for building web applications using Java.</a:t>
            </a:r>
          </a:p>
          <a:p>
            <a:r>
              <a:rPr lang="en-US" dirty="0"/>
              <a:t>JSP technology is used to create web application just like Servlet technology. It can be thought of as an extension to Servlet because it provides more functionality than servlet such as expression language, JSTL, etc.</a:t>
            </a:r>
          </a:p>
          <a:p>
            <a:r>
              <a:rPr lang="en-US" b="1" dirty="0"/>
              <a:t>Java Server Pages (JSP</a:t>
            </a:r>
            <a:r>
              <a:rPr lang="en-US" dirty="0"/>
              <a:t>) is a technology which is used to develop web pages by inserting Java code into the HTML pages by making special JSP tags.</a:t>
            </a:r>
          </a:p>
          <a:p>
            <a:endParaRPr lang="en-US" dirty="0"/>
          </a:p>
        </p:txBody>
      </p:sp>
    </p:spTree>
    <p:extLst>
      <p:ext uri="{BB962C8B-B14F-4D97-AF65-F5344CB8AC3E}">
        <p14:creationId xmlns:p14="http://schemas.microsoft.com/office/powerpoint/2010/main" val="1714535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3BE8-E3C1-4048-BC1D-AF4C5342335C}"/>
              </a:ext>
            </a:extLst>
          </p:cNvPr>
          <p:cNvSpPr>
            <a:spLocks noGrp="1"/>
          </p:cNvSpPr>
          <p:nvPr>
            <p:ph type="title"/>
          </p:nvPr>
        </p:nvSpPr>
        <p:spPr/>
        <p:txBody>
          <a:bodyPr>
            <a:normAutofit fontScale="90000"/>
          </a:bodyPr>
          <a:lstStyle/>
          <a:p>
            <a:r>
              <a:rPr lang="en-US" dirty="0"/>
              <a:t>Create a html document that contains header information of a page and include this html as a header file in JSP.</a:t>
            </a:r>
          </a:p>
        </p:txBody>
      </p:sp>
      <p:sp>
        <p:nvSpPr>
          <p:cNvPr id="3" name="Content Placeholder 2">
            <a:extLst>
              <a:ext uri="{FF2B5EF4-FFF2-40B4-BE49-F238E27FC236}">
                <a16:creationId xmlns:a16="http://schemas.microsoft.com/office/drawing/2014/main" id="{B8935730-D116-4BB2-8CF1-5E96DBB0CDB2}"/>
              </a:ext>
            </a:extLst>
          </p:cNvPr>
          <p:cNvSpPr>
            <a:spLocks noGrp="1"/>
          </p:cNvSpPr>
          <p:nvPr>
            <p:ph idx="1"/>
          </p:nvPr>
        </p:nvSpPr>
        <p:spPr/>
        <p:txBody>
          <a:bodyPr/>
          <a:lstStyle/>
          <a:p>
            <a:r>
              <a:rPr lang="en-US" dirty="0"/>
              <a:t>header.html</a:t>
            </a:r>
          </a:p>
          <a:p>
            <a:pPr marL="457200" lvl="1" indent="0">
              <a:buNone/>
            </a:pPr>
            <a:r>
              <a:rPr lang="en-US" dirty="0">
                <a:latin typeface="Courier New" panose="02070309020205020404" pitchFamily="49" charset="0"/>
                <a:cs typeface="Courier New" panose="02070309020205020404" pitchFamily="49" charset="0"/>
              </a:rPr>
              <a:t>&lt;HTML&gt;&lt;HEAD&gt; &lt;TITLE&gt; HELLO &lt;/TITLE&gt; &lt;/HEAD&gt;</a:t>
            </a:r>
          </a:p>
          <a:p>
            <a:pPr marL="457200" lvl="1" indent="0">
              <a:buNone/>
            </a:pPr>
            <a:r>
              <a:rPr lang="en-US" dirty="0">
                <a:latin typeface="Courier New" panose="02070309020205020404" pitchFamily="49" charset="0"/>
                <a:cs typeface="Courier New" panose="02070309020205020404" pitchFamily="49" charset="0"/>
              </a:rPr>
              <a:t>	&lt;BODY&gt; Hello this is header file.&lt;/BODY&gt;&lt;/HTML&gt;</a:t>
            </a:r>
          </a:p>
          <a:p>
            <a:r>
              <a:rPr lang="en-US" dirty="0" err="1"/>
              <a:t>myjsp.jsp</a:t>
            </a:r>
            <a:endParaRPr lang="en-US" dirty="0"/>
          </a:p>
          <a:p>
            <a:pPr marL="457200" lvl="1" indent="0">
              <a:buNone/>
            </a:pPr>
            <a:r>
              <a:rPr lang="en-US" dirty="0">
                <a:latin typeface="Courier New" panose="02070309020205020404" pitchFamily="49" charset="0"/>
                <a:cs typeface="Courier New" panose="02070309020205020404" pitchFamily="49" charset="0"/>
              </a:rPr>
              <a:t>&lt;HTML&gt;&lt;HEAD&gt;&lt;TITLE&gt;JSP PAGE&lt;/TITLE&gt;&lt;/HEAD&gt;</a:t>
            </a:r>
          </a:p>
          <a:p>
            <a:pPr marL="457200" lvl="1" indent="0">
              <a:buNone/>
            </a:pPr>
            <a:r>
              <a:rPr lang="en-US" dirty="0">
                <a:latin typeface="Courier New" panose="02070309020205020404" pitchFamily="49" charset="0"/>
                <a:cs typeface="Courier New" panose="02070309020205020404" pitchFamily="49" charset="0"/>
              </a:rPr>
              <a:t>&lt;BODY&gt;</a:t>
            </a:r>
          </a:p>
          <a:p>
            <a:pPr marL="457200" lvl="1" indent="0">
              <a:buNone/>
            </a:pPr>
            <a:r>
              <a:rPr lang="en-US" dirty="0">
                <a:latin typeface="Courier New" panose="02070309020205020404" pitchFamily="49" charset="0"/>
                <a:cs typeface="Courier New" panose="02070309020205020404" pitchFamily="49" charset="0"/>
              </a:rPr>
              <a:t>	&lt;%@include file=“header.html” %&gt;</a:t>
            </a:r>
          </a:p>
          <a:p>
            <a:pPr marL="457200" lvl="1" indent="0">
              <a:buNone/>
            </a:pPr>
            <a:r>
              <a:rPr lang="en-US" dirty="0">
                <a:latin typeface="Courier New" panose="02070309020205020404" pitchFamily="49" charset="0"/>
                <a:cs typeface="Courier New" panose="02070309020205020404" pitchFamily="49" charset="0"/>
              </a:rPr>
              <a:t>	&lt;h2&gt; Test &lt;/h2&gt;</a:t>
            </a:r>
          </a:p>
          <a:p>
            <a:pPr marL="457200" lvl="1" indent="0">
              <a:buNone/>
            </a:pPr>
            <a:r>
              <a:rPr lang="en-US" dirty="0">
                <a:latin typeface="Courier New" panose="02070309020205020404" pitchFamily="49" charset="0"/>
                <a:cs typeface="Courier New" panose="02070309020205020404" pitchFamily="49" charset="0"/>
              </a:rPr>
              <a:t>&lt;/BODY&gt;</a:t>
            </a:r>
          </a:p>
          <a:p>
            <a:pPr marL="457200" lvl="1" indent="0">
              <a:buNone/>
            </a:pPr>
            <a:r>
              <a:rPr lang="en-US"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461910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082D-A948-4ADF-B0D8-01B2D9ABA5AA}"/>
              </a:ext>
            </a:extLst>
          </p:cNvPr>
          <p:cNvSpPr>
            <a:spLocks noGrp="1"/>
          </p:cNvSpPr>
          <p:nvPr>
            <p:ph type="title"/>
          </p:nvPr>
        </p:nvSpPr>
        <p:spPr/>
        <p:txBody>
          <a:bodyPr/>
          <a:lstStyle/>
          <a:p>
            <a:r>
              <a:rPr lang="en-US" dirty="0"/>
              <a:t>Create a method that takes two int numbers and return their sum as int, using JSP.</a:t>
            </a:r>
          </a:p>
        </p:txBody>
      </p:sp>
      <p:sp>
        <p:nvSpPr>
          <p:cNvPr id="3" name="Content Placeholder 2">
            <a:extLst>
              <a:ext uri="{FF2B5EF4-FFF2-40B4-BE49-F238E27FC236}">
                <a16:creationId xmlns:a16="http://schemas.microsoft.com/office/drawing/2014/main" id="{EBDC7AAD-4D82-4C5D-AA16-4EC86D4BCF6E}"/>
              </a:ext>
            </a:extLst>
          </p:cNvPr>
          <p:cNvSpPr>
            <a:spLocks noGrp="1"/>
          </p:cNvSpPr>
          <p:nvPr>
            <p:ph idx="1"/>
          </p:nvPr>
        </p:nvSpPr>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	&lt;body&gt; </a:t>
            </a:r>
          </a:p>
          <a:p>
            <a:pPr marL="0" indent="0">
              <a:buNone/>
            </a:pPr>
            <a:r>
              <a:rPr lang="en-US" dirty="0">
                <a:latin typeface="Courier New" panose="02070309020205020404" pitchFamily="49" charset="0"/>
                <a:cs typeface="Courier New" panose="02070309020205020404" pitchFamily="49" charset="0"/>
              </a:rPr>
              <a:t>	&lt;%!</a:t>
            </a:r>
          </a:p>
          <a:p>
            <a:pPr marL="0" indent="0">
              <a:buNone/>
            </a:pPr>
            <a:r>
              <a:rPr lang="en-US" dirty="0">
                <a:latin typeface="Courier New" panose="02070309020205020404" pitchFamily="49" charset="0"/>
                <a:cs typeface="Courier New" panose="02070309020205020404" pitchFamily="49" charset="0"/>
              </a:rPr>
              <a:t>		int sum(int x, int y){</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%&gt; &lt;!-- </a:t>
            </a:r>
            <a:r>
              <a:rPr lang="en-US" dirty="0" err="1">
                <a:latin typeface="Courier New" panose="02070309020205020404" pitchFamily="49" charset="0"/>
                <a:cs typeface="Courier New" panose="02070309020205020404" pitchFamily="49" charset="0"/>
              </a:rPr>
              <a:t>jsp</a:t>
            </a:r>
            <a:r>
              <a:rPr lang="en-US" dirty="0">
                <a:latin typeface="Courier New" panose="02070309020205020404" pitchFamily="49" charset="0"/>
                <a:cs typeface="Courier New" panose="02070309020205020404" pitchFamily="49" charset="0"/>
              </a:rPr>
              <a:t> declaration --&gt;</a:t>
            </a:r>
          </a:p>
          <a:p>
            <a:pPr marL="0" indent="0">
              <a:buNone/>
            </a:pPr>
            <a:r>
              <a:rPr lang="en-US" dirty="0">
                <a:latin typeface="Courier New" panose="02070309020205020404" pitchFamily="49" charset="0"/>
                <a:cs typeface="Courier New" panose="02070309020205020404" pitchFamily="49" charset="0"/>
              </a:rPr>
              <a:t>	&lt;h4&gt;Sum of 5 and 4 is &lt;%=sum(5,4</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h4&gt; &lt;!-- </a:t>
            </a:r>
            <a:r>
              <a:rPr lang="en-US" dirty="0" err="1">
                <a:latin typeface="Courier New" panose="02070309020205020404" pitchFamily="49" charset="0"/>
                <a:cs typeface="Courier New" panose="02070309020205020404" pitchFamily="49" charset="0"/>
              </a:rPr>
              <a:t>jsp</a:t>
            </a:r>
            <a:r>
              <a:rPr lang="en-US" dirty="0">
                <a:latin typeface="Courier New" panose="02070309020205020404" pitchFamily="49" charset="0"/>
                <a:cs typeface="Courier New" panose="02070309020205020404" pitchFamily="49" charset="0"/>
              </a:rPr>
              <a:t> expression --&gt;</a:t>
            </a:r>
          </a:p>
          <a:p>
            <a:pPr marL="0" indent="0">
              <a:buNone/>
            </a:pPr>
            <a:r>
              <a:rPr lang="en-US" dirty="0">
                <a:latin typeface="Courier New" panose="02070309020205020404" pitchFamily="49" charset="0"/>
                <a:cs typeface="Courier New" panose="02070309020205020404" pitchFamily="49" charset="0"/>
              </a:rPr>
              <a:t>	&lt;/body&gt; </a:t>
            </a:r>
          </a:p>
          <a:p>
            <a:pPr marL="0" indent="0">
              <a:buNone/>
            </a:pPr>
            <a:r>
              <a:rPr lang="en-US" dirty="0">
                <a:latin typeface="Courier New" panose="02070309020205020404" pitchFamily="49" charset="0"/>
                <a:cs typeface="Courier New" panose="02070309020205020404" pitchFamily="49" charset="0"/>
              </a:rPr>
              <a:t>&lt;/html&gt;</a:t>
            </a:r>
          </a:p>
          <a:p>
            <a:endParaRPr lang="en-US" dirty="0"/>
          </a:p>
        </p:txBody>
      </p:sp>
    </p:spTree>
    <p:extLst>
      <p:ext uri="{BB962C8B-B14F-4D97-AF65-F5344CB8AC3E}">
        <p14:creationId xmlns:p14="http://schemas.microsoft.com/office/powerpoint/2010/main" val="4154345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C3B9-D4A2-4807-8702-09406DB551B3}"/>
              </a:ext>
            </a:extLst>
          </p:cNvPr>
          <p:cNvSpPr>
            <a:spLocks noGrp="1"/>
          </p:cNvSpPr>
          <p:nvPr>
            <p:ph type="title"/>
          </p:nvPr>
        </p:nvSpPr>
        <p:spPr/>
        <p:txBody>
          <a:bodyPr/>
          <a:lstStyle/>
          <a:p>
            <a:r>
              <a:rPr lang="en-US" dirty="0"/>
              <a:t>Write a JSP program to print multiplication table of 5.</a:t>
            </a:r>
          </a:p>
        </p:txBody>
      </p:sp>
      <p:sp>
        <p:nvSpPr>
          <p:cNvPr id="3" name="Content Placeholder 2">
            <a:extLst>
              <a:ext uri="{FF2B5EF4-FFF2-40B4-BE49-F238E27FC236}">
                <a16:creationId xmlns:a16="http://schemas.microsoft.com/office/drawing/2014/main" id="{AB9D9F1E-623D-43A9-8E11-D90EEC6909BF}"/>
              </a:ext>
            </a:extLst>
          </p:cNvPr>
          <p:cNvSpPr>
            <a:spLocks noGrp="1"/>
          </p:cNvSpPr>
          <p:nvPr>
            <p:ph idx="1"/>
          </p:nvPr>
        </p:nvSpPr>
        <p:spPr/>
        <p:txBody>
          <a:bodyPr>
            <a:normAutofit/>
          </a:bodyPr>
          <a:lstStyle/>
          <a:p>
            <a:pPr marL="0" indent="0">
              <a:buNone/>
            </a:pPr>
            <a:r>
              <a:rPr lang="en-US" sz="2200" dirty="0">
                <a:latin typeface="Courier New" panose="02070309020205020404" pitchFamily="49" charset="0"/>
                <a:cs typeface="Courier New" panose="02070309020205020404" pitchFamily="49" charset="0"/>
              </a:rPr>
              <a:t>&lt;HTML&gt;&lt;HEAD&gt;&lt;TITLE&gt;multiplication table of 5&lt;/TITLE&gt;&lt;/HEAD&gt;</a:t>
            </a:r>
          </a:p>
          <a:p>
            <a:pPr marL="0" indent="0">
              <a:buNone/>
            </a:pPr>
            <a:r>
              <a:rPr lang="en-US" sz="2200" dirty="0">
                <a:latin typeface="Courier New" panose="02070309020205020404" pitchFamily="49" charset="0"/>
                <a:cs typeface="Courier New" panose="02070309020205020404" pitchFamily="49" charset="0"/>
              </a:rPr>
              <a:t>&lt;BODY&gt;</a:t>
            </a:r>
          </a:p>
          <a:p>
            <a:pPr marL="0" indent="0">
              <a:buNone/>
            </a:pPr>
            <a:r>
              <a:rPr lang="en-US" sz="2200" dirty="0">
                <a:latin typeface="Courier New" panose="02070309020205020404" pitchFamily="49" charset="0"/>
                <a:cs typeface="Courier New" panose="02070309020205020404" pitchFamily="49" charset="0"/>
              </a:rPr>
              <a:t>&lt;%! void </a:t>
            </a:r>
            <a:r>
              <a:rPr lang="en-US" sz="2200" dirty="0" err="1" smtClean="0">
                <a:latin typeface="Courier New" panose="02070309020205020404" pitchFamily="49" charset="0"/>
                <a:cs typeface="Courier New" panose="02070309020205020404" pitchFamily="49" charset="0"/>
              </a:rPr>
              <a:t>printTable</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n){</a:t>
            </a:r>
          </a:p>
          <a:p>
            <a:pPr marL="457200" lvl="1" indent="0">
              <a:buNone/>
            </a:pPr>
            <a:r>
              <a:rPr lang="en-US" sz="2200" dirty="0">
                <a:latin typeface="Courier New" panose="02070309020205020404" pitchFamily="49" charset="0"/>
                <a:cs typeface="Courier New" panose="02070309020205020404" pitchFamily="49" charset="0"/>
              </a:rPr>
              <a:t>for(int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=1;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&lt;=10;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45720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out.println</a:t>
            </a:r>
            <a:r>
              <a:rPr lang="en-US" sz="2200" dirty="0">
                <a:latin typeface="Courier New" panose="02070309020205020404" pitchFamily="49" charset="0"/>
                <a:cs typeface="Courier New" panose="02070309020205020404" pitchFamily="49" charset="0"/>
              </a:rPr>
              <a:t>(n+” X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“+n*</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457200" lvl="1" indent="0">
              <a:buNone/>
            </a:pP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%&gt;</a:t>
            </a:r>
          </a:p>
          <a:p>
            <a:pPr marL="0" indent="0">
              <a:buNone/>
            </a:pPr>
            <a:r>
              <a:rPr lang="en-US" sz="2200" dirty="0">
                <a:latin typeface="Courier New" panose="02070309020205020404" pitchFamily="49" charset="0"/>
                <a:cs typeface="Courier New" panose="02070309020205020404" pitchFamily="49" charset="0"/>
              </a:rPr>
              <a:t>&lt;h3&gt;Multiplication table &lt;/h3&gt; &lt;/</a:t>
            </a:r>
            <a:r>
              <a:rPr lang="en-US" sz="2200" dirty="0" err="1">
                <a:latin typeface="Courier New" panose="02070309020205020404" pitchFamily="49" charset="0"/>
                <a:cs typeface="Courier New" panose="02070309020205020404" pitchFamily="49" charset="0"/>
              </a:rPr>
              <a:t>hr</a:t>
            </a:r>
            <a:r>
              <a:rPr lang="en-US" sz="2200" dirty="0">
                <a:latin typeface="Courier New" panose="02070309020205020404" pitchFamily="49" charset="0"/>
                <a:cs typeface="Courier New" panose="02070309020205020404" pitchFamily="49" charset="0"/>
              </a:rPr>
              <a:t>&gt;</a:t>
            </a:r>
          </a:p>
          <a:p>
            <a:pPr marL="0" indent="0">
              <a:buNone/>
            </a:pPr>
            <a:r>
              <a:rPr lang="en-US" sz="2200" dirty="0">
                <a:latin typeface="Courier New" panose="02070309020205020404" pitchFamily="49" charset="0"/>
                <a:cs typeface="Courier New" panose="02070309020205020404" pitchFamily="49" charset="0"/>
              </a:rPr>
              <a:t>&lt;h4&gt; </a:t>
            </a:r>
            <a:r>
              <a:rPr lang="en-US" sz="2200" dirty="0" smtClean="0">
                <a:latin typeface="Courier New" panose="02070309020205020404" pitchFamily="49" charset="0"/>
                <a:cs typeface="Courier New" panose="02070309020205020404" pitchFamily="49" charset="0"/>
              </a:rPr>
              <a:t>&lt;%</a:t>
            </a:r>
            <a:r>
              <a:rPr lang="en-US" sz="2200" dirty="0" err="1" smtClean="0">
                <a:latin typeface="Courier New" panose="02070309020205020404" pitchFamily="49" charset="0"/>
                <a:cs typeface="Courier New" panose="02070309020205020404" pitchFamily="49" charset="0"/>
              </a:rPr>
              <a:t>printTable</a:t>
            </a:r>
            <a:r>
              <a:rPr lang="en-US" sz="2200" dirty="0" smtClean="0">
                <a:latin typeface="Courier New" panose="02070309020205020404" pitchFamily="49" charset="0"/>
                <a:cs typeface="Courier New" panose="02070309020205020404" pitchFamily="49" charset="0"/>
              </a:rPr>
              <a:t>(9);%&gt;&lt;/</a:t>
            </a:r>
            <a:r>
              <a:rPr lang="en-US" sz="2200" dirty="0">
                <a:latin typeface="Courier New" panose="02070309020205020404" pitchFamily="49" charset="0"/>
                <a:cs typeface="Courier New" panose="02070309020205020404" pitchFamily="49" charset="0"/>
              </a:rPr>
              <a:t>h4&gt;</a:t>
            </a:r>
          </a:p>
          <a:p>
            <a:pPr marL="0" indent="0">
              <a:buNone/>
            </a:pPr>
            <a:r>
              <a:rPr lang="en-US" sz="2200" dirty="0">
                <a:latin typeface="Courier New" panose="02070309020205020404" pitchFamily="49" charset="0"/>
                <a:cs typeface="Courier New" panose="02070309020205020404" pitchFamily="49" charset="0"/>
              </a:rPr>
              <a:t>&lt;/BODY&gt; &lt;/HTML&gt;</a:t>
            </a:r>
          </a:p>
          <a:p>
            <a:endParaRPr lang="en-US" dirty="0"/>
          </a:p>
        </p:txBody>
      </p:sp>
    </p:spTree>
    <p:extLst>
      <p:ext uri="{BB962C8B-B14F-4D97-AF65-F5344CB8AC3E}">
        <p14:creationId xmlns:p14="http://schemas.microsoft.com/office/powerpoint/2010/main" val="2308352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82A7-EEDD-4866-94FC-225A5550F0AA}"/>
              </a:ext>
            </a:extLst>
          </p:cNvPr>
          <p:cNvSpPr>
            <a:spLocks noGrp="1"/>
          </p:cNvSpPr>
          <p:nvPr>
            <p:ph type="title"/>
          </p:nvPr>
        </p:nvSpPr>
        <p:spPr/>
        <p:txBody>
          <a:bodyPr/>
          <a:lstStyle/>
          <a:p>
            <a:r>
              <a:rPr lang="en-US" dirty="0"/>
              <a:t>Java Beans</a:t>
            </a:r>
          </a:p>
        </p:txBody>
      </p:sp>
      <p:sp>
        <p:nvSpPr>
          <p:cNvPr id="3" name="Content Placeholder 2">
            <a:extLst>
              <a:ext uri="{FF2B5EF4-FFF2-40B4-BE49-F238E27FC236}">
                <a16:creationId xmlns:a16="http://schemas.microsoft.com/office/drawing/2014/main" id="{13BADB2F-B282-40D9-AE56-C0D956BDAC82}"/>
              </a:ext>
            </a:extLst>
          </p:cNvPr>
          <p:cNvSpPr>
            <a:spLocks noGrp="1"/>
          </p:cNvSpPr>
          <p:nvPr>
            <p:ph idx="1"/>
          </p:nvPr>
        </p:nvSpPr>
        <p:spPr/>
        <p:txBody>
          <a:bodyPr>
            <a:normAutofit/>
          </a:bodyPr>
          <a:lstStyle/>
          <a:p>
            <a:r>
              <a:rPr lang="en-US" dirty="0"/>
              <a:t>A Java Bean is a specially constructed Java class written in the Java and coded according to the JavaBeans API specifications. </a:t>
            </a:r>
          </a:p>
          <a:p>
            <a:r>
              <a:rPr lang="en-US" dirty="0"/>
              <a:t>A Java Bean is a java class that should follow following conventions: </a:t>
            </a:r>
          </a:p>
          <a:p>
            <a:pPr marL="0" indent="0">
              <a:buNone/>
            </a:pPr>
            <a:r>
              <a:rPr lang="en-US" dirty="0"/>
              <a:t>	(Unique characteristics that distinguish a Java Bean from other Java classes) </a:t>
            </a:r>
          </a:p>
          <a:p>
            <a:pPr lvl="1"/>
            <a:r>
              <a:rPr lang="en-US" dirty="0"/>
              <a:t>It should have a </a:t>
            </a:r>
            <a:r>
              <a:rPr lang="en-US" b="1" dirty="0"/>
              <a:t>no-</a:t>
            </a:r>
            <a:r>
              <a:rPr lang="en-US" b="1" dirty="0" err="1"/>
              <a:t>arg</a:t>
            </a:r>
            <a:r>
              <a:rPr lang="en-US" b="1" dirty="0"/>
              <a:t> constructor. </a:t>
            </a:r>
            <a:endParaRPr lang="en-US" dirty="0"/>
          </a:p>
          <a:p>
            <a:pPr lvl="1"/>
            <a:r>
              <a:rPr lang="en-US" dirty="0"/>
              <a:t>It should be </a:t>
            </a:r>
            <a:r>
              <a:rPr lang="en-US" b="1" dirty="0"/>
              <a:t>Serializable</a:t>
            </a:r>
            <a:r>
              <a:rPr lang="en-US" dirty="0"/>
              <a:t>. </a:t>
            </a:r>
          </a:p>
          <a:p>
            <a:pPr lvl="1"/>
            <a:r>
              <a:rPr lang="en-US" dirty="0"/>
              <a:t>It should provide methods to set and get the values of the properties, known as </a:t>
            </a:r>
            <a:r>
              <a:rPr lang="en-US" b="1" dirty="0"/>
              <a:t>getter </a:t>
            </a:r>
            <a:r>
              <a:rPr lang="en-US" dirty="0"/>
              <a:t>and </a:t>
            </a:r>
            <a:r>
              <a:rPr lang="en-US" b="1" dirty="0"/>
              <a:t>setter </a:t>
            </a:r>
            <a:r>
              <a:rPr lang="en-US" dirty="0"/>
              <a:t>methods. </a:t>
            </a:r>
          </a:p>
          <a:p>
            <a:endParaRPr lang="en-US" dirty="0"/>
          </a:p>
        </p:txBody>
      </p:sp>
    </p:spTree>
    <p:extLst>
      <p:ext uri="{BB962C8B-B14F-4D97-AF65-F5344CB8AC3E}">
        <p14:creationId xmlns:p14="http://schemas.microsoft.com/office/powerpoint/2010/main" val="24772590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82A7-EEDD-4866-94FC-225A5550F0AA}"/>
              </a:ext>
            </a:extLst>
          </p:cNvPr>
          <p:cNvSpPr>
            <a:spLocks noGrp="1"/>
          </p:cNvSpPr>
          <p:nvPr>
            <p:ph type="title"/>
          </p:nvPr>
        </p:nvSpPr>
        <p:spPr/>
        <p:txBody>
          <a:bodyPr/>
          <a:lstStyle/>
          <a:p>
            <a:r>
              <a:rPr lang="en-US" dirty="0"/>
              <a:t>Java Beans</a:t>
            </a:r>
          </a:p>
        </p:txBody>
      </p:sp>
      <p:sp>
        <p:nvSpPr>
          <p:cNvPr id="3" name="Content Placeholder 2">
            <a:extLst>
              <a:ext uri="{FF2B5EF4-FFF2-40B4-BE49-F238E27FC236}">
                <a16:creationId xmlns:a16="http://schemas.microsoft.com/office/drawing/2014/main" id="{13BADB2F-B282-40D9-AE56-C0D956BDAC82}"/>
              </a:ext>
            </a:extLst>
          </p:cNvPr>
          <p:cNvSpPr>
            <a:spLocks noGrp="1"/>
          </p:cNvSpPr>
          <p:nvPr>
            <p:ph idx="1"/>
          </p:nvPr>
        </p:nvSpPr>
        <p:spPr/>
        <p:txBody>
          <a:bodyPr>
            <a:normAutofit lnSpcReduction="10000"/>
          </a:bodyPr>
          <a:lstStyle/>
          <a:p>
            <a:r>
              <a:rPr lang="en-US" dirty="0"/>
              <a:t>It is a reusable software component. A bean encapsulates many objects into one object, so we can access this object from multiple places. Moreover, it provides the easy maintenance. </a:t>
            </a:r>
          </a:p>
          <a:p>
            <a:r>
              <a:rPr lang="en-US" dirty="0"/>
              <a:t>Bean Class should be public </a:t>
            </a:r>
          </a:p>
          <a:p>
            <a:r>
              <a:rPr lang="en-US" dirty="0"/>
              <a:t>Bean Class should implement </a:t>
            </a:r>
            <a:r>
              <a:rPr lang="en-US" dirty="0" err="1"/>
              <a:t>java.io.Serializable</a:t>
            </a:r>
            <a:r>
              <a:rPr lang="en-US" dirty="0"/>
              <a:t> Interface (good practice) </a:t>
            </a:r>
          </a:p>
          <a:p>
            <a:r>
              <a:rPr lang="en-US" dirty="0"/>
              <a:t>Every variable of bean class are private </a:t>
            </a:r>
          </a:p>
          <a:p>
            <a:r>
              <a:rPr lang="en-US" dirty="0"/>
              <a:t>Should Contain getter and setter methods and they are public </a:t>
            </a:r>
          </a:p>
          <a:p>
            <a:r>
              <a:rPr lang="en-US" dirty="0"/>
              <a:t>Should contain no argument constructor ( default constructor is also no </a:t>
            </a:r>
            <a:r>
              <a:rPr lang="en-US" dirty="0" err="1"/>
              <a:t>arg</a:t>
            </a:r>
            <a:r>
              <a:rPr lang="en-US" dirty="0"/>
              <a:t> constructor) </a:t>
            </a:r>
          </a:p>
          <a:p>
            <a:endParaRPr lang="en-US" dirty="0"/>
          </a:p>
        </p:txBody>
      </p:sp>
    </p:spTree>
    <p:extLst>
      <p:ext uri="{BB962C8B-B14F-4D97-AF65-F5344CB8AC3E}">
        <p14:creationId xmlns:p14="http://schemas.microsoft.com/office/powerpoint/2010/main" val="4263479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0460-04C6-4C7E-9B89-C7B1DDAAB639}"/>
              </a:ext>
            </a:extLst>
          </p:cNvPr>
          <p:cNvSpPr>
            <a:spLocks noGrp="1"/>
          </p:cNvSpPr>
          <p:nvPr>
            <p:ph type="title"/>
          </p:nvPr>
        </p:nvSpPr>
        <p:spPr/>
        <p:txBody>
          <a:bodyPr/>
          <a:lstStyle/>
          <a:p>
            <a:r>
              <a:rPr lang="en-US" dirty="0"/>
              <a:t>JavaBeans Properties</a:t>
            </a:r>
          </a:p>
        </p:txBody>
      </p:sp>
      <p:sp>
        <p:nvSpPr>
          <p:cNvPr id="3" name="Content Placeholder 2">
            <a:extLst>
              <a:ext uri="{FF2B5EF4-FFF2-40B4-BE49-F238E27FC236}">
                <a16:creationId xmlns:a16="http://schemas.microsoft.com/office/drawing/2014/main" id="{90C064DE-055E-4DFD-A4F9-9CE4252E0DF9}"/>
              </a:ext>
            </a:extLst>
          </p:cNvPr>
          <p:cNvSpPr>
            <a:spLocks noGrp="1"/>
          </p:cNvSpPr>
          <p:nvPr>
            <p:ph idx="1"/>
          </p:nvPr>
        </p:nvSpPr>
        <p:spPr/>
        <p:txBody>
          <a:bodyPr/>
          <a:lstStyle/>
          <a:p>
            <a:r>
              <a:rPr lang="en-US" dirty="0"/>
              <a:t>A </a:t>
            </a:r>
            <a:r>
              <a:rPr lang="en-US" b="1" dirty="0"/>
              <a:t>JavaBean property </a:t>
            </a:r>
            <a:r>
              <a:rPr lang="en-US" dirty="0"/>
              <a:t>is a named attribute that can be accessed by the user of the object. The attribute can be of any Java data type, including the classes that you define. </a:t>
            </a:r>
          </a:p>
          <a:p>
            <a:r>
              <a:rPr lang="en-US" dirty="0"/>
              <a:t>A JavaBean property may be </a:t>
            </a:r>
            <a:r>
              <a:rPr lang="en-US" b="1" dirty="0"/>
              <a:t>read</a:t>
            </a:r>
            <a:r>
              <a:rPr lang="en-US" dirty="0"/>
              <a:t>, </a:t>
            </a:r>
            <a:r>
              <a:rPr lang="en-US" b="1" dirty="0"/>
              <a:t>write</a:t>
            </a:r>
            <a:r>
              <a:rPr lang="en-US" dirty="0"/>
              <a:t>, </a:t>
            </a:r>
            <a:r>
              <a:rPr lang="en-US" b="1" dirty="0"/>
              <a:t>read only</a:t>
            </a:r>
            <a:r>
              <a:rPr lang="en-US" dirty="0"/>
              <a:t>, or </a:t>
            </a:r>
            <a:r>
              <a:rPr lang="en-US" b="1" dirty="0"/>
              <a:t>write only</a:t>
            </a:r>
            <a:r>
              <a:rPr lang="en-US" dirty="0"/>
              <a:t>. JavaBean properties are accessed through two methods in the JavaBean's implementation class − </a:t>
            </a:r>
          </a:p>
          <a:p>
            <a:endParaRPr lang="en-US" dirty="0"/>
          </a:p>
        </p:txBody>
      </p:sp>
      <p:graphicFrame>
        <p:nvGraphicFramePr>
          <p:cNvPr id="4" name="Table 3">
            <a:extLst>
              <a:ext uri="{FF2B5EF4-FFF2-40B4-BE49-F238E27FC236}">
                <a16:creationId xmlns:a16="http://schemas.microsoft.com/office/drawing/2014/main" id="{B677F4F2-FBBA-4297-8D4E-2561B60E8B45}"/>
              </a:ext>
            </a:extLst>
          </p:cNvPr>
          <p:cNvGraphicFramePr>
            <a:graphicFrameLocks noGrp="1"/>
          </p:cNvGraphicFramePr>
          <p:nvPr>
            <p:extLst>
              <p:ext uri="{D42A27DB-BD31-4B8C-83A1-F6EECF244321}">
                <p14:modId xmlns:p14="http://schemas.microsoft.com/office/powerpoint/2010/main" val="2939567525"/>
              </p:ext>
            </p:extLst>
          </p:nvPr>
        </p:nvGraphicFramePr>
        <p:xfrm>
          <a:off x="1169115" y="4287113"/>
          <a:ext cx="10061260" cy="2331345"/>
        </p:xfrm>
        <a:graphic>
          <a:graphicData uri="http://schemas.openxmlformats.org/drawingml/2006/table">
            <a:tbl>
              <a:tblPr firstRow="1" bandRow="1">
                <a:tableStyleId>{5C22544A-7EE6-4342-B048-85BDC9FD1C3A}</a:tableStyleId>
              </a:tblPr>
              <a:tblGrid>
                <a:gridCol w="904384">
                  <a:extLst>
                    <a:ext uri="{9D8B030D-6E8A-4147-A177-3AD203B41FA5}">
                      <a16:colId xmlns:a16="http://schemas.microsoft.com/office/drawing/2014/main" val="3244884921"/>
                    </a:ext>
                  </a:extLst>
                </a:gridCol>
                <a:gridCol w="9156876">
                  <a:extLst>
                    <a:ext uri="{9D8B030D-6E8A-4147-A177-3AD203B41FA5}">
                      <a16:colId xmlns:a16="http://schemas.microsoft.com/office/drawing/2014/main" val="2114232548"/>
                    </a:ext>
                  </a:extLst>
                </a:gridCol>
              </a:tblGrid>
              <a:tr h="459045">
                <a:tc>
                  <a:txBody>
                    <a:bodyPr/>
                    <a:lstStyle/>
                    <a:p>
                      <a:r>
                        <a:rPr lang="en-US" sz="2200" dirty="0" err="1"/>
                        <a:t>S.No</a:t>
                      </a:r>
                      <a:r>
                        <a:rPr lang="en-US" sz="2200" dirty="0"/>
                        <a:t>.</a:t>
                      </a:r>
                    </a:p>
                  </a:txBody>
                  <a:tcPr marL="113189" marR="113189" marT="56595" marB="56595"/>
                </a:tc>
                <a:tc>
                  <a:txBody>
                    <a:bodyPr/>
                    <a:lstStyle/>
                    <a:p>
                      <a:r>
                        <a:rPr lang="en-US" sz="2200" dirty="0"/>
                        <a:t>Method and Description</a:t>
                      </a:r>
                    </a:p>
                  </a:txBody>
                  <a:tcPr marL="113189" marR="113189" marT="56595" marB="56595"/>
                </a:tc>
                <a:extLst>
                  <a:ext uri="{0D108BD9-81ED-4DB2-BD59-A6C34878D82A}">
                    <a16:rowId xmlns:a16="http://schemas.microsoft.com/office/drawing/2014/main" val="3089554894"/>
                  </a:ext>
                </a:extLst>
              </a:tr>
              <a:tr h="459045">
                <a:tc>
                  <a:txBody>
                    <a:bodyPr/>
                    <a:lstStyle/>
                    <a:p>
                      <a:r>
                        <a:rPr lang="en-US" sz="2200" dirty="0"/>
                        <a:t>1</a:t>
                      </a:r>
                    </a:p>
                  </a:txBody>
                  <a:tcPr marL="113189" marR="113189" marT="56595" marB="56595"/>
                </a:tc>
                <a:tc>
                  <a:txBody>
                    <a:bodyPr/>
                    <a:lstStyle/>
                    <a:p>
                      <a:r>
                        <a:rPr lang="en-US" sz="1800" b="1" i="0" u="none" strike="noStrike" kern="1200" baseline="0" dirty="0" err="1">
                          <a:solidFill>
                            <a:schemeClr val="dk1"/>
                          </a:solidFill>
                          <a:latin typeface="+mn-lt"/>
                          <a:ea typeface="+mn-ea"/>
                          <a:cs typeface="+mn-cs"/>
                        </a:rPr>
                        <a:t>getPropertyName</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For example, if property name is </a:t>
                      </a:r>
                      <a:r>
                        <a:rPr lang="en-US" sz="1800" b="1" i="0" u="none" strike="noStrike" kern="1200" baseline="0" dirty="0" err="1">
                          <a:solidFill>
                            <a:schemeClr val="dk1"/>
                          </a:solidFill>
                          <a:latin typeface="+mn-lt"/>
                          <a:ea typeface="+mn-ea"/>
                          <a:cs typeface="+mn-cs"/>
                        </a:rPr>
                        <a:t>firstName</a:t>
                      </a:r>
                      <a:r>
                        <a:rPr lang="en-US" sz="1800" b="0" i="0" u="none" strike="noStrike" kern="1200" baseline="0" dirty="0">
                          <a:solidFill>
                            <a:schemeClr val="dk1"/>
                          </a:solidFill>
                          <a:latin typeface="+mn-lt"/>
                          <a:ea typeface="+mn-ea"/>
                          <a:cs typeface="+mn-cs"/>
                        </a:rPr>
                        <a:t>, your method name would be </a:t>
                      </a:r>
                      <a:r>
                        <a:rPr lang="en-US" sz="1800" b="1" i="0" u="none" strike="noStrike" kern="1200" baseline="0" dirty="0" err="1">
                          <a:solidFill>
                            <a:schemeClr val="dk1"/>
                          </a:solidFill>
                          <a:latin typeface="+mn-lt"/>
                          <a:ea typeface="+mn-ea"/>
                          <a:cs typeface="+mn-cs"/>
                        </a:rPr>
                        <a:t>getFirstName</a:t>
                      </a:r>
                      <a:r>
                        <a:rPr lang="en-US" sz="1800" b="1" i="0" u="none" strike="noStrike" kern="1200" baseline="0" dirty="0">
                          <a:solidFill>
                            <a:schemeClr val="dk1"/>
                          </a:solidFill>
                          <a:latin typeface="+mn-lt"/>
                          <a:ea typeface="+mn-ea"/>
                          <a:cs typeface="+mn-cs"/>
                        </a:rPr>
                        <a:t>() </a:t>
                      </a:r>
                      <a:r>
                        <a:rPr lang="en-US" sz="1800" b="0" i="0" u="none" strike="noStrike" kern="1200" baseline="0" dirty="0">
                          <a:solidFill>
                            <a:schemeClr val="dk1"/>
                          </a:solidFill>
                          <a:latin typeface="+mn-lt"/>
                          <a:ea typeface="+mn-ea"/>
                          <a:cs typeface="+mn-cs"/>
                        </a:rPr>
                        <a:t>to read that property. This method is called </a:t>
                      </a:r>
                      <a:r>
                        <a:rPr lang="en-US" sz="1800" b="1" i="0" u="none" strike="noStrike" kern="1200" baseline="0" dirty="0">
                          <a:solidFill>
                            <a:schemeClr val="dk1"/>
                          </a:solidFill>
                          <a:latin typeface="+mn-lt"/>
                          <a:ea typeface="+mn-ea"/>
                          <a:cs typeface="+mn-cs"/>
                        </a:rPr>
                        <a:t>accessor.</a:t>
                      </a:r>
                      <a:endParaRPr lang="en-US" sz="1800" b="0" i="0" u="none" strike="noStrike" kern="1200" baseline="0" dirty="0">
                        <a:solidFill>
                          <a:schemeClr val="dk1"/>
                        </a:solidFill>
                        <a:latin typeface="+mn-lt"/>
                        <a:ea typeface="+mn-ea"/>
                        <a:cs typeface="+mn-cs"/>
                      </a:endParaRPr>
                    </a:p>
                  </a:txBody>
                  <a:tcPr marL="113189" marR="113189" marT="56595" marB="56595"/>
                </a:tc>
                <a:extLst>
                  <a:ext uri="{0D108BD9-81ED-4DB2-BD59-A6C34878D82A}">
                    <a16:rowId xmlns:a16="http://schemas.microsoft.com/office/drawing/2014/main" val="3036024252"/>
                  </a:ext>
                </a:extLst>
              </a:tr>
              <a:tr h="459045">
                <a:tc>
                  <a:txBody>
                    <a:bodyPr/>
                    <a:lstStyle/>
                    <a:p>
                      <a:r>
                        <a:rPr lang="en-US" sz="2200" dirty="0"/>
                        <a:t>2</a:t>
                      </a:r>
                    </a:p>
                  </a:txBody>
                  <a:tcPr marL="113189" marR="113189" marT="56595" marB="56595"/>
                </a:tc>
                <a:tc>
                  <a:txBody>
                    <a:bodyPr/>
                    <a:lstStyle/>
                    <a:p>
                      <a:r>
                        <a:rPr lang="en-US" sz="1800" b="1" i="0" u="none" strike="noStrike" kern="1200" baseline="0" dirty="0" err="1">
                          <a:solidFill>
                            <a:schemeClr val="dk1"/>
                          </a:solidFill>
                          <a:latin typeface="+mn-lt"/>
                          <a:ea typeface="+mn-ea"/>
                          <a:cs typeface="+mn-cs"/>
                        </a:rPr>
                        <a:t>setPropertyName</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For example, if property name is </a:t>
                      </a:r>
                      <a:r>
                        <a:rPr lang="en-US" sz="1800" b="1" i="0" u="none" strike="noStrike" kern="1200" baseline="0" dirty="0" err="1">
                          <a:solidFill>
                            <a:schemeClr val="dk1"/>
                          </a:solidFill>
                          <a:latin typeface="+mn-lt"/>
                          <a:ea typeface="+mn-ea"/>
                          <a:cs typeface="+mn-cs"/>
                        </a:rPr>
                        <a:t>firstName</a:t>
                      </a:r>
                      <a:r>
                        <a:rPr lang="en-US" sz="1800" b="1" i="0" u="none" strike="noStrike" kern="1200" baseline="0" dirty="0">
                          <a:solidFill>
                            <a:schemeClr val="dk1"/>
                          </a:solidFill>
                          <a:latin typeface="+mn-lt"/>
                          <a:ea typeface="+mn-ea"/>
                          <a:cs typeface="+mn-cs"/>
                        </a:rPr>
                        <a:t>, </a:t>
                      </a:r>
                      <a:r>
                        <a:rPr lang="en-US" sz="1800" b="0" i="0" u="none" strike="noStrike" kern="1200" baseline="0" dirty="0">
                          <a:solidFill>
                            <a:schemeClr val="dk1"/>
                          </a:solidFill>
                          <a:latin typeface="+mn-lt"/>
                          <a:ea typeface="+mn-ea"/>
                          <a:cs typeface="+mn-cs"/>
                        </a:rPr>
                        <a:t>your method name would be </a:t>
                      </a:r>
                      <a:r>
                        <a:rPr lang="en-US" sz="1800" b="1" i="0" u="none" strike="noStrike" kern="1200" baseline="0" dirty="0" err="1">
                          <a:solidFill>
                            <a:schemeClr val="dk1"/>
                          </a:solidFill>
                          <a:latin typeface="+mn-lt"/>
                          <a:ea typeface="+mn-ea"/>
                          <a:cs typeface="+mn-cs"/>
                        </a:rPr>
                        <a:t>setFirstName</a:t>
                      </a:r>
                      <a:r>
                        <a:rPr lang="en-US" sz="1800" b="1" i="0" u="none" strike="noStrike" kern="1200" baseline="0" dirty="0">
                          <a:solidFill>
                            <a:schemeClr val="dk1"/>
                          </a:solidFill>
                          <a:latin typeface="+mn-lt"/>
                          <a:ea typeface="+mn-ea"/>
                          <a:cs typeface="+mn-cs"/>
                        </a:rPr>
                        <a:t>() </a:t>
                      </a:r>
                      <a:r>
                        <a:rPr lang="en-US" sz="1800" b="0" i="0" u="none" strike="noStrike" kern="1200" baseline="0" dirty="0">
                          <a:solidFill>
                            <a:schemeClr val="dk1"/>
                          </a:solidFill>
                          <a:latin typeface="+mn-lt"/>
                          <a:ea typeface="+mn-ea"/>
                          <a:cs typeface="+mn-cs"/>
                        </a:rPr>
                        <a:t>to write that property. This method is called </a:t>
                      </a:r>
                      <a:r>
                        <a:rPr lang="en-US" sz="1800" b="1" i="0" u="none" strike="noStrike" kern="1200" baseline="0" dirty="0">
                          <a:solidFill>
                            <a:schemeClr val="dk1"/>
                          </a:solidFill>
                          <a:latin typeface="+mn-lt"/>
                          <a:ea typeface="+mn-ea"/>
                          <a:cs typeface="+mn-cs"/>
                        </a:rPr>
                        <a:t>mutator.</a:t>
                      </a:r>
                      <a:endParaRPr lang="en-US" sz="1800" b="0" i="0" u="none" strike="noStrike" kern="1200" baseline="0" dirty="0">
                        <a:solidFill>
                          <a:schemeClr val="dk1"/>
                        </a:solidFill>
                        <a:latin typeface="+mn-lt"/>
                        <a:ea typeface="+mn-ea"/>
                        <a:cs typeface="+mn-cs"/>
                      </a:endParaRPr>
                    </a:p>
                  </a:txBody>
                  <a:tcPr marL="113189" marR="113189" marT="56595" marB="56595"/>
                </a:tc>
                <a:extLst>
                  <a:ext uri="{0D108BD9-81ED-4DB2-BD59-A6C34878D82A}">
                    <a16:rowId xmlns:a16="http://schemas.microsoft.com/office/drawing/2014/main" val="457223286"/>
                  </a:ext>
                </a:extLst>
              </a:tr>
            </a:tbl>
          </a:graphicData>
        </a:graphic>
      </p:graphicFrame>
    </p:spTree>
    <p:extLst>
      <p:ext uri="{BB962C8B-B14F-4D97-AF65-F5344CB8AC3E}">
        <p14:creationId xmlns:p14="http://schemas.microsoft.com/office/powerpoint/2010/main" val="3937142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9B5C-480E-4A80-A403-2DB90B01A3A3}"/>
              </a:ext>
            </a:extLst>
          </p:cNvPr>
          <p:cNvSpPr>
            <a:spLocks noGrp="1"/>
          </p:cNvSpPr>
          <p:nvPr>
            <p:ph type="title"/>
          </p:nvPr>
        </p:nvSpPr>
        <p:spPr/>
        <p:txBody>
          <a:bodyPr/>
          <a:lstStyle/>
          <a:p>
            <a:r>
              <a:rPr lang="en-US" dirty="0"/>
              <a:t>Using JavaBeans in JSP</a:t>
            </a:r>
          </a:p>
        </p:txBody>
      </p:sp>
      <p:sp>
        <p:nvSpPr>
          <p:cNvPr id="3" name="Content Placeholder 2">
            <a:extLst>
              <a:ext uri="{FF2B5EF4-FFF2-40B4-BE49-F238E27FC236}">
                <a16:creationId xmlns:a16="http://schemas.microsoft.com/office/drawing/2014/main" id="{F2F33C53-64D5-4B02-835F-4AB48D18D040}"/>
              </a:ext>
            </a:extLst>
          </p:cNvPr>
          <p:cNvSpPr>
            <a:spLocks noGrp="1"/>
          </p:cNvSpPr>
          <p:nvPr>
            <p:ph idx="1"/>
          </p:nvPr>
        </p:nvSpPr>
        <p:spPr/>
        <p:txBody>
          <a:bodyPr/>
          <a:lstStyle/>
          <a:p>
            <a:r>
              <a:rPr lang="en-US" dirty="0"/>
              <a:t>Using Java beans in JSP offers whole lot of flexibility and avoids duplicate business logic. JSP technology uses standard actions for working with beans </a:t>
            </a:r>
          </a:p>
          <a:p>
            <a:r>
              <a:rPr lang="en-US" dirty="0"/>
              <a:t>Following are the three standard actions for working with Java beans: </a:t>
            </a:r>
          </a:p>
          <a:p>
            <a:pPr lvl="1"/>
            <a:r>
              <a:rPr lang="en-US" b="1" dirty="0"/>
              <a:t>&lt;</a:t>
            </a:r>
            <a:r>
              <a:rPr lang="en-US" b="1" dirty="0" err="1"/>
              <a:t>jsp:useBean</a:t>
            </a:r>
            <a:r>
              <a:rPr lang="en-US" b="1" dirty="0"/>
              <a:t>&gt; </a:t>
            </a:r>
            <a:endParaRPr lang="en-US" dirty="0"/>
          </a:p>
          <a:p>
            <a:pPr lvl="1"/>
            <a:r>
              <a:rPr lang="en-US" b="1" dirty="0"/>
              <a:t>&lt;</a:t>
            </a:r>
            <a:r>
              <a:rPr lang="en-US" b="1" dirty="0" err="1"/>
              <a:t>jsp:setProperty</a:t>
            </a:r>
            <a:r>
              <a:rPr lang="en-US" b="1" dirty="0"/>
              <a:t>&gt; </a:t>
            </a:r>
            <a:endParaRPr lang="en-US" dirty="0"/>
          </a:p>
          <a:p>
            <a:pPr lvl="1"/>
            <a:r>
              <a:rPr lang="en-US" b="1" dirty="0"/>
              <a:t>&lt;</a:t>
            </a:r>
            <a:r>
              <a:rPr lang="en-US" b="1" dirty="0" err="1"/>
              <a:t>jsp:getProperty</a:t>
            </a:r>
            <a:r>
              <a:rPr lang="en-US" b="1" dirty="0"/>
              <a:t>&gt; </a:t>
            </a:r>
            <a:endParaRPr lang="en-US" dirty="0"/>
          </a:p>
          <a:p>
            <a:endParaRPr lang="en-US" dirty="0"/>
          </a:p>
        </p:txBody>
      </p:sp>
    </p:spTree>
    <p:extLst>
      <p:ext uri="{BB962C8B-B14F-4D97-AF65-F5344CB8AC3E}">
        <p14:creationId xmlns:p14="http://schemas.microsoft.com/office/powerpoint/2010/main" val="5637545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E2F1-1952-4CEB-9695-7970462BF2E0}"/>
              </a:ext>
            </a:extLst>
          </p:cNvPr>
          <p:cNvSpPr>
            <a:spLocks noGrp="1"/>
          </p:cNvSpPr>
          <p:nvPr>
            <p:ph type="title"/>
          </p:nvPr>
        </p:nvSpPr>
        <p:spPr/>
        <p:txBody>
          <a:bodyPr/>
          <a:lstStyle/>
          <a:p>
            <a:r>
              <a:rPr lang="en-US" dirty="0" err="1"/>
              <a:t>jsp:useBean</a:t>
            </a:r>
            <a:endParaRPr lang="en-US" dirty="0"/>
          </a:p>
        </p:txBody>
      </p:sp>
      <p:sp>
        <p:nvSpPr>
          <p:cNvPr id="3" name="Content Placeholder 2">
            <a:extLst>
              <a:ext uri="{FF2B5EF4-FFF2-40B4-BE49-F238E27FC236}">
                <a16:creationId xmlns:a16="http://schemas.microsoft.com/office/drawing/2014/main" id="{307FBD95-9FD0-43F7-A021-A5DEC6C307E0}"/>
              </a:ext>
            </a:extLst>
          </p:cNvPr>
          <p:cNvSpPr>
            <a:spLocks noGrp="1"/>
          </p:cNvSpPr>
          <p:nvPr>
            <p:ph idx="1"/>
          </p:nvPr>
        </p:nvSpPr>
        <p:spPr/>
        <p:txBody>
          <a:bodyPr>
            <a:normAutofit fontScale="92500" lnSpcReduction="10000"/>
          </a:bodyPr>
          <a:lstStyle/>
          <a:p>
            <a:r>
              <a:rPr lang="en-US" dirty="0"/>
              <a:t>This action is used by the web container to instantiate a Java Bean or locate an existing bean. </a:t>
            </a:r>
          </a:p>
          <a:p>
            <a:r>
              <a:rPr lang="en-US" dirty="0"/>
              <a:t>The web container then assigns the bean to an id which the JSP can use to work with it. </a:t>
            </a:r>
          </a:p>
          <a:p>
            <a:r>
              <a:rPr lang="en-US" dirty="0"/>
              <a:t>The Java Bean is usually stored or retrieved in and from the specified scope. The syntax for this action is shown below: </a:t>
            </a:r>
          </a:p>
          <a:p>
            <a:pPr lvl="1"/>
            <a:r>
              <a:rPr lang="en-US" b="1" dirty="0"/>
              <a:t>&lt;</a:t>
            </a:r>
            <a:r>
              <a:rPr lang="en-US" b="1" dirty="0" err="1"/>
              <a:t>jsp:useBean</a:t>
            </a:r>
            <a:r>
              <a:rPr lang="en-US" b="1" dirty="0"/>
              <a:t> id=”bean name” class=”class name” scope=”scope name”/&gt; </a:t>
            </a:r>
            <a:endParaRPr lang="en-US" dirty="0"/>
          </a:p>
          <a:p>
            <a:pPr marL="457200" lvl="1" indent="0">
              <a:buNone/>
            </a:pPr>
            <a:r>
              <a:rPr lang="en-US" dirty="0"/>
              <a:t>where, </a:t>
            </a:r>
          </a:p>
          <a:p>
            <a:pPr marL="457200" lvl="1" indent="0">
              <a:buNone/>
            </a:pPr>
            <a:r>
              <a:rPr lang="en-US" b="1" dirty="0"/>
              <a:t>id - </a:t>
            </a:r>
            <a:r>
              <a:rPr lang="en-US" dirty="0"/>
              <a:t>A unique identifier that references the instance of the bean </a:t>
            </a:r>
          </a:p>
          <a:p>
            <a:pPr marL="457200" lvl="1" indent="0">
              <a:buNone/>
            </a:pPr>
            <a:r>
              <a:rPr lang="en-US" b="1" dirty="0"/>
              <a:t>class - </a:t>
            </a:r>
            <a:r>
              <a:rPr lang="en-US" dirty="0"/>
              <a:t>Fully qualified name of the bean class </a:t>
            </a:r>
          </a:p>
          <a:p>
            <a:pPr marL="457200" lvl="1" indent="0">
              <a:buNone/>
            </a:pPr>
            <a:r>
              <a:rPr lang="en-US" b="1" dirty="0"/>
              <a:t>scope – </a:t>
            </a:r>
            <a:r>
              <a:rPr lang="en-US" dirty="0"/>
              <a:t>The attribute that defines where the bean will be stored or retrieved from; can be request or session (widely used) </a:t>
            </a:r>
          </a:p>
        </p:txBody>
      </p:sp>
    </p:spTree>
    <p:extLst>
      <p:ext uri="{BB962C8B-B14F-4D97-AF65-F5344CB8AC3E}">
        <p14:creationId xmlns:p14="http://schemas.microsoft.com/office/powerpoint/2010/main" val="22099358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E2F1-1952-4CEB-9695-7970462BF2E0}"/>
              </a:ext>
            </a:extLst>
          </p:cNvPr>
          <p:cNvSpPr>
            <a:spLocks noGrp="1"/>
          </p:cNvSpPr>
          <p:nvPr>
            <p:ph type="title"/>
          </p:nvPr>
        </p:nvSpPr>
        <p:spPr/>
        <p:txBody>
          <a:bodyPr/>
          <a:lstStyle/>
          <a:p>
            <a:r>
              <a:rPr lang="en-US" dirty="0" err="1"/>
              <a:t>jsp:useBean</a:t>
            </a:r>
            <a:endParaRPr lang="en-US" dirty="0"/>
          </a:p>
        </p:txBody>
      </p:sp>
      <p:sp>
        <p:nvSpPr>
          <p:cNvPr id="3" name="Content Placeholder 2">
            <a:extLst>
              <a:ext uri="{FF2B5EF4-FFF2-40B4-BE49-F238E27FC236}">
                <a16:creationId xmlns:a16="http://schemas.microsoft.com/office/drawing/2014/main" id="{307FBD95-9FD0-43F7-A021-A5DEC6C307E0}"/>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jsp:useBean</a:t>
            </a:r>
            <a:r>
              <a:rPr lang="en-US" dirty="0">
                <a:latin typeface="Courier New" panose="02070309020205020404" pitchFamily="49" charset="0"/>
                <a:cs typeface="Courier New" panose="02070309020205020404" pitchFamily="49" charset="0"/>
              </a:rPr>
              <a:t> id = “</a:t>
            </a:r>
            <a:r>
              <a:rPr lang="en-US" dirty="0" err="1">
                <a:latin typeface="Courier New" panose="02070309020205020404" pitchFamily="49" charset="0"/>
                <a:cs typeface="Courier New" panose="02070309020205020404" pitchFamily="49" charset="0"/>
              </a:rPr>
              <a:t>cus</a:t>
            </a:r>
            <a:r>
              <a:rPr lang="en-US" dirty="0">
                <a:latin typeface="Courier New" panose="02070309020205020404" pitchFamily="49" charset="0"/>
                <a:cs typeface="Courier New" panose="02070309020205020404" pitchFamily="49" charset="0"/>
              </a:rPr>
              <a:t>” class=”</a:t>
            </a:r>
            <a:r>
              <a:rPr lang="en-US" dirty="0" err="1">
                <a:latin typeface="Courier New" panose="02070309020205020404" pitchFamily="49" charset="0"/>
                <a:cs typeface="Courier New" panose="02070309020205020404" pitchFamily="49" charset="0"/>
              </a:rPr>
              <a:t>beans.Customer</a:t>
            </a:r>
            <a:r>
              <a:rPr lang="en-US" dirty="0">
                <a:latin typeface="Courier New" panose="02070309020205020404" pitchFamily="49" charset="0"/>
                <a:cs typeface="Courier New" panose="02070309020205020404" pitchFamily="49" charset="0"/>
              </a:rPr>
              <a:t>” scope=”session” /&gt;</a:t>
            </a:r>
            <a:r>
              <a:rPr lang="en-US" b="1" dirty="0"/>
              <a:t> </a:t>
            </a:r>
            <a:endParaRPr lang="en-US" dirty="0"/>
          </a:p>
          <a:p>
            <a:pPr lvl="1"/>
            <a:r>
              <a:rPr lang="en-US" dirty="0"/>
              <a:t>With the above declaration, following is what the web container does. </a:t>
            </a:r>
          </a:p>
          <a:p>
            <a:pPr marL="914400" lvl="1" indent="-457200">
              <a:buFont typeface="+mj-lt"/>
              <a:buAutoNum type="arabicPeriod"/>
            </a:pPr>
            <a:r>
              <a:rPr lang="en-US" dirty="0"/>
              <a:t>Tries to locate the bean with the name </a:t>
            </a:r>
            <a:r>
              <a:rPr lang="en-US" dirty="0" err="1">
                <a:latin typeface="Courier New" panose="02070309020205020404" pitchFamily="49" charset="0"/>
                <a:cs typeface="Courier New" panose="02070309020205020404" pitchFamily="49" charset="0"/>
              </a:rPr>
              <a:t>cus</a:t>
            </a:r>
            <a:r>
              <a:rPr lang="en-US" dirty="0"/>
              <a:t> in session scope. If it finds one, it returns the bean to the JSP. </a:t>
            </a:r>
          </a:p>
          <a:p>
            <a:pPr marL="914400" lvl="1" indent="-457200">
              <a:buFont typeface="+mj-lt"/>
              <a:buAutoNum type="arabicPeriod"/>
            </a:pPr>
            <a:r>
              <a:rPr lang="en-US" dirty="0"/>
              <a:t>If the bean is not found, then the container instantiates a new bean, stores it in the session and returns it to the JSP. </a:t>
            </a:r>
          </a:p>
        </p:txBody>
      </p:sp>
    </p:spTree>
    <p:extLst>
      <p:ext uri="{BB962C8B-B14F-4D97-AF65-F5344CB8AC3E}">
        <p14:creationId xmlns:p14="http://schemas.microsoft.com/office/powerpoint/2010/main" val="32221145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A12A-DF67-4C7A-AAB4-95EB712B4BC4}"/>
              </a:ext>
            </a:extLst>
          </p:cNvPr>
          <p:cNvSpPr>
            <a:spLocks noGrp="1"/>
          </p:cNvSpPr>
          <p:nvPr>
            <p:ph type="title"/>
          </p:nvPr>
        </p:nvSpPr>
        <p:spPr/>
        <p:txBody>
          <a:bodyPr/>
          <a:lstStyle/>
          <a:p>
            <a:r>
              <a:rPr lang="en-US" dirty="0" err="1"/>
              <a:t>jsp:setProperty</a:t>
            </a:r>
            <a:endParaRPr lang="en-US" dirty="0"/>
          </a:p>
        </p:txBody>
      </p:sp>
      <p:sp>
        <p:nvSpPr>
          <p:cNvPr id="3" name="Content Placeholder 2">
            <a:extLst>
              <a:ext uri="{FF2B5EF4-FFF2-40B4-BE49-F238E27FC236}">
                <a16:creationId xmlns:a16="http://schemas.microsoft.com/office/drawing/2014/main" id="{CB453D8C-FBBF-4FFC-992B-E42E72D9B443}"/>
              </a:ext>
            </a:extLst>
          </p:cNvPr>
          <p:cNvSpPr>
            <a:spLocks noGrp="1"/>
          </p:cNvSpPr>
          <p:nvPr>
            <p:ph idx="1"/>
          </p:nvPr>
        </p:nvSpPr>
        <p:spPr/>
        <p:txBody>
          <a:bodyPr/>
          <a:lstStyle/>
          <a:p>
            <a:r>
              <a:rPr lang="en-US" dirty="0"/>
              <a:t>This action as the name suggests is used to populate the bean properties in the specified scope. Following is the syntax for this action. </a:t>
            </a:r>
          </a:p>
          <a:p>
            <a:pPr marL="457200" lvl="1"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jsp:setProperty</a:t>
            </a:r>
            <a:r>
              <a:rPr lang="en-US" dirty="0">
                <a:latin typeface="Courier New" panose="02070309020205020404" pitchFamily="49" charset="0"/>
                <a:cs typeface="Courier New" panose="02070309020205020404" pitchFamily="49" charset="0"/>
              </a:rPr>
              <a:t> name ="bean name" property ="property name" value= "data" /&gt; </a:t>
            </a:r>
          </a:p>
          <a:p>
            <a:r>
              <a:rPr lang="en-US" dirty="0"/>
              <a:t>For instance, if we need to populate a bean whose property is </a:t>
            </a:r>
            <a:r>
              <a:rPr lang="en-US" dirty="0" err="1">
                <a:latin typeface="Courier New" panose="02070309020205020404" pitchFamily="49" charset="0"/>
                <a:cs typeface="Courier New" panose="02070309020205020404" pitchFamily="49" charset="0"/>
              </a:rPr>
              <a:t>firstName</a:t>
            </a:r>
            <a:r>
              <a:rPr lang="en-US" b="1" dirty="0"/>
              <a:t> </a:t>
            </a:r>
            <a:r>
              <a:rPr lang="en-US" dirty="0"/>
              <a:t>with a value </a:t>
            </a:r>
            <a:r>
              <a:rPr lang="en-US" b="1" dirty="0">
                <a:latin typeface="Courier New" panose="02070309020205020404" pitchFamily="49" charset="0"/>
                <a:cs typeface="Courier New" panose="02070309020205020404" pitchFamily="49" charset="0"/>
              </a:rPr>
              <a:t>John</a:t>
            </a:r>
            <a:r>
              <a:rPr lang="en-US" b="1" dirty="0"/>
              <a:t> </a:t>
            </a:r>
            <a:r>
              <a:rPr lang="en-US" dirty="0"/>
              <a:t>we use this action as shown below: </a:t>
            </a:r>
          </a:p>
          <a:p>
            <a:pPr marL="457200" lvl="1"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jsp:setProperty</a:t>
            </a:r>
            <a:r>
              <a:rPr lang="en-US" dirty="0">
                <a:latin typeface="Courier New" panose="02070309020205020404" pitchFamily="49" charset="0"/>
                <a:cs typeface="Courier New" panose="02070309020205020404" pitchFamily="49" charset="0"/>
              </a:rPr>
              <a:t> name="</a:t>
            </a:r>
            <a:r>
              <a:rPr lang="en-US" dirty="0" err="1">
                <a:latin typeface="Courier New" panose="02070309020205020404" pitchFamily="49" charset="0"/>
                <a:cs typeface="Courier New" panose="02070309020205020404" pitchFamily="49" charset="0"/>
              </a:rPr>
              <a:t>cus</a:t>
            </a:r>
            <a:r>
              <a:rPr lang="en-US" dirty="0">
                <a:latin typeface="Courier New" panose="02070309020205020404" pitchFamily="49" charset="0"/>
                <a:cs typeface="Courier New" panose="02070309020205020404" pitchFamily="49" charset="0"/>
              </a:rPr>
              <a:t>" property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value= "John" /&gt; </a:t>
            </a:r>
          </a:p>
        </p:txBody>
      </p:sp>
    </p:spTree>
    <p:extLst>
      <p:ext uri="{BB962C8B-B14F-4D97-AF65-F5344CB8AC3E}">
        <p14:creationId xmlns:p14="http://schemas.microsoft.com/office/powerpoint/2010/main" val="1978752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E510-ADEC-439D-A51F-54C1A83E1B89}"/>
              </a:ext>
            </a:extLst>
          </p:cNvPr>
          <p:cNvSpPr>
            <a:spLocks noGrp="1"/>
          </p:cNvSpPr>
          <p:nvPr>
            <p:ph type="title"/>
          </p:nvPr>
        </p:nvSpPr>
        <p:spPr/>
        <p:txBody>
          <a:bodyPr/>
          <a:lstStyle/>
          <a:p>
            <a:r>
              <a:rPr lang="en-US" dirty="0"/>
              <a:t>JSP Programming</a:t>
            </a:r>
          </a:p>
        </p:txBody>
      </p:sp>
      <p:sp>
        <p:nvSpPr>
          <p:cNvPr id="3" name="Content Placeholder 2">
            <a:extLst>
              <a:ext uri="{FF2B5EF4-FFF2-40B4-BE49-F238E27FC236}">
                <a16:creationId xmlns:a16="http://schemas.microsoft.com/office/drawing/2014/main" id="{F2410686-19EB-463B-A43A-A36112D3E2F3}"/>
              </a:ext>
            </a:extLst>
          </p:cNvPr>
          <p:cNvSpPr>
            <a:spLocks noGrp="1"/>
          </p:cNvSpPr>
          <p:nvPr>
            <p:ph idx="1"/>
          </p:nvPr>
        </p:nvSpPr>
        <p:spPr/>
        <p:txBody>
          <a:bodyPr>
            <a:normAutofit/>
          </a:bodyPr>
          <a:lstStyle/>
          <a:p>
            <a:r>
              <a:rPr lang="en-US" dirty="0"/>
              <a:t>JSP technology is built on top of servlet technology. This is why we can call JSP as an abstraction over servlet. What does abstraction mean? In simple terms, abstraction is a simplified fine grained layer over a slightly more complex layer that makes the development faster and easier. More the abstraction, more the simplicity.</a:t>
            </a:r>
          </a:p>
          <a:p>
            <a:r>
              <a:rPr lang="en-US" dirty="0"/>
              <a:t>JSP technology is used to create dynamic web applications. JSP pages are easier to maintain than a Servlet. JSP pages are opposite of </a:t>
            </a:r>
            <a:r>
              <a:rPr lang="en-US" b="1" dirty="0"/>
              <a:t>Servlets as a servlet adds HTML code inside Java code, while JSP adds Java code inside HTML using JSP tags. Everything</a:t>
            </a:r>
            <a:r>
              <a:rPr lang="en-US" dirty="0"/>
              <a:t> a Servlet can do, a JSP page can also do it.</a:t>
            </a:r>
          </a:p>
          <a:p>
            <a:endParaRPr lang="en-US" dirty="0"/>
          </a:p>
        </p:txBody>
      </p:sp>
    </p:spTree>
    <p:extLst>
      <p:ext uri="{BB962C8B-B14F-4D97-AF65-F5344CB8AC3E}">
        <p14:creationId xmlns:p14="http://schemas.microsoft.com/office/powerpoint/2010/main" val="214856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2484-A812-45F4-B2FD-CF818AD2A405}"/>
              </a:ext>
            </a:extLst>
          </p:cNvPr>
          <p:cNvSpPr>
            <a:spLocks noGrp="1"/>
          </p:cNvSpPr>
          <p:nvPr>
            <p:ph type="title"/>
          </p:nvPr>
        </p:nvSpPr>
        <p:spPr/>
        <p:txBody>
          <a:bodyPr/>
          <a:lstStyle/>
          <a:p>
            <a:r>
              <a:rPr lang="en-US" dirty="0" err="1"/>
              <a:t>jsp:getProperty</a:t>
            </a:r>
            <a:endParaRPr lang="en-US" dirty="0"/>
          </a:p>
        </p:txBody>
      </p:sp>
      <p:sp>
        <p:nvSpPr>
          <p:cNvPr id="3" name="Content Placeholder 2">
            <a:extLst>
              <a:ext uri="{FF2B5EF4-FFF2-40B4-BE49-F238E27FC236}">
                <a16:creationId xmlns:a16="http://schemas.microsoft.com/office/drawing/2014/main" id="{1526B632-1C8A-4AC0-B101-BFDA419B4538}"/>
              </a:ext>
            </a:extLst>
          </p:cNvPr>
          <p:cNvSpPr>
            <a:spLocks noGrp="1"/>
          </p:cNvSpPr>
          <p:nvPr>
            <p:ph idx="1"/>
          </p:nvPr>
        </p:nvSpPr>
        <p:spPr/>
        <p:txBody>
          <a:bodyPr/>
          <a:lstStyle/>
          <a:p>
            <a:r>
              <a:rPr lang="en-US" dirty="0"/>
              <a:t>This standard action is used to retrieve a specified property from a bean in a specified scope. Following is how we can use this action to retrieve the value of </a:t>
            </a:r>
            <a:r>
              <a:rPr lang="en-US" dirty="0" err="1">
                <a:latin typeface="Courier New" panose="02070309020205020404" pitchFamily="49" charset="0"/>
                <a:cs typeface="Courier New" panose="02070309020205020404" pitchFamily="49" charset="0"/>
              </a:rPr>
              <a:t>firstName</a:t>
            </a:r>
            <a:r>
              <a:rPr lang="en-US" b="1" dirty="0"/>
              <a:t> </a:t>
            </a:r>
            <a:r>
              <a:rPr lang="en-US" dirty="0"/>
              <a:t>property in a bean identified by </a:t>
            </a:r>
            <a:r>
              <a:rPr lang="en-US" dirty="0" err="1">
                <a:latin typeface="Courier New" panose="02070309020205020404" pitchFamily="49" charset="0"/>
                <a:cs typeface="Courier New" panose="02070309020205020404" pitchFamily="49" charset="0"/>
              </a:rPr>
              <a:t>cus</a:t>
            </a:r>
            <a:r>
              <a:rPr lang="en-US" b="1" dirty="0"/>
              <a:t> </a:t>
            </a:r>
            <a:r>
              <a:rPr lang="en-US" dirty="0"/>
              <a:t>in the session scope. </a:t>
            </a:r>
          </a:p>
          <a:p>
            <a:pPr marL="457200" lvl="1"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jsp:getProperty</a:t>
            </a:r>
            <a:r>
              <a:rPr lang="en-US" dirty="0">
                <a:latin typeface="Courier New" panose="02070309020205020404" pitchFamily="49" charset="0"/>
                <a:cs typeface="Courier New" panose="02070309020205020404" pitchFamily="49" charset="0"/>
              </a:rPr>
              <a:t> name=”</a:t>
            </a:r>
            <a:r>
              <a:rPr lang="en-US" dirty="0" err="1">
                <a:latin typeface="Courier New" panose="02070309020205020404" pitchFamily="49" charset="0"/>
                <a:cs typeface="Courier New" panose="02070309020205020404" pitchFamily="49" charset="0"/>
              </a:rPr>
              <a:t>cus</a:t>
            </a:r>
            <a:r>
              <a:rPr lang="en-US" dirty="0">
                <a:latin typeface="Courier New" panose="02070309020205020404" pitchFamily="49" charset="0"/>
                <a:cs typeface="Courier New" panose="02070309020205020404" pitchFamily="49" charset="0"/>
              </a:rPr>
              <a:t>” property=”</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scope=”session” /&gt; </a:t>
            </a:r>
          </a:p>
        </p:txBody>
      </p:sp>
    </p:spTree>
    <p:extLst>
      <p:ext uri="{BB962C8B-B14F-4D97-AF65-F5344CB8AC3E}">
        <p14:creationId xmlns:p14="http://schemas.microsoft.com/office/powerpoint/2010/main" val="21286200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a:t>
            </a:r>
            <a:r>
              <a:rPr lang="en-US" dirty="0" smtClean="0"/>
              <a:t>: Handling form</a:t>
            </a:r>
            <a:endParaRPr lang="en-US" dirty="0"/>
          </a:p>
        </p:txBody>
      </p:sp>
      <p:sp>
        <p:nvSpPr>
          <p:cNvPr id="3" name="Content Placeholder 2"/>
          <p:cNvSpPr>
            <a:spLocks noGrp="1"/>
          </p:cNvSpPr>
          <p:nvPr>
            <p:ph idx="1"/>
          </p:nvPr>
        </p:nvSpPr>
        <p:spPr/>
        <p:txBody>
          <a:bodyPr/>
          <a:lstStyle/>
          <a:p>
            <a:r>
              <a:rPr lang="en-US" dirty="0"/>
              <a:t>&lt;%= </a:t>
            </a:r>
            <a:r>
              <a:rPr lang="en-US" dirty="0" err="1"/>
              <a:t>request.getParameter</a:t>
            </a:r>
            <a:r>
              <a:rPr lang="en-US" dirty="0"/>
              <a:t>("</a:t>
            </a:r>
            <a:r>
              <a:rPr lang="en-US" dirty="0" err="1"/>
              <a:t>firstName</a:t>
            </a:r>
            <a:r>
              <a:rPr lang="en-US" dirty="0" smtClean="0"/>
              <a:t>")%&gt;</a:t>
            </a:r>
          </a:p>
          <a:p>
            <a:endParaRPr lang="en-US" dirty="0"/>
          </a:p>
          <a:p>
            <a:r>
              <a:rPr lang="en-US" dirty="0" smtClean="0"/>
              <a:t>In the html side the code should be</a:t>
            </a:r>
          </a:p>
          <a:p>
            <a:r>
              <a:rPr lang="en-US" dirty="0" smtClean="0"/>
              <a:t>&lt;form action = “</a:t>
            </a:r>
            <a:r>
              <a:rPr lang="en-US" dirty="0" err="1" smtClean="0"/>
              <a:t>processdata.jsp</a:t>
            </a:r>
            <a:r>
              <a:rPr lang="en-US" dirty="0" smtClean="0"/>
              <a:t>” method =“POST&gt;</a:t>
            </a:r>
          </a:p>
          <a:p>
            <a:pPr marL="0" indent="0">
              <a:buNone/>
            </a:pPr>
            <a:r>
              <a:rPr lang="en-US" dirty="0"/>
              <a:t> </a:t>
            </a:r>
            <a:r>
              <a:rPr lang="en-US" dirty="0" smtClean="0"/>
              <a:t>  &lt;input type=“text” name=“</a:t>
            </a:r>
            <a:r>
              <a:rPr lang="en-US" dirty="0" err="1" smtClean="0"/>
              <a:t>firstName</a:t>
            </a:r>
            <a:r>
              <a:rPr lang="en-US" dirty="0" smtClean="0"/>
              <a:t>”/&gt;</a:t>
            </a:r>
          </a:p>
          <a:p>
            <a:pPr marL="0" indent="0">
              <a:buNone/>
            </a:pPr>
            <a:r>
              <a:rPr lang="en-US" dirty="0"/>
              <a:t> </a:t>
            </a:r>
            <a:r>
              <a:rPr lang="en-US" dirty="0" smtClean="0"/>
              <a:t>   &lt;input type= “submit” value=“OK”/&gt;</a:t>
            </a:r>
          </a:p>
          <a:p>
            <a:pPr marL="0" indent="0">
              <a:buNone/>
            </a:pPr>
            <a:r>
              <a:rPr lang="en-US" dirty="0" smtClean="0"/>
              <a:t>&lt;/form&gt;</a:t>
            </a:r>
            <a:endParaRPr lang="en-US" dirty="0"/>
          </a:p>
        </p:txBody>
      </p:sp>
    </p:spTree>
    <p:extLst>
      <p:ext uri="{BB962C8B-B14F-4D97-AF65-F5344CB8AC3E}">
        <p14:creationId xmlns:p14="http://schemas.microsoft.com/office/powerpoint/2010/main" val="389411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3924-66DE-422F-B72D-6833D31FC1FF}"/>
              </a:ext>
            </a:extLst>
          </p:cNvPr>
          <p:cNvSpPr>
            <a:spLocks noGrp="1"/>
          </p:cNvSpPr>
          <p:nvPr>
            <p:ph type="title"/>
          </p:nvPr>
        </p:nvSpPr>
        <p:spPr/>
        <p:txBody>
          <a:bodyPr/>
          <a:lstStyle/>
          <a:p>
            <a:r>
              <a:rPr lang="en-US" dirty="0"/>
              <a:t>JSP Basics</a:t>
            </a:r>
          </a:p>
        </p:txBody>
      </p:sp>
      <p:sp>
        <p:nvSpPr>
          <p:cNvPr id="3" name="Content Placeholder 2">
            <a:extLst>
              <a:ext uri="{FF2B5EF4-FFF2-40B4-BE49-F238E27FC236}">
                <a16:creationId xmlns:a16="http://schemas.microsoft.com/office/drawing/2014/main" id="{3BBAEB32-2E37-4E1B-A522-FEDB6B057075}"/>
              </a:ext>
            </a:extLst>
          </p:cNvPr>
          <p:cNvSpPr>
            <a:spLocks noGrp="1"/>
          </p:cNvSpPr>
          <p:nvPr>
            <p:ph idx="1"/>
          </p:nvPr>
        </p:nvSpPr>
        <p:spPr/>
        <p:txBody>
          <a:bodyPr>
            <a:normAutofit lnSpcReduction="10000"/>
          </a:bodyPr>
          <a:lstStyle/>
          <a:p>
            <a:r>
              <a:rPr lang="en-US" dirty="0"/>
              <a:t> A typical JSP page very much looks like html page with all the html markup except that you also see Java code in it. So, in essence, </a:t>
            </a:r>
          </a:p>
          <a:p>
            <a:pPr marL="457200" lvl="1" indent="0">
              <a:buNone/>
            </a:pPr>
            <a:r>
              <a:rPr lang="en-US" b="1" dirty="0"/>
              <a:t>HTML + Java = JSP </a:t>
            </a:r>
            <a:endParaRPr lang="en-US" dirty="0"/>
          </a:p>
          <a:p>
            <a:r>
              <a:rPr lang="en-US" dirty="0"/>
              <a:t>Therefore, JSP content is a mixed content, with a mixture of HTML and Java. If this is the case, one question arises. Can we can’t save this mixed content in a file with </a:t>
            </a:r>
            <a:r>
              <a:rPr lang="en-US" b="1" dirty="0"/>
              <a:t>“.html” </a:t>
            </a:r>
            <a:r>
              <a:rPr lang="en-US" dirty="0"/>
              <a:t>extension because the html formatter will also treat the Java code as plain text which is not what we want. </a:t>
            </a:r>
          </a:p>
          <a:p>
            <a:r>
              <a:rPr lang="en-US" dirty="0"/>
              <a:t>We want the Java code to be executed and display the dynamic content in the page. For this to happen, we need to use a different extension which is the </a:t>
            </a:r>
            <a:r>
              <a:rPr lang="en-US" b="1" dirty="0"/>
              <a:t>“.</a:t>
            </a:r>
            <a:r>
              <a:rPr lang="en-US" b="1" dirty="0" err="1"/>
              <a:t>jsp</a:t>
            </a:r>
            <a:r>
              <a:rPr lang="en-US" b="1" dirty="0"/>
              <a:t>” </a:t>
            </a:r>
            <a:r>
              <a:rPr lang="en-US" dirty="0"/>
              <a:t>extension.</a:t>
            </a:r>
          </a:p>
        </p:txBody>
      </p:sp>
    </p:spTree>
    <p:extLst>
      <p:ext uri="{BB962C8B-B14F-4D97-AF65-F5344CB8AC3E}">
        <p14:creationId xmlns:p14="http://schemas.microsoft.com/office/powerpoint/2010/main" val="247473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CEA5-F30F-45C4-AE42-CEF339842FB9}"/>
              </a:ext>
            </a:extLst>
          </p:cNvPr>
          <p:cNvSpPr>
            <a:spLocks noGrp="1"/>
          </p:cNvSpPr>
          <p:nvPr>
            <p:ph type="title"/>
          </p:nvPr>
        </p:nvSpPr>
        <p:spPr/>
        <p:txBody>
          <a:bodyPr/>
          <a:lstStyle/>
          <a:p>
            <a:r>
              <a:rPr lang="en-US" dirty="0"/>
              <a:t>HTML and JSP Request</a:t>
            </a:r>
          </a:p>
        </p:txBody>
      </p:sp>
      <p:pic>
        <p:nvPicPr>
          <p:cNvPr id="4" name="Content Placeholder 3">
            <a:extLst>
              <a:ext uri="{FF2B5EF4-FFF2-40B4-BE49-F238E27FC236}">
                <a16:creationId xmlns:a16="http://schemas.microsoft.com/office/drawing/2014/main" id="{F681A3A9-D3EC-4F0E-A0CA-2C00B086065A}"/>
              </a:ext>
            </a:extLst>
          </p:cNvPr>
          <p:cNvPicPr>
            <a:picLocks noGrp="1" noChangeAspect="1"/>
          </p:cNvPicPr>
          <p:nvPr>
            <p:ph idx="1"/>
          </p:nvPr>
        </p:nvPicPr>
        <p:blipFill>
          <a:blip r:embed="rId2"/>
          <a:stretch>
            <a:fillRect/>
          </a:stretch>
        </p:blipFill>
        <p:spPr>
          <a:xfrm>
            <a:off x="1707356" y="1690688"/>
            <a:ext cx="8777287" cy="3955124"/>
          </a:xfrm>
          <a:prstGeom prst="rect">
            <a:avLst/>
          </a:prstGeom>
        </p:spPr>
      </p:pic>
    </p:spTree>
    <p:extLst>
      <p:ext uri="{BB962C8B-B14F-4D97-AF65-F5344CB8AC3E}">
        <p14:creationId xmlns:p14="http://schemas.microsoft.com/office/powerpoint/2010/main" val="6705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CEA5-F30F-45C4-AE42-CEF339842FB9}"/>
              </a:ext>
            </a:extLst>
          </p:cNvPr>
          <p:cNvSpPr>
            <a:spLocks noGrp="1"/>
          </p:cNvSpPr>
          <p:nvPr>
            <p:ph type="title"/>
          </p:nvPr>
        </p:nvSpPr>
        <p:spPr/>
        <p:txBody>
          <a:bodyPr/>
          <a:lstStyle/>
          <a:p>
            <a:r>
              <a:rPr lang="en-US" dirty="0"/>
              <a:t>HTML and JSP Request</a:t>
            </a:r>
          </a:p>
        </p:txBody>
      </p:sp>
      <p:sp>
        <p:nvSpPr>
          <p:cNvPr id="5" name="Content Placeholder 4">
            <a:extLst>
              <a:ext uri="{FF2B5EF4-FFF2-40B4-BE49-F238E27FC236}">
                <a16:creationId xmlns:a16="http://schemas.microsoft.com/office/drawing/2014/main" id="{AE603296-2FB7-436A-BB85-6FDBFEFAB7B2}"/>
              </a:ext>
            </a:extLst>
          </p:cNvPr>
          <p:cNvSpPr>
            <a:spLocks noGrp="1"/>
          </p:cNvSpPr>
          <p:nvPr>
            <p:ph idx="1"/>
          </p:nvPr>
        </p:nvSpPr>
        <p:spPr/>
        <p:txBody>
          <a:bodyPr>
            <a:normAutofit fontScale="92500"/>
          </a:bodyPr>
          <a:lstStyle/>
          <a:p>
            <a:r>
              <a:rPr lang="en-US" dirty="0"/>
              <a:t>When the browser requests for html file, the web container simply responds with a html response without any processing.</a:t>
            </a:r>
          </a:p>
          <a:p>
            <a:r>
              <a:rPr lang="en-US" dirty="0"/>
              <a:t>However, when the browser sends a JSP page request, the web container assumes that the JSP page might include Java code, and translates the page into a Servlet. The servlet then processes the Java code, and returns the complete html response including the dynamic content generated by the Java code.</a:t>
            </a:r>
          </a:p>
          <a:p>
            <a:r>
              <a:rPr lang="en-US" dirty="0"/>
              <a:t>For a web container to translate JSP, it needs to identify from the JSP page, as to which is HTML markup and which is Java code. According to J2EE specification, a JSP page must use special symbols as placeholders for Java code. The web container uses the special symbols to identify it.</a:t>
            </a:r>
          </a:p>
          <a:p>
            <a:endParaRPr lang="en-US" dirty="0"/>
          </a:p>
        </p:txBody>
      </p:sp>
    </p:spTree>
    <p:extLst>
      <p:ext uri="{BB962C8B-B14F-4D97-AF65-F5344CB8AC3E}">
        <p14:creationId xmlns:p14="http://schemas.microsoft.com/office/powerpoint/2010/main" val="115056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F68F-B481-4BC9-AF89-D313924D22AE}"/>
              </a:ext>
            </a:extLst>
          </p:cNvPr>
          <p:cNvSpPr>
            <a:spLocks noGrp="1"/>
          </p:cNvSpPr>
          <p:nvPr>
            <p:ph type="title"/>
          </p:nvPr>
        </p:nvSpPr>
        <p:spPr/>
        <p:txBody>
          <a:bodyPr/>
          <a:lstStyle/>
          <a:p>
            <a:r>
              <a:rPr lang="en-US" dirty="0"/>
              <a:t>4 Placeholders in JSP</a:t>
            </a:r>
          </a:p>
        </p:txBody>
      </p:sp>
      <p:graphicFrame>
        <p:nvGraphicFramePr>
          <p:cNvPr id="4" name="Content Placeholder 3">
            <a:extLst>
              <a:ext uri="{FF2B5EF4-FFF2-40B4-BE49-F238E27FC236}">
                <a16:creationId xmlns:a16="http://schemas.microsoft.com/office/drawing/2014/main" id="{84CC4420-B288-4CBA-97B7-BE1E2D3A0899}"/>
              </a:ext>
            </a:extLst>
          </p:cNvPr>
          <p:cNvGraphicFramePr>
            <a:graphicFrameLocks noGrp="1"/>
          </p:cNvGraphicFramePr>
          <p:nvPr>
            <p:ph idx="1"/>
            <p:extLst>
              <p:ext uri="{D42A27DB-BD31-4B8C-83A1-F6EECF244321}">
                <p14:modId xmlns:p14="http://schemas.microsoft.com/office/powerpoint/2010/main" val="2057173462"/>
              </p:ext>
            </p:extLst>
          </p:nvPr>
        </p:nvGraphicFramePr>
        <p:xfrm>
          <a:off x="838200" y="1825625"/>
          <a:ext cx="10515600" cy="34899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2949422"/>
                    </a:ext>
                  </a:extLst>
                </a:gridCol>
                <a:gridCol w="5257800">
                  <a:extLst>
                    <a:ext uri="{9D8B030D-6E8A-4147-A177-3AD203B41FA5}">
                      <a16:colId xmlns:a16="http://schemas.microsoft.com/office/drawing/2014/main" val="3334667824"/>
                    </a:ext>
                  </a:extLst>
                </a:gridCol>
              </a:tblGrid>
              <a:tr h="370840">
                <a:tc>
                  <a:txBody>
                    <a:bodyPr/>
                    <a:lstStyle/>
                    <a:p>
                      <a:r>
                        <a:rPr lang="en-US" dirty="0"/>
                        <a:t>JSP Code</a:t>
                      </a:r>
                    </a:p>
                  </a:txBody>
                  <a:tcPr/>
                </a:tc>
                <a:tc>
                  <a:txBody>
                    <a:bodyPr/>
                    <a:lstStyle/>
                    <a:p>
                      <a:r>
                        <a:rPr lang="en-US" dirty="0"/>
                        <a:t>Translated to</a:t>
                      </a:r>
                    </a:p>
                  </a:txBody>
                  <a:tcPr/>
                </a:tc>
                <a:extLst>
                  <a:ext uri="{0D108BD9-81ED-4DB2-BD59-A6C34878D82A}">
                    <a16:rowId xmlns:a16="http://schemas.microsoft.com/office/drawing/2014/main" val="260874694"/>
                  </a:ext>
                </a:extLst>
              </a:tr>
              <a:tr h="370840">
                <a:tc>
                  <a:txBody>
                    <a:bodyPr/>
                    <a:lstStyle/>
                    <a:p>
                      <a:r>
                        <a:rPr lang="en-US" dirty="0"/>
                        <a:t>&lt;%! JAVA COE %&gt;</a:t>
                      </a:r>
                    </a:p>
                  </a:txBody>
                  <a:tcPr/>
                </a:tc>
                <a:tc>
                  <a:txBody>
                    <a:bodyPr/>
                    <a:lstStyle/>
                    <a:p>
                      <a:r>
                        <a:rPr lang="en-US" dirty="0"/>
                        <a:t>Global Variables and methods in servlet</a:t>
                      </a:r>
                    </a:p>
                  </a:txBody>
                  <a:tcPr/>
                </a:tc>
                <a:extLst>
                  <a:ext uri="{0D108BD9-81ED-4DB2-BD59-A6C34878D82A}">
                    <a16:rowId xmlns:a16="http://schemas.microsoft.com/office/drawing/2014/main" val="2572203114"/>
                  </a:ext>
                </a:extLst>
              </a:tr>
              <a:tr h="370840">
                <a:tc>
                  <a:txBody>
                    <a:bodyPr/>
                    <a:lstStyle/>
                    <a:p>
                      <a:r>
                        <a:rPr lang="en-US" dirty="0"/>
                        <a:t>&lt;% JAVA CODE %&gt;</a:t>
                      </a:r>
                    </a:p>
                  </a:txBody>
                  <a:tcPr/>
                </a:tc>
                <a:tc>
                  <a:txBody>
                    <a:bodyPr/>
                    <a:lstStyle/>
                    <a:p>
                      <a:r>
                        <a:rPr lang="en-US" dirty="0" err="1"/>
                        <a:t>doGet</a:t>
                      </a:r>
                      <a:r>
                        <a:rPr lang="en-US" dirty="0"/>
                        <a:t>{</a:t>
                      </a:r>
                    </a:p>
                    <a:p>
                      <a:r>
                        <a:rPr lang="en-US" dirty="0"/>
                        <a:t>            JAVA CODE</a:t>
                      </a:r>
                    </a:p>
                    <a:p>
                      <a:r>
                        <a:rPr lang="en-US" dirty="0"/>
                        <a:t>}</a:t>
                      </a:r>
                    </a:p>
                    <a:p>
                      <a:r>
                        <a:rPr lang="en-US" dirty="0" err="1"/>
                        <a:t>doPost</a:t>
                      </a:r>
                      <a:r>
                        <a:rPr lang="en-US" dirty="0"/>
                        <a:t>{</a:t>
                      </a:r>
                    </a:p>
                    <a:p>
                      <a:r>
                        <a:rPr lang="en-US" dirty="0"/>
                        <a:t>            JAVA CODE</a:t>
                      </a:r>
                    </a:p>
                    <a:p>
                      <a:r>
                        <a:rPr lang="en-US" dirty="0"/>
                        <a:t>}</a:t>
                      </a:r>
                    </a:p>
                  </a:txBody>
                  <a:tcPr/>
                </a:tc>
                <a:extLst>
                  <a:ext uri="{0D108BD9-81ED-4DB2-BD59-A6C34878D82A}">
                    <a16:rowId xmlns:a16="http://schemas.microsoft.com/office/drawing/2014/main" val="3291903601"/>
                  </a:ext>
                </a:extLst>
              </a:tr>
              <a:tr h="370840">
                <a:tc>
                  <a:txBody>
                    <a:bodyPr/>
                    <a:lstStyle/>
                    <a:p>
                      <a:r>
                        <a:rPr lang="en-US" dirty="0"/>
                        <a:t>&lt;%= JAVA CODE %&gt;</a:t>
                      </a:r>
                    </a:p>
                  </a:txBody>
                  <a:tcPr/>
                </a:tc>
                <a:tc>
                  <a:txBody>
                    <a:bodyPr/>
                    <a:lstStyle/>
                    <a:p>
                      <a:r>
                        <a:rPr lang="en-US" dirty="0" err="1"/>
                        <a:t>PrintWriter</a:t>
                      </a:r>
                      <a:r>
                        <a:rPr lang="en-US" dirty="0"/>
                        <a:t> pw = </a:t>
                      </a:r>
                      <a:r>
                        <a:rPr lang="en-US" dirty="0" err="1"/>
                        <a:t>res.getWriter</a:t>
                      </a:r>
                      <a:r>
                        <a:rPr lang="en-US" dirty="0"/>
                        <a:t>();</a:t>
                      </a:r>
                    </a:p>
                    <a:p>
                      <a:r>
                        <a:rPr lang="en-US" dirty="0" err="1"/>
                        <a:t>pw.println</a:t>
                      </a:r>
                      <a:r>
                        <a:rPr lang="en-US" dirty="0"/>
                        <a:t>( JAVA CODE);</a:t>
                      </a:r>
                    </a:p>
                  </a:txBody>
                  <a:tcPr/>
                </a:tc>
                <a:extLst>
                  <a:ext uri="{0D108BD9-81ED-4DB2-BD59-A6C34878D82A}">
                    <a16:rowId xmlns:a16="http://schemas.microsoft.com/office/drawing/2014/main" val="3382582327"/>
                  </a:ext>
                </a:extLst>
              </a:tr>
              <a:tr h="370840">
                <a:tc>
                  <a:txBody>
                    <a:bodyPr/>
                    <a:lstStyle/>
                    <a:p>
                      <a:r>
                        <a:rPr lang="en-US" dirty="0"/>
                        <a:t>&lt;%@                   %&gt;</a:t>
                      </a:r>
                    </a:p>
                  </a:txBody>
                  <a:tcPr/>
                </a:tc>
                <a:tc>
                  <a:txBody>
                    <a:bodyPr/>
                    <a:lstStyle/>
                    <a:p>
                      <a:r>
                        <a:rPr lang="en-US" dirty="0"/>
                        <a:t>Mostly as imports in servlet</a:t>
                      </a:r>
                    </a:p>
                  </a:txBody>
                  <a:tcPr/>
                </a:tc>
                <a:extLst>
                  <a:ext uri="{0D108BD9-81ED-4DB2-BD59-A6C34878D82A}">
                    <a16:rowId xmlns:a16="http://schemas.microsoft.com/office/drawing/2014/main" val="2206919574"/>
                  </a:ext>
                </a:extLst>
              </a:tr>
            </a:tbl>
          </a:graphicData>
        </a:graphic>
      </p:graphicFrame>
    </p:spTree>
    <p:extLst>
      <p:ext uri="{BB962C8B-B14F-4D97-AF65-F5344CB8AC3E}">
        <p14:creationId xmlns:p14="http://schemas.microsoft.com/office/powerpoint/2010/main" val="400884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92D3-73D0-4453-9712-B41CE2CF3392}"/>
              </a:ext>
            </a:extLst>
          </p:cNvPr>
          <p:cNvSpPr>
            <a:spLocks noGrp="1"/>
          </p:cNvSpPr>
          <p:nvPr>
            <p:ph type="title"/>
          </p:nvPr>
        </p:nvSpPr>
        <p:spPr/>
        <p:txBody>
          <a:bodyPr/>
          <a:lstStyle/>
          <a:p>
            <a:r>
              <a:rPr lang="en-US" dirty="0"/>
              <a:t>Summary about JSP</a:t>
            </a:r>
          </a:p>
        </p:txBody>
      </p:sp>
      <p:sp>
        <p:nvSpPr>
          <p:cNvPr id="3" name="Content Placeholder 2">
            <a:extLst>
              <a:ext uri="{FF2B5EF4-FFF2-40B4-BE49-F238E27FC236}">
                <a16:creationId xmlns:a16="http://schemas.microsoft.com/office/drawing/2014/main" id="{01B702D5-804E-4DF5-BDD4-6D98DD5BF408}"/>
              </a:ext>
            </a:extLst>
          </p:cNvPr>
          <p:cNvSpPr>
            <a:spLocks noGrp="1"/>
          </p:cNvSpPr>
          <p:nvPr>
            <p:ph idx="1"/>
          </p:nvPr>
        </p:nvSpPr>
        <p:spPr/>
        <p:txBody>
          <a:bodyPr/>
          <a:lstStyle/>
          <a:p>
            <a:r>
              <a:rPr lang="en-US" dirty="0"/>
              <a:t>JSP : Java Server Pages </a:t>
            </a:r>
          </a:p>
          <a:p>
            <a:r>
              <a:rPr lang="en-US" b="1" dirty="0"/>
              <a:t>JSP is a technology for building web applications using Java </a:t>
            </a:r>
            <a:endParaRPr lang="en-US" dirty="0"/>
          </a:p>
          <a:p>
            <a:r>
              <a:rPr lang="en-US" dirty="0"/>
              <a:t>JSP is tag based </a:t>
            </a:r>
          </a:p>
          <a:p>
            <a:r>
              <a:rPr lang="en-US" dirty="0"/>
              <a:t>JSP = HTML + Java Code </a:t>
            </a:r>
          </a:p>
          <a:p>
            <a:r>
              <a:rPr lang="en-US" b="1" dirty="0"/>
              <a:t>Translation process and compilation process is automatically done by web container </a:t>
            </a:r>
            <a:endParaRPr lang="en-US" dirty="0"/>
          </a:p>
          <a:p>
            <a:endParaRPr lang="en-US" dirty="0"/>
          </a:p>
        </p:txBody>
      </p:sp>
    </p:spTree>
    <p:extLst>
      <p:ext uri="{BB962C8B-B14F-4D97-AF65-F5344CB8AC3E}">
        <p14:creationId xmlns:p14="http://schemas.microsoft.com/office/powerpoint/2010/main" val="274496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73A7-DDEB-4AA5-A51C-9086B9F64D33}"/>
              </a:ext>
            </a:extLst>
          </p:cNvPr>
          <p:cNvSpPr>
            <a:spLocks noGrp="1"/>
          </p:cNvSpPr>
          <p:nvPr>
            <p:ph type="title"/>
          </p:nvPr>
        </p:nvSpPr>
        <p:spPr/>
        <p:txBody>
          <a:bodyPr/>
          <a:lstStyle/>
          <a:p>
            <a:r>
              <a:rPr lang="en-US" dirty="0" err="1"/>
              <a:t>LifeCycle</a:t>
            </a:r>
            <a:r>
              <a:rPr lang="en-US" dirty="0"/>
              <a:t> of JSP</a:t>
            </a:r>
          </a:p>
        </p:txBody>
      </p:sp>
      <p:sp>
        <p:nvSpPr>
          <p:cNvPr id="3" name="Content Placeholder 2">
            <a:extLst>
              <a:ext uri="{FF2B5EF4-FFF2-40B4-BE49-F238E27FC236}">
                <a16:creationId xmlns:a16="http://schemas.microsoft.com/office/drawing/2014/main" id="{3B32B3E5-9605-41C7-92F7-CA3AAB073391}"/>
              </a:ext>
            </a:extLst>
          </p:cNvPr>
          <p:cNvSpPr>
            <a:spLocks noGrp="1"/>
          </p:cNvSpPr>
          <p:nvPr>
            <p:ph idx="1"/>
          </p:nvPr>
        </p:nvSpPr>
        <p:spPr/>
        <p:txBody>
          <a:bodyPr>
            <a:normAutofit/>
          </a:bodyPr>
          <a:lstStyle/>
          <a:p>
            <a:r>
              <a:rPr lang="en-US" dirty="0"/>
              <a:t>A JSP page is converted into Servlet in order to service requests. The translation of a JSP page to a Servlet is called Lifecycle of JSP. </a:t>
            </a:r>
          </a:p>
          <a:p>
            <a:pPr marL="914400" lvl="1" indent="-457200">
              <a:buFont typeface="+mj-lt"/>
              <a:buAutoNum type="arabicPeriod"/>
            </a:pPr>
            <a:r>
              <a:rPr lang="en-US" dirty="0"/>
              <a:t>Translation of JSP to Servlet code. </a:t>
            </a:r>
          </a:p>
          <a:p>
            <a:pPr marL="914400" lvl="1" indent="-457200">
              <a:buFont typeface="+mj-lt"/>
              <a:buAutoNum type="arabicPeriod"/>
            </a:pPr>
            <a:r>
              <a:rPr lang="en-US" dirty="0"/>
              <a:t>Compilation of Servlet to bytecode. </a:t>
            </a:r>
          </a:p>
          <a:p>
            <a:pPr marL="914400" lvl="1" indent="-457200">
              <a:buFont typeface="+mj-lt"/>
              <a:buAutoNum type="arabicPeriod"/>
            </a:pPr>
            <a:r>
              <a:rPr lang="en-US" dirty="0"/>
              <a:t>Loading Servlet class. </a:t>
            </a:r>
          </a:p>
          <a:p>
            <a:pPr marL="914400" lvl="1" indent="-457200">
              <a:buFont typeface="+mj-lt"/>
              <a:buAutoNum type="arabicPeriod"/>
            </a:pPr>
            <a:r>
              <a:rPr lang="en-US" dirty="0"/>
              <a:t>Creating servlet instance. </a:t>
            </a:r>
          </a:p>
          <a:p>
            <a:pPr marL="914400" lvl="1" indent="-457200">
              <a:buFont typeface="+mj-lt"/>
              <a:buAutoNum type="arabicPeriod"/>
            </a:pPr>
            <a:r>
              <a:rPr lang="en-US" dirty="0"/>
              <a:t>Initialization by calling </a:t>
            </a:r>
            <a:r>
              <a:rPr lang="en-US" i="1" dirty="0" err="1">
                <a:latin typeface="Courier New" panose="02070309020205020404" pitchFamily="49" charset="0"/>
                <a:cs typeface="Courier New" panose="02070309020205020404" pitchFamily="49" charset="0"/>
              </a:rPr>
              <a:t>jspInit</a:t>
            </a:r>
            <a:r>
              <a:rPr lang="en-US" i="1" dirty="0">
                <a:latin typeface="Courier New" panose="02070309020205020404" pitchFamily="49" charset="0"/>
                <a:cs typeface="Courier New" panose="02070309020205020404" pitchFamily="49" charset="0"/>
              </a:rPr>
              <a:t>()</a:t>
            </a:r>
            <a:r>
              <a:rPr lang="en-US" i="1" dirty="0"/>
              <a:t> </a:t>
            </a:r>
            <a:r>
              <a:rPr lang="en-US" dirty="0"/>
              <a:t>method </a:t>
            </a:r>
          </a:p>
          <a:p>
            <a:pPr marL="914400" lvl="1" indent="-457200">
              <a:buFont typeface="+mj-lt"/>
              <a:buAutoNum type="arabicPeriod"/>
            </a:pPr>
            <a:r>
              <a:rPr lang="en-US" dirty="0"/>
              <a:t>Request Processing by calling </a:t>
            </a:r>
            <a:r>
              <a:rPr lang="en-US" i="1" dirty="0">
                <a:latin typeface="Courier New" panose="02070309020205020404" pitchFamily="49" charset="0"/>
                <a:cs typeface="Courier New" panose="02070309020205020404" pitchFamily="49" charset="0"/>
              </a:rPr>
              <a:t>_</a:t>
            </a:r>
            <a:r>
              <a:rPr lang="en-US" i="1" dirty="0" err="1">
                <a:latin typeface="Courier New" panose="02070309020205020404" pitchFamily="49" charset="0"/>
                <a:cs typeface="Courier New" panose="02070309020205020404" pitchFamily="49" charset="0"/>
              </a:rPr>
              <a:t>jspService</a:t>
            </a:r>
            <a:r>
              <a:rPr lang="en-US" i="1" dirty="0">
                <a:latin typeface="Courier New" panose="02070309020205020404" pitchFamily="49" charset="0"/>
                <a:cs typeface="Courier New" panose="02070309020205020404" pitchFamily="49" charset="0"/>
              </a:rPr>
              <a:t>()</a:t>
            </a:r>
            <a:r>
              <a:rPr lang="en-US" i="1" dirty="0"/>
              <a:t> </a:t>
            </a:r>
            <a:r>
              <a:rPr lang="en-US" dirty="0"/>
              <a:t>method </a:t>
            </a:r>
          </a:p>
          <a:p>
            <a:pPr marL="914400" lvl="1" indent="-457200">
              <a:buFont typeface="+mj-lt"/>
              <a:buAutoNum type="arabicPeriod"/>
            </a:pPr>
            <a:r>
              <a:rPr lang="en-US" dirty="0"/>
              <a:t>Destroying by calling </a:t>
            </a:r>
            <a:r>
              <a:rPr lang="en-US" i="1" dirty="0" err="1">
                <a:latin typeface="Courier New" panose="02070309020205020404" pitchFamily="49" charset="0"/>
                <a:cs typeface="Courier New" panose="02070309020205020404" pitchFamily="49" charset="0"/>
              </a:rPr>
              <a:t>jspDestroy</a:t>
            </a:r>
            <a:r>
              <a:rPr lang="en-US" i="1" dirty="0">
                <a:latin typeface="Courier New" panose="02070309020205020404" pitchFamily="49" charset="0"/>
                <a:cs typeface="Courier New" panose="02070309020205020404" pitchFamily="49" charset="0"/>
              </a:rPr>
              <a:t>()</a:t>
            </a:r>
            <a:r>
              <a:rPr lang="en-US" i="1" dirty="0"/>
              <a:t> </a:t>
            </a:r>
            <a:r>
              <a:rPr lang="en-US" dirty="0"/>
              <a:t>method </a:t>
            </a:r>
          </a:p>
          <a:p>
            <a:endParaRPr lang="en-US" dirty="0"/>
          </a:p>
        </p:txBody>
      </p:sp>
    </p:spTree>
    <p:extLst>
      <p:ext uri="{BB962C8B-B14F-4D97-AF65-F5344CB8AC3E}">
        <p14:creationId xmlns:p14="http://schemas.microsoft.com/office/powerpoint/2010/main" val="3732673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1912</Words>
  <Application>Microsoft Office PowerPoint</Application>
  <PresentationFormat>Widescreen</PresentationFormat>
  <Paragraphs>231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Courier New</vt:lpstr>
      <vt:lpstr>Office Theme</vt:lpstr>
      <vt:lpstr>JSP Programming</vt:lpstr>
      <vt:lpstr>JSP Programming</vt:lpstr>
      <vt:lpstr>JSP Programming</vt:lpstr>
      <vt:lpstr>JSP Basics</vt:lpstr>
      <vt:lpstr>HTML and JSP Request</vt:lpstr>
      <vt:lpstr>HTML and JSP Request</vt:lpstr>
      <vt:lpstr>4 Placeholders in JSP</vt:lpstr>
      <vt:lpstr>Summary about JSP</vt:lpstr>
      <vt:lpstr>LifeCycle of JSP</vt:lpstr>
      <vt:lpstr>LifeCycle of JSP</vt:lpstr>
      <vt:lpstr>LifeCycle of JSP</vt:lpstr>
      <vt:lpstr>LifeCycle of JSP</vt:lpstr>
      <vt:lpstr>JSP Directives</vt:lpstr>
      <vt:lpstr>The page Directive</vt:lpstr>
      <vt:lpstr>Example page Directive pageDirective.jsp</vt:lpstr>
      <vt:lpstr>Example include Directive includeDirective.jsp</vt:lpstr>
      <vt:lpstr>Write a JSP program to display text “Apache Tomcat”.</vt:lpstr>
      <vt:lpstr>Write a JSP program to display text “Apache Tomcat” 8 times.</vt:lpstr>
      <vt:lpstr>Create a JSP page to display all odd numbers between 10 and 50.</vt:lpstr>
      <vt:lpstr>Create a html document that contains header information of a page and include this html as a header file in JSP.</vt:lpstr>
      <vt:lpstr>Create a method that takes two int numbers and return their sum as int, using JSP.</vt:lpstr>
      <vt:lpstr>Write a JSP program to print multiplication table of 5.</vt:lpstr>
      <vt:lpstr>Java Beans</vt:lpstr>
      <vt:lpstr>Java Beans</vt:lpstr>
      <vt:lpstr>JavaBeans Properties</vt:lpstr>
      <vt:lpstr>Using JavaBeans in JSP</vt:lpstr>
      <vt:lpstr>jsp:useBean</vt:lpstr>
      <vt:lpstr>jsp:useBean</vt:lpstr>
      <vt:lpstr>jsp:setProperty</vt:lpstr>
      <vt:lpstr>jsp:getProperty</vt:lpstr>
      <vt:lpstr>Jsp: Handling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 Programming</dc:title>
  <dc:creator>Dell</dc:creator>
  <cp:lastModifiedBy>NIRAJ  KHADKA</cp:lastModifiedBy>
  <cp:revision>21</cp:revision>
  <dcterms:created xsi:type="dcterms:W3CDTF">2021-01-08T04:37:52Z</dcterms:created>
  <dcterms:modified xsi:type="dcterms:W3CDTF">2022-04-18T01:31:35Z</dcterms:modified>
</cp:coreProperties>
</file>