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140548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683B4-4CF0-4804-977C-C93222B74177}"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57933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239556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8372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3830479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2598846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420883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392490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226413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90670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5630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683B4-4CF0-4804-977C-C93222B74177}"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69514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683B4-4CF0-4804-977C-C93222B74177}"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198602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250978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361386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6683B4-4CF0-4804-977C-C93222B74177}" type="datetimeFigureOut">
              <a:rPr lang="en-US" smtClean="0"/>
              <a:t>11/8/2023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25417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683B4-4CF0-4804-977C-C93222B74177}"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DC243-1853-44BE-9E26-330715D71972}" type="slidenum">
              <a:rPr lang="en-US" smtClean="0"/>
              <a:t>‹#›</a:t>
            </a:fld>
            <a:endParaRPr lang="en-US"/>
          </a:p>
        </p:txBody>
      </p:sp>
    </p:spTree>
    <p:extLst>
      <p:ext uri="{BB962C8B-B14F-4D97-AF65-F5344CB8AC3E}">
        <p14:creationId xmlns:p14="http://schemas.microsoft.com/office/powerpoint/2010/main" val="386137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6683B4-4CF0-4804-977C-C93222B74177}" type="datetimeFigureOut">
              <a:rPr lang="en-US" smtClean="0"/>
              <a:t>11/8/2023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7DC243-1853-44BE-9E26-330715D71972}" type="slidenum">
              <a:rPr lang="en-US" smtClean="0"/>
              <a:t>‹#›</a:t>
            </a:fld>
            <a:endParaRPr lang="en-US"/>
          </a:p>
        </p:txBody>
      </p:sp>
    </p:spTree>
    <p:extLst>
      <p:ext uri="{BB962C8B-B14F-4D97-AF65-F5344CB8AC3E}">
        <p14:creationId xmlns:p14="http://schemas.microsoft.com/office/powerpoint/2010/main" val="3849874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codecamp.org/learn/javascript-algorithms-and-data-structures/basic-javascript/understanding-uninitialized-variables" TargetMode="External"/><Relationship Id="rId2" Type="http://schemas.openxmlformats.org/officeDocument/2006/relationships/hyperlink" Target="https://learn.codespace.co.za/register?key=bK2POSjx00" TargetMode="External"/><Relationship Id="rId1" Type="http://schemas.openxmlformats.org/officeDocument/2006/relationships/slideLayout" Target="../slideLayouts/slideLayout2.xml"/><Relationship Id="rId6" Type="http://schemas.openxmlformats.org/officeDocument/2006/relationships/hyperlink" Target="https://youtube.com/" TargetMode="External"/><Relationship Id="rId5" Type="http://schemas.openxmlformats.org/officeDocument/2006/relationships/hyperlink" Target="https://www.w3schools.com/" TargetMode="External"/><Relationship Id="rId4" Type="http://schemas.openxmlformats.org/officeDocument/2006/relationships/hyperlink" Target="https://developer.mozilla.org/en-US/docs/Web/JavaScript/Gui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02848-7A29-5940-D8CF-E9B899E7B176}"/>
              </a:ext>
            </a:extLst>
          </p:cNvPr>
          <p:cNvSpPr>
            <a:spLocks noGrp="1"/>
          </p:cNvSpPr>
          <p:nvPr>
            <p:ph type="ctrTitle"/>
          </p:nvPr>
        </p:nvSpPr>
        <p:spPr>
          <a:xfrm>
            <a:off x="8000837" y="1325880"/>
            <a:ext cx="3543464" cy="3066507"/>
          </a:xfrm>
        </p:spPr>
        <p:txBody>
          <a:bodyPr>
            <a:normAutofit/>
          </a:bodyPr>
          <a:lstStyle/>
          <a:p>
            <a:r>
              <a:rPr lang="en-US" sz="4800">
                <a:solidFill>
                  <a:srgbClr val="EBEBEB"/>
                </a:solidFill>
                <a:latin typeface="Algerian" panose="04020705040A02060702" pitchFamily="82" charset="0"/>
              </a:rPr>
              <a:t>FINAL CAPSTONE PROJECT IWA</a:t>
            </a:r>
          </a:p>
        </p:txBody>
      </p:sp>
      <p:sp>
        <p:nvSpPr>
          <p:cNvPr id="3" name="Subtitle 2">
            <a:extLst>
              <a:ext uri="{FF2B5EF4-FFF2-40B4-BE49-F238E27FC236}">
                <a16:creationId xmlns:a16="http://schemas.microsoft.com/office/drawing/2014/main" id="{3C0DCB85-C187-DE82-8C72-B35735783F2E}"/>
              </a:ext>
            </a:extLst>
          </p:cNvPr>
          <p:cNvSpPr>
            <a:spLocks noGrp="1"/>
          </p:cNvSpPr>
          <p:nvPr>
            <p:ph type="subTitle" idx="1"/>
          </p:nvPr>
        </p:nvSpPr>
        <p:spPr>
          <a:xfrm>
            <a:off x="7973137" y="4588329"/>
            <a:ext cx="3571163" cy="1621508"/>
          </a:xfrm>
        </p:spPr>
        <p:txBody>
          <a:bodyPr>
            <a:normAutofit fontScale="92500" lnSpcReduction="20000"/>
          </a:bodyPr>
          <a:lstStyle/>
          <a:p>
            <a:pPr>
              <a:lnSpc>
                <a:spcPct val="90000"/>
              </a:lnSpc>
            </a:pPr>
            <a:r>
              <a:rPr lang="en-US" sz="1500" dirty="0">
                <a:solidFill>
                  <a:schemeClr val="tx2">
                    <a:lumMod val="40000"/>
                    <a:lumOff val="60000"/>
                  </a:schemeClr>
                </a:solidFill>
                <a:latin typeface="Algerian" panose="04020705040A02060702" pitchFamily="82" charset="0"/>
              </a:rPr>
              <a:t>NAME : ONWABA</a:t>
            </a:r>
          </a:p>
          <a:p>
            <a:pPr>
              <a:lnSpc>
                <a:spcPct val="90000"/>
              </a:lnSpc>
            </a:pPr>
            <a:r>
              <a:rPr lang="en-US" sz="1500" dirty="0">
                <a:solidFill>
                  <a:schemeClr val="tx2">
                    <a:lumMod val="40000"/>
                    <a:lumOff val="60000"/>
                  </a:schemeClr>
                </a:solidFill>
                <a:latin typeface="Algerian" panose="04020705040A02060702" pitchFamily="82" charset="0"/>
              </a:rPr>
              <a:t>SURNAME : SAPEPA</a:t>
            </a:r>
          </a:p>
          <a:p>
            <a:pPr>
              <a:lnSpc>
                <a:spcPct val="90000"/>
              </a:lnSpc>
            </a:pPr>
            <a:r>
              <a:rPr lang="en-US" sz="1500" dirty="0">
                <a:solidFill>
                  <a:schemeClr val="tx2">
                    <a:lumMod val="40000"/>
                    <a:lumOff val="60000"/>
                  </a:schemeClr>
                </a:solidFill>
                <a:latin typeface="Algerian" panose="04020705040A02060702" pitchFamily="82" charset="0"/>
              </a:rPr>
              <a:t>INSTITUTION : CODESPACE ACADEMY</a:t>
            </a:r>
          </a:p>
          <a:p>
            <a:pPr>
              <a:lnSpc>
                <a:spcPct val="90000"/>
              </a:lnSpc>
            </a:pPr>
            <a:r>
              <a:rPr lang="en-US" sz="1500" dirty="0">
                <a:solidFill>
                  <a:schemeClr val="tx2">
                    <a:lumMod val="40000"/>
                    <a:lumOff val="60000"/>
                  </a:schemeClr>
                </a:solidFill>
                <a:latin typeface="Algerian" panose="04020705040A02060702" pitchFamily="82" charset="0"/>
              </a:rPr>
              <a:t>COACH : RIKO</a:t>
            </a:r>
          </a:p>
          <a:p>
            <a:pPr>
              <a:lnSpc>
                <a:spcPct val="90000"/>
              </a:lnSpc>
            </a:pPr>
            <a:r>
              <a:rPr lang="en-US" sz="1500" dirty="0">
                <a:solidFill>
                  <a:schemeClr val="tx2">
                    <a:lumMod val="40000"/>
                    <a:lumOff val="60000"/>
                  </a:schemeClr>
                </a:solidFill>
                <a:latin typeface="Algerian" panose="04020705040A02060702" pitchFamily="82" charset="0"/>
              </a:rPr>
              <a:t>ONWSAP246_Onwaba sapepa_GroupC_IWA19</a:t>
            </a:r>
          </a:p>
        </p:txBody>
      </p:sp>
      <p:sp>
        <p:nvSpPr>
          <p:cNvPr id="11"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529FBB24-84D2-8831-A64F-F192A16AEA5D}"/>
              </a:ext>
            </a:extLst>
          </p:cNvPr>
          <p:cNvPicPr>
            <a:picLocks noChangeAspect="1"/>
          </p:cNvPicPr>
          <p:nvPr/>
        </p:nvPicPr>
        <p:blipFill rotWithShape="1">
          <a:blip r:embed="rId3"/>
          <a:srcRect l="1124" r="23346"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13" name="Rectangle 12">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206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618C-8445-6CF0-BE11-3DC22B8E2E7F}"/>
              </a:ext>
            </a:extLst>
          </p:cNvPr>
          <p:cNvSpPr>
            <a:spLocks noGrp="1"/>
          </p:cNvSpPr>
          <p:nvPr>
            <p:ph type="title"/>
          </p:nvPr>
        </p:nvSpPr>
        <p:spPr/>
        <p:txBody>
          <a:bodyPr/>
          <a:lstStyle/>
          <a:p>
            <a:pPr algn="ctr"/>
            <a:r>
              <a:rPr lang="en-US" dirty="0">
                <a:latin typeface="Monotype Corsiva" panose="03010101010201010101" pitchFamily="66" charset="0"/>
              </a:rPr>
              <a:t>INDEX</a:t>
            </a:r>
          </a:p>
        </p:txBody>
      </p:sp>
      <p:sp>
        <p:nvSpPr>
          <p:cNvPr id="3" name="Content Placeholder 2">
            <a:extLst>
              <a:ext uri="{FF2B5EF4-FFF2-40B4-BE49-F238E27FC236}">
                <a16:creationId xmlns:a16="http://schemas.microsoft.com/office/drawing/2014/main" id="{7F7855DB-4C14-A6E1-1640-4A77905D9DD1}"/>
              </a:ext>
            </a:extLst>
          </p:cNvPr>
          <p:cNvSpPr>
            <a:spLocks noGrp="1"/>
          </p:cNvSpPr>
          <p:nvPr>
            <p:ph idx="1"/>
          </p:nvPr>
        </p:nvSpPr>
        <p:spPr/>
        <p:txBody>
          <a:bodyPr>
            <a:normAutofit/>
          </a:bodyPr>
          <a:lstStyle/>
          <a:p>
            <a:pPr marL="514350" indent="-514350">
              <a:buFont typeface="+mj-lt"/>
              <a:buAutoNum type="arabicPeriod"/>
            </a:pPr>
            <a:r>
              <a:rPr lang="en-US" sz="1600" dirty="0"/>
              <a:t>COVER PAGE</a:t>
            </a:r>
          </a:p>
          <a:p>
            <a:pPr marL="514350" indent="-514350">
              <a:buFont typeface="+mj-lt"/>
              <a:buAutoNum type="arabicPeriod"/>
            </a:pPr>
            <a:r>
              <a:rPr lang="en-US" sz="1600" dirty="0"/>
              <a:t>INDEX</a:t>
            </a:r>
          </a:p>
          <a:p>
            <a:pPr marL="514350" indent="-514350">
              <a:buFont typeface="+mj-lt"/>
              <a:buAutoNum type="arabicPeriod"/>
            </a:pPr>
            <a:r>
              <a:rPr lang="en-US" sz="1600" dirty="0"/>
              <a:t>INTRODUCTION</a:t>
            </a:r>
          </a:p>
          <a:p>
            <a:pPr marL="514350" indent="-514350">
              <a:buFont typeface="+mj-lt"/>
              <a:buAutoNum type="arabicPeriod"/>
            </a:pPr>
            <a:r>
              <a:rPr lang="en-US" sz="1600" dirty="0"/>
              <a:t>PROJECT GOALS</a:t>
            </a:r>
          </a:p>
          <a:p>
            <a:pPr marL="514350" indent="-514350">
              <a:buFont typeface="+mj-lt"/>
              <a:buAutoNum type="arabicPeriod"/>
            </a:pPr>
            <a:r>
              <a:rPr lang="en-US" sz="1600" dirty="0"/>
              <a:t>PERSONAL GROWTH WHILE WORKING ON THE PROJECT</a:t>
            </a:r>
          </a:p>
          <a:p>
            <a:pPr marL="514350" indent="-514350">
              <a:buFont typeface="+mj-lt"/>
              <a:buAutoNum type="arabicPeriod"/>
            </a:pPr>
            <a:r>
              <a:rPr lang="en-US" sz="1600" dirty="0"/>
              <a:t>USER STORIES</a:t>
            </a:r>
          </a:p>
          <a:p>
            <a:pPr marL="514350" indent="-514350">
              <a:buFont typeface="+mj-lt"/>
              <a:buAutoNum type="arabicPeriod"/>
            </a:pPr>
            <a:r>
              <a:rPr lang="en-US" sz="1600" dirty="0"/>
              <a:t>REFERENCES</a:t>
            </a:r>
          </a:p>
          <a:p>
            <a:pPr marL="514350" indent="-514350">
              <a:buFont typeface="+mj-lt"/>
              <a:buAutoNum type="arabicPeriod"/>
            </a:pPr>
            <a:r>
              <a:rPr lang="en-US" sz="1600" dirty="0"/>
              <a:t>CONCLUSION(SUMMARY)</a:t>
            </a:r>
          </a:p>
        </p:txBody>
      </p:sp>
    </p:spTree>
    <p:extLst>
      <p:ext uri="{BB962C8B-B14F-4D97-AF65-F5344CB8AC3E}">
        <p14:creationId xmlns:p14="http://schemas.microsoft.com/office/powerpoint/2010/main" val="3339038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F275-5450-4B78-2A30-9CFC639426A3}"/>
              </a:ext>
            </a:extLst>
          </p:cNvPr>
          <p:cNvSpPr>
            <a:spLocks noGrp="1"/>
          </p:cNvSpPr>
          <p:nvPr>
            <p:ph type="title"/>
          </p:nvPr>
        </p:nvSpPr>
        <p:spPr/>
        <p:txBody>
          <a:bodyPr/>
          <a:lstStyle/>
          <a:p>
            <a:pPr algn="ctr"/>
            <a:r>
              <a:rPr lang="en-US" dirty="0">
                <a:latin typeface="Monotype Corsiva" panose="03010101010201010101" pitchFamily="66" charset="0"/>
              </a:rPr>
              <a:t>INTRODUCTION</a:t>
            </a:r>
          </a:p>
        </p:txBody>
      </p:sp>
      <p:sp>
        <p:nvSpPr>
          <p:cNvPr id="3" name="Content Placeholder 2">
            <a:extLst>
              <a:ext uri="{FF2B5EF4-FFF2-40B4-BE49-F238E27FC236}">
                <a16:creationId xmlns:a16="http://schemas.microsoft.com/office/drawing/2014/main" id="{C9B96F69-6F51-01DF-6A57-B31B75822CCC}"/>
              </a:ext>
            </a:extLst>
          </p:cNvPr>
          <p:cNvSpPr>
            <a:spLocks noGrp="1"/>
          </p:cNvSpPr>
          <p:nvPr>
            <p:ph idx="1"/>
          </p:nvPr>
        </p:nvSpPr>
        <p:spPr/>
        <p:txBody>
          <a:bodyPr>
            <a:normAutofit/>
          </a:bodyPr>
          <a:lstStyle/>
          <a:p>
            <a:pPr marL="0" indent="0">
              <a:lnSpc>
                <a:spcPct val="150000"/>
              </a:lnSpc>
              <a:buNone/>
            </a:pPr>
            <a:r>
              <a:rPr lang="en-US" sz="1800" dirty="0"/>
              <a:t>As a software developer, I was tasked to take a look at a project called Book Connect. This project is supposed to be a web that displays a series of books that a user could use (especially readers) to find the different books that they would like to read. A group of students were given the opportunity to work on the project as they could only work on the HTLM and CSS files so it is my responsibility to work on the JavaScript file as it is the language I will be using to ensure full functionality of the website. As a developer I will have to take a look at everything I have learnt thus far to work on this project by implements different kinds of JavaScript features.</a:t>
            </a:r>
          </a:p>
        </p:txBody>
      </p:sp>
    </p:spTree>
    <p:extLst>
      <p:ext uri="{BB962C8B-B14F-4D97-AF65-F5344CB8AC3E}">
        <p14:creationId xmlns:p14="http://schemas.microsoft.com/office/powerpoint/2010/main" val="302282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1631-7D56-2C50-824C-C9A8C16F1343}"/>
              </a:ext>
            </a:extLst>
          </p:cNvPr>
          <p:cNvSpPr>
            <a:spLocks noGrp="1"/>
          </p:cNvSpPr>
          <p:nvPr>
            <p:ph type="title"/>
          </p:nvPr>
        </p:nvSpPr>
        <p:spPr/>
        <p:txBody>
          <a:bodyPr>
            <a:normAutofit/>
          </a:bodyPr>
          <a:lstStyle/>
          <a:p>
            <a:pPr algn="ctr"/>
            <a:r>
              <a:rPr lang="en-US" b="1" dirty="0">
                <a:solidFill>
                  <a:srgbClr val="002060"/>
                </a:solidFill>
                <a:latin typeface="Monotype Corsiva" panose="03010101010201010101" pitchFamily="66" charset="0"/>
              </a:rPr>
              <a:t>PROJECT GOALS</a:t>
            </a:r>
          </a:p>
        </p:txBody>
      </p:sp>
      <p:sp>
        <p:nvSpPr>
          <p:cNvPr id="3" name="Content Placeholder 2">
            <a:extLst>
              <a:ext uri="{FF2B5EF4-FFF2-40B4-BE49-F238E27FC236}">
                <a16:creationId xmlns:a16="http://schemas.microsoft.com/office/drawing/2014/main" id="{BFAC52B6-CCE7-98FA-EADA-C726A79C4B55}"/>
              </a:ext>
            </a:extLst>
          </p:cNvPr>
          <p:cNvSpPr>
            <a:spLocks noGrp="1"/>
          </p:cNvSpPr>
          <p:nvPr>
            <p:ph idx="1"/>
          </p:nvPr>
        </p:nvSpPr>
        <p:spPr/>
        <p:txBody>
          <a:bodyPr>
            <a:normAutofit fontScale="70000" lnSpcReduction="20000"/>
          </a:bodyPr>
          <a:lstStyle/>
          <a:p>
            <a:pPr>
              <a:lnSpc>
                <a:spcPct val="150000"/>
              </a:lnSpc>
            </a:pPr>
            <a:r>
              <a:rPr lang="en-US" sz="1600" dirty="0"/>
              <a:t>I am required to review a code that is supposed to be a book website that is displaying a series of books.</a:t>
            </a:r>
          </a:p>
          <a:p>
            <a:pPr>
              <a:lnSpc>
                <a:spcPct val="150000"/>
              </a:lnSpc>
            </a:pPr>
            <a:r>
              <a:rPr lang="en-US" sz="1600" dirty="0"/>
              <a:t>The main goal of this project is for readers to find an easier solutions to get the books that they truly desire.</a:t>
            </a:r>
          </a:p>
          <a:p>
            <a:pPr>
              <a:lnSpc>
                <a:spcPct val="150000"/>
              </a:lnSpc>
            </a:pPr>
            <a:r>
              <a:rPr lang="en-US" sz="1600" dirty="0"/>
              <a:t>As Technology is now advancing, most of everything can be typically done at home just like we now have cellphone banking so now there is no need for one to go directly to the bank, same applies here on Book Connect, no reader has to go to the library anymore as they have libraries on their pockets or hands all the time.</a:t>
            </a:r>
          </a:p>
          <a:p>
            <a:pPr>
              <a:lnSpc>
                <a:spcPct val="150000"/>
              </a:lnSpc>
            </a:pPr>
            <a:r>
              <a:rPr lang="en-US" sz="1600" dirty="0"/>
              <a:t>Readers do not have to carry heavy books anymore wherever they are going as they have a whole library in their hands.</a:t>
            </a:r>
          </a:p>
          <a:p>
            <a:pPr>
              <a:lnSpc>
                <a:spcPct val="150000"/>
              </a:lnSpc>
            </a:pPr>
            <a:r>
              <a:rPr lang="en-US" sz="1600" dirty="0"/>
              <a:t>So as there are a couple of issues that hinder the code from even running, I have to take a look at everything on the scripts as the HTML and CSS files were totally fine.</a:t>
            </a:r>
          </a:p>
          <a:p>
            <a:pPr>
              <a:lnSpc>
                <a:spcPct val="150000"/>
              </a:lnSpc>
            </a:pPr>
            <a:r>
              <a:rPr lang="en-US" sz="1600" dirty="0"/>
              <a:t>As there are a lot of different languages I could use, I will be using JavaScript language to make ensure full functionality.</a:t>
            </a:r>
          </a:p>
          <a:p>
            <a:pPr>
              <a:lnSpc>
                <a:spcPct val="150000"/>
              </a:lnSpc>
            </a:pPr>
            <a:r>
              <a:rPr lang="en-US" sz="1600" dirty="0"/>
              <a:t>The book connect needs to be user friendly as there are specifications on how the app/website needs to appear and other features such as different themes and filters.</a:t>
            </a:r>
          </a:p>
          <a:p>
            <a:pPr>
              <a:lnSpc>
                <a:spcPct val="150000"/>
              </a:lnSpc>
            </a:pPr>
            <a:r>
              <a:rPr lang="en-US" sz="1600" dirty="0"/>
              <a:t>I will also be learning new features from this milestone.</a:t>
            </a:r>
          </a:p>
        </p:txBody>
      </p:sp>
    </p:spTree>
    <p:extLst>
      <p:ext uri="{BB962C8B-B14F-4D97-AF65-F5344CB8AC3E}">
        <p14:creationId xmlns:p14="http://schemas.microsoft.com/office/powerpoint/2010/main" val="257711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63AA-9499-672E-16AC-950B745076D0}"/>
              </a:ext>
            </a:extLst>
          </p:cNvPr>
          <p:cNvSpPr>
            <a:spLocks noGrp="1"/>
          </p:cNvSpPr>
          <p:nvPr>
            <p:ph type="title"/>
          </p:nvPr>
        </p:nvSpPr>
        <p:spPr/>
        <p:txBody>
          <a:bodyPr/>
          <a:lstStyle/>
          <a:p>
            <a:pPr algn="ctr"/>
            <a:r>
              <a:rPr lang="en-US" dirty="0">
                <a:solidFill>
                  <a:srgbClr val="002060"/>
                </a:solidFill>
                <a:latin typeface="Monotype Corsiva" panose="03010101010201010101" pitchFamily="66" charset="0"/>
              </a:rPr>
              <a:t>PERSONAL GROWTH </a:t>
            </a:r>
          </a:p>
        </p:txBody>
      </p:sp>
      <p:sp>
        <p:nvSpPr>
          <p:cNvPr id="3" name="Content Placeholder 2">
            <a:extLst>
              <a:ext uri="{FF2B5EF4-FFF2-40B4-BE49-F238E27FC236}">
                <a16:creationId xmlns:a16="http://schemas.microsoft.com/office/drawing/2014/main" id="{2E1195CE-8820-8CBE-481B-0CD2D24DE46A}"/>
              </a:ext>
            </a:extLst>
          </p:cNvPr>
          <p:cNvSpPr>
            <a:spLocks noGrp="1"/>
          </p:cNvSpPr>
          <p:nvPr>
            <p:ph idx="1"/>
          </p:nvPr>
        </p:nvSpPr>
        <p:spPr/>
        <p:txBody>
          <a:bodyPr>
            <a:normAutofit/>
          </a:bodyPr>
          <a:lstStyle/>
          <a:p>
            <a:pPr marL="0" indent="0">
              <a:buNone/>
            </a:pPr>
            <a:r>
              <a:rPr lang="en-US" sz="1600" dirty="0"/>
              <a:t>While working on this Capstone, there is a lot I picked up on a lot of things to learn. </a:t>
            </a:r>
          </a:p>
          <a:p>
            <a:pPr marL="0" indent="0">
              <a:buNone/>
            </a:pPr>
            <a:r>
              <a:rPr lang="en-US" sz="1600" dirty="0"/>
              <a:t>Firstly I figured out that projects like this needs one to be determined throughout the task.</a:t>
            </a:r>
          </a:p>
          <a:p>
            <a:pPr marL="0" indent="0">
              <a:buNone/>
            </a:pPr>
            <a:r>
              <a:rPr lang="en-US" sz="1600" dirty="0"/>
              <a:t>Previously I was not really certain on how to go about importing and exporting data but now I was clear about how it really works.</a:t>
            </a:r>
          </a:p>
          <a:p>
            <a:pPr marL="0" indent="0">
              <a:buNone/>
            </a:pPr>
            <a:r>
              <a:rPr lang="en-US" sz="1600" dirty="0"/>
              <a:t>I figured out that there is a lot about to learn about Document Object Model so I also had a lot learn on how to actually use them.</a:t>
            </a:r>
          </a:p>
          <a:p>
            <a:pPr marL="0" indent="0">
              <a:buNone/>
            </a:pPr>
            <a:r>
              <a:rPr lang="en-US" sz="1600" dirty="0"/>
              <a:t>In whatever task that you required to do, you need to ensure that it is as user friendly as it could be, for an example, ensuring that the app has both light mode and dark mode so that you can easily use it during the day as well as during the night.</a:t>
            </a:r>
          </a:p>
          <a:p>
            <a:pPr marL="0" indent="0">
              <a:buNone/>
            </a:pPr>
            <a:r>
              <a:rPr lang="en-US" sz="1600" dirty="0"/>
              <a:t>To ensure full functionality I had tom make use of Event-Listeners properly</a:t>
            </a:r>
          </a:p>
          <a:p>
            <a:pPr marL="0" indent="0">
              <a:buNone/>
            </a:pPr>
            <a:r>
              <a:rPr lang="en-US" sz="1600" dirty="0"/>
              <a:t>I also had to learn about how useful other resources to achieve a certain goal might be as I was unsure about a couple of how to go about some functions.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6376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A6D6-76F3-8E66-664A-99510CBE58A4}"/>
              </a:ext>
            </a:extLst>
          </p:cNvPr>
          <p:cNvSpPr>
            <a:spLocks noGrp="1"/>
          </p:cNvSpPr>
          <p:nvPr>
            <p:ph type="title"/>
          </p:nvPr>
        </p:nvSpPr>
        <p:spPr/>
        <p:txBody>
          <a:bodyPr/>
          <a:lstStyle/>
          <a:p>
            <a:pPr algn="ctr"/>
            <a:r>
              <a:rPr lang="en-US" dirty="0">
                <a:solidFill>
                  <a:srgbClr val="002060"/>
                </a:solidFill>
                <a:latin typeface="Monotype Corsiva" panose="03010101010201010101" pitchFamily="66" charset="0"/>
              </a:rPr>
              <a:t>USER STORIES</a:t>
            </a:r>
          </a:p>
        </p:txBody>
      </p:sp>
      <p:sp>
        <p:nvSpPr>
          <p:cNvPr id="3" name="Content Placeholder 2">
            <a:extLst>
              <a:ext uri="{FF2B5EF4-FFF2-40B4-BE49-F238E27FC236}">
                <a16:creationId xmlns:a16="http://schemas.microsoft.com/office/drawing/2014/main" id="{95F3BEDC-8B3B-A141-FA63-49596AB96C31}"/>
              </a:ext>
            </a:extLst>
          </p:cNvPr>
          <p:cNvSpPr>
            <a:spLocks noGrp="1"/>
          </p:cNvSpPr>
          <p:nvPr>
            <p:ph idx="1"/>
          </p:nvPr>
        </p:nvSpPr>
        <p:spPr/>
        <p:txBody>
          <a:bodyPr>
            <a:normAutofit fontScale="92500" lnSpcReduction="20000"/>
          </a:bodyPr>
          <a:lstStyle/>
          <a:p>
            <a:pPr>
              <a:buFont typeface="+mj-lt"/>
              <a:buAutoNum type="arabicPeriod"/>
            </a:pPr>
            <a:r>
              <a:rPr lang="en-US" sz="1600" dirty="0"/>
              <a:t>As a user, I want to view a list of book previews, by title and author, so that I can discover new books to read.</a:t>
            </a:r>
          </a:p>
          <a:p>
            <a:pPr>
              <a:buFont typeface="+mj-lt"/>
              <a:buAutoNum type="arabicPeriod"/>
            </a:pPr>
            <a:r>
              <a:rPr lang="en-US" sz="1600" dirty="0"/>
              <a:t>As a user, I want an image associated with all book previews so that I can recognize a book by the cover even if I forgot the name.</a:t>
            </a:r>
          </a:p>
          <a:p>
            <a:pPr>
              <a:buFont typeface="+mj-lt"/>
              <a:buAutoNum type="arabicPeriod"/>
            </a:pPr>
            <a:r>
              <a:rPr lang="en-US" sz="1600" dirty="0"/>
              <a:t>As a user, I want to have the option of reading a summary of the book so that I can decide whether I want to read it.</a:t>
            </a:r>
          </a:p>
          <a:p>
            <a:pPr>
              <a:buFont typeface="+mj-lt"/>
              <a:buAutoNum type="arabicPeriod"/>
            </a:pPr>
            <a:r>
              <a:rPr lang="en-US" sz="1600" dirty="0"/>
              <a:t>As a user, I want to have the option of seeing the date that a book was published so that I can determine how easy it is to obtain second-hand.</a:t>
            </a:r>
          </a:p>
          <a:p>
            <a:pPr>
              <a:buFont typeface="+mj-lt"/>
              <a:buAutoNum type="arabicPeriod"/>
            </a:pPr>
            <a:r>
              <a:rPr lang="en-US" sz="1600" dirty="0"/>
              <a:t>As a user, I want to find books based on specific text phrases so that I don’t need to remember the entire title of a book.</a:t>
            </a:r>
          </a:p>
          <a:p>
            <a:pPr>
              <a:buFont typeface="+mj-lt"/>
              <a:buAutoNum type="arabicPeriod"/>
            </a:pPr>
            <a:r>
              <a:rPr lang="en-US" sz="1600" dirty="0"/>
              <a:t>As a user, I want to filter books by author so that I can find books to read by authors that I enjoy.</a:t>
            </a:r>
          </a:p>
          <a:p>
            <a:pPr>
              <a:buFont typeface="+mj-lt"/>
              <a:buAutoNum type="arabicPeriod"/>
            </a:pPr>
            <a:r>
              <a:rPr lang="en-US" sz="1600" dirty="0"/>
              <a:t>As a user, I want to filter books by genre so that I can find books to read in genres that I enjoy.</a:t>
            </a:r>
          </a:p>
          <a:p>
            <a:pPr>
              <a:buFont typeface="+mj-lt"/>
              <a:buAutoNum type="arabicPeriod"/>
            </a:pPr>
            <a:r>
              <a:rPr lang="en-US" sz="1600" dirty="0"/>
              <a:t>As a user, I want to toggle between dark and light modes so that I can use the app comfortably at night.</a:t>
            </a:r>
          </a:p>
          <a:p>
            <a:pPr marL="514350" indent="-514350">
              <a:buFont typeface="+mj-lt"/>
              <a:buAutoNum type="arabicPeriod"/>
            </a:pPr>
            <a:endParaRPr lang="en-US" sz="1800" dirty="0"/>
          </a:p>
        </p:txBody>
      </p:sp>
    </p:spTree>
    <p:extLst>
      <p:ext uri="{BB962C8B-B14F-4D97-AF65-F5344CB8AC3E}">
        <p14:creationId xmlns:p14="http://schemas.microsoft.com/office/powerpoint/2010/main" val="426682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96C2-F10C-9458-5E91-3B900B8E39BF}"/>
              </a:ext>
            </a:extLst>
          </p:cNvPr>
          <p:cNvSpPr>
            <a:spLocks noGrp="1"/>
          </p:cNvSpPr>
          <p:nvPr>
            <p:ph type="title"/>
          </p:nvPr>
        </p:nvSpPr>
        <p:spPr/>
        <p:txBody>
          <a:bodyPr/>
          <a:lstStyle/>
          <a:p>
            <a:pPr algn="ctr"/>
            <a:r>
              <a:rPr lang="en-US" dirty="0">
                <a:latin typeface="Monotype Corsiva" panose="03010101010201010101" pitchFamily="66" charset="0"/>
              </a:rPr>
              <a:t>REFERENCES</a:t>
            </a:r>
          </a:p>
        </p:txBody>
      </p:sp>
      <p:sp>
        <p:nvSpPr>
          <p:cNvPr id="3" name="Content Placeholder 2">
            <a:extLst>
              <a:ext uri="{FF2B5EF4-FFF2-40B4-BE49-F238E27FC236}">
                <a16:creationId xmlns:a16="http://schemas.microsoft.com/office/drawing/2014/main" id="{66755B54-1CAB-2833-60A1-246457D6250F}"/>
              </a:ext>
            </a:extLst>
          </p:cNvPr>
          <p:cNvSpPr>
            <a:spLocks noGrp="1"/>
          </p:cNvSpPr>
          <p:nvPr>
            <p:ph idx="1"/>
          </p:nvPr>
        </p:nvSpPr>
        <p:spPr/>
        <p:txBody>
          <a:bodyPr>
            <a:normAutofit/>
          </a:bodyPr>
          <a:lstStyle/>
          <a:p>
            <a:r>
              <a:rPr lang="en-US" sz="1800" dirty="0"/>
              <a:t>Code-Space LMS </a:t>
            </a:r>
            <a:r>
              <a:rPr lang="en-US" sz="1800" dirty="0">
                <a:hlinkClick r:id="rId2"/>
              </a:rPr>
              <a:t>–</a:t>
            </a:r>
            <a:r>
              <a:rPr lang="en-US" sz="1800" dirty="0"/>
              <a:t> </a:t>
            </a:r>
            <a:r>
              <a:rPr lang="en-US" sz="1600" dirty="0">
                <a:hlinkClick r:id="rId2"/>
              </a:rPr>
              <a:t>Code-space LMS</a:t>
            </a:r>
            <a:r>
              <a:rPr lang="en-US" sz="1600" dirty="0"/>
              <a:t> </a:t>
            </a:r>
            <a:endParaRPr lang="en-US" sz="1800" dirty="0"/>
          </a:p>
          <a:p>
            <a:r>
              <a:rPr lang="en-US" sz="1800" dirty="0"/>
              <a:t>Firefox browser - </a:t>
            </a:r>
          </a:p>
          <a:p>
            <a:r>
              <a:rPr lang="en-US" sz="1800" dirty="0"/>
              <a:t>Free-Code-Camp - </a:t>
            </a:r>
            <a:r>
              <a:rPr lang="en-US" sz="1600" dirty="0">
                <a:hlinkClick r:id="rId3"/>
              </a:rPr>
              <a:t>Basic JavaScript: Understanding Uninitialized Variables | freeCodeCamp.org</a:t>
            </a:r>
            <a:r>
              <a:rPr lang="en-US" sz="1600" dirty="0"/>
              <a:t> </a:t>
            </a:r>
            <a:endParaRPr lang="en-US" sz="1800" dirty="0"/>
          </a:p>
          <a:p>
            <a:r>
              <a:rPr lang="en-US" sz="1800" dirty="0"/>
              <a:t>MDN - </a:t>
            </a:r>
            <a:r>
              <a:rPr lang="en-US" sz="1600" dirty="0">
                <a:hlinkClick r:id="rId4"/>
              </a:rPr>
              <a:t>JavaScript Guide - JavaScript | MDN</a:t>
            </a:r>
            <a:r>
              <a:rPr lang="en-US" sz="1600" dirty="0"/>
              <a:t> </a:t>
            </a:r>
            <a:endParaRPr lang="en-US" sz="1800" dirty="0"/>
          </a:p>
          <a:p>
            <a:r>
              <a:rPr lang="en-US" sz="1800" dirty="0"/>
              <a:t>W3SCHOOLS.COM - </a:t>
            </a:r>
            <a:r>
              <a:rPr lang="en-US" sz="1600" dirty="0">
                <a:hlinkClick r:id="rId5"/>
              </a:rPr>
              <a:t>W3Schools Online Web Tutorials</a:t>
            </a:r>
            <a:r>
              <a:rPr lang="en-US" sz="1600" dirty="0"/>
              <a:t> </a:t>
            </a:r>
          </a:p>
          <a:p>
            <a:r>
              <a:rPr lang="en-US" sz="1600" dirty="0"/>
              <a:t>YouTube - </a:t>
            </a:r>
            <a:r>
              <a:rPr lang="en-US" sz="1400" dirty="0">
                <a:hlinkClick r:id="rId6"/>
              </a:rPr>
              <a:t>YouTube</a:t>
            </a:r>
            <a:r>
              <a:rPr lang="en-US" sz="1400" dirty="0"/>
              <a:t> </a:t>
            </a:r>
            <a:endParaRPr lang="en-US" sz="1600" dirty="0"/>
          </a:p>
          <a:p>
            <a:endParaRPr lang="en-US" sz="1800" dirty="0"/>
          </a:p>
          <a:p>
            <a:endParaRPr lang="en-US" sz="1800" dirty="0"/>
          </a:p>
          <a:p>
            <a:endParaRPr lang="en-US" sz="1800" dirty="0"/>
          </a:p>
        </p:txBody>
      </p:sp>
    </p:spTree>
    <p:extLst>
      <p:ext uri="{BB962C8B-B14F-4D97-AF65-F5344CB8AC3E}">
        <p14:creationId xmlns:p14="http://schemas.microsoft.com/office/powerpoint/2010/main" val="143495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48F-9454-40AF-FA25-A128EAD3D7F1}"/>
              </a:ext>
            </a:extLst>
          </p:cNvPr>
          <p:cNvSpPr>
            <a:spLocks noGrp="1"/>
          </p:cNvSpPr>
          <p:nvPr>
            <p:ph type="title"/>
          </p:nvPr>
        </p:nvSpPr>
        <p:spPr/>
        <p:txBody>
          <a:bodyPr/>
          <a:lstStyle/>
          <a:p>
            <a:pPr algn="ctr"/>
            <a:r>
              <a:rPr lang="en-US" dirty="0">
                <a:latin typeface="Monotype Corsiva" panose="03010101010201010101" pitchFamily="66" charset="0"/>
              </a:rPr>
              <a:t>CONCLUSION</a:t>
            </a:r>
          </a:p>
        </p:txBody>
      </p:sp>
      <p:sp>
        <p:nvSpPr>
          <p:cNvPr id="3" name="Content Placeholder 2">
            <a:extLst>
              <a:ext uri="{FF2B5EF4-FFF2-40B4-BE49-F238E27FC236}">
                <a16:creationId xmlns:a16="http://schemas.microsoft.com/office/drawing/2014/main" id="{C3D6A467-8170-F7DA-E726-729DACBFDF48}"/>
              </a:ext>
            </a:extLst>
          </p:cNvPr>
          <p:cNvSpPr>
            <a:spLocks noGrp="1"/>
          </p:cNvSpPr>
          <p:nvPr>
            <p:ph idx="1"/>
          </p:nvPr>
        </p:nvSpPr>
        <p:spPr/>
        <p:txBody>
          <a:bodyPr>
            <a:normAutofit/>
          </a:bodyPr>
          <a:lstStyle/>
          <a:p>
            <a:r>
              <a:rPr lang="en-US" sz="1800" dirty="0"/>
              <a:t>In conclusion as a software developer I came across a lot of challenges that I did not know how to go about. But eventually I came up with solutions and the end result was as pleasing, the app was pretty much able to function fully. Users are now able to get an easy to use and user friendly software. Now readers have a fully functional library right in the comfort of their homes(Personal Computers) as well as in their hands(mobile cellphones). Through the advancement of Technology we will soon be able to get typically everything we need without having to go anywhere.</a:t>
            </a:r>
          </a:p>
        </p:txBody>
      </p:sp>
    </p:spTree>
    <p:extLst>
      <p:ext uri="{BB962C8B-B14F-4D97-AF65-F5344CB8AC3E}">
        <p14:creationId xmlns:p14="http://schemas.microsoft.com/office/powerpoint/2010/main" val="290949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3067</TotalTime>
  <Words>996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Monotype Corsiva</vt:lpstr>
      <vt:lpstr>Wingdings 3</vt:lpstr>
      <vt:lpstr>Ion</vt:lpstr>
      <vt:lpstr>FINAL CAPSTONE PROJECT IWA</vt:lpstr>
      <vt:lpstr>INDEX</vt:lpstr>
      <vt:lpstr>INTRODUCTION</vt:lpstr>
      <vt:lpstr>PROJECT GOALS</vt:lpstr>
      <vt:lpstr>PERSONAL GROWTH </vt:lpstr>
      <vt:lpstr>USER STORIES</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 IWA</dc:title>
  <dc:creator>CodeSpace Academy</dc:creator>
  <cp:lastModifiedBy>CodeSpace Academy</cp:lastModifiedBy>
  <cp:revision>1</cp:revision>
  <dcterms:created xsi:type="dcterms:W3CDTF">2023-11-08T11:42:14Z</dcterms:created>
  <dcterms:modified xsi:type="dcterms:W3CDTF">2023-11-10T14:49:52Z</dcterms:modified>
</cp:coreProperties>
</file>