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72434-D3E9-4D0E-8643-E65BEC5CC64D}" v="1197" dt="2020-09-30T11:00:16.452"/>
    <p1510:client id="{FB7D4396-1D1D-411F-986F-0736BC12436C}" v="4" dt="2020-09-29T19:11:44.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4D25-0E29-4285-A5E5-6780127E03A7}"/>
              </a:ext>
            </a:extLst>
          </p:cNvPr>
          <p:cNvSpPr>
            <a:spLocks noGrp="1"/>
          </p:cNvSpPr>
          <p:nvPr>
            <p:ph type="ctrTitle"/>
          </p:nvPr>
        </p:nvSpPr>
        <p:spPr/>
        <p:txBody>
          <a:bodyPr/>
          <a:lstStyle/>
          <a:p>
            <a:pPr algn="ctr"/>
            <a:r>
              <a:rPr lang="en-US" dirty="0" err="1"/>
              <a:t>Cit</a:t>
            </a:r>
            <a:r>
              <a:rPr lang="en-US" dirty="0"/>
              <a:t> 325</a:t>
            </a:r>
            <a:br>
              <a:rPr lang="en-US" dirty="0"/>
            </a:br>
            <a:r>
              <a:rPr lang="en-US" dirty="0"/>
              <a:t>Week 3 presentation</a:t>
            </a:r>
            <a:br>
              <a:rPr lang="en-US" dirty="0"/>
            </a:br>
            <a:endParaRPr lang="en-US" dirty="0"/>
          </a:p>
        </p:txBody>
      </p:sp>
      <p:sp>
        <p:nvSpPr>
          <p:cNvPr id="3" name="Subtitle 2">
            <a:extLst>
              <a:ext uri="{FF2B5EF4-FFF2-40B4-BE49-F238E27FC236}">
                <a16:creationId xmlns:a16="http://schemas.microsoft.com/office/drawing/2014/main" id="{2A3D8379-995F-454F-84C5-030D5515B489}"/>
              </a:ext>
            </a:extLst>
          </p:cNvPr>
          <p:cNvSpPr>
            <a:spLocks noGrp="1"/>
          </p:cNvSpPr>
          <p:nvPr>
            <p:ph type="subTitle" idx="1"/>
          </p:nvPr>
        </p:nvSpPr>
        <p:spPr/>
        <p:txBody>
          <a:bodyPr/>
          <a:lstStyle/>
          <a:p>
            <a:pPr algn="ctr"/>
            <a:r>
              <a:rPr lang="en-US" dirty="0"/>
              <a:t>Antonio Cadena</a:t>
            </a:r>
          </a:p>
          <a:p>
            <a:pPr algn="ctr"/>
            <a:r>
              <a:rPr lang="en-US" dirty="0"/>
              <a:t>Sunday Onwuchekwa</a:t>
            </a:r>
          </a:p>
        </p:txBody>
      </p:sp>
    </p:spTree>
    <p:extLst>
      <p:ext uri="{BB962C8B-B14F-4D97-AF65-F5344CB8AC3E}">
        <p14:creationId xmlns:p14="http://schemas.microsoft.com/office/powerpoint/2010/main" val="110728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445990"/>
            <a:ext cx="9905998" cy="774080"/>
          </a:xfrm>
        </p:spPr>
        <p:txBody>
          <a:bodyPr/>
          <a:lstStyle/>
          <a:p>
            <a:r>
              <a:rPr lang="en-US" dirty="0"/>
              <a:t>User defined subroutine/subprogram</a:t>
            </a:r>
          </a:p>
        </p:txBody>
      </p:sp>
      <p:sp>
        <p:nvSpPr>
          <p:cNvPr id="5" name="Content Placeholder 4">
            <a:extLst>
              <a:ext uri="{FF2B5EF4-FFF2-40B4-BE49-F238E27FC236}">
                <a16:creationId xmlns:a16="http://schemas.microsoft.com/office/drawing/2014/main" id="{D838A2B9-66A8-4102-8450-2E96DFF611FE}"/>
              </a:ext>
            </a:extLst>
          </p:cNvPr>
          <p:cNvSpPr>
            <a:spLocks noGrp="1"/>
          </p:cNvSpPr>
          <p:nvPr>
            <p:ph idx="1"/>
          </p:nvPr>
        </p:nvSpPr>
        <p:spPr>
          <a:xfrm>
            <a:off x="1141412" y="1214318"/>
            <a:ext cx="10380451" cy="4576883"/>
          </a:xfrm>
        </p:spPr>
        <p:txBody>
          <a:bodyPr vert="horz" lIns="91440" tIns="45720" rIns="91440" bIns="45720" rtlCol="0" anchor="t">
            <a:noAutofit/>
          </a:bodyPr>
          <a:lstStyle/>
          <a:p>
            <a:r>
              <a:rPr lang="en-US" sz="1900">
                <a:ea typeface="+mn-lt"/>
                <a:cs typeface="+mn-lt"/>
              </a:rPr>
              <a:t>This is a named PL/SQL block that can be invoked with a set of parameters. It can be either a </a:t>
            </a:r>
            <a:r>
              <a:rPr lang="en-US" sz="1900" b="1">
                <a:ea typeface="+mn-lt"/>
                <a:cs typeface="+mn-lt"/>
              </a:rPr>
              <a:t>procedure </a:t>
            </a:r>
            <a:r>
              <a:rPr lang="en-US" sz="1900">
                <a:ea typeface="+mn-lt"/>
                <a:cs typeface="+mn-lt"/>
              </a:rPr>
              <a:t>or a </a:t>
            </a:r>
            <a:r>
              <a:rPr lang="en-US" sz="1900" b="1">
                <a:ea typeface="+mn-lt"/>
                <a:cs typeface="+mn-lt"/>
              </a:rPr>
              <a:t>function</a:t>
            </a:r>
            <a:r>
              <a:rPr lang="en-US" sz="1900">
                <a:ea typeface="+mn-lt"/>
                <a:cs typeface="+mn-lt"/>
              </a:rPr>
              <a:t>. </a:t>
            </a:r>
            <a:endParaRPr lang="en-US" sz="1900" dirty="0">
              <a:ea typeface="+mn-lt"/>
              <a:cs typeface="+mn-lt"/>
            </a:endParaRPr>
          </a:p>
          <a:p>
            <a:r>
              <a:rPr lang="en-US" sz="1900">
                <a:ea typeface="+mn-lt"/>
                <a:cs typeface="+mn-lt"/>
              </a:rPr>
              <a:t>A procedure is used to perform an action whereas a function is used to compute and return a value.</a:t>
            </a:r>
            <a:endParaRPr lang="en-US" sz="1900" dirty="0"/>
          </a:p>
          <a:p>
            <a:r>
              <a:rPr lang="en-US" sz="1900">
                <a:ea typeface="+mn-lt"/>
                <a:cs typeface="+mn-lt"/>
              </a:rPr>
              <a:t>It can be a </a:t>
            </a:r>
            <a:r>
              <a:rPr lang="en-US" sz="1900">
                <a:latin typeface="TW Cen MT"/>
                <a:ea typeface="+mn-lt"/>
                <a:cs typeface="+mn-lt"/>
              </a:rPr>
              <a:t>standalone stored subprogram</a:t>
            </a:r>
            <a:r>
              <a:rPr lang="en-US" sz="1900">
                <a:ea typeface="+mn-lt"/>
                <a:cs typeface="+mn-lt"/>
              </a:rPr>
              <a:t>,</a:t>
            </a:r>
            <a:r>
              <a:rPr lang="en-US" sz="1900" dirty="0"/>
              <a:t> </a:t>
            </a:r>
            <a:r>
              <a:rPr lang="en-US" sz="1900">
                <a:latin typeface="TW Cen MT"/>
                <a:ea typeface="+mn-lt"/>
                <a:cs typeface="+mn-lt"/>
              </a:rPr>
              <a:t>packaged subprogram</a:t>
            </a:r>
            <a:r>
              <a:rPr lang="en-US" sz="1900">
                <a:ea typeface="+mn-lt"/>
                <a:cs typeface="+mn-lt"/>
              </a:rPr>
              <a:t>, or </a:t>
            </a:r>
            <a:r>
              <a:rPr lang="en-US" sz="1900">
                <a:latin typeface="TW Cen MT"/>
                <a:ea typeface="+mn-lt"/>
                <a:cs typeface="+mn-lt"/>
              </a:rPr>
              <a:t>nested subprogram</a:t>
            </a:r>
            <a:r>
              <a:rPr lang="en-US" sz="1900" dirty="0">
                <a:ea typeface="+mn-lt"/>
                <a:cs typeface="+mn-lt"/>
              </a:rPr>
              <a:t>.</a:t>
            </a:r>
            <a:endParaRPr lang="en-US" sz="1900" dirty="0"/>
          </a:p>
          <a:p>
            <a:r>
              <a:rPr lang="en-US" sz="1900">
                <a:latin typeface="TW Cen MT"/>
                <a:ea typeface="+mn-lt"/>
                <a:cs typeface="+mn-lt"/>
              </a:rPr>
              <a:t>Standalone stored subprogram is created at schema level using the </a:t>
            </a:r>
            <a:r>
              <a:rPr lang="en-US" sz="2000">
                <a:latin typeface="Courier New"/>
                <a:cs typeface="Courier New"/>
              </a:rPr>
              <a:t>CREATE</a:t>
            </a:r>
            <a:r>
              <a:rPr lang="en-US" sz="2000" dirty="0">
                <a:latin typeface="Courier New"/>
                <a:ea typeface="+mn-lt"/>
                <a:cs typeface="+mn-lt"/>
              </a:rPr>
              <a:t> </a:t>
            </a:r>
            <a:r>
              <a:rPr lang="en-US" sz="2000">
                <a:latin typeface="Courier New"/>
                <a:cs typeface="Courier New"/>
              </a:rPr>
              <a:t>PROCEDURE</a:t>
            </a:r>
            <a:r>
              <a:rPr lang="en-US" sz="1900">
                <a:ea typeface="+mn-lt"/>
                <a:cs typeface="+mn-lt"/>
              </a:rPr>
              <a:t> or </a:t>
            </a:r>
            <a:r>
              <a:rPr lang="en-US" sz="2000">
                <a:latin typeface="Courier New"/>
                <a:cs typeface="Courier New"/>
              </a:rPr>
              <a:t>CREATE</a:t>
            </a:r>
            <a:r>
              <a:rPr lang="en-US" sz="2000" dirty="0">
                <a:latin typeface="Courier New"/>
                <a:cs typeface="Courier New"/>
              </a:rPr>
              <a:t> </a:t>
            </a:r>
            <a:r>
              <a:rPr lang="en-US" sz="2000">
                <a:latin typeface="Courier New"/>
                <a:cs typeface="Courier New"/>
              </a:rPr>
              <a:t>FUNCTION</a:t>
            </a:r>
            <a:r>
              <a:rPr lang="en-US" sz="1900">
                <a:ea typeface="+mn-lt"/>
                <a:cs typeface="+mn-lt"/>
              </a:rPr>
              <a:t> statement. It can be dropped with the </a:t>
            </a:r>
            <a:r>
              <a:rPr lang="en-US" sz="2000">
                <a:latin typeface="Courier New"/>
                <a:cs typeface="Courier New"/>
              </a:rPr>
              <a:t>DROP</a:t>
            </a:r>
            <a:r>
              <a:rPr lang="en-US" sz="2000" dirty="0">
                <a:latin typeface="Courier New"/>
                <a:cs typeface="Courier New"/>
              </a:rPr>
              <a:t> </a:t>
            </a:r>
            <a:r>
              <a:rPr lang="en-US" sz="2000">
                <a:latin typeface="Courier New"/>
                <a:cs typeface="Courier New"/>
              </a:rPr>
              <a:t>PROCEDURE</a:t>
            </a:r>
            <a:r>
              <a:rPr lang="en-US" sz="1900">
                <a:ea typeface="+mn-lt"/>
                <a:cs typeface="+mn-lt"/>
              </a:rPr>
              <a:t> or </a:t>
            </a:r>
            <a:r>
              <a:rPr lang="en-US" sz="2000">
                <a:latin typeface="Courier New"/>
                <a:cs typeface="Courier New"/>
              </a:rPr>
              <a:t>DROP</a:t>
            </a:r>
            <a:r>
              <a:rPr lang="en-US" sz="2000" dirty="0">
                <a:latin typeface="Courier New"/>
                <a:cs typeface="Courier New"/>
              </a:rPr>
              <a:t> </a:t>
            </a:r>
            <a:r>
              <a:rPr lang="en-US" sz="2000">
                <a:latin typeface="Courier New"/>
                <a:cs typeface="Courier New"/>
              </a:rPr>
              <a:t>FUNCTION</a:t>
            </a:r>
            <a:r>
              <a:rPr lang="en-US" sz="1900" dirty="0">
                <a:ea typeface="+mn-lt"/>
                <a:cs typeface="+mn-lt"/>
              </a:rPr>
              <a:t> </a:t>
            </a:r>
            <a:r>
              <a:rPr lang="en-US" sz="1900">
                <a:ea typeface="+mn-lt"/>
                <a:cs typeface="+mn-lt"/>
              </a:rPr>
              <a:t>statement.</a:t>
            </a:r>
            <a:endParaRPr lang="en-US" sz="1900" dirty="0"/>
          </a:p>
          <a:p>
            <a:r>
              <a:rPr lang="en-US" sz="1900">
                <a:latin typeface="TW Cen MT"/>
                <a:ea typeface="+mn-lt"/>
                <a:cs typeface="+mn-lt"/>
              </a:rPr>
              <a:t>Packaged subprogram</a:t>
            </a:r>
            <a:r>
              <a:rPr lang="en-US" sz="1900">
                <a:ea typeface="+mn-lt"/>
                <a:cs typeface="+mn-lt"/>
              </a:rPr>
              <a:t> is created inside a package and dopped with the </a:t>
            </a:r>
            <a:r>
              <a:rPr lang="en-US" sz="2000">
                <a:latin typeface="Courier New"/>
                <a:cs typeface="Courier New"/>
              </a:rPr>
              <a:t>DROP</a:t>
            </a:r>
            <a:r>
              <a:rPr lang="en-US" sz="2000" dirty="0">
                <a:latin typeface="Courier New"/>
                <a:cs typeface="Courier New"/>
              </a:rPr>
              <a:t> </a:t>
            </a:r>
            <a:r>
              <a:rPr lang="en-US" sz="2000">
                <a:latin typeface="Courier New"/>
                <a:cs typeface="Courier New"/>
              </a:rPr>
              <a:t>PACKAGE</a:t>
            </a:r>
            <a:r>
              <a:rPr lang="en-US" sz="1900" dirty="0">
                <a:ea typeface="+mn-lt"/>
                <a:cs typeface="+mn-lt"/>
              </a:rPr>
              <a:t> </a:t>
            </a:r>
            <a:r>
              <a:rPr lang="en-US" sz="1900">
                <a:ea typeface="+mn-lt"/>
                <a:cs typeface="+mn-lt"/>
              </a:rPr>
              <a:t>statement.</a:t>
            </a:r>
            <a:endParaRPr lang="en-US" sz="1900" dirty="0"/>
          </a:p>
          <a:p>
            <a:r>
              <a:rPr lang="en-US" sz="1900">
                <a:latin typeface="TW Cen MT"/>
                <a:ea typeface="+mn-lt"/>
                <a:cs typeface="+mn-lt"/>
              </a:rPr>
              <a:t>Nested subprogram</a:t>
            </a:r>
            <a:r>
              <a:rPr lang="en-US" sz="1900">
                <a:ea typeface="+mn-lt"/>
                <a:cs typeface="+mn-lt"/>
              </a:rPr>
              <a:t> is created inside a PL/SQL block . It can either be declared and defined at the same time or declared first (forward declaration) and then defined later in the same block. It is stored in the database only if it is nested within a standalone or packaged subprogram.</a:t>
            </a:r>
            <a:endParaRPr lang="en-US" sz="1900"/>
          </a:p>
          <a:p>
            <a:endParaRPr lang="en-US" dirty="0"/>
          </a:p>
        </p:txBody>
      </p:sp>
      <p:sp>
        <p:nvSpPr>
          <p:cNvPr id="9" name="TextBox 8">
            <a:extLst>
              <a:ext uri="{FF2B5EF4-FFF2-40B4-BE49-F238E27FC236}">
                <a16:creationId xmlns:a16="http://schemas.microsoft.com/office/drawing/2014/main" id="{23D1DEEE-B618-4E80-97E3-3BACA0CA5125}"/>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https://docs.oracle.com/cd/B28359_01/appdev.111/b28370/subprograms.htm#LNPLS00801</a:t>
            </a:r>
          </a:p>
        </p:txBody>
      </p:sp>
    </p:spTree>
    <p:extLst>
      <p:ext uri="{BB962C8B-B14F-4D97-AF65-F5344CB8AC3E}">
        <p14:creationId xmlns:p14="http://schemas.microsoft.com/office/powerpoint/2010/main" val="238602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802835"/>
          </a:xfrm>
        </p:spPr>
        <p:txBody>
          <a:bodyPr/>
          <a:lstStyle/>
          <a:p>
            <a:r>
              <a:rPr lang="en-US" dirty="0"/>
              <a:t>User defined data types</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559374"/>
            <a:ext cx="9905999" cy="4533751"/>
          </a:xfrm>
        </p:spPr>
        <p:txBody>
          <a:bodyPr vert="horz" lIns="91440" tIns="45720" rIns="91440" bIns="45720" rtlCol="0" anchor="t">
            <a:normAutofit/>
          </a:bodyPr>
          <a:lstStyle/>
          <a:p>
            <a:r>
              <a:rPr lang="en-US" sz="2000">
                <a:ea typeface="+mn-lt"/>
                <a:cs typeface="+mn-lt"/>
              </a:rPr>
              <a:t>These are datatypes that uses t</a:t>
            </a:r>
            <a:r>
              <a:rPr lang="en-US" sz="2000">
                <a:latin typeface="TW Cen MT"/>
                <a:ea typeface="+mn-lt"/>
                <a:cs typeface="+mn-lt"/>
              </a:rPr>
              <a:t>he built-in datatypes</a:t>
            </a:r>
            <a:r>
              <a:rPr lang="en-US" sz="2000">
                <a:ea typeface="+mn-lt"/>
                <a:cs typeface="+mn-lt"/>
              </a:rPr>
              <a:t> as the building blocks to model the structure and behavior of data in applications. They are schema objects. </a:t>
            </a:r>
          </a:p>
          <a:p>
            <a:r>
              <a:rPr lang="en-US" sz="2000">
                <a:ea typeface="+mn-lt"/>
                <a:cs typeface="+mn-lt"/>
              </a:rPr>
              <a:t>There are two categories of user-defined datatypes: </a:t>
            </a:r>
          </a:p>
          <a:p>
            <a:pPr lvl="1"/>
            <a:r>
              <a:rPr lang="en-US">
                <a:ea typeface="+mn-lt"/>
                <a:cs typeface="+mn-lt"/>
              </a:rPr>
              <a:t>Object types </a:t>
            </a:r>
            <a:endParaRPr lang="en-US"/>
          </a:p>
          <a:p>
            <a:pPr lvl="1"/>
            <a:r>
              <a:rPr lang="en-US">
                <a:ea typeface="+mn-lt"/>
                <a:cs typeface="+mn-lt"/>
              </a:rPr>
              <a:t>Collection types </a:t>
            </a:r>
            <a:endParaRPr lang="en-US"/>
          </a:p>
          <a:p>
            <a:r>
              <a:rPr lang="en-US" sz="2000">
                <a:ea typeface="+mn-lt"/>
                <a:cs typeface="+mn-lt"/>
              </a:rPr>
              <a:t>Object types are abstractions of the real-world entities--for example, purchase orders--that application programs deal with. An object type is a schema object with three kinds of components – A </a:t>
            </a:r>
            <a:r>
              <a:rPr lang="en-US" sz="2000" b="1">
                <a:ea typeface="+mn-lt"/>
                <a:cs typeface="+mn-lt"/>
              </a:rPr>
              <a:t>name</a:t>
            </a:r>
            <a:r>
              <a:rPr lang="en-US" sz="2000">
                <a:ea typeface="+mn-lt"/>
                <a:cs typeface="+mn-lt"/>
              </a:rPr>
              <a:t>, </a:t>
            </a:r>
            <a:r>
              <a:rPr lang="en-US" sz="2000" b="1">
                <a:ea typeface="+mn-lt"/>
                <a:cs typeface="+mn-lt"/>
              </a:rPr>
              <a:t>attributes</a:t>
            </a:r>
            <a:r>
              <a:rPr lang="en-US" sz="2000">
                <a:ea typeface="+mn-lt"/>
                <a:cs typeface="+mn-lt"/>
              </a:rPr>
              <a:t>, and </a:t>
            </a:r>
            <a:r>
              <a:rPr lang="en-US" sz="2000" b="1">
                <a:ea typeface="+mn-lt"/>
                <a:cs typeface="+mn-lt"/>
              </a:rPr>
              <a:t>method</a:t>
            </a:r>
            <a:r>
              <a:rPr lang="en-US" sz="2000">
                <a:ea typeface="+mn-lt"/>
                <a:cs typeface="+mn-lt"/>
              </a:rPr>
              <a:t>.</a:t>
            </a:r>
          </a:p>
          <a:p>
            <a:r>
              <a:rPr lang="en-US" sz="2000">
                <a:ea typeface="+mn-lt"/>
                <a:cs typeface="+mn-lt"/>
              </a:rPr>
              <a:t>Each collection type describes a data unit made up of an indefinite number of elements, all of the same datatype. The collection types are </a:t>
            </a:r>
            <a:r>
              <a:rPr lang="en-US" sz="2000" b="1">
                <a:ea typeface="+mn-lt"/>
                <a:cs typeface="+mn-lt"/>
              </a:rPr>
              <a:t>array types</a:t>
            </a:r>
            <a:r>
              <a:rPr lang="en-US" sz="2000">
                <a:ea typeface="+mn-lt"/>
                <a:cs typeface="+mn-lt"/>
              </a:rPr>
              <a:t> and</a:t>
            </a:r>
            <a:r>
              <a:rPr lang="en-US" sz="2000" b="1">
                <a:ea typeface="+mn-lt"/>
                <a:cs typeface="+mn-lt"/>
              </a:rPr>
              <a:t> table types</a:t>
            </a:r>
            <a:r>
              <a:rPr lang="en-US" sz="2000">
                <a:ea typeface="+mn-lt"/>
                <a:cs typeface="+mn-lt"/>
              </a:rPr>
              <a:t>. </a:t>
            </a:r>
            <a:endParaRPr lang="en-US" dirty="0">
              <a:ea typeface="+mn-lt"/>
              <a:cs typeface="+mn-lt"/>
            </a:endParaRPr>
          </a:p>
        </p:txBody>
      </p:sp>
      <p:sp>
        <p:nvSpPr>
          <p:cNvPr id="5" name="TextBox 4">
            <a:extLst>
              <a:ext uri="{FF2B5EF4-FFF2-40B4-BE49-F238E27FC236}">
                <a16:creationId xmlns:a16="http://schemas.microsoft.com/office/drawing/2014/main" id="{367C01D7-A470-4EC9-A0CD-B2CD0DC19DA9}"/>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https://docs.oracle.com/cd/A91202_01/901_doc/server.901/a88856/c14ordb.htm</a:t>
            </a:r>
            <a:endParaRPr lang="en-US" sz="1400"/>
          </a:p>
        </p:txBody>
      </p:sp>
    </p:spTree>
    <p:extLst>
      <p:ext uri="{BB962C8B-B14F-4D97-AF65-F5344CB8AC3E}">
        <p14:creationId xmlns:p14="http://schemas.microsoft.com/office/powerpoint/2010/main" val="186687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716570"/>
          </a:xfrm>
        </p:spPr>
        <p:txBody>
          <a:bodyPr/>
          <a:lstStyle/>
          <a:p>
            <a:r>
              <a:rPr lang="en-US" dirty="0"/>
              <a:t>comments</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401223"/>
            <a:ext cx="9905999" cy="4404355"/>
          </a:xfrm>
        </p:spPr>
        <p:txBody>
          <a:bodyPr vert="horz" lIns="91440" tIns="45720" rIns="91440" bIns="45720" rtlCol="0" anchor="t">
            <a:normAutofit fontScale="92500" lnSpcReduction="20000"/>
          </a:bodyPr>
          <a:lstStyle/>
          <a:p>
            <a:r>
              <a:rPr lang="en-US">
                <a:ea typeface="+mn-lt"/>
                <a:cs typeface="+mn-lt"/>
              </a:rPr>
              <a:t>Comments describe the purpose and use of code segments and so promote readability. </a:t>
            </a:r>
            <a:endParaRPr lang="en-US" dirty="0">
              <a:ea typeface="+mn-lt"/>
              <a:cs typeface="+mn-lt"/>
            </a:endParaRPr>
          </a:p>
          <a:p>
            <a:r>
              <a:rPr lang="en-US">
                <a:ea typeface="+mn-lt"/>
                <a:cs typeface="+mn-lt"/>
              </a:rPr>
              <a:t>PL/SQL supports two comment styles: single-line and multi-line. </a:t>
            </a:r>
          </a:p>
          <a:p>
            <a:r>
              <a:rPr lang="en-US">
                <a:ea typeface="+mn-lt"/>
                <a:cs typeface="+mn-lt"/>
              </a:rPr>
              <a:t>Single-line comments begin with a double hyphen (</a:t>
            </a:r>
            <a:r>
              <a:rPr lang="en-US">
                <a:latin typeface="Consolas"/>
              </a:rPr>
              <a:t>--</a:t>
            </a:r>
            <a:r>
              <a:rPr lang="en-US">
                <a:latin typeface="Tw Cen MT"/>
              </a:rPr>
              <a:t>)</a:t>
            </a:r>
            <a:r>
              <a:rPr lang="en-US">
                <a:ea typeface="+mn-lt"/>
                <a:cs typeface="+mn-lt"/>
              </a:rPr>
              <a:t> anywhere on a line and extend to the end of the line. </a:t>
            </a:r>
          </a:p>
          <a:p>
            <a:r>
              <a:rPr lang="en-US">
                <a:ea typeface="+mn-lt"/>
                <a:cs typeface="+mn-lt"/>
              </a:rPr>
              <a:t>Multi-line comments begin with a slash-asterisk (</a:t>
            </a:r>
            <a:r>
              <a:rPr lang="en-US">
                <a:latin typeface="Consolas"/>
              </a:rPr>
              <a:t>/*</a:t>
            </a:r>
            <a:r>
              <a:rPr lang="en-US">
                <a:ea typeface="+mn-lt"/>
                <a:cs typeface="+mn-lt"/>
              </a:rPr>
              <a:t>), end with an asterisk-slash (</a:t>
            </a:r>
            <a:r>
              <a:rPr lang="en-US">
                <a:latin typeface="Consolas"/>
              </a:rPr>
              <a:t>*/</a:t>
            </a:r>
            <a:r>
              <a:rPr lang="en-US">
                <a:ea typeface="+mn-lt"/>
                <a:cs typeface="+mn-lt"/>
              </a:rPr>
              <a:t>), and can span multiple lines. </a:t>
            </a:r>
          </a:p>
          <a:p>
            <a:r>
              <a:rPr lang="en-US"/>
              <a:t>For example:</a:t>
            </a:r>
            <a:endParaRPr lang="en-US" dirty="0"/>
          </a:p>
          <a:p>
            <a:pPr lvl="1"/>
            <a:r>
              <a:rPr lang="en-US">
                <a:ea typeface="+mn-lt"/>
                <a:cs typeface="+mn-lt"/>
              </a:rPr>
              <a:t>-- This is a single-line comment </a:t>
            </a:r>
          </a:p>
          <a:p>
            <a:pPr lvl="1"/>
            <a:r>
              <a:rPr lang="en-US">
                <a:ea typeface="+mn-lt"/>
                <a:cs typeface="+mn-lt"/>
              </a:rPr>
              <a:t>/* This is a multiple-line comment.</a:t>
            </a:r>
            <a:br>
              <a:rPr lang="en-US" dirty="0">
                <a:ea typeface="+mn-lt"/>
                <a:cs typeface="+mn-lt"/>
              </a:rPr>
            </a:br>
            <a:r>
              <a:rPr lang="en-US">
                <a:ea typeface="+mn-lt"/>
                <a:cs typeface="+mn-lt"/>
              </a:rPr>
              <a:t>Style and indentation should follow organizational standards. */ </a:t>
            </a:r>
            <a:endParaRPr lang="en-US" dirty="0">
              <a:ea typeface="+mn-lt"/>
              <a:cs typeface="+mn-lt"/>
            </a:endParaRPr>
          </a:p>
        </p:txBody>
      </p:sp>
      <p:sp>
        <p:nvSpPr>
          <p:cNvPr id="6" name="TextBox 5">
            <a:extLst>
              <a:ext uri="{FF2B5EF4-FFF2-40B4-BE49-F238E27FC236}">
                <a16:creationId xmlns:a16="http://schemas.microsoft.com/office/drawing/2014/main" id="{E0D34F48-5C87-4287-9DC9-F96BACDBD847}"/>
              </a:ext>
            </a:extLst>
          </p:cNvPr>
          <p:cNvSpPr txBox="1"/>
          <p:nvPr/>
        </p:nvSpPr>
        <p:spPr>
          <a:xfrm>
            <a:off x="1144438" y="5917720"/>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https://docs.oracle.com/cd/B10501_01/appdev.920/a96624/13_elems9.htm</a:t>
            </a:r>
          </a:p>
        </p:txBody>
      </p:sp>
    </p:spTree>
    <p:extLst>
      <p:ext uri="{BB962C8B-B14F-4D97-AF65-F5344CB8AC3E}">
        <p14:creationId xmlns:p14="http://schemas.microsoft.com/office/powerpoint/2010/main" val="78805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AAA3-A07D-4CEA-B711-F6CAD0796810}"/>
              </a:ext>
            </a:extLst>
          </p:cNvPr>
          <p:cNvSpPr>
            <a:spLocks noGrp="1"/>
          </p:cNvSpPr>
          <p:nvPr>
            <p:ph type="title"/>
          </p:nvPr>
        </p:nvSpPr>
        <p:spPr/>
        <p:txBody>
          <a:bodyPr/>
          <a:lstStyle/>
          <a:p>
            <a:r>
              <a:rPr lang="en-US" dirty="0"/>
              <a:t>Lexical units	</a:t>
            </a:r>
          </a:p>
        </p:txBody>
      </p:sp>
      <p:sp>
        <p:nvSpPr>
          <p:cNvPr id="3" name="Content Placeholder 2">
            <a:extLst>
              <a:ext uri="{FF2B5EF4-FFF2-40B4-BE49-F238E27FC236}">
                <a16:creationId xmlns:a16="http://schemas.microsoft.com/office/drawing/2014/main" id="{C09A2AD3-5FF3-4F88-A9B2-C8BB0D27E55B}"/>
              </a:ext>
            </a:extLst>
          </p:cNvPr>
          <p:cNvSpPr>
            <a:spLocks noGrp="1"/>
          </p:cNvSpPr>
          <p:nvPr>
            <p:ph idx="1"/>
          </p:nvPr>
        </p:nvSpPr>
        <p:spPr/>
        <p:txBody>
          <a:bodyPr/>
          <a:lstStyle/>
          <a:p>
            <a:r>
              <a:rPr lang="en-US" dirty="0"/>
              <a:t>Lexica units are the building blocks of PL/SQL.</a:t>
            </a:r>
          </a:p>
          <a:p>
            <a:r>
              <a:rPr lang="en-US" dirty="0"/>
              <a:t>They allow you to build blocks by combining characters and symbols</a:t>
            </a:r>
          </a:p>
          <a:p>
            <a:pPr lvl="1"/>
            <a:r>
              <a:rPr lang="en-US" dirty="0"/>
              <a:t>Are made up of </a:t>
            </a:r>
            <a:r>
              <a:rPr lang="en-US" dirty="0">
                <a:solidFill>
                  <a:srgbClr val="0070C0"/>
                </a:solidFill>
              </a:rPr>
              <a:t>delimiters</a:t>
            </a:r>
            <a:r>
              <a:rPr lang="en-US" dirty="0"/>
              <a:t>, </a:t>
            </a:r>
            <a:r>
              <a:rPr lang="en-US" dirty="0">
                <a:solidFill>
                  <a:srgbClr val="FF0000"/>
                </a:solidFill>
              </a:rPr>
              <a:t>identifiers</a:t>
            </a:r>
            <a:r>
              <a:rPr lang="en-US" dirty="0"/>
              <a:t>, literals or </a:t>
            </a:r>
            <a:r>
              <a:rPr lang="en-US" dirty="0">
                <a:solidFill>
                  <a:srgbClr val="00B050"/>
                </a:solidFill>
              </a:rPr>
              <a:t>comments</a:t>
            </a:r>
            <a:r>
              <a:rPr lang="en-US" dirty="0"/>
              <a:t>.</a:t>
            </a:r>
          </a:p>
          <a:p>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9939F33E-846D-4896-8AA1-CF06251F2B9B}"/>
              </a:ext>
            </a:extLst>
          </p:cNvPr>
          <p:cNvPicPr>
            <a:picLocks noChangeAspect="1"/>
          </p:cNvPicPr>
          <p:nvPr/>
        </p:nvPicPr>
        <p:blipFill>
          <a:blip r:embed="rId2"/>
          <a:stretch>
            <a:fillRect/>
          </a:stretch>
        </p:blipFill>
        <p:spPr>
          <a:xfrm>
            <a:off x="2047875" y="3709034"/>
            <a:ext cx="7600950" cy="3076009"/>
          </a:xfrm>
          <a:prstGeom prst="rect">
            <a:avLst/>
          </a:prstGeom>
        </p:spPr>
      </p:pic>
    </p:spTree>
    <p:extLst>
      <p:ext uri="{BB962C8B-B14F-4D97-AF65-F5344CB8AC3E}">
        <p14:creationId xmlns:p14="http://schemas.microsoft.com/office/powerpoint/2010/main" val="60431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AD9-8051-4221-8A4D-4C8CFFD0CE2A}"/>
              </a:ext>
            </a:extLst>
          </p:cNvPr>
          <p:cNvSpPr>
            <a:spLocks noGrp="1"/>
          </p:cNvSpPr>
          <p:nvPr>
            <p:ph type="title"/>
          </p:nvPr>
        </p:nvSpPr>
        <p:spPr/>
        <p:txBody>
          <a:bodyPr/>
          <a:lstStyle/>
          <a:p>
            <a:r>
              <a:rPr lang="en-US" dirty="0"/>
              <a:t>Lexical units - Delimiter</a:t>
            </a:r>
          </a:p>
        </p:txBody>
      </p:sp>
      <p:sp>
        <p:nvSpPr>
          <p:cNvPr id="3" name="Content Placeholder 2">
            <a:extLst>
              <a:ext uri="{FF2B5EF4-FFF2-40B4-BE49-F238E27FC236}">
                <a16:creationId xmlns:a16="http://schemas.microsoft.com/office/drawing/2014/main" id="{C961B00E-BFE5-4B03-8DEF-EBEE02B834AF}"/>
              </a:ext>
            </a:extLst>
          </p:cNvPr>
          <p:cNvSpPr>
            <a:spLocks noGrp="1"/>
          </p:cNvSpPr>
          <p:nvPr>
            <p:ph idx="1"/>
          </p:nvPr>
        </p:nvSpPr>
        <p:spPr/>
        <p:txBody>
          <a:bodyPr/>
          <a:lstStyle/>
          <a:p>
            <a:r>
              <a:rPr lang="en-US" dirty="0"/>
              <a:t>Delimiters are symbols that performs special functions.</a:t>
            </a:r>
          </a:p>
          <a:p>
            <a:r>
              <a:rPr lang="en-US" dirty="0"/>
              <a:t>Assign, associate, concatenation, comparison, math, and statement controls</a:t>
            </a:r>
          </a:p>
          <a:p>
            <a:endParaRPr lang="en-US" dirty="0"/>
          </a:p>
          <a:p>
            <a:r>
              <a:rPr lang="en-US" dirty="0"/>
              <a:t> Assignment  :=</a:t>
            </a:r>
          </a:p>
          <a:p>
            <a:pPr lvl="1"/>
            <a:r>
              <a:rPr lang="en-US" dirty="0"/>
              <a:t>Is the only assignment operator in PL/SQL</a:t>
            </a:r>
          </a:p>
          <a:p>
            <a:pPr lvl="1"/>
            <a:r>
              <a:rPr lang="en-US" dirty="0"/>
              <a:t>Assigns a value to a variables.</a:t>
            </a:r>
          </a:p>
          <a:p>
            <a:pPr marL="914400" lvl="2" indent="0">
              <a:buNone/>
            </a:pPr>
            <a:r>
              <a:rPr lang="en-US" dirty="0"/>
              <a:t>	</a:t>
            </a:r>
          </a:p>
        </p:txBody>
      </p:sp>
    </p:spTree>
    <p:extLst>
      <p:ext uri="{BB962C8B-B14F-4D97-AF65-F5344CB8AC3E}">
        <p14:creationId xmlns:p14="http://schemas.microsoft.com/office/powerpoint/2010/main" val="81083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lstStyle/>
          <a:p>
            <a:r>
              <a:rPr lang="en-US" dirty="0"/>
              <a:t>Lexical units - Association</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lstStyle/>
          <a:p>
            <a:r>
              <a:rPr lang="en-US" dirty="0"/>
              <a:t>: &amp; % =&gt; . @ </a:t>
            </a:r>
          </a:p>
        </p:txBody>
      </p:sp>
    </p:spTree>
    <p:extLst>
      <p:ext uri="{BB962C8B-B14F-4D97-AF65-F5344CB8AC3E}">
        <p14:creationId xmlns:p14="http://schemas.microsoft.com/office/powerpoint/2010/main" val="41567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Concatenation &amp; Comparison</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lstStyle/>
          <a:p>
            <a:r>
              <a:rPr lang="en-US" dirty="0"/>
              <a:t>|| Concatenation is used to glue strings together</a:t>
            </a:r>
          </a:p>
          <a:p>
            <a:endParaRPr lang="en-US" dirty="0"/>
          </a:p>
          <a:p>
            <a:r>
              <a:rPr lang="en-US" dirty="0"/>
              <a:t>= - &lt;&gt; != ^= &lt; &gt; &gt;= &lt;= IS NULL, IS EMPTY, IS SET</a:t>
            </a:r>
          </a:p>
          <a:p>
            <a:pPr lvl="1"/>
            <a:r>
              <a:rPr lang="en-US" dirty="0"/>
              <a:t>These are used to compare operands </a:t>
            </a:r>
          </a:p>
          <a:p>
            <a:pPr lvl="1"/>
            <a:r>
              <a:rPr lang="en-US" dirty="0"/>
              <a:t>Can check to see if an operand is NULL</a:t>
            </a:r>
          </a:p>
        </p:txBody>
      </p:sp>
    </p:spTree>
    <p:extLst>
      <p:ext uri="{BB962C8B-B14F-4D97-AF65-F5344CB8AC3E}">
        <p14:creationId xmlns:p14="http://schemas.microsoft.com/office/powerpoint/2010/main" val="1791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Delimiter</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lstStyle/>
          <a:p>
            <a:r>
              <a:rPr lang="en-US" dirty="0"/>
              <a:t>‘ () , &lt;&lt; &gt;&gt; --  /* */ “</a:t>
            </a:r>
          </a:p>
          <a:p>
            <a:r>
              <a:rPr lang="en-US" dirty="0"/>
              <a:t>These are used define strings</a:t>
            </a:r>
            <a:r>
              <a:rPr lang="en-US"/>
              <a:t>, separate </a:t>
            </a:r>
            <a:endParaRPr lang="en-US" dirty="0"/>
          </a:p>
        </p:txBody>
      </p:sp>
    </p:spTree>
    <p:extLst>
      <p:ext uri="{BB962C8B-B14F-4D97-AF65-F5344CB8AC3E}">
        <p14:creationId xmlns:p14="http://schemas.microsoft.com/office/powerpoint/2010/main" val="239583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625-129A-444C-A604-D28119D74082}"/>
              </a:ext>
            </a:extLst>
          </p:cNvPr>
          <p:cNvSpPr>
            <a:spLocks noGrp="1"/>
          </p:cNvSpPr>
          <p:nvPr>
            <p:ph type="title"/>
          </p:nvPr>
        </p:nvSpPr>
        <p:spPr/>
        <p:txBody>
          <a:bodyPr>
            <a:normAutofit/>
          </a:bodyPr>
          <a:lstStyle/>
          <a:p>
            <a:r>
              <a:rPr lang="en-US" sz="3500" dirty="0"/>
              <a:t>Lexical units – Math</a:t>
            </a:r>
          </a:p>
        </p:txBody>
      </p:sp>
      <p:sp>
        <p:nvSpPr>
          <p:cNvPr id="3" name="Content Placeholder 2">
            <a:extLst>
              <a:ext uri="{FF2B5EF4-FFF2-40B4-BE49-F238E27FC236}">
                <a16:creationId xmlns:a16="http://schemas.microsoft.com/office/drawing/2014/main" id="{88EB00D8-33D5-4C43-9217-0500833005E8}"/>
              </a:ext>
            </a:extLst>
          </p:cNvPr>
          <p:cNvSpPr>
            <a:spLocks noGrp="1"/>
          </p:cNvSpPr>
          <p:nvPr>
            <p:ph idx="1"/>
          </p:nvPr>
        </p:nvSpPr>
        <p:spPr/>
        <p:txBody>
          <a:bodyPr/>
          <a:lstStyle/>
          <a:p>
            <a:r>
              <a:rPr lang="en-US"/>
              <a:t>‘ + / ** * - </a:t>
            </a:r>
            <a:endParaRPr lang="en-US" dirty="0"/>
          </a:p>
        </p:txBody>
      </p:sp>
    </p:spTree>
    <p:extLst>
      <p:ext uri="{BB962C8B-B14F-4D97-AF65-F5344CB8AC3E}">
        <p14:creationId xmlns:p14="http://schemas.microsoft.com/office/powerpoint/2010/main" val="397063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D015-68BA-4090-9D5F-FD46C75E5ED9}"/>
              </a:ext>
            </a:extLst>
          </p:cNvPr>
          <p:cNvSpPr>
            <a:spLocks noGrp="1"/>
          </p:cNvSpPr>
          <p:nvPr>
            <p:ph type="title"/>
          </p:nvPr>
        </p:nvSpPr>
        <p:spPr>
          <a:xfrm>
            <a:off x="1141413" y="517876"/>
            <a:ext cx="9905998" cy="687816"/>
          </a:xfrm>
        </p:spPr>
        <p:txBody>
          <a:bodyPr/>
          <a:lstStyle/>
          <a:p>
            <a:r>
              <a:rPr lang="en-US" dirty="0"/>
              <a:t>IDENTIFIERS</a:t>
            </a:r>
          </a:p>
        </p:txBody>
      </p:sp>
      <p:sp>
        <p:nvSpPr>
          <p:cNvPr id="3" name="Content Placeholder 2">
            <a:extLst>
              <a:ext uri="{FF2B5EF4-FFF2-40B4-BE49-F238E27FC236}">
                <a16:creationId xmlns:a16="http://schemas.microsoft.com/office/drawing/2014/main" id="{EAE3BC3D-3089-43F5-BCBC-8BE0872EAF58}"/>
              </a:ext>
            </a:extLst>
          </p:cNvPr>
          <p:cNvSpPr>
            <a:spLocks noGrp="1"/>
          </p:cNvSpPr>
          <p:nvPr>
            <p:ph idx="1"/>
          </p:nvPr>
        </p:nvSpPr>
        <p:spPr>
          <a:xfrm>
            <a:off x="1141412" y="1487487"/>
            <a:ext cx="9905999" cy="4677525"/>
          </a:xfrm>
        </p:spPr>
        <p:txBody>
          <a:bodyPr vert="horz" lIns="91440" tIns="45720" rIns="91440" bIns="45720" rtlCol="0" anchor="t">
            <a:noAutofit/>
          </a:bodyPr>
          <a:lstStyle/>
          <a:p>
            <a:r>
              <a:rPr lang="en-US" sz="2000"/>
              <a:t>Identifiers </a:t>
            </a:r>
            <a:r>
              <a:rPr lang="en-US" sz="2000">
                <a:ea typeface="+mn-lt"/>
                <a:cs typeface="+mn-lt"/>
              </a:rPr>
              <a:t>can be reserved words, keywords, predefined identifiers, quoted</a:t>
            </a:r>
            <a:br>
              <a:rPr lang="en-US" sz="2000" dirty="0">
                <a:ea typeface="+mn-lt"/>
                <a:cs typeface="+mn-lt"/>
              </a:rPr>
            </a:br>
            <a:r>
              <a:rPr lang="en-US" sz="2000">
                <a:ea typeface="+mn-lt"/>
                <a:cs typeface="+mn-lt"/>
              </a:rPr>
              <a:t>identifiers, user-defined variables, subroutines, or user-defined types.</a:t>
            </a:r>
            <a:endParaRPr lang="en-US" sz="2000" dirty="0">
              <a:ea typeface="+mn-lt"/>
              <a:cs typeface="+mn-lt"/>
            </a:endParaRPr>
          </a:p>
          <a:p>
            <a:pPr lvl="1"/>
            <a:r>
              <a:rPr lang="en-US" b="1">
                <a:ea typeface="+mn-lt"/>
                <a:cs typeface="+mn-lt"/>
              </a:rPr>
              <a:t>Reserved Words &amp; Keywords, </a:t>
            </a:r>
            <a:r>
              <a:rPr lang="en-US">
                <a:ea typeface="+mn-lt"/>
                <a:cs typeface="+mn-lt"/>
              </a:rPr>
              <a:t>such as </a:t>
            </a:r>
            <a:r>
              <a:rPr lang="en-US" sz="2200">
                <a:latin typeface="Courier New"/>
                <a:ea typeface="+mn-lt"/>
                <a:cs typeface="+mn-lt"/>
              </a:rPr>
              <a:t>BEGIN</a:t>
            </a:r>
            <a:r>
              <a:rPr lang="en-US">
                <a:ea typeface="+mn-lt"/>
                <a:cs typeface="+mn-lt"/>
              </a:rPr>
              <a:t>, provide basic tools for building program and cannot be use when defining your own programs and data types. </a:t>
            </a:r>
            <a:endParaRPr lang="en-US" dirty="0">
              <a:ea typeface="+mn-lt"/>
              <a:cs typeface="+mn-lt"/>
            </a:endParaRPr>
          </a:p>
          <a:p>
            <a:pPr lvl="1"/>
            <a:r>
              <a:rPr lang="en-US" dirty="0">
                <a:ea typeface="+mn-lt"/>
                <a:cs typeface="+mn-lt"/>
              </a:rPr>
              <a:t> </a:t>
            </a:r>
            <a:r>
              <a:rPr lang="en-US" b="1">
                <a:ea typeface="+mn-lt"/>
                <a:cs typeface="+mn-lt"/>
              </a:rPr>
              <a:t>Predefined Identifiers, </a:t>
            </a:r>
            <a:r>
              <a:rPr lang="en-US">
                <a:ea typeface="+mn-lt"/>
                <a:cs typeface="+mn-lt"/>
              </a:rPr>
              <a:t>such as </a:t>
            </a:r>
            <a:r>
              <a:rPr lang="en-US" sz="2200">
                <a:latin typeface="Courier New"/>
                <a:ea typeface="+mn-lt"/>
                <a:cs typeface="+mn-lt"/>
              </a:rPr>
              <a:t>LENGTH</a:t>
            </a:r>
            <a:r>
              <a:rPr lang="en-US">
                <a:ea typeface="+mn-lt"/>
                <a:cs typeface="+mn-lt"/>
              </a:rPr>
              <a:t>, defines built-in functions and grants global access to the package through a public grant. </a:t>
            </a:r>
            <a:r>
              <a:rPr lang="en-US">
                <a:solidFill>
                  <a:srgbClr val="FFFF00"/>
                </a:solidFill>
                <a:ea typeface="+mn-lt"/>
                <a:cs typeface="+mn-lt"/>
              </a:rPr>
              <a:t>Do not override any predefined identifiers by creating user-defined identifiers with the same names.</a:t>
            </a:r>
            <a:endParaRPr lang="en-US">
              <a:solidFill>
                <a:srgbClr val="FFFFFF"/>
              </a:solidFill>
              <a:ea typeface="+mn-lt"/>
              <a:cs typeface="+mn-lt"/>
            </a:endParaRPr>
          </a:p>
          <a:p>
            <a:pPr lvl="1"/>
            <a:r>
              <a:rPr lang="en-US" b="1">
                <a:latin typeface="TW Cen MT"/>
                <a:ea typeface="+mn-lt"/>
                <a:cs typeface="+mn-lt"/>
              </a:rPr>
              <a:t>Quoted identifiers </a:t>
            </a:r>
            <a:r>
              <a:rPr lang="en-US">
                <a:ea typeface="+mn-lt"/>
                <a:cs typeface="+mn-lt"/>
              </a:rPr>
              <a:t>is used to build identifiers that would otherwise be disallowed because of symbol reuse. It can include any printable characters, including spaces, and le</a:t>
            </a:r>
            <a:r>
              <a:rPr lang="en-US">
                <a:latin typeface="TW Cen MT"/>
                <a:ea typeface="+mn-lt"/>
                <a:cs typeface="+mn-lt"/>
              </a:rPr>
              <a:t>verage reserved words and keywords</a:t>
            </a:r>
            <a:r>
              <a:rPr lang="en-US">
                <a:ea typeface="+mn-lt"/>
                <a:cs typeface="+mn-lt"/>
              </a:rPr>
              <a:t>. The maximum size of a quoted identifier is 30 characters. For example,</a:t>
            </a:r>
            <a:r>
              <a:rPr lang="en-US" dirty="0">
                <a:latin typeface="Courier New"/>
                <a:ea typeface="+mn-lt"/>
                <a:cs typeface="+mn-lt"/>
              </a:rPr>
              <a:t> </a:t>
            </a:r>
            <a:r>
              <a:rPr lang="en-US" sz="2200">
                <a:latin typeface="Courier New"/>
                <a:ea typeface="+mn-lt"/>
                <a:cs typeface="+mn-lt"/>
              </a:rPr>
              <a:t>"length" </a:t>
            </a:r>
            <a:r>
              <a:rPr lang="en-US" sz="2200">
                <a:latin typeface="Courier New"/>
                <a:ea typeface="+mn-lt"/>
                <a:cs typeface="Courier New"/>
              </a:rPr>
              <a:t>NUMBER := 1</a:t>
            </a:r>
            <a:r>
              <a:rPr lang="en-US" dirty="0">
                <a:ea typeface="+mn-lt"/>
                <a:cs typeface="+mn-lt"/>
              </a:rPr>
              <a:t>.</a:t>
            </a:r>
            <a:br>
              <a:rPr lang="en-US" sz="1800" dirty="0">
                <a:ea typeface="+mn-lt"/>
                <a:cs typeface="+mn-lt"/>
              </a:rPr>
            </a:br>
            <a:r>
              <a:rPr lang="en-US" sz="1800" dirty="0">
                <a:ea typeface="+mn-lt"/>
                <a:cs typeface="+mn-lt"/>
              </a:rPr>
              <a:t> </a:t>
            </a: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br>
              <a:rPr lang="en-US" sz="1800" dirty="0">
                <a:ea typeface="+mn-lt"/>
                <a:cs typeface="+mn-lt"/>
              </a:rPr>
            </a:br>
            <a:endParaRPr lang="en-US" sz="1800" dirty="0">
              <a:ea typeface="+mn-lt"/>
              <a:cs typeface="+mn-lt"/>
            </a:endParaRPr>
          </a:p>
        </p:txBody>
      </p:sp>
    </p:spTree>
    <p:extLst>
      <p:ext uri="{BB962C8B-B14F-4D97-AF65-F5344CB8AC3E}">
        <p14:creationId xmlns:p14="http://schemas.microsoft.com/office/powerpoint/2010/main" val="171567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66-C3F7-471C-8123-39A36A0B5196}"/>
              </a:ext>
            </a:extLst>
          </p:cNvPr>
          <p:cNvSpPr>
            <a:spLocks noGrp="1"/>
          </p:cNvSpPr>
          <p:nvPr>
            <p:ph type="title"/>
          </p:nvPr>
        </p:nvSpPr>
        <p:spPr>
          <a:xfrm>
            <a:off x="1141413" y="618518"/>
            <a:ext cx="9905998" cy="730948"/>
          </a:xfrm>
        </p:spPr>
        <p:txBody>
          <a:bodyPr/>
          <a:lstStyle/>
          <a:p>
            <a:r>
              <a:rPr lang="en-US" dirty="0"/>
              <a:t>User defined variable</a:t>
            </a:r>
          </a:p>
        </p:txBody>
      </p:sp>
      <p:sp>
        <p:nvSpPr>
          <p:cNvPr id="3" name="Content Placeholder 2">
            <a:extLst>
              <a:ext uri="{FF2B5EF4-FFF2-40B4-BE49-F238E27FC236}">
                <a16:creationId xmlns:a16="http://schemas.microsoft.com/office/drawing/2014/main" id="{169CCC26-D299-4E28-A214-9884A195CF6F}"/>
              </a:ext>
            </a:extLst>
          </p:cNvPr>
          <p:cNvSpPr>
            <a:spLocks noGrp="1"/>
          </p:cNvSpPr>
          <p:nvPr>
            <p:ph idx="1"/>
          </p:nvPr>
        </p:nvSpPr>
        <p:spPr>
          <a:xfrm>
            <a:off x="1141412" y="1516242"/>
            <a:ext cx="10179168" cy="4318091"/>
          </a:xfrm>
        </p:spPr>
        <p:txBody>
          <a:bodyPr vert="horz" lIns="91440" tIns="45720" rIns="91440" bIns="45720" rtlCol="0" anchor="t">
            <a:noAutofit/>
          </a:bodyPr>
          <a:lstStyle/>
          <a:p>
            <a:r>
              <a:rPr lang="en-US" sz="2000">
                <a:ea typeface="+mn-lt"/>
                <a:cs typeface="+mn-lt"/>
              </a:rPr>
              <a:t>A value stored in a user-defined variable in one statement may be referred to later in another statement. This enables values to be passed from one statement to another. User-defined variables are session specific.</a:t>
            </a:r>
            <a:endParaRPr lang="en-US" sz="2000" dirty="0">
              <a:ea typeface="+mn-lt"/>
              <a:cs typeface="+mn-lt"/>
            </a:endParaRPr>
          </a:p>
          <a:p>
            <a:pPr lvl="1"/>
            <a:r>
              <a:rPr lang="en-US">
                <a:ea typeface="+mn-lt"/>
                <a:cs typeface="+mn-lt"/>
              </a:rPr>
              <a:t>A variable name should start with the @ symbol</a:t>
            </a:r>
            <a:endParaRPr lang="en-US" dirty="0">
              <a:ea typeface="+mn-lt"/>
              <a:cs typeface="+mn-lt"/>
            </a:endParaRPr>
          </a:p>
          <a:p>
            <a:pPr lvl="1"/>
            <a:r>
              <a:rPr lang="en-US">
                <a:ea typeface="+mn-lt"/>
                <a:cs typeface="+mn-lt"/>
              </a:rPr>
              <a:t>It may consists of alphanumeric characters, </a:t>
            </a:r>
            <a:r>
              <a:rPr lang="en-US">
                <a:latin typeface="Tw Cen MT" panose="020B0602020104020603"/>
                <a:ea typeface="+mn-lt"/>
                <a:cs typeface="+mn-lt"/>
              </a:rPr>
              <a:t>a dot (.),</a:t>
            </a:r>
            <a:r>
              <a:rPr lang="en-US" dirty="0">
                <a:ea typeface="+mn-lt"/>
                <a:cs typeface="+mn-lt"/>
              </a:rPr>
              <a:t> </a:t>
            </a:r>
            <a:r>
              <a:rPr lang="en-US">
                <a:latin typeface="Tw Cen MT" panose="020B0602020104020603"/>
                <a:ea typeface="+mn-lt"/>
                <a:cs typeface="+mn-lt"/>
              </a:rPr>
              <a:t>an underscore (_), </a:t>
            </a:r>
            <a:r>
              <a:rPr lang="en-US">
                <a:ea typeface="+mn-lt"/>
                <a:cs typeface="+mn-lt"/>
              </a:rPr>
              <a:t>and a dollar sign ($)</a:t>
            </a:r>
            <a:endParaRPr lang="en-US" dirty="0">
              <a:ea typeface="+mn-lt"/>
              <a:cs typeface="+mn-lt"/>
            </a:endParaRPr>
          </a:p>
          <a:p>
            <a:pPr lvl="1"/>
            <a:r>
              <a:rPr lang="en-US">
                <a:ea typeface="+mn-lt"/>
                <a:cs typeface="+mn-lt"/>
              </a:rPr>
              <a:t>It may contain other characters if they are quoted as a string or identifier (for example, </a:t>
            </a:r>
            <a:r>
              <a:rPr lang="en-US" sz="2400">
                <a:latin typeface="Courier New"/>
                <a:ea typeface="+mn-lt"/>
                <a:cs typeface="+mn-lt"/>
              </a:rPr>
              <a:t>@'my-var', @"my-var", or @`my-var`</a:t>
            </a:r>
            <a:r>
              <a:rPr lang="en-US">
                <a:ea typeface="+mn-lt"/>
                <a:cs typeface="+mn-lt"/>
              </a:rPr>
              <a:t>). </a:t>
            </a:r>
            <a:endParaRPr lang="en-US" dirty="0">
              <a:ea typeface="+mn-lt"/>
              <a:cs typeface="+mn-lt"/>
            </a:endParaRPr>
          </a:p>
          <a:p>
            <a:pPr lvl="1"/>
            <a:r>
              <a:rPr lang="en-US">
                <a:ea typeface="+mn-lt"/>
                <a:cs typeface="+mn-lt"/>
              </a:rPr>
              <a:t>Its names are not case-sensitive and may have a maximum length of 64 characters.</a:t>
            </a:r>
            <a:endParaRPr lang="en-US"/>
          </a:p>
          <a:p>
            <a:r>
              <a:rPr lang="en-US" sz="2000">
                <a:ea typeface="+mn-lt"/>
                <a:cs typeface="+mn-lt"/>
              </a:rPr>
              <a:t>One way to set a user-defined variable is by issuing a </a:t>
            </a:r>
            <a:r>
              <a:rPr lang="en-US" sz="2000">
                <a:latin typeface="Courier New"/>
                <a:ea typeface="+mn-lt"/>
                <a:cs typeface="+mn-lt"/>
              </a:rPr>
              <a:t>SET</a:t>
            </a:r>
            <a:r>
              <a:rPr lang="en-US" sz="2000">
                <a:ea typeface="+mn-lt"/>
                <a:cs typeface="+mn-lt"/>
              </a:rPr>
              <a:t> statement. For example, </a:t>
            </a:r>
            <a:r>
              <a:rPr lang="en-US" sz="2000">
                <a:latin typeface="Courier New"/>
                <a:ea typeface="+mn-lt"/>
                <a:cs typeface="+mn-lt"/>
              </a:rPr>
              <a:t>SET @</a:t>
            </a:r>
            <a:r>
              <a:rPr lang="en-US" sz="2000" i="1">
                <a:latin typeface="Courier New"/>
                <a:ea typeface="+mn-lt"/>
                <a:cs typeface="+mn-lt"/>
              </a:rPr>
              <a:t>var_name</a:t>
            </a:r>
            <a:r>
              <a:rPr lang="en-US" sz="2000">
                <a:latin typeface="Courier New"/>
                <a:ea typeface="+mn-lt"/>
                <a:cs typeface="+mn-lt"/>
              </a:rPr>
              <a:t> = </a:t>
            </a:r>
            <a:r>
              <a:rPr lang="en-US" sz="2000" i="1">
                <a:latin typeface="Courier New"/>
                <a:ea typeface="+mn-lt"/>
                <a:cs typeface="+mn-lt"/>
              </a:rPr>
              <a:t>expr</a:t>
            </a:r>
            <a:r>
              <a:rPr lang="en-US" sz="2000">
                <a:latin typeface="Courier New"/>
                <a:ea typeface="+mn-lt"/>
                <a:cs typeface="+mn-lt"/>
              </a:rPr>
              <a:t>[, @</a:t>
            </a:r>
            <a:r>
              <a:rPr lang="en-US" sz="2000" i="1">
                <a:latin typeface="Courier New"/>
                <a:ea typeface="+mn-lt"/>
                <a:cs typeface="+mn-lt"/>
              </a:rPr>
              <a:t>var_name</a:t>
            </a:r>
            <a:r>
              <a:rPr lang="en-US" sz="2000">
                <a:latin typeface="Courier New"/>
                <a:ea typeface="+mn-lt"/>
                <a:cs typeface="+mn-lt"/>
              </a:rPr>
              <a:t> = </a:t>
            </a:r>
            <a:r>
              <a:rPr lang="en-US" sz="2000" i="1">
                <a:latin typeface="Courier New"/>
                <a:ea typeface="+mn-lt"/>
                <a:cs typeface="+mn-lt"/>
              </a:rPr>
              <a:t>expr</a:t>
            </a:r>
            <a:r>
              <a:rPr lang="en-US" sz="2000">
                <a:latin typeface="Courier New"/>
                <a:ea typeface="+mn-lt"/>
                <a:cs typeface="+mn-lt"/>
              </a:rPr>
              <a:t>]...</a:t>
            </a:r>
            <a:r>
              <a:rPr lang="en-US" dirty="0">
                <a:latin typeface="Courier New"/>
                <a:ea typeface="+mn-lt"/>
                <a:cs typeface="+mn-lt"/>
              </a:rPr>
              <a:t>
</a:t>
            </a:r>
            <a:endParaRPr lang="en-US">
              <a:latin typeface="Courier New"/>
              <a:cs typeface="Courier New"/>
            </a:endParaRPr>
          </a:p>
          <a:p>
            <a:endParaRPr lang="en-US" dirty="0">
              <a:latin typeface="Tw Cen MT"/>
              <a:ea typeface="+mn-lt"/>
              <a:cs typeface="+mn-lt"/>
            </a:endParaRPr>
          </a:p>
        </p:txBody>
      </p:sp>
      <p:sp>
        <p:nvSpPr>
          <p:cNvPr id="4" name="TextBox 3">
            <a:extLst>
              <a:ext uri="{FF2B5EF4-FFF2-40B4-BE49-F238E27FC236}">
                <a16:creationId xmlns:a16="http://schemas.microsoft.com/office/drawing/2014/main" id="{F3248861-1AF0-4857-B371-1E0CB3F75E92}"/>
              </a:ext>
            </a:extLst>
          </p:cNvPr>
          <p:cNvSpPr txBox="1"/>
          <p:nvPr/>
        </p:nvSpPr>
        <p:spPr>
          <a:xfrm>
            <a:off x="1144438" y="6032739"/>
            <a:ext cx="7919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a:t>
            </a:r>
            <a:r>
              <a:rPr lang="en-US" sz="1400">
                <a:ea typeface="+mn-lt"/>
                <a:cs typeface="+mn-lt"/>
              </a:rPr>
              <a:t>https://docs.oracle.com/cd/E17952_01/mysql-5.7-en/user-variables.html</a:t>
            </a:r>
            <a:endParaRPr lang="en-US" sz="1400"/>
          </a:p>
        </p:txBody>
      </p:sp>
    </p:spTree>
    <p:extLst>
      <p:ext uri="{BB962C8B-B14F-4D97-AF65-F5344CB8AC3E}">
        <p14:creationId xmlns:p14="http://schemas.microsoft.com/office/powerpoint/2010/main" val="63990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FD864706841F429944AA8AEC96A5F6" ma:contentTypeVersion="4" ma:contentTypeDescription="Create a new document." ma:contentTypeScope="" ma:versionID="aed654079d65f8073346b9618af21a51">
  <xsd:schema xmlns:xsd="http://www.w3.org/2001/XMLSchema" xmlns:xs="http://www.w3.org/2001/XMLSchema" xmlns:p="http://schemas.microsoft.com/office/2006/metadata/properties" xmlns:ns3="1c0769b7-2dc5-4346-9277-bf71cefdc793" targetNamespace="http://schemas.microsoft.com/office/2006/metadata/properties" ma:root="true" ma:fieldsID="f9611f1336f63bae46fb057734964016" ns3:_="">
    <xsd:import namespace="1c0769b7-2dc5-4346-9277-bf71cefdc7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0769b7-2dc5-4346-9277-bf71cefdc7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B4D9BF-B376-4C17-A5B7-9D3D4BADFCB8}">
  <ds:schemaRefs>
    <ds:schemaRef ds:uri="http://schemas.microsoft.com/sharepoint/v3/contenttype/forms"/>
  </ds:schemaRefs>
</ds:datastoreItem>
</file>

<file path=customXml/itemProps2.xml><?xml version="1.0" encoding="utf-8"?>
<ds:datastoreItem xmlns:ds="http://schemas.openxmlformats.org/officeDocument/2006/customXml" ds:itemID="{0A0CB354-6A60-4336-8A7C-FF9D48EC8C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0769b7-2dc5-4346-9277-bf71cefdc7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E4C36A-3185-4F77-ACE1-8B609B394B85}">
  <ds:schemaRef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www.w3.org/XML/1998/namespace"/>
    <ds:schemaRef ds:uri="http://purl.org/dc/terms/"/>
    <ds:schemaRef ds:uri="1c0769b7-2dc5-4346-9277-bf71cefdc79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331</TotalTime>
  <Words>152</Words>
  <Application>Microsoft Office PowerPoint</Application>
  <PresentationFormat>Widescreen</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Cit 325 Week 3 presentation </vt:lpstr>
      <vt:lpstr>Lexical units </vt:lpstr>
      <vt:lpstr>Lexical units - Delimiter</vt:lpstr>
      <vt:lpstr>Lexical units - Association</vt:lpstr>
      <vt:lpstr>Lexical units – Concatenation &amp; Comparison</vt:lpstr>
      <vt:lpstr>Lexical units – Delimiter</vt:lpstr>
      <vt:lpstr>Lexical units – Math</vt:lpstr>
      <vt:lpstr>IDENTIFIERS</vt:lpstr>
      <vt:lpstr>User defined variable</vt:lpstr>
      <vt:lpstr>User defined subroutine/subprogram</vt:lpstr>
      <vt:lpstr>User defined data types</vt:lpstr>
      <vt:lpstr>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325 Week 3 presentation </dc:title>
  <dc:creator>Cadena, Antonio</dc:creator>
  <cp:lastModifiedBy>Antonio Cadena</cp:lastModifiedBy>
  <cp:revision>380</cp:revision>
  <dcterms:created xsi:type="dcterms:W3CDTF">2020-09-29T13:57:17Z</dcterms:created>
  <dcterms:modified xsi:type="dcterms:W3CDTF">2020-09-30T11:04:06Z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0x0101000FFD864706841F429944AA8AEC96A5F6</vt:lpwstr>
  </property>
</Properties>
</file>