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66"/>
  </p:notesMasterIdLst>
  <p:sldIdLst>
    <p:sldId id="259" r:id="rId2"/>
    <p:sldId id="435" r:id="rId3"/>
    <p:sldId id="403" r:id="rId4"/>
    <p:sldId id="404" r:id="rId5"/>
    <p:sldId id="394" r:id="rId6"/>
    <p:sldId id="395" r:id="rId7"/>
    <p:sldId id="396" r:id="rId8"/>
    <p:sldId id="397" r:id="rId9"/>
    <p:sldId id="358" r:id="rId10"/>
    <p:sldId id="359" r:id="rId11"/>
    <p:sldId id="360" r:id="rId12"/>
    <p:sldId id="361" r:id="rId13"/>
    <p:sldId id="436" r:id="rId14"/>
    <p:sldId id="398" r:id="rId15"/>
    <p:sldId id="399" r:id="rId16"/>
    <p:sldId id="400" r:id="rId17"/>
    <p:sldId id="392" r:id="rId18"/>
    <p:sldId id="393" r:id="rId19"/>
    <p:sldId id="388" r:id="rId20"/>
    <p:sldId id="389" r:id="rId21"/>
    <p:sldId id="390" r:id="rId22"/>
    <p:sldId id="391" r:id="rId23"/>
    <p:sldId id="401" r:id="rId24"/>
    <p:sldId id="346" r:id="rId25"/>
    <p:sldId id="351" r:id="rId26"/>
    <p:sldId id="347" r:id="rId27"/>
    <p:sldId id="418" r:id="rId28"/>
    <p:sldId id="348" r:id="rId29"/>
    <p:sldId id="349" r:id="rId30"/>
    <p:sldId id="350" r:id="rId31"/>
    <p:sldId id="402" r:id="rId32"/>
    <p:sldId id="356" r:id="rId33"/>
    <p:sldId id="380" r:id="rId34"/>
    <p:sldId id="381" r:id="rId35"/>
    <p:sldId id="383" r:id="rId36"/>
    <p:sldId id="284" r:id="rId37"/>
    <p:sldId id="257" r:id="rId38"/>
    <p:sldId id="41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58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1" r:id="rId61"/>
    <p:sldId id="482" r:id="rId62"/>
    <p:sldId id="480" r:id="rId63"/>
    <p:sldId id="459" r:id="rId64"/>
    <p:sldId id="416" r:id="rId65"/>
  </p:sldIdLst>
  <p:sldSz cx="12192000" cy="6858000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6D0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2AABF13-84DD-4C82-B50E-D67D75B0C0A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E2677C-6908-4612-AACC-14FD4877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2677C-6908-4612-AACC-14FD48774AB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lvl="1">
              <a:defRPr/>
            </a:pPr>
            <a:fld id="{A6BA930B-A58D-4DC2-9E90-3DEC716451A3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5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73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81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75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53B7286C-DD03-4554-9CBB-1E75EC36E9D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819C0F8-A95A-42BE-9463-6BE839C94F91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42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83D4AD80-F239-4E76-85F2-00913F69BBA7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000007-8F30-4D56-BABD-B65DD5FA09A1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1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AAFD7E1-CADE-49B4-88F4-45C7E05D95F7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31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D87D367-E897-44D9-97B1-CC7F83A990BB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92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1F943-CF03-4417-94D1-B33B8F0738C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823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7871DA7-8919-48BD-A63D-779D0F4C7F7D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4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0061A23-D866-46E7-AF03-194E619D8601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4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893811-BEEA-46E0-88E3-6DE27D8040F0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54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3427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0efB_CKOYo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052828" y="2665096"/>
            <a:ext cx="2422458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Comic Sans MS" pitchFamily="66" charset="0"/>
              </a:rPr>
              <a:t>CIT-260</a:t>
            </a:r>
          </a:p>
          <a:p>
            <a:pPr algn="ctr"/>
            <a:r>
              <a:rPr lang="en-US" sz="3600" dirty="0">
                <a:latin typeface="Comic Sans MS" pitchFamily="66" charset="0"/>
              </a:rPr>
              <a:t>Week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028"/>
          <p:cNvSpPr>
            <a:spLocks noChangeArrowheads="1"/>
          </p:cNvSpPr>
          <p:nvPr/>
        </p:nvSpPr>
        <p:spPr bwMode="auto">
          <a:xfrm>
            <a:off x="2295526" y="2007108"/>
            <a:ext cx="8086724" cy="248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The most primitive form of programming language is machine language. Every computer has a built in set 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primitive instructions, which are entered in binary. Entering binary instructions into the computer is a tedious process. The picture here shows a Digital Equipment PDP-8 computer, a popular computer in the early 1970s. Programs could be entered on the front panel by flipping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switches.  When the switch was up it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represented a zero. When it was down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it represented a one.</a:t>
            </a:r>
            <a:endParaRPr lang="en-US" altLang="en-US" sz="20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5599" y="107922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Machine Language</a:t>
            </a:r>
          </a:p>
        </p:txBody>
      </p:sp>
      <p:pic>
        <p:nvPicPr>
          <p:cNvPr id="30722" name="Picture 2" descr="https://www.cs.drexel.edu/~bls96/museum/front2-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823" y="3798251"/>
            <a:ext cx="3121986" cy="23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028"/>
          <p:cNvSpPr>
            <a:spLocks noChangeArrowheads="1"/>
          </p:cNvSpPr>
          <p:nvPr/>
        </p:nvSpPr>
        <p:spPr bwMode="auto">
          <a:xfrm>
            <a:off x="2295525" y="1530023"/>
            <a:ext cx="80699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Assembly languages were developed to make programming easier. A program called the assembler is used to convert assembly language programs into machine code.  This conversion is very fast, since there is usually a one-to-one relationship between assembly language code and machine code. Here is an example of a PDP-8 assembly language program that adds the contents of two memory addresses and leaves the sum in the accumulator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00200 CLA   	  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Clear the accumulator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00201 TAD A	 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Add contents of memory location A to the accumulator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00202 TAD B	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 / Add the contents of memory location B to the accumulator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00203 HLT	 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Stop the CPU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00204 JMP I, 7600   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return control to the operating system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00205 A, 0003	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 / define memory location A and store the value of 3 there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00206 B, 004	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define memory location B and store the value of 4 there</a:t>
            </a:r>
          </a:p>
          <a:p>
            <a:pPr>
              <a:lnSpc>
                <a:spcPct val="90000"/>
              </a:lnSpc>
              <a:buNone/>
            </a:pPr>
            <a:endParaRPr lang="en-US" altLang="en-US" sz="1600" dirty="0">
              <a:solidFill>
                <a:schemeClr val="tx2"/>
              </a:solidFill>
              <a:latin typeface="Courier 10 Pitch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743" y="796897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508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28"/>
          <p:cNvSpPr>
            <a:spLocks noChangeArrowheads="1"/>
          </p:cNvSpPr>
          <p:nvPr/>
        </p:nvSpPr>
        <p:spPr bwMode="auto">
          <a:xfrm>
            <a:off x="2364940" y="2359754"/>
            <a:ext cx="7488965" cy="211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High-level programming languages are English-like and are much easier to learn and to use than assembly language. For example, the following is a high-level language statement that adds the values of a and b, and stores the sum in c. </a:t>
            </a:r>
          </a:p>
          <a:p>
            <a:pPr>
              <a:buNone/>
            </a:pPr>
            <a:endParaRPr lang="en-US" altLang="en-US" sz="2000" dirty="0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 = a + b</a:t>
            </a:r>
          </a:p>
          <a:p>
            <a:pPr>
              <a:buNone/>
            </a:pPr>
            <a:endParaRPr lang="en-US" altLang="en-US" sz="2000" dirty="0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9115" y="1334531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High Level Languages</a:t>
            </a:r>
          </a:p>
        </p:txBody>
      </p:sp>
    </p:spTree>
    <p:extLst>
      <p:ext uri="{BB962C8B-B14F-4D97-AF65-F5344CB8AC3E}">
        <p14:creationId xmlns:p14="http://schemas.microsoft.com/office/powerpoint/2010/main" val="32925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2061" y="1715678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Procedural Programming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5800" y="2460396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In procedural programming languages, like C, statements such as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    c = a + b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are combined together into units known as procedures, functions,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or subroutines. Procedures can be called from anywhere in a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program and they operate on the data values (like a, b, and c) in the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program. Much of the data in a procedural program is defined in a way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that it can be seen and operated on by any procedure in the program.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This separation of data from the procedures that work it makes programs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that are difficult to maintain, and there is limited re-use of procedures.</a:t>
            </a:r>
          </a:p>
        </p:txBody>
      </p:sp>
    </p:spTree>
    <p:extLst>
      <p:ext uri="{BB962C8B-B14F-4D97-AF65-F5344CB8AC3E}">
        <p14:creationId xmlns:p14="http://schemas.microsoft.com/office/powerpoint/2010/main" val="291814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4952" y="1828800"/>
            <a:ext cx="2880360" cy="39136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0732" y="41422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732" y="25420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4766" y="1272129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717" y="2900648"/>
            <a:ext cx="5612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In an </a:t>
            </a:r>
            <a:r>
              <a:rPr lang="en-US" sz="1800" dirty="0" smtClean="0">
                <a:latin typeface="Comic Sans MS" panose="030F0702030302020204" pitchFamily="66" charset="0"/>
              </a:rPr>
              <a:t>object-oriented programming language data 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and </a:t>
            </a:r>
            <a:r>
              <a:rPr lang="en-US" sz="1800" dirty="0">
                <a:latin typeface="Comic Sans MS" panose="030F0702030302020204" pitchFamily="66" charset="0"/>
              </a:rPr>
              <a:t>the </a:t>
            </a:r>
            <a:r>
              <a:rPr lang="en-US" sz="1800" dirty="0" smtClean="0">
                <a:latin typeface="Comic Sans MS" panose="030F0702030302020204" pitchFamily="66" charset="0"/>
              </a:rPr>
              <a:t>procedures that operate </a:t>
            </a:r>
            <a:r>
              <a:rPr lang="en-US" sz="1800" dirty="0">
                <a:latin typeface="Comic Sans MS" panose="030F0702030302020204" pitchFamily="66" charset="0"/>
              </a:rPr>
              <a:t>on that data are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put </a:t>
            </a:r>
            <a:r>
              <a:rPr lang="en-US" sz="1800" dirty="0">
                <a:latin typeface="Comic Sans MS" panose="030F0702030302020204" pitchFamily="66" charset="0"/>
              </a:rPr>
              <a:t>into </a:t>
            </a:r>
            <a:r>
              <a:rPr lang="en-US" sz="1800" dirty="0" smtClean="0">
                <a:latin typeface="Comic Sans MS" panose="030F0702030302020204" pitchFamily="66" charset="0"/>
              </a:rPr>
              <a:t>a software package </a:t>
            </a:r>
            <a:r>
              <a:rPr lang="en-US" sz="1800" dirty="0">
                <a:latin typeface="Comic Sans MS" panose="030F0702030302020204" pitchFamily="66" charset="0"/>
              </a:rPr>
              <a:t>called an </a:t>
            </a:r>
            <a:r>
              <a:rPr lang="en-US" sz="1800" i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object</a:t>
            </a:r>
            <a:r>
              <a:rPr lang="en-US" sz="1800" dirty="0" smtClean="0">
                <a:latin typeface="Comic Sans MS" panose="030F0702030302020204" pitchFamily="66" charset="0"/>
              </a:rPr>
              <a:t>. In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Java, we refer to the procedures that are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associated with an object as </a:t>
            </a:r>
            <a:r>
              <a:rPr lang="en-US" sz="1800" i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methods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3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4952" y="1828800"/>
            <a:ext cx="2880360" cy="39136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0732" y="41422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732" y="25420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1374" y="137728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3537" y="2754451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data inside of the object </a:t>
            </a:r>
            <a:r>
              <a:rPr lang="en-US" sz="1800" dirty="0" smtClean="0">
                <a:latin typeface="Comic Sans MS" panose="030F0702030302020204" pitchFamily="66" charset="0"/>
              </a:rPr>
              <a:t>is typically declared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as </a:t>
            </a:r>
            <a:r>
              <a:rPr lang="en-US" sz="1800" dirty="0">
                <a:latin typeface="Comic Sans MS" panose="030F0702030302020204" pitchFamily="66" charset="0"/>
              </a:rPr>
              <a:t>private, </a:t>
            </a:r>
            <a:r>
              <a:rPr lang="en-US" sz="1800" dirty="0" smtClean="0">
                <a:latin typeface="Comic Sans MS" panose="030F0702030302020204" pitchFamily="66" charset="0"/>
              </a:rPr>
              <a:t>so that </a:t>
            </a:r>
            <a:r>
              <a:rPr lang="en-US" sz="1800" dirty="0">
                <a:latin typeface="Comic Sans MS" panose="030F0702030302020204" pitchFamily="66" charset="0"/>
              </a:rPr>
              <a:t>entities outside of the object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cannot directly access the data</a:t>
            </a:r>
            <a:r>
              <a:rPr lang="en-US" sz="1800" dirty="0" smtClean="0">
                <a:latin typeface="Comic Sans MS" panose="030F0702030302020204" pitchFamily="66" charset="0"/>
              </a:rPr>
              <a:t>. This </a:t>
            </a:r>
            <a:r>
              <a:rPr lang="en-US" sz="1800" dirty="0">
                <a:latin typeface="Comic Sans MS" panose="030F0702030302020204" pitchFamily="66" charset="0"/>
              </a:rPr>
              <a:t>is called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i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data </a:t>
            </a:r>
            <a:r>
              <a:rPr lang="en-US" sz="1800" i="1" dirty="0">
                <a:solidFill>
                  <a:srgbClr val="FFC000"/>
                </a:solidFill>
                <a:latin typeface="Comic Sans MS" panose="030F0702030302020204" pitchFamily="66" charset="0"/>
              </a:rPr>
              <a:t>hiding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3131" y="383624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private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23334" y="5239512"/>
            <a:ext cx="447370" cy="745236"/>
            <a:chOff x="1728216" y="4887468"/>
            <a:chExt cx="447370" cy="745236"/>
          </a:xfrm>
          <a:noFill/>
        </p:grpSpPr>
        <p:cxnSp>
          <p:nvCxnSpPr>
            <p:cNvPr id="11" name="Straight Connector 10"/>
            <p:cNvCxnSpPr/>
            <p:nvPr/>
          </p:nvCxnSpPr>
          <p:spPr>
            <a:xfrm flipH="1">
              <a:off x="1728217" y="4887468"/>
              <a:ext cx="247659" cy="242316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28216" y="5141144"/>
              <a:ext cx="447370" cy="128121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1779270" y="4887468"/>
              <a:ext cx="392506" cy="745236"/>
            </a:xfrm>
            <a:prstGeom prst="arc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 rot="20160339">
            <a:off x="4689164" y="5322012"/>
            <a:ext cx="109060" cy="2226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870704" y="4617720"/>
            <a:ext cx="2492426" cy="7040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3664" y="4803994"/>
            <a:ext cx="502920" cy="402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812536" y="4690872"/>
            <a:ext cx="228600" cy="618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0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4952" y="1828800"/>
            <a:ext cx="2880360" cy="39136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0732" y="41422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732" y="25420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1048" y="133122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159" y="2271086"/>
            <a:ext cx="5530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methods inside of the </a:t>
            </a:r>
            <a:r>
              <a:rPr lang="en-US" sz="1800" dirty="0" smtClean="0">
                <a:latin typeface="Comic Sans MS" panose="030F0702030302020204" pitchFamily="66" charset="0"/>
              </a:rPr>
              <a:t>object are typically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declared </a:t>
            </a:r>
            <a:r>
              <a:rPr lang="en-US" sz="1800" dirty="0">
                <a:latin typeface="Comic Sans MS" panose="030F0702030302020204" pitchFamily="66" charset="0"/>
              </a:rPr>
              <a:t>as public, </a:t>
            </a:r>
            <a:r>
              <a:rPr lang="en-US" sz="1800" dirty="0" smtClean="0">
                <a:latin typeface="Comic Sans MS" panose="030F0702030302020204" pitchFamily="66" charset="0"/>
              </a:rPr>
              <a:t>so that </a:t>
            </a:r>
            <a:r>
              <a:rPr lang="en-US" sz="1800" dirty="0">
                <a:latin typeface="Comic Sans MS" panose="030F0702030302020204" pitchFamily="66" charset="0"/>
              </a:rPr>
              <a:t>entities outside of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the object can </a:t>
            </a:r>
            <a:r>
              <a:rPr lang="en-US" sz="1800" dirty="0">
                <a:latin typeface="Comic Sans MS" panose="030F0702030302020204" pitchFamily="66" charset="0"/>
              </a:rPr>
              <a:t>use them to access and manipulate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</a:t>
            </a:r>
            <a:r>
              <a:rPr lang="en-US" sz="1800" dirty="0" smtClean="0">
                <a:latin typeface="Comic Sans MS" panose="030F0702030302020204" pitchFamily="66" charset="0"/>
              </a:rPr>
              <a:t>data in the object.</a:t>
            </a:r>
            <a:endParaRPr lang="en-US" sz="1800" dirty="0">
              <a:latin typeface="Comic Sans MS" panose="030F0702030302020204" pitchFamily="66" charset="0"/>
            </a:endParaRP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Packaging the data and methods </a:t>
            </a:r>
            <a:r>
              <a:rPr lang="en-US" sz="1800" dirty="0" smtClean="0">
                <a:latin typeface="Comic Sans MS" panose="030F0702030302020204" pitchFamily="66" charset="0"/>
              </a:rPr>
              <a:t>together this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way </a:t>
            </a:r>
            <a:r>
              <a:rPr lang="en-US" sz="1800" dirty="0">
                <a:latin typeface="Comic Sans MS" panose="030F0702030302020204" pitchFamily="66" charset="0"/>
              </a:rPr>
              <a:t>is called </a:t>
            </a:r>
            <a:r>
              <a:rPr lang="en-US" sz="1800" i="1" dirty="0">
                <a:solidFill>
                  <a:srgbClr val="FFC000"/>
                </a:solidFill>
                <a:latin typeface="Comic Sans MS" panose="030F0702030302020204" pitchFamily="66" charset="0"/>
              </a:rPr>
              <a:t>encapsulation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3131" y="383624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private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0808" y="22342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public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8295132" y="3639312"/>
            <a:ext cx="0" cy="50292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7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6981" y="1778214"/>
            <a:ext cx="60292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Programming Languages that primarily deal with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objects are called </a:t>
            </a:r>
            <a:r>
              <a:rPr lang="en-US" sz="18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object-oriented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programming</a:t>
            </a:r>
          </a:p>
          <a:p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languages. 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One of the most popular </a:t>
            </a:r>
            <a:r>
              <a:rPr lang="en-US" sz="1800" dirty="0" smtClean="0">
                <a:latin typeface="Comic Sans MS" panose="030F0702030302020204" pitchFamily="66" charset="0"/>
              </a:rPr>
              <a:t>object-oriented </a:t>
            </a:r>
            <a:r>
              <a:rPr lang="en-US" sz="1800" dirty="0">
                <a:latin typeface="Comic Sans MS" panose="030F0702030302020204" pitchFamily="66" charset="0"/>
              </a:rPr>
              <a:t>programming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languages is Java. 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In this course we will use Java to illustrate the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important principles of </a:t>
            </a:r>
            <a:r>
              <a:rPr lang="en-US" sz="1800" dirty="0" smtClean="0">
                <a:latin typeface="Comic Sans MS" panose="030F0702030302020204" pitchFamily="66" charset="0"/>
              </a:rPr>
              <a:t>object-oriented </a:t>
            </a:r>
            <a:r>
              <a:rPr lang="en-US" sz="1800" dirty="0">
                <a:latin typeface="Comic Sans MS" panose="030F0702030302020204" pitchFamily="66" charset="0"/>
              </a:rPr>
              <a:t>programming.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Java is a very rich language. We will only discuss the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parts of Java necessary to explain the programming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concepts presented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295178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5905" y="2318709"/>
            <a:ext cx="68515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Java was developed by James Gosling at Sun Microsystems.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It was introduced in 1995 as part of Sun’s Java platform.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Java derives much of its syntax from C and C++, but unlike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 and C++, Java is compiled into bytecodes that allow it to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run on any computer that supports the Java Virtual Machine.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With Java you only need to write a program </a:t>
            </a:r>
            <a:r>
              <a:rPr lang="en-US" sz="1800" dirty="0" smtClean="0">
                <a:latin typeface="Comic Sans MS" panose="030F0702030302020204" pitchFamily="66" charset="0"/>
              </a:rPr>
              <a:t>once </a:t>
            </a:r>
            <a:r>
              <a:rPr lang="en-US" sz="1800" dirty="0">
                <a:latin typeface="Comic Sans MS" panose="030F0702030302020204" pitchFamily="66" charset="0"/>
              </a:rPr>
              <a:t>and then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you can run it on any machine that has a Java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108292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6885" y="1680876"/>
            <a:ext cx="6024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Creating, Compiling and Executing Java Programs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8031" y="2658192"/>
            <a:ext cx="7032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In this class, you will use a software package called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IntelliJ IDEA </a:t>
            </a:r>
            <a:r>
              <a:rPr lang="en-US" sz="1800" dirty="0">
                <a:latin typeface="Comic Sans MS" panose="030F0702030302020204" pitchFamily="66" charset="0"/>
              </a:rPr>
              <a:t>to create, compile, and execute your programs.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INTELLIJ IDEA </a:t>
            </a:r>
            <a:r>
              <a:rPr lang="en-US" sz="1800" dirty="0">
                <a:latin typeface="Comic Sans MS" panose="030F0702030302020204" pitchFamily="66" charset="0"/>
              </a:rPr>
              <a:t>is what is known as an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integrated development</a:t>
            </a:r>
          </a:p>
          <a:p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Environment</a:t>
            </a:r>
            <a:r>
              <a:rPr lang="en-US" sz="1800" dirty="0">
                <a:latin typeface="Comic Sans MS" panose="030F0702030302020204" pitchFamily="66" charset="0"/>
              </a:rPr>
              <a:t>, or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IDE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IntelliJ IDEA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contains a complete set of tools to create,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compile, test, debug, and execute Java programs.</a:t>
            </a:r>
          </a:p>
        </p:txBody>
      </p:sp>
    </p:spTree>
    <p:extLst>
      <p:ext uri="{BB962C8B-B14F-4D97-AF65-F5344CB8AC3E}">
        <p14:creationId xmlns:p14="http://schemas.microsoft.com/office/powerpoint/2010/main" val="280488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986" y="1498939"/>
            <a:ext cx="318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Objectives for this week</a:t>
            </a:r>
          </a:p>
        </p:txBody>
      </p:sp>
      <p:pic>
        <p:nvPicPr>
          <p:cNvPr id="4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18" y="275084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7318" y="2655182"/>
            <a:ext cx="62167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Explain the contents of the syllabus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Explain what a high level programming language is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Describe the steps to build and execute a Java program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Install and </a:t>
            </a:r>
            <a:r>
              <a:rPr lang="en-US" sz="1800">
                <a:latin typeface="Comic Sans MS" panose="030F0702030302020204" pitchFamily="66" charset="0"/>
              </a:rPr>
              <a:t>configure </a:t>
            </a:r>
            <a:r>
              <a:rPr lang="en-US" sz="1800" smtClean="0">
                <a:latin typeface="Comic Sans MS" panose="030F0702030302020204" pitchFamily="66" charset="0"/>
              </a:rPr>
              <a:t>Eclipse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Describe the structure of a Java program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Write, compile, and execute a simple Java program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6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18" y="302211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18" y="329338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18" y="356465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050" y="407106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60452" y="2285399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At the end of this week, students should be able to</a:t>
            </a:r>
          </a:p>
        </p:txBody>
      </p:sp>
      <p:pic>
        <p:nvPicPr>
          <p:cNvPr id="10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986" y="381707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20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3032" y="1746505"/>
            <a:ext cx="5750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Creating, Compiling and Executing the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050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4243" y="2981165"/>
            <a:ext cx="85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Source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0504" y="3693956"/>
            <a:ext cx="3995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Using the code editor in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IntelliJ IDEA, 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we create the source code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source</a:t>
            </a:r>
            <a:endParaRPr lang="en-US" sz="1600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code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is written in Java.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4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54" y="1846989"/>
            <a:ext cx="5750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Creating, Compiling and Executing the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050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4243" y="2981165"/>
            <a:ext cx="85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Source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3460" y="3713567"/>
            <a:ext cx="3510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compiler converts Java source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code into an intermediate language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called bytecodes.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602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55869" y="2981165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Byte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Codes</a:t>
            </a:r>
          </a:p>
        </p:txBody>
      </p:sp>
      <p:cxnSp>
        <p:nvCxnSpPr>
          <p:cNvPr id="11" name="Straight Arrow Connector 10"/>
          <p:cNvCxnSpPr>
            <a:stCxn id="3" idx="3"/>
            <a:endCxn id="8" idx="1"/>
          </p:cNvCxnSpPr>
          <p:nvPr/>
        </p:nvCxnSpPr>
        <p:spPr>
          <a:xfrm>
            <a:off x="4578096" y="3232514"/>
            <a:ext cx="9479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8097" y="287355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2077377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9700" y="1670965"/>
            <a:ext cx="5750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Creating, Compiling and Executing the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050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4243" y="2981165"/>
            <a:ext cx="85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Source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51360" y="3852008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Java bytecodes are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executed on a Java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Virtual Machine.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602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05563" y="2981165"/>
            <a:ext cx="647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Byte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</a:p>
        </p:txBody>
      </p:sp>
      <p:cxnSp>
        <p:nvCxnSpPr>
          <p:cNvPr id="11" name="Straight Arrow Connector 10"/>
          <p:cNvCxnSpPr>
            <a:stCxn id="3" idx="3"/>
            <a:endCxn id="8" idx="1"/>
          </p:cNvCxnSpPr>
          <p:nvPr/>
        </p:nvCxnSpPr>
        <p:spPr>
          <a:xfrm>
            <a:off x="4578096" y="3232514"/>
            <a:ext cx="9479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8097" y="287355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compile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2779997"/>
            <a:ext cx="1307592" cy="9590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89235" y="2908013"/>
            <a:ext cx="973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Java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Virtual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Machine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33616" y="3252436"/>
            <a:ext cx="9479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3617" y="2892994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execute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468" y="4896276"/>
            <a:ext cx="6110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Java Virtual Machine (JVM) is a software program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that runs on your computer. It </a:t>
            </a:r>
            <a:r>
              <a:rPr lang="en-US" sz="1800" i="1" dirty="0">
                <a:solidFill>
                  <a:srgbClr val="FFC000"/>
                </a:solidFill>
                <a:latin typeface="Comic Sans MS" panose="030F0702030302020204" pitchFamily="66" charset="0"/>
              </a:rPr>
              <a:t>interprets</a:t>
            </a:r>
            <a:r>
              <a:rPr lang="en-US" sz="1800" dirty="0">
                <a:latin typeface="Comic Sans MS" panose="030F0702030302020204" pitchFamily="66" charset="0"/>
              </a:rPr>
              <a:t> the byte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codes by converting them into machine language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code that is executed as it is converted.</a:t>
            </a:r>
          </a:p>
        </p:txBody>
      </p:sp>
    </p:spTree>
    <p:extLst>
      <p:ext uri="{BB962C8B-B14F-4D97-AF65-F5344CB8AC3E}">
        <p14:creationId xmlns:p14="http://schemas.microsoft.com/office/powerpoint/2010/main" val="176737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570" y="1468468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Simple Java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6595" y="2659515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15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8561" y="2743200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4404" y="1226301"/>
            <a:ext cx="48574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Every java program must have at least one class.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Each class has a name. By convention class names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are capitalized. We will talk more about classes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later in the course.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00116" y="2137401"/>
            <a:ext cx="294401" cy="126534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80113" y="4572301"/>
            <a:ext cx="4340406" cy="24166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994517" y="3473849"/>
            <a:ext cx="2426002" cy="33026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11824" y="3506875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Everything 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that belongs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to </a:t>
            </a:r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the 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class is enclosed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 </a:t>
            </a:r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these curly 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braces</a:t>
            </a:r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420519" y="3506875"/>
            <a:ext cx="0" cy="106542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8560" y="2998089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150" y="1955473"/>
            <a:ext cx="5367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keyword </a:t>
            </a:r>
            <a:r>
              <a:rPr lang="en-US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public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is an access modifier. It tells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us that this class can be seen by parts of the program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code that are outside of this class.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5328" y="3697793"/>
            <a:ext cx="523184" cy="6437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75279" y="2786470"/>
            <a:ext cx="50242" cy="91132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8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754" y="3074795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172" y="1316737"/>
            <a:ext cx="58304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Every java program must also have exactly one method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named </a:t>
            </a:r>
            <a:r>
              <a:rPr lang="en-US" sz="1600" i="1" u="sng" dirty="0">
                <a:solidFill>
                  <a:srgbClr val="FFC000"/>
                </a:solidFill>
                <a:latin typeface="Comic Sans MS" panose="030F0702030302020204" pitchFamily="66" charset="0"/>
              </a:rPr>
              <a:t>main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. Method names are not capitalized.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main  method defines the entry point for the program,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is where the program will begin executing.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59156" y="2393955"/>
            <a:ext cx="494044" cy="156509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39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8561" y="2743200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public </a:t>
            </a:r>
            <a:r>
              <a:rPr lang="en-US" sz="1800" dirty="0">
                <a:latin typeface="+mn-lt"/>
              </a:rPr>
              <a:t>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0193" y="1316736"/>
            <a:ext cx="5373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These are the </a:t>
            </a:r>
            <a:r>
              <a:rPr lang="en-US" sz="1600" i="1" dirty="0">
                <a:solidFill>
                  <a:srgbClr val="FFC000"/>
                </a:solidFill>
                <a:latin typeface="Comic Sans MS" panose="030F0702030302020204" pitchFamily="66" charset="0"/>
              </a:rPr>
              <a:t>arguments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that are being passed to the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main( ) method. We are not going to concern ourselves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with these arguments, because the programs we write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will never use them.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9495" y="2180492"/>
            <a:ext cx="730325" cy="145829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01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3608" y="2732053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0026" y="2732053"/>
            <a:ext cx="1421094" cy="118729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13566" y="1525608"/>
            <a:ext cx="41104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Methods are made up of statements. A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statement is an instruction that tells the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computer to do something. A statement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ends with a semi-colon.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7755" y="3626961"/>
            <a:ext cx="2688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All of the statements that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belong to a method are enclosed in curly braces. 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This is called the body of the method.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168967" y="3743320"/>
            <a:ext cx="1228" cy="603222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62620" y="3743320"/>
            <a:ext cx="907575" cy="4395"/>
          </a:xfrm>
          <a:prstGeom prst="line">
            <a:avLst/>
          </a:prstGeom>
          <a:ln w="254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92232" y="4336185"/>
            <a:ext cx="4277963" cy="10357"/>
          </a:xfrm>
          <a:prstGeom prst="line">
            <a:avLst/>
          </a:prstGeom>
          <a:ln w="254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2836" y="2095423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93457" y="3568411"/>
            <a:ext cx="356616" cy="64922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27535" y="4367184"/>
            <a:ext cx="61141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statement tells the computer to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display the string of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characters inside the quotation marks. </a:t>
            </a:r>
            <a:r>
              <a:rPr lang="en-US" sz="1600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System.out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is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an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object that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represents the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display screen on your computer. </a:t>
            </a:r>
            <a:endParaRPr lang="en-US" sz="1600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display screen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and the keyboard are often referred to as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computer’s console. </a:t>
            </a:r>
          </a:p>
        </p:txBody>
      </p:sp>
    </p:spTree>
    <p:extLst>
      <p:ext uri="{BB962C8B-B14F-4D97-AF65-F5344CB8AC3E}">
        <p14:creationId xmlns:p14="http://schemas.microsoft.com/office/powerpoint/2010/main" val="256421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5721" y="2176272"/>
            <a:ext cx="4022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You Will Learn This Week</a:t>
            </a:r>
          </a:p>
        </p:txBody>
      </p:sp>
      <p:pic>
        <p:nvPicPr>
          <p:cNvPr id="4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220" y="31233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5720" y="3027714"/>
            <a:ext cx="5779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What this course is all about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What is in the Course Syllabus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little about computer programs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What a simple Java program looks like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Who your classmates are and something about them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6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220" y="339464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220" y="366591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220" y="393719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0452" y="418960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223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2049" y="2127647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52497" y="3600635"/>
            <a:ext cx="356616" cy="64922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56738" y="4326779"/>
            <a:ext cx="4443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println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is the name of a method that outputs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string in the parenthesis to the display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text in between the quotation marks is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known as a </a:t>
            </a:r>
            <a:r>
              <a:rPr lang="en-US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string literal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4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4562685" y="2005096"/>
            <a:ext cx="674834" cy="58477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7420" y="1215265"/>
            <a:ext cx="5216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Comments at the beginning of a program tell others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what the program does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 The characters // mark this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as a single line comment.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934" y="2589871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31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126" y="182036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Programming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9277" y="2633573"/>
            <a:ext cx="6572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Programming style deals with what a program looks like.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It is possible to write a program that works, but because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of bad programming style it is hard to read, and therefore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hard to maintain. Most software development organizations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will require their programmers to follow a set of style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guidelines when writing their source code.</a:t>
            </a:r>
          </a:p>
        </p:txBody>
      </p:sp>
    </p:spTree>
    <p:extLst>
      <p:ext uri="{BB962C8B-B14F-4D97-AF65-F5344CB8AC3E}">
        <p14:creationId xmlns:p14="http://schemas.microsoft.com/office/powerpoint/2010/main" val="27011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2624453" y="2301072"/>
            <a:ext cx="7696200" cy="3745123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Choose meaningful and descriptive names.</a:t>
            </a:r>
          </a:p>
          <a:p>
            <a:pPr marL="0" indent="0" algn="just"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Class names: </a:t>
            </a:r>
            <a:r>
              <a:rPr lang="en-US" altLang="en-US" dirty="0">
                <a:latin typeface="Comic Sans MS" panose="030F0702030302020204" pitchFamily="66" charset="0"/>
              </a:rPr>
              <a:t>Capitalize the first letter of each word in the name, for example, </a:t>
            </a:r>
          </a:p>
          <a:p>
            <a:pPr marL="0" indent="0" algn="just">
              <a:buNone/>
            </a:pPr>
            <a:r>
              <a:rPr lang="en-US" altLang="en-US" dirty="0" smtClean="0"/>
              <a:t>     </a:t>
            </a:r>
            <a:r>
              <a:rPr lang="en-US" altLang="en-US" dirty="0" err="1" smtClean="0"/>
              <a:t>WelcomeToJava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marL="0" indent="0" algn="just">
              <a:buNone/>
            </a:pPr>
            <a:r>
              <a:rPr lang="en-US" altLang="en-US" dirty="0" smtClean="0">
                <a:latin typeface="Comic Sans MS" panose="030F0702030302020204" pitchFamily="66" charset="0"/>
              </a:rPr>
              <a:t>This is called title case.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Method names: </a:t>
            </a:r>
            <a:r>
              <a:rPr lang="en-US" altLang="en-US" dirty="0">
                <a:latin typeface="Comic Sans MS" panose="030F0702030302020204" pitchFamily="66" charset="0"/>
              </a:rPr>
              <a:t>The first letter is not capitalized. For example,</a:t>
            </a:r>
          </a:p>
          <a:p>
            <a:pPr marL="0" indent="0" algn="just">
              <a:buNone/>
            </a:pPr>
            <a:r>
              <a:rPr lang="en-US" altLang="en-US" dirty="0"/>
              <a:t>      </a:t>
            </a:r>
            <a:r>
              <a:rPr lang="en-US" altLang="en-US" dirty="0" err="1"/>
              <a:t>computeArea</a:t>
            </a:r>
            <a:r>
              <a:rPr lang="en-US" altLang="en-US" dirty="0" smtClean="0"/>
              <a:t>()</a:t>
            </a:r>
          </a:p>
          <a:p>
            <a:pPr marL="0" indent="0" algn="just">
              <a:buNone/>
            </a:pPr>
            <a:r>
              <a:rPr lang="en-US" altLang="en-US" dirty="0" smtClean="0">
                <a:latin typeface="Comic Sans MS" panose="030F0702030302020204" pitchFamily="66" charset="0"/>
              </a:rPr>
              <a:t>This is called camel case.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lvl="1"/>
            <a:endParaRPr lang="en-US" alt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59145" y="1109246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34567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2632665" y="2204985"/>
            <a:ext cx="7924800" cy="298608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Indentation:</a:t>
            </a:r>
          </a:p>
          <a:p>
            <a:pPr marL="0" indent="0" algn="just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 everything inside of a block should be </a:t>
            </a:r>
            <a:r>
              <a:rPr lang="en-US" altLang="en-US" dirty="0" smtClean="0">
                <a:latin typeface="Comic Sans MS" panose="030F0702030302020204" pitchFamily="66" charset="0"/>
              </a:rPr>
              <a:t>indented.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 Normally </a:t>
            </a:r>
            <a:r>
              <a:rPr lang="en-US" altLang="en-US" dirty="0" smtClean="0">
                <a:latin typeface="Comic Sans MS" panose="030F0702030302020204" pitchFamily="66" charset="0"/>
              </a:rPr>
              <a:t>Eclipse </a:t>
            </a:r>
            <a:r>
              <a:rPr lang="en-US" altLang="en-US" dirty="0">
                <a:latin typeface="Comic Sans MS" panose="030F0702030302020204" pitchFamily="66" charset="0"/>
              </a:rPr>
              <a:t>takes care of indentation for you.</a:t>
            </a:r>
          </a:p>
          <a:p>
            <a:pPr algn="just"/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Spacing: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use a blank line to separate segments of the code.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7774" y="1471762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Indentation and Spacing</a:t>
            </a:r>
          </a:p>
        </p:txBody>
      </p:sp>
    </p:spTree>
    <p:extLst>
      <p:ext uri="{BB962C8B-B14F-4D97-AF65-F5344CB8AC3E}">
        <p14:creationId xmlns:p14="http://schemas.microsoft.com/office/powerpoint/2010/main" val="230318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71134" y="2272718"/>
            <a:ext cx="6428680" cy="2886075"/>
          </a:xfrm>
          <a:noFill/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>
                <a:latin typeface="Comic Sans MS" panose="030F0702030302020204" pitchFamily="66" charset="0"/>
              </a:rPr>
              <a:t>Syntax Errors</a:t>
            </a:r>
          </a:p>
          <a:p>
            <a:pPr lvl="1" algn="just"/>
            <a:r>
              <a:rPr lang="en-US" altLang="en-US" sz="1800" dirty="0">
                <a:latin typeface="Comic Sans MS" panose="030F0702030302020204" pitchFamily="66" charset="0"/>
              </a:rPr>
              <a:t>Detected by the </a:t>
            </a:r>
            <a:r>
              <a:rPr lang="en-US" altLang="en-US" sz="1800" dirty="0" smtClean="0">
                <a:latin typeface="Comic Sans MS" panose="030F0702030302020204" pitchFamily="66" charset="0"/>
              </a:rPr>
              <a:t>compiler –the language has been used incorrectly.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algn="just"/>
            <a:r>
              <a:rPr lang="en-US" altLang="en-US" dirty="0">
                <a:latin typeface="Comic Sans MS" panose="030F0702030302020204" pitchFamily="66" charset="0"/>
              </a:rPr>
              <a:t>Runtime Errors</a:t>
            </a:r>
          </a:p>
          <a:p>
            <a:pPr lvl="1" algn="just"/>
            <a:r>
              <a:rPr lang="en-US" altLang="en-US" sz="1800" dirty="0">
                <a:latin typeface="Comic Sans MS" panose="030F0702030302020204" pitchFamily="66" charset="0"/>
              </a:rPr>
              <a:t>Cause the program to </a:t>
            </a:r>
            <a:r>
              <a:rPr lang="en-US" altLang="en-US" sz="1800" dirty="0" smtClean="0">
                <a:latin typeface="Comic Sans MS" panose="030F0702030302020204" pitchFamily="66" charset="0"/>
              </a:rPr>
              <a:t>abort – the computer cannot do something you told it to do.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algn="just"/>
            <a:r>
              <a:rPr lang="en-US" altLang="en-US" dirty="0">
                <a:latin typeface="Comic Sans MS" panose="030F0702030302020204" pitchFamily="66" charset="0"/>
              </a:rPr>
              <a:t>Logic Errors</a:t>
            </a:r>
          </a:p>
          <a:p>
            <a:pPr lvl="1" algn="just"/>
            <a:r>
              <a:rPr lang="en-US" altLang="en-US" sz="1800" dirty="0">
                <a:latin typeface="Comic Sans MS" panose="030F0702030302020204" pitchFamily="66" charset="0"/>
              </a:rPr>
              <a:t>Produces incorrect </a:t>
            </a:r>
            <a:r>
              <a:rPr lang="en-US" altLang="en-US" sz="1800" dirty="0" smtClean="0">
                <a:latin typeface="Comic Sans MS" panose="030F0702030302020204" pitchFamily="66" charset="0"/>
              </a:rPr>
              <a:t>results – the program works but there is something wrong in your logic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1261" y="1483045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Programming Errors</a:t>
            </a:r>
          </a:p>
        </p:txBody>
      </p:sp>
    </p:spTree>
    <p:extLst>
      <p:ext uri="{BB962C8B-B14F-4D97-AF65-F5344CB8AC3E}">
        <p14:creationId xmlns:p14="http://schemas.microsoft.com/office/powerpoint/2010/main" val="37814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3952352" y="1972931"/>
            <a:ext cx="4392549" cy="2893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Learning to program requires</a:t>
            </a:r>
          </a:p>
          <a:p>
            <a:endParaRPr lang="en-US" sz="1800" dirty="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Time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Patience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Good language skills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The ability to think abstractly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Good math skills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The ability to solve problems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Practice – Program, program, program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A sense of curiosity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3962401" y="1447800"/>
            <a:ext cx="40398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Learning to Program Takes Time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315119" y="2632059"/>
            <a:ext cx="6333785" cy="25853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Researchers have shown that learning to do anything well</a:t>
            </a:r>
          </a:p>
          <a:p>
            <a:r>
              <a:rPr lang="en-US" sz="1800" dirty="0">
                <a:latin typeface="Comic Sans MS" pitchFamily="66" charset="0"/>
              </a:rPr>
              <a:t>(playing the piano, painting, playing tennis, </a:t>
            </a:r>
            <a:r>
              <a:rPr lang="en-US" sz="1800" dirty="0" err="1">
                <a:latin typeface="Comic Sans MS" pitchFamily="66" charset="0"/>
              </a:rPr>
              <a:t>etc</a:t>
            </a:r>
            <a:r>
              <a:rPr lang="en-US" sz="1800" dirty="0">
                <a:latin typeface="Comic Sans MS" pitchFamily="66" charset="0"/>
              </a:rPr>
              <a:t>) takes </a:t>
            </a:r>
          </a:p>
          <a:p>
            <a:r>
              <a:rPr lang="en-US" sz="1800" dirty="0">
                <a:latin typeface="Comic Sans MS" pitchFamily="66" charset="0"/>
              </a:rPr>
              <a:t>about 10 years.  Learning to be a good programmer is no</a:t>
            </a:r>
          </a:p>
          <a:p>
            <a:r>
              <a:rPr lang="en-US" sz="1800" dirty="0">
                <a:latin typeface="Comic Sans MS" pitchFamily="66" charset="0"/>
              </a:rPr>
              <a:t>different.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To become proficient at programming</a:t>
            </a:r>
          </a:p>
          <a:p>
            <a:r>
              <a:rPr lang="en-US" sz="1800" dirty="0">
                <a:latin typeface="Comic Sans MS" pitchFamily="66" charset="0"/>
              </a:rPr>
              <a:t>    Practice</a:t>
            </a:r>
          </a:p>
          <a:p>
            <a:r>
              <a:rPr lang="en-US" sz="1800" dirty="0">
                <a:latin typeface="Comic Sans MS" pitchFamily="66" charset="0"/>
              </a:rPr>
              <a:t>        Practice</a:t>
            </a:r>
          </a:p>
          <a:p>
            <a:r>
              <a:rPr lang="en-US" sz="1800" dirty="0">
                <a:latin typeface="Comic Sans MS" pitchFamily="66" charset="0"/>
              </a:rPr>
              <a:t>            Practice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3743" y="2355544"/>
            <a:ext cx="479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Preparing For This Week’s 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5811" y="3195375"/>
            <a:ext cx="6357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The following slides illustrate how to download and install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the </a:t>
            </a:r>
            <a:r>
              <a:rPr lang="en-US" sz="1800" dirty="0" smtClean="0">
                <a:latin typeface="Comic Sans MS" panose="030F0702030302020204" pitchFamily="66" charset="0"/>
              </a:rPr>
              <a:t>Java JDK and IntelliJ IDEA. These slides </a:t>
            </a:r>
            <a:r>
              <a:rPr lang="en-US" sz="1800" dirty="0" smtClean="0">
                <a:latin typeface="Comic Sans MS" panose="030F0702030302020204" pitchFamily="66" charset="0"/>
              </a:rPr>
              <a:t>show the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install </a:t>
            </a:r>
            <a:r>
              <a:rPr lang="en-US" sz="1800" dirty="0" smtClean="0">
                <a:latin typeface="Comic Sans MS" panose="030F0702030302020204" pitchFamily="66" charset="0"/>
              </a:rPr>
              <a:t>on a </a:t>
            </a:r>
            <a:r>
              <a:rPr lang="en-US" sz="1800" dirty="0" smtClean="0">
                <a:latin typeface="Comic Sans MS" panose="030F0702030302020204" pitchFamily="66" charset="0"/>
              </a:rPr>
              <a:t>Windows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computer, but </a:t>
            </a:r>
            <a:r>
              <a:rPr lang="en-US" sz="1800" dirty="0" smtClean="0">
                <a:latin typeface="Comic Sans MS" panose="030F0702030302020204" pitchFamily="66" charset="0"/>
              </a:rPr>
              <a:t>installing on </a:t>
            </a:r>
            <a:r>
              <a:rPr lang="en-US" sz="1800" dirty="0" smtClean="0">
                <a:latin typeface="Comic Sans MS" panose="030F0702030302020204" pitchFamily="66" charset="0"/>
              </a:rPr>
              <a:t>a </a:t>
            </a:r>
            <a:r>
              <a:rPr lang="en-US" sz="1800" dirty="0" smtClean="0">
                <a:latin typeface="Comic Sans MS" panose="030F0702030302020204" pitchFamily="66" charset="0"/>
              </a:rPr>
              <a:t>Mac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computer will </a:t>
            </a:r>
            <a:r>
              <a:rPr lang="en-US" sz="1800" dirty="0" smtClean="0">
                <a:latin typeface="Comic Sans MS" panose="030F0702030302020204" pitchFamily="66" charset="0"/>
              </a:rPr>
              <a:t>be similar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17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3573463" y="2201722"/>
            <a:ext cx="4092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 smtClean="0">
                <a:latin typeface="Comic Sans MS" pitchFamily="66" charset="0"/>
              </a:rPr>
              <a:t>Java Development Kit (JDK)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573463" y="2668274"/>
            <a:ext cx="62199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The JDK contains a package of tools that are required</a:t>
            </a:r>
          </a:p>
          <a:p>
            <a:r>
              <a:rPr lang="en-US" sz="1800" dirty="0" smtClean="0">
                <a:latin typeface="Comic Sans MS" pitchFamily="66" charset="0"/>
              </a:rPr>
              <a:t>for developing Java programs. You may already have the</a:t>
            </a:r>
          </a:p>
          <a:p>
            <a:r>
              <a:rPr lang="en-US" sz="1800" dirty="0" smtClean="0">
                <a:latin typeface="Comic Sans MS" pitchFamily="66" charset="0"/>
              </a:rPr>
              <a:t>JDK installed on your computer, but you will want to</a:t>
            </a:r>
          </a:p>
          <a:p>
            <a:r>
              <a:rPr lang="en-US" sz="1800" dirty="0" smtClean="0">
                <a:latin typeface="Comic Sans MS" pitchFamily="66" charset="0"/>
              </a:rPr>
              <a:t>download and install the newest version.</a:t>
            </a:r>
          </a:p>
        </p:txBody>
      </p:sp>
    </p:spTree>
    <p:extLst>
      <p:ext uri="{BB962C8B-B14F-4D97-AF65-F5344CB8AC3E}">
        <p14:creationId xmlns:p14="http://schemas.microsoft.com/office/powerpoint/2010/main" val="411100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5720" y="2176272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You Will Do This Week</a:t>
            </a:r>
          </a:p>
        </p:txBody>
      </p:sp>
      <p:pic>
        <p:nvPicPr>
          <p:cNvPr id="4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053" y="31233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78554" y="3027714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Study this set of slides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Review the course syllabus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Get to know your class-mates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Sign up for a Zoom account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Install </a:t>
            </a:r>
            <a:r>
              <a:rPr lang="en-US" sz="1800" dirty="0" smtClean="0">
                <a:latin typeface="Comic Sans MS" panose="030F0702030302020204" pitchFamily="66" charset="0"/>
              </a:rPr>
              <a:t>IntelliJ IDEA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Write a short Java program and submit it</a:t>
            </a:r>
          </a:p>
        </p:txBody>
      </p:sp>
      <p:pic>
        <p:nvPicPr>
          <p:cNvPr id="6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149" y="339464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245" y="366591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341" y="393719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581" y="419931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2312" y="448050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115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984988" y="2147401"/>
            <a:ext cx="4477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Downloading and </a:t>
            </a:r>
            <a:r>
              <a:rPr lang="en-US" dirty="0" smtClean="0">
                <a:latin typeface="Comic Sans MS" pitchFamily="66" charset="0"/>
              </a:rPr>
              <a:t>Installing The </a:t>
            </a:r>
            <a:r>
              <a:rPr lang="en-US" dirty="0" smtClean="0">
                <a:latin typeface="Comic Sans MS" pitchFamily="66" charset="0"/>
              </a:rPr>
              <a:t>JDK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984988" y="2767863"/>
            <a:ext cx="75425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Downloads for the JDK are located at</a:t>
            </a:r>
          </a:p>
          <a:p>
            <a:r>
              <a:rPr lang="en-US" sz="1800" dirty="0">
                <a:hlinkClick r:id="rId2"/>
              </a:rPr>
              <a:t>https://www.oracle.com/technetwork/java/javase/downloads/index.html</a:t>
            </a:r>
            <a:endParaRPr lang="en-US" sz="1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2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5" y="697674"/>
            <a:ext cx="8717450" cy="5742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9537" y="2861273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click on the 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button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26690" y="3102236"/>
            <a:ext cx="959667" cy="51814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66" y="421098"/>
            <a:ext cx="4517722" cy="6074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7113" y="4590516"/>
            <a:ext cx="1702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then click on your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operating system</a:t>
            </a:r>
            <a:r>
              <a:rPr lang="en-US" sz="14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This will start the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download.</a:t>
            </a:r>
            <a:endParaRPr lang="en-US" sz="1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7688" y="3645054"/>
            <a:ext cx="1252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Click here to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accept the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license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agreement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2475" y="3959051"/>
            <a:ext cx="1959428" cy="11857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52976" y="4893547"/>
            <a:ext cx="1427803" cy="10349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53943" y="4913644"/>
            <a:ext cx="1226836" cy="12590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9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78" y="1802684"/>
            <a:ext cx="2962275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2813" y="3677696"/>
            <a:ext cx="22637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Find the downloaded file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in your download folder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and double-click on it to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start the install process.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 smtClean="0">
                <a:latin typeface="Comic Sans MS" panose="030F0702030302020204" pitchFamily="66" charset="0"/>
              </a:rPr>
              <a:t>Follow the prompts.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33257" y="4330840"/>
            <a:ext cx="1205802" cy="7134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2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7503" y="2260879"/>
            <a:ext cx="441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Where did the install put the JDK?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503" y="3104942"/>
            <a:ext cx="662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Windows: C:/Program Files/Java/</a:t>
            </a:r>
          </a:p>
          <a:p>
            <a:r>
              <a:rPr lang="en-US" sz="1800" dirty="0" err="1" smtClean="0">
                <a:latin typeface="Comic Sans MS" panose="030F0702030302020204" pitchFamily="66" charset="0"/>
              </a:rPr>
              <a:t>MacOS</a:t>
            </a:r>
            <a:r>
              <a:rPr lang="en-US" sz="1800" dirty="0" smtClean="0">
                <a:latin typeface="Comic Sans MS" panose="030F0702030302020204" pitchFamily="66" charset="0"/>
              </a:rPr>
              <a:t>: Macintosh HD/Library/Java/</a:t>
            </a:r>
            <a:r>
              <a:rPr lang="en-US" sz="1800" dirty="0" err="1" smtClean="0">
                <a:latin typeface="Comic Sans MS" panose="030F0702030302020204" pitchFamily="66" charset="0"/>
              </a:rPr>
              <a:t>JavaVirtualMachines</a:t>
            </a:r>
            <a:r>
              <a:rPr lang="en-US" sz="1800" dirty="0" smtClean="0">
                <a:latin typeface="Comic Sans MS" panose="030F0702030302020204" pitchFamily="66" charset="0"/>
              </a:rPr>
              <a:t>/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5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6344" y="3044651"/>
            <a:ext cx="5173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Download and install IntelliJ IDEA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9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54" y="1591624"/>
            <a:ext cx="5707516" cy="3939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7332" y="773723"/>
            <a:ext cx="474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Go to https://www.jetbrains.com/idea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0299" y="394900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click on DOWNLOAD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5660" y="4133035"/>
            <a:ext cx="2355188" cy="660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9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2" y="613076"/>
            <a:ext cx="7432117" cy="4718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2743" y="3235568"/>
            <a:ext cx="12153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Click on the 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Community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download.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72105" y="3456633"/>
            <a:ext cx="2160396" cy="1085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4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7" y="1158972"/>
            <a:ext cx="6289588" cy="48750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6964" y="4250453"/>
            <a:ext cx="3029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The download should start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automatically. You do not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need to provide an email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unless you want to get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emails from </a:t>
            </a:r>
            <a:r>
              <a:rPr lang="en-US" sz="1800" dirty="0" err="1" smtClean="0">
                <a:latin typeface="Comic Sans MS" panose="030F0702030302020204" pitchFamily="66" charset="0"/>
              </a:rPr>
              <a:t>JetBrains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6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30" y="2074566"/>
            <a:ext cx="4857750" cy="373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5658" y="3145134"/>
            <a:ext cx="3591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Comic Sans MS" panose="030F0702030302020204" pitchFamily="66" charset="0"/>
              </a:rPr>
              <a:t>Double click on the downloaded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file to start the install process.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Follow the prompts.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2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484" y="1438849"/>
            <a:ext cx="7735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This is an </a:t>
            </a:r>
            <a:r>
              <a:rPr lang="en-US" sz="1800" b="1" u="sng" dirty="0">
                <a:latin typeface="Comic Sans MS" panose="030F0702030302020204" pitchFamily="66" charset="0"/>
              </a:rPr>
              <a:t>introduction</a:t>
            </a:r>
            <a:r>
              <a:rPr lang="en-US" sz="1800" dirty="0">
                <a:latin typeface="Comic Sans MS" panose="030F0702030302020204" pitchFamily="66" charset="0"/>
              </a:rPr>
              <a:t> to object-oriented programming.  At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end of this course you should have a solid grasp of the basic principles of object-oriented programming. These </a:t>
            </a:r>
            <a:r>
              <a:rPr lang="en-US" sz="1800" dirty="0" smtClean="0">
                <a:latin typeface="Comic Sans MS" panose="030F0702030302020204" pitchFamily="66" charset="0"/>
              </a:rPr>
              <a:t>include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 *  Reading and writing data to the Console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   * Using primitive data types and operators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Thinking algorithmically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Changing the flow of control in a </a:t>
            </a:r>
            <a:r>
              <a:rPr lang="en-US" sz="1800" dirty="0" smtClean="0">
                <a:latin typeface="Comic Sans MS" panose="030F0702030302020204" pitchFamily="66" charset="0"/>
              </a:rPr>
              <a:t>program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    - with selection statements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    - with loops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   * Using </a:t>
            </a:r>
            <a:r>
              <a:rPr lang="en-US" sz="1800" dirty="0" smtClean="0">
                <a:latin typeface="Comic Sans MS" panose="030F0702030302020204" pitchFamily="66" charset="0"/>
              </a:rPr>
              <a:t>object-oriented </a:t>
            </a:r>
            <a:r>
              <a:rPr lang="en-US" sz="1800" dirty="0">
                <a:latin typeface="Comic Sans MS" panose="030F0702030302020204" pitchFamily="66" charset="0"/>
              </a:rPr>
              <a:t>design principles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   - abstraction, encapsulation, inheritance,  polymorphism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Using methods to break problems into smaller pieces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Handling exceptions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Reading and writing data to a file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04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952" y="1762543"/>
            <a:ext cx="4800600" cy="3714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5781" y="3265975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Select these options.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(Windows only):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5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667" y="2570514"/>
            <a:ext cx="6093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Click on the IntelliJ icon to launch IntelliJ IDEA.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When you first start IntelliJ IDEA, there are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some configuration options you can choose. </a:t>
            </a:r>
            <a:r>
              <a:rPr lang="en-US" dirty="0" smtClean="0">
                <a:latin typeface="Comic Sans MS" panose="030F0702030302020204" pitchFamily="66" charset="0"/>
              </a:rPr>
              <a:t> You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can ignore these.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5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1758" y="2934119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Writing Your First Java Program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49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54" y="2252048"/>
            <a:ext cx="5212816" cy="3804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2587" y="3023857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Click on Create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New Project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15216" y="3277354"/>
            <a:ext cx="2145671" cy="876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0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38" y="1045027"/>
            <a:ext cx="4991803" cy="5290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998" y="1125415"/>
            <a:ext cx="1317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Select Java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940988" y="1294692"/>
            <a:ext cx="1254387" cy="1120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9988" y="1929284"/>
            <a:ext cx="2698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If the JDK you installed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does not show up here, 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click on the </a:t>
            </a:r>
            <a:r>
              <a:rPr lang="en-US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New</a:t>
            </a:r>
            <a:r>
              <a:rPr lang="en-US" sz="1600" dirty="0" smtClean="0">
                <a:latin typeface="Comic Sans MS" panose="030F0702030302020204" pitchFamily="66" charset="0"/>
              </a:rPr>
              <a:t> button 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and find the installed JDK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81670" y="1406769"/>
            <a:ext cx="1818752" cy="823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5970" y="507441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Click on Next.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652009" y="5259084"/>
            <a:ext cx="1593961" cy="890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50" y="1227393"/>
            <a:ext cx="5105033" cy="475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7833" y="1227393"/>
            <a:ext cx="278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Click on the Create project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from template box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7552" y="1607736"/>
            <a:ext cx="1306285" cy="80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7833" y="2023234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Pick Command Line App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4018231" y="1812168"/>
            <a:ext cx="1056187" cy="380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4949" y="6099349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Click on Next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61574" y="5797900"/>
            <a:ext cx="1517301" cy="4707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6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66" y="1312538"/>
            <a:ext cx="5283368" cy="4884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220" y="108265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Type in a project name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66697" y="1287417"/>
            <a:ext cx="1370428" cy="4509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3411" y="582805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Use the default location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or </a:t>
            </a:r>
            <a:r>
              <a:rPr lang="en-US" sz="1600" dirty="0" smtClean="0">
                <a:latin typeface="Comic Sans MS" panose="030F0702030302020204" pitchFamily="66" charset="0"/>
              </a:rPr>
              <a:t>type a different location.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6229979" y="875193"/>
            <a:ext cx="713432" cy="10440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3473" y="2802197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Type a package name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4347084" y="2240782"/>
            <a:ext cx="1209654" cy="730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0685" y="465238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</a:t>
            </a:r>
            <a:r>
              <a:rPr lang="en-US" sz="1600" dirty="0" smtClean="0">
                <a:latin typeface="Comic Sans MS" panose="030F0702030302020204" pitchFamily="66" charset="0"/>
              </a:rPr>
              <a:t>lick on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Finish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70066" y="5054321"/>
            <a:ext cx="3848519" cy="924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7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12" y="1061268"/>
            <a:ext cx="7356073" cy="48881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7543" y="3320672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Add your code here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872982" y="2682910"/>
            <a:ext cx="2748882" cy="8224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5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87" y="2483984"/>
            <a:ext cx="8858250" cy="3457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1081" y="1436914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Add this line of code 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74418" y="1718268"/>
            <a:ext cx="1252694" cy="294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3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02" y="1325177"/>
            <a:ext cx="6718282" cy="53078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345" y="3340054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The output of your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program appears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here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32559" y="3979103"/>
            <a:ext cx="1989574" cy="162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34667" y="338667"/>
            <a:ext cx="36808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Click on Run-&gt;Run Main on the menu bar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or click on this green triangle to run your 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program.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74467" y="905933"/>
            <a:ext cx="1617133" cy="8466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171440" y="1386840"/>
            <a:ext cx="57912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61000" y="497840"/>
            <a:ext cx="973667" cy="827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7624" y="2468881"/>
            <a:ext cx="6654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At the end of this course you should be able to</a:t>
            </a:r>
          </a:p>
          <a:p>
            <a:r>
              <a:rPr lang="en-US" dirty="0">
                <a:latin typeface="Comic Sans MS" panose="030F0702030302020204" pitchFamily="66" charset="0"/>
              </a:rPr>
              <a:t>design, construct, test, debug and document simple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object-oriented </a:t>
            </a:r>
            <a:r>
              <a:rPr lang="en-US" dirty="0">
                <a:latin typeface="Comic Sans MS" panose="030F0702030302020204" pitchFamily="66" charset="0"/>
              </a:rPr>
              <a:t>programs using the Java programming</a:t>
            </a:r>
          </a:p>
          <a:p>
            <a:r>
              <a:rPr lang="en-US" dirty="0">
                <a:latin typeface="Comic Sans MS" panose="030F0702030302020204" pitchFamily="66" charset="0"/>
              </a:rPr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024550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0" y="1886615"/>
            <a:ext cx="4968240" cy="290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04967" y="1392018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Where are my files (Windows)?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87" y="2298190"/>
            <a:ext cx="2973811" cy="2243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9200" y="4984495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If you use the default location for your files,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your program will be in a folder with the project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name, in a directory tree like this: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2052" y="32308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</a:t>
            </a:r>
            <a:r>
              <a:rPr lang="en-US" sz="1600" dirty="0" smtClean="0">
                <a:latin typeface="Comic Sans MS" panose="030F0702030302020204" pitchFamily="66" charset="0"/>
              </a:rPr>
              <a:t>his would be your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user name.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21120" y="3419855"/>
            <a:ext cx="508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498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0" y="1886615"/>
            <a:ext cx="4968240" cy="290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04967" y="1392018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Where are my files (Mac)?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00" y="4984495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If you use the default location for your files,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your program will be in a folder with the project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name, in a directory tree like this: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2052" y="32308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</a:t>
            </a:r>
            <a:r>
              <a:rPr lang="en-US" sz="1600" dirty="0" smtClean="0">
                <a:latin typeface="Comic Sans MS" panose="030F0702030302020204" pitchFamily="66" charset="0"/>
              </a:rPr>
              <a:t>his would be your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user name.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21120" y="3419855"/>
            <a:ext cx="508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7" y="2572510"/>
            <a:ext cx="2270765" cy="17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79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5418" y="2996697"/>
            <a:ext cx="3649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https://youtu.be/c0efB_CKOYo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9048" y="2091351"/>
            <a:ext cx="4665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Video presentation on running </a:t>
            </a:r>
            <a:r>
              <a:rPr lang="en-US" dirty="0" err="1" smtClean="0">
                <a:latin typeface="Comic Sans MS" panose="030F0702030302020204" pitchFamily="66" charset="0"/>
              </a:rPr>
              <a:t>Intellij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IDEA for the first time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7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0" y="1889760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To Submit </a:t>
            </a:r>
            <a:r>
              <a:rPr lang="en-US" sz="2400" dirty="0" smtClean="0">
                <a:latin typeface="Comic Sans MS" panose="030F0702030302020204" pitchFamily="66" charset="0"/>
              </a:rPr>
              <a:t>Your Program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2640" y="2905760"/>
            <a:ext cx="7236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1800" dirty="0" smtClean="0">
                <a:latin typeface="Comic Sans MS" panose="030F0702030302020204" pitchFamily="66" charset="0"/>
              </a:rPr>
              <a:t>Create a zip folder</a:t>
            </a:r>
          </a:p>
          <a:p>
            <a:pPr marL="457200" indent="-457200">
              <a:buAutoNum type="arabicParenBoth"/>
            </a:pPr>
            <a:r>
              <a:rPr lang="en-US" sz="1800" dirty="0" smtClean="0">
                <a:latin typeface="Comic Sans MS" panose="030F0702030302020204" pitchFamily="66" charset="0"/>
              </a:rPr>
              <a:t>Drag the entire project folder and drop it into the zip folder</a:t>
            </a:r>
          </a:p>
          <a:p>
            <a:pPr marL="457200" indent="-457200">
              <a:buAutoNum type="arabicParenBoth"/>
            </a:pPr>
            <a:r>
              <a:rPr lang="en-US" sz="1800" dirty="0" smtClean="0">
                <a:latin typeface="Comic Sans MS" panose="030F0702030302020204" pitchFamily="66" charset="0"/>
              </a:rPr>
              <a:t>Submit the zip folder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42" y="4130574"/>
            <a:ext cx="1550417" cy="15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6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746" y="2576522"/>
            <a:ext cx="5476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Don’t wait until late in the week to download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</a:t>
            </a:r>
            <a:r>
              <a:rPr lang="en-US" sz="1800" dirty="0" smtClean="0">
                <a:latin typeface="Comic Sans MS" panose="030F0702030302020204" pitchFamily="66" charset="0"/>
              </a:rPr>
              <a:t>install </a:t>
            </a:r>
            <a:r>
              <a:rPr lang="en-US" sz="1800" dirty="0" smtClean="0">
                <a:latin typeface="Comic Sans MS" panose="030F0702030302020204" pitchFamily="66" charset="0"/>
              </a:rPr>
              <a:t>IntelliJ IDEA. </a:t>
            </a:r>
            <a:r>
              <a:rPr lang="en-US" sz="1800" dirty="0" smtClean="0">
                <a:latin typeface="Comic Sans MS" panose="030F0702030302020204" pitchFamily="66" charset="0"/>
              </a:rPr>
              <a:t>You will </a:t>
            </a:r>
            <a:r>
              <a:rPr lang="en-US" sz="1800" dirty="0">
                <a:latin typeface="Comic Sans MS" panose="030F0702030302020204" pitchFamily="66" charset="0"/>
              </a:rPr>
              <a:t>need </a:t>
            </a:r>
            <a:r>
              <a:rPr lang="en-US" sz="1800" dirty="0" smtClean="0">
                <a:latin typeface="Comic Sans MS" panose="030F0702030302020204" pitchFamily="66" charset="0"/>
              </a:rPr>
              <a:t>it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to </a:t>
            </a:r>
            <a:r>
              <a:rPr lang="en-US" sz="1800" dirty="0">
                <a:latin typeface="Comic Sans MS" panose="030F0702030302020204" pitchFamily="66" charset="0"/>
              </a:rPr>
              <a:t>complete this </a:t>
            </a:r>
            <a:r>
              <a:rPr lang="en-US" sz="1800" dirty="0" smtClean="0">
                <a:latin typeface="Comic Sans MS" panose="030F0702030302020204" pitchFamily="66" charset="0"/>
              </a:rPr>
              <a:t>week’s assignment</a:t>
            </a:r>
            <a:r>
              <a:rPr lang="en-US" sz="1800" dirty="0">
                <a:latin typeface="Comic Sans MS" panose="030F0702030302020204" pitchFamily="66" charset="0"/>
              </a:rPr>
              <a:t>. If you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have </a:t>
            </a:r>
            <a:r>
              <a:rPr lang="en-US" sz="1800" dirty="0">
                <a:latin typeface="Comic Sans MS" panose="030F0702030302020204" pitchFamily="66" charset="0"/>
              </a:rPr>
              <a:t>problems downloading </a:t>
            </a:r>
            <a:r>
              <a:rPr lang="en-US" sz="1800" dirty="0" smtClean="0">
                <a:latin typeface="Comic Sans MS" panose="030F0702030302020204" pitchFamily="66" charset="0"/>
              </a:rPr>
              <a:t> and </a:t>
            </a:r>
            <a:r>
              <a:rPr lang="en-US" sz="1800" dirty="0">
                <a:latin typeface="Comic Sans MS" panose="030F0702030302020204" pitchFamily="66" charset="0"/>
              </a:rPr>
              <a:t>installing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IntelliJ IDEA, </a:t>
            </a:r>
            <a:r>
              <a:rPr lang="en-US" sz="1800" dirty="0">
                <a:latin typeface="Comic Sans MS" panose="030F0702030302020204" pitchFamily="66" charset="0"/>
              </a:rPr>
              <a:t>post </a:t>
            </a:r>
            <a:r>
              <a:rPr lang="en-US" sz="1800" dirty="0" smtClean="0">
                <a:latin typeface="Comic Sans MS" panose="030F0702030302020204" pitchFamily="66" charset="0"/>
              </a:rPr>
              <a:t>a  </a:t>
            </a:r>
            <a:r>
              <a:rPr lang="en-US" sz="1800" dirty="0">
                <a:latin typeface="Comic Sans MS" panose="030F0702030302020204" pitchFamily="66" charset="0"/>
              </a:rPr>
              <a:t>message on the discussion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board </a:t>
            </a:r>
            <a:r>
              <a:rPr lang="en-US" sz="1800" dirty="0">
                <a:latin typeface="Comic Sans MS" panose="030F0702030302020204" pitchFamily="66" charset="0"/>
              </a:rPr>
              <a:t>for help.</a:t>
            </a:r>
          </a:p>
        </p:txBody>
      </p:sp>
    </p:spTree>
    <p:extLst>
      <p:ext uri="{BB962C8B-B14F-4D97-AF65-F5344CB8AC3E}">
        <p14:creationId xmlns:p14="http://schemas.microsoft.com/office/powerpoint/2010/main" val="14976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4784" y="2752345"/>
            <a:ext cx="62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 matter what anyone else tells you, programming</a:t>
            </a:r>
          </a:p>
          <a:p>
            <a:r>
              <a:rPr lang="en-US" dirty="0">
                <a:latin typeface="Comic Sans MS" panose="030F0702030302020204" pitchFamily="66" charset="0"/>
              </a:rPr>
              <a:t>is an art. It is an extremely creative process that requires both passion and dedication. </a:t>
            </a:r>
          </a:p>
        </p:txBody>
      </p:sp>
    </p:spTree>
    <p:extLst>
      <p:ext uri="{BB962C8B-B14F-4D97-AF65-F5344CB8AC3E}">
        <p14:creationId xmlns:p14="http://schemas.microsoft.com/office/powerpoint/2010/main" val="29689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9153" y="2010411"/>
            <a:ext cx="60805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“The computer programmer is a creator of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universes for which he alone is the lawgiver.</a:t>
            </a:r>
          </a:p>
          <a:p>
            <a:r>
              <a:rPr lang="en-US" dirty="0">
                <a:latin typeface="Comic Sans MS" panose="030F0702030302020204" pitchFamily="66" charset="0"/>
              </a:rPr>
              <a:t>No playwright, no stage director, no emperor,</a:t>
            </a:r>
          </a:p>
          <a:p>
            <a:r>
              <a:rPr lang="en-US" dirty="0">
                <a:latin typeface="Comic Sans MS" panose="030F0702030302020204" pitchFamily="66" charset="0"/>
              </a:rPr>
              <a:t>however powerful, has ever exercised such</a:t>
            </a:r>
          </a:p>
          <a:p>
            <a:r>
              <a:rPr lang="en-US" dirty="0">
                <a:latin typeface="Comic Sans MS" panose="030F0702030302020204" pitchFamily="66" charset="0"/>
              </a:rPr>
              <a:t>absolute authority to arrange a stage or</a:t>
            </a:r>
          </a:p>
          <a:p>
            <a:r>
              <a:rPr lang="en-US" dirty="0">
                <a:latin typeface="Comic Sans MS" panose="030F0702030302020204" pitchFamily="66" charset="0"/>
              </a:rPr>
              <a:t>field of battle and to command such unswervingly</a:t>
            </a:r>
          </a:p>
          <a:p>
            <a:r>
              <a:rPr lang="en-US" dirty="0">
                <a:latin typeface="Comic Sans MS" panose="030F0702030302020204" pitchFamily="66" charset="0"/>
              </a:rPr>
              <a:t>dutiful actors or troops.”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                                      --</a:t>
            </a:r>
            <a:r>
              <a:rPr lang="en-US" sz="1600" dirty="0">
                <a:latin typeface="Comic Sans MS" panose="030F0702030302020204" pitchFamily="66" charset="0"/>
              </a:rPr>
              <a:t>Joseph </a:t>
            </a:r>
            <a:r>
              <a:rPr lang="en-US" sz="1600" dirty="0" err="1">
                <a:latin typeface="Comic Sans MS" panose="030F0702030302020204" pitchFamily="66" charset="0"/>
              </a:rPr>
              <a:t>Weizenbaum</a:t>
            </a: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>
          <a:xfrm>
            <a:off x="3133798" y="1943102"/>
            <a:ext cx="6323682" cy="3171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A computer is just a dumb machine. On its own, a computer is not capable of doing anything. We have to tell a computer what to do by giving it a set of instructions </a:t>
            </a:r>
            <a:r>
              <a:rPr lang="en-US" alt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called </a:t>
            </a: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a </a:t>
            </a:r>
            <a:r>
              <a:rPr lang="en-US" altLang="en-US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program</a:t>
            </a: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. Computers do  not understand human languages, so we have special computer languages that we have to learn to write our programs. These languages are called </a:t>
            </a:r>
            <a:r>
              <a:rPr lang="en-US" altLang="en-US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programming languages</a:t>
            </a: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6024</TotalTime>
  <Words>2677</Words>
  <Application>Microsoft Office PowerPoint</Application>
  <PresentationFormat>Widescreen</PresentationFormat>
  <Paragraphs>427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Calibri Light</vt:lpstr>
      <vt:lpstr>Comic Sans MS</vt:lpstr>
      <vt:lpstr>Courier 10 Pitch</vt:lpstr>
      <vt:lpstr>Monotype Sorts</vt:lpstr>
      <vt:lpstr>Tahoma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CS 1400</dc:subject>
  <dc:creator>Roger deBry</dc:creator>
  <cp:lastModifiedBy>Roger deBry</cp:lastModifiedBy>
  <cp:revision>152</cp:revision>
  <cp:lastPrinted>2018-11-09T18:04:14Z</cp:lastPrinted>
  <dcterms:created xsi:type="dcterms:W3CDTF">2002-03-06T19:41:56Z</dcterms:created>
  <dcterms:modified xsi:type="dcterms:W3CDTF">2019-07-01T14:26:14Z</dcterms:modified>
</cp:coreProperties>
</file>