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07"/>
  </p:notesMasterIdLst>
  <p:sldIdLst>
    <p:sldId id="491" r:id="rId2"/>
    <p:sldId id="335" r:id="rId3"/>
    <p:sldId id="525" r:id="rId4"/>
    <p:sldId id="493" r:id="rId5"/>
    <p:sldId id="476" r:id="rId6"/>
    <p:sldId id="477" r:id="rId7"/>
    <p:sldId id="454" r:id="rId8"/>
    <p:sldId id="455" r:id="rId9"/>
    <p:sldId id="462" r:id="rId10"/>
    <p:sldId id="425" r:id="rId11"/>
    <p:sldId id="285" r:id="rId12"/>
    <p:sldId id="343" r:id="rId13"/>
    <p:sldId id="344" r:id="rId14"/>
    <p:sldId id="456" r:id="rId15"/>
    <p:sldId id="461" r:id="rId16"/>
    <p:sldId id="295" r:id="rId17"/>
    <p:sldId id="257" r:id="rId18"/>
    <p:sldId id="440" r:id="rId19"/>
    <p:sldId id="459" r:id="rId20"/>
    <p:sldId id="460" r:id="rId21"/>
    <p:sldId id="258" r:id="rId22"/>
    <p:sldId id="259" r:id="rId23"/>
    <p:sldId id="260" r:id="rId24"/>
    <p:sldId id="345" r:id="rId25"/>
    <p:sldId id="261" r:id="rId26"/>
    <p:sldId id="346" r:id="rId27"/>
    <p:sldId id="262" r:id="rId28"/>
    <p:sldId id="463" r:id="rId29"/>
    <p:sldId id="465" r:id="rId30"/>
    <p:sldId id="453" r:id="rId31"/>
    <p:sldId id="265" r:id="rId32"/>
    <p:sldId id="263" r:id="rId33"/>
    <p:sldId id="264" r:id="rId34"/>
    <p:sldId id="484" r:id="rId35"/>
    <p:sldId id="266" r:id="rId36"/>
    <p:sldId id="396" r:id="rId37"/>
    <p:sldId id="403" r:id="rId38"/>
    <p:sldId id="397" r:id="rId39"/>
    <p:sldId id="398" r:id="rId40"/>
    <p:sldId id="400" r:id="rId41"/>
    <p:sldId id="402" r:id="rId42"/>
    <p:sldId id="267" r:id="rId43"/>
    <p:sldId id="458" r:id="rId44"/>
    <p:sldId id="426" r:id="rId45"/>
    <p:sldId id="427" r:id="rId46"/>
    <p:sldId id="286" r:id="rId47"/>
    <p:sldId id="290" r:id="rId48"/>
    <p:sldId id="428" r:id="rId49"/>
    <p:sldId id="433" r:id="rId50"/>
    <p:sldId id="288" r:id="rId51"/>
    <p:sldId id="289" r:id="rId52"/>
    <p:sldId id="276" r:id="rId53"/>
    <p:sldId id="432" r:id="rId54"/>
    <p:sldId id="410" r:id="rId55"/>
    <p:sldId id="405" r:id="rId56"/>
    <p:sldId id="406" r:id="rId57"/>
    <p:sldId id="407" r:id="rId58"/>
    <p:sldId id="296" r:id="rId59"/>
    <p:sldId id="480" r:id="rId60"/>
    <p:sldId id="481" r:id="rId61"/>
    <p:sldId id="482" r:id="rId62"/>
    <p:sldId id="441" r:id="rId63"/>
    <p:sldId id="308" r:id="rId64"/>
    <p:sldId id="488" r:id="rId65"/>
    <p:sldId id="489" r:id="rId66"/>
    <p:sldId id="442" r:id="rId67"/>
    <p:sldId id="443" r:id="rId68"/>
    <p:sldId id="490" r:id="rId69"/>
    <p:sldId id="309" r:id="rId70"/>
    <p:sldId id="445" r:id="rId71"/>
    <p:sldId id="446" r:id="rId72"/>
    <p:sldId id="447" r:id="rId73"/>
    <p:sldId id="485" r:id="rId74"/>
    <p:sldId id="486" r:id="rId75"/>
    <p:sldId id="449" r:id="rId76"/>
    <p:sldId id="450" r:id="rId77"/>
    <p:sldId id="451" r:id="rId78"/>
    <p:sldId id="342" r:id="rId79"/>
    <p:sldId id="495" r:id="rId80"/>
    <p:sldId id="498" r:id="rId81"/>
    <p:sldId id="499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0" r:id="rId93"/>
    <p:sldId id="511" r:id="rId94"/>
    <p:sldId id="512" r:id="rId95"/>
    <p:sldId id="513" r:id="rId96"/>
    <p:sldId id="514" r:id="rId97"/>
    <p:sldId id="515" r:id="rId98"/>
    <p:sldId id="516" r:id="rId99"/>
    <p:sldId id="517" r:id="rId100"/>
    <p:sldId id="518" r:id="rId101"/>
    <p:sldId id="519" r:id="rId102"/>
    <p:sldId id="520" r:id="rId103"/>
    <p:sldId id="521" r:id="rId104"/>
    <p:sldId id="522" r:id="rId105"/>
    <p:sldId id="523" r:id="rId10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rgbClr val="98BACB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98BACB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FF"/>
    <a:srgbClr val="CCECFF"/>
    <a:srgbClr val="FFFF00"/>
    <a:srgbClr val="6699FF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6C37-FE99-4D3E-A97D-1B95D6BC220E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4FC4-35FB-4456-979D-A8032B59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6A6D34C0-6AAB-4719-91B3-66417F3B84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3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5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A5EE2-F2C0-45C5-973A-12E3A120EB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89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04DED-FC94-444E-8947-0A9D86B330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3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66BF8-C4D9-44CF-BEE9-1E49368F0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0997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5146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81500"/>
            <a:ext cx="5080000" cy="171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67DF-A7DC-4C08-94C7-8360BF15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64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0971D-0BCB-48C8-9A73-90B8B719B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02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FBB27-E40C-4C8E-8F04-C781C62616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5C77A-8FDD-4B73-9600-20A4ACE05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77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6AD66-6840-4BC4-B32D-00EF2C4FA4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6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ECA0-C154-4D13-9FFA-34BEFDBB93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36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D7A76-7395-4C3A-9F81-99B7C1F20B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4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65AA7-2868-4FCF-B9EB-265496074D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95B4-D00D-48AC-839C-4574B47A87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3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568330A-4CE7-49EC-A1E1-03451BFDE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7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8681" y="2971801"/>
            <a:ext cx="2180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CIT-260 </a:t>
            </a:r>
            <a:endParaRPr lang="en-US" sz="32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Week </a:t>
            </a:r>
            <a:r>
              <a:rPr 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93040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124200" y="4191001"/>
            <a:ext cx="6260047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order to be able to refer to the data stored at some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address in the computer, we give the data at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address a name.  These names are called </a:t>
            </a:r>
            <a:r>
              <a:rPr lang="en-US" sz="1800" b="1" dirty="0">
                <a:solidFill>
                  <a:srgbClr val="FFC000"/>
                </a:solidFill>
                <a:latin typeface="Comic Sans MS" pitchFamily="66" charset="0"/>
              </a:rPr>
              <a:t>identifiers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6147" name="Straight Connector 3"/>
          <p:cNvCxnSpPr>
            <a:cxnSpLocks noChangeShapeType="1"/>
          </p:cNvCxnSpPr>
          <p:nvPr/>
        </p:nvCxnSpPr>
        <p:spPr bwMode="auto">
          <a:xfrm>
            <a:off x="3886200" y="1830389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8" name="Straight Connector 5"/>
          <p:cNvCxnSpPr>
            <a:cxnSpLocks noChangeShapeType="1"/>
          </p:cNvCxnSpPr>
          <p:nvPr/>
        </p:nvCxnSpPr>
        <p:spPr bwMode="auto">
          <a:xfrm>
            <a:off x="3886200" y="2135189"/>
            <a:ext cx="38862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49" name="Straight Connector 6"/>
          <p:cNvCxnSpPr>
            <a:cxnSpLocks noChangeShapeType="1"/>
          </p:cNvCxnSpPr>
          <p:nvPr/>
        </p:nvCxnSpPr>
        <p:spPr bwMode="auto">
          <a:xfrm>
            <a:off x="3886200" y="24384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0" name="Straight Connector 7"/>
          <p:cNvCxnSpPr>
            <a:cxnSpLocks noChangeShapeType="1"/>
          </p:cNvCxnSpPr>
          <p:nvPr/>
        </p:nvCxnSpPr>
        <p:spPr bwMode="auto">
          <a:xfrm>
            <a:off x="3886200" y="27432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1" name="Straight Connector 8"/>
          <p:cNvCxnSpPr>
            <a:cxnSpLocks noChangeShapeType="1"/>
          </p:cNvCxnSpPr>
          <p:nvPr/>
        </p:nvCxnSpPr>
        <p:spPr bwMode="auto">
          <a:xfrm>
            <a:off x="3886200" y="30480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2" name="Straight Connector 9"/>
          <p:cNvCxnSpPr>
            <a:cxnSpLocks noChangeShapeType="1"/>
          </p:cNvCxnSpPr>
          <p:nvPr/>
        </p:nvCxnSpPr>
        <p:spPr bwMode="auto">
          <a:xfrm>
            <a:off x="3886200" y="3352800"/>
            <a:ext cx="38862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3" name="Straight Connector 11"/>
          <p:cNvCxnSpPr>
            <a:cxnSpLocks noChangeShapeType="1"/>
          </p:cNvCxnSpPr>
          <p:nvPr/>
        </p:nvCxnSpPr>
        <p:spPr bwMode="auto">
          <a:xfrm rot="5400000">
            <a:off x="3162301" y="2630488"/>
            <a:ext cx="1905000" cy="3175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rot="5400000">
            <a:off x="3466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5" name="Straight Connector 13"/>
          <p:cNvCxnSpPr>
            <a:cxnSpLocks noChangeShapeType="1"/>
          </p:cNvCxnSpPr>
          <p:nvPr/>
        </p:nvCxnSpPr>
        <p:spPr bwMode="auto">
          <a:xfrm rot="5400000">
            <a:off x="37711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6" name="Straight Connector 14"/>
          <p:cNvCxnSpPr>
            <a:cxnSpLocks noChangeShapeType="1"/>
          </p:cNvCxnSpPr>
          <p:nvPr/>
        </p:nvCxnSpPr>
        <p:spPr bwMode="auto">
          <a:xfrm rot="5400000">
            <a:off x="40759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7" name="Straight Connector 15"/>
          <p:cNvCxnSpPr>
            <a:cxnSpLocks noChangeShapeType="1"/>
          </p:cNvCxnSpPr>
          <p:nvPr/>
        </p:nvCxnSpPr>
        <p:spPr bwMode="auto">
          <a:xfrm rot="5400000">
            <a:off x="43822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8" name="Straight Connector 16"/>
          <p:cNvCxnSpPr>
            <a:cxnSpLocks noChangeShapeType="1"/>
          </p:cNvCxnSpPr>
          <p:nvPr/>
        </p:nvCxnSpPr>
        <p:spPr bwMode="auto">
          <a:xfrm rot="5400000">
            <a:off x="46855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59" name="Straight Connector 17"/>
          <p:cNvCxnSpPr>
            <a:cxnSpLocks noChangeShapeType="1"/>
          </p:cNvCxnSpPr>
          <p:nvPr/>
        </p:nvCxnSpPr>
        <p:spPr bwMode="auto">
          <a:xfrm rot="5400000">
            <a:off x="4990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0" name="Straight Connector 18"/>
          <p:cNvCxnSpPr>
            <a:cxnSpLocks noChangeShapeType="1"/>
          </p:cNvCxnSpPr>
          <p:nvPr/>
        </p:nvCxnSpPr>
        <p:spPr bwMode="auto">
          <a:xfrm rot="5400000">
            <a:off x="52951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1" name="Straight Connector 19"/>
          <p:cNvCxnSpPr>
            <a:cxnSpLocks noChangeShapeType="1"/>
          </p:cNvCxnSpPr>
          <p:nvPr/>
        </p:nvCxnSpPr>
        <p:spPr bwMode="auto">
          <a:xfrm rot="5400000">
            <a:off x="5601494" y="2631281"/>
            <a:ext cx="1905000" cy="1588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2" name="Straight Connector 20"/>
          <p:cNvCxnSpPr>
            <a:cxnSpLocks noChangeShapeType="1"/>
          </p:cNvCxnSpPr>
          <p:nvPr/>
        </p:nvCxnSpPr>
        <p:spPr bwMode="auto">
          <a:xfrm rot="5400000">
            <a:off x="59047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3" name="Straight Connector 21"/>
          <p:cNvCxnSpPr>
            <a:cxnSpLocks noChangeShapeType="1"/>
          </p:cNvCxnSpPr>
          <p:nvPr/>
        </p:nvCxnSpPr>
        <p:spPr bwMode="auto">
          <a:xfrm rot="5400000">
            <a:off x="62095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164" name="Straight Connector 22"/>
          <p:cNvCxnSpPr>
            <a:cxnSpLocks noChangeShapeType="1"/>
          </p:cNvCxnSpPr>
          <p:nvPr/>
        </p:nvCxnSpPr>
        <p:spPr bwMode="auto">
          <a:xfrm rot="5400000">
            <a:off x="6514307" y="2629695"/>
            <a:ext cx="1905000" cy="1587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25" name="Oval 24"/>
          <p:cNvSpPr/>
          <p:nvPr/>
        </p:nvSpPr>
        <p:spPr bwMode="auto">
          <a:xfrm>
            <a:off x="6232818" y="2133600"/>
            <a:ext cx="259765" cy="1081980"/>
          </a:xfrm>
          <a:prstGeom prst="ellipse">
            <a:avLst/>
          </a:prstGeom>
          <a:gradFill>
            <a:gsLst>
              <a:gs pos="0">
                <a:srgbClr val="6699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67" name="TextBox 25"/>
          <p:cNvSpPr txBox="1">
            <a:spLocks noChangeArrowheads="1"/>
          </p:cNvSpPr>
          <p:nvPr/>
        </p:nvSpPr>
        <p:spPr bwMode="auto">
          <a:xfrm>
            <a:off x="6172201" y="2130426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omic Sans MS" pitchFamily="66" charset="0"/>
              </a:rPr>
              <a:t>12</a:t>
            </a:r>
          </a:p>
        </p:txBody>
      </p:sp>
      <p:cxnSp>
        <p:nvCxnSpPr>
          <p:cNvPr id="6168" name="Straight Arrow Connector 27"/>
          <p:cNvCxnSpPr>
            <a:cxnSpLocks noChangeShapeType="1"/>
            <a:stCxn id="6169" idx="1"/>
            <a:endCxn id="6167" idx="3"/>
          </p:cNvCxnSpPr>
          <p:nvPr/>
        </p:nvCxnSpPr>
        <p:spPr bwMode="auto">
          <a:xfrm rot="10800000" flipV="1">
            <a:off x="6545265" y="1525489"/>
            <a:ext cx="1025583" cy="758924"/>
          </a:xfrm>
          <a:prstGeom prst="straightConnector1">
            <a:avLst/>
          </a:prstGeom>
          <a:noFill/>
          <a:ln w="31750" algn="ctr">
            <a:solidFill>
              <a:schemeClr val="tx2"/>
            </a:solidFill>
            <a:round/>
            <a:headEnd/>
            <a:tailEnd type="arrow" w="med" len="med"/>
          </a:ln>
        </p:spPr>
      </p:cxnSp>
      <p:sp>
        <p:nvSpPr>
          <p:cNvPr id="6169" name="TextBox 29"/>
          <p:cNvSpPr txBox="1">
            <a:spLocks noChangeArrowheads="1"/>
          </p:cNvSpPr>
          <p:nvPr/>
        </p:nvSpPr>
        <p:spPr bwMode="auto">
          <a:xfrm>
            <a:off x="7570846" y="1371601"/>
            <a:ext cx="2417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X000054EA – hex address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1229931"/>
            <a:ext cx="4038599" cy="6675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Assignment Conversion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52800" y="2193926"/>
            <a:ext cx="46698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Assignment conversions only work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if the conversion is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widening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conversion!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352801" y="3554414"/>
            <a:ext cx="17405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 = 42;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float money;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money = dollars;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6384925" y="3525839"/>
            <a:ext cx="21239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float money = 42.50;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dollars = money;</a:t>
            </a: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6781800" y="3429000"/>
            <a:ext cx="1524000" cy="15240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620001" y="5029200"/>
            <a:ext cx="1456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Tahoma" pitchFamily="34" charset="0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0360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  <p:bldP spid="63494" grpId="0" animBg="1"/>
      <p:bldP spid="6349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7339" y="1118921"/>
            <a:ext cx="3962399" cy="6857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Promotion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48200" y="1981201"/>
            <a:ext cx="21396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sum = 25.50;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 = 5;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result = sum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460693" y="3657601"/>
            <a:ext cx="503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order for the computer to do this division,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both numerator and denominator must be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real numbers. So, count is first promoted to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 double, then the division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6300624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2624" y="988474"/>
            <a:ext cx="2362199" cy="728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Try This One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112623" y="1942011"/>
            <a:ext cx="364811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sum = 24;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 =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base = 2.5;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result = (sum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count) + base;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478640" y="4162698"/>
            <a:ext cx="62247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this case note that the division takes place first.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It is integer division, so the result of the division  is 4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we add 2.5.  The value of 4 is promoted to a double.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result is 6.5</a:t>
            </a:r>
          </a:p>
        </p:txBody>
      </p:sp>
    </p:spTree>
    <p:extLst>
      <p:ext uri="{BB962C8B-B14F-4D97-AF65-F5344CB8AC3E}">
        <p14:creationId xmlns:p14="http://schemas.microsoft.com/office/powerpoint/2010/main" val="1274297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1" y="907437"/>
            <a:ext cx="2285999" cy="7889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Type Casting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52801" y="1763713"/>
            <a:ext cx="55146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Casting is used to explicitly convert from one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 to another.  Casts can do both widening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and narrowing conversions.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24400" y="3124201"/>
            <a:ext cx="2348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dollars;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money = 35.50;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dollars = (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 money;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560066" y="4648200"/>
            <a:ext cx="52838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data type in parentheses tells the computer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what data type money is to be converted to.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In this case, the value of 35.50 will be converted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to an integer. This results in the .50 being truncated.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resulting integer is then assigned to dollars.</a:t>
            </a:r>
          </a:p>
        </p:txBody>
      </p:sp>
    </p:spTree>
    <p:extLst>
      <p:ext uri="{BB962C8B-B14F-4D97-AF65-F5344CB8AC3E}">
        <p14:creationId xmlns:p14="http://schemas.microsoft.com/office/powerpoint/2010/main" val="226461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55" y="1295400"/>
            <a:ext cx="3352799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Operator Precedence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657601" y="2270125"/>
            <a:ext cx="41472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What is the result of the expression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	      x = 14 + 8 / 2;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75050" y="3763963"/>
            <a:ext cx="5143500" cy="64135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</a:rPr>
              <a:t>It depends upon whether we do the addition</a:t>
            </a:r>
          </a:p>
          <a:p>
            <a:r>
              <a:rPr lang="en-US" sz="1800" b="1" dirty="0">
                <a:solidFill>
                  <a:srgbClr val="FFFF00"/>
                </a:solidFill>
              </a:rPr>
              <a:t>first or the division first!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419600" y="4876800"/>
            <a:ext cx="2914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14 + ( 8 / 2 ) = 14 + 4 = 18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572000" y="5486400"/>
            <a:ext cx="2853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(14 + 8 ) / 2 = 22 / 2 = 11</a:t>
            </a:r>
          </a:p>
        </p:txBody>
      </p:sp>
    </p:spTree>
    <p:extLst>
      <p:ext uri="{BB962C8B-B14F-4D97-AF65-F5344CB8AC3E}">
        <p14:creationId xmlns:p14="http://schemas.microsoft.com/office/powerpoint/2010/main" val="978212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/>
      <p:bldP spid="4096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33800" y="1600200"/>
            <a:ext cx="60083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Java multiplication, division, and the remainder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operator have the same precedence.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Addition and subtraction have the same precedence.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Multiplication, division and remainder are always done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before addition and subtraction.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If two operators have the same precedence they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evaluated left to right.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You can change the order of evaluation by using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parentheses.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560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175" y="17129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762" y="24765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2175" y="3048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3762" y="3886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5350" y="4724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3985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3221774" y="1272601"/>
            <a:ext cx="2362200" cy="728662"/>
          </a:xfrm>
        </p:spPr>
        <p:txBody>
          <a:bodyPr/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IDENTIFIERS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3200400" y="1981201"/>
            <a:ext cx="55483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name that you use to refer to a piece of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or a method in Java is called an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identifier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216276" y="2971801"/>
            <a:ext cx="5498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Java identifier must begin with either a letter,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underscore character, or a dollar sign.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3216276" y="3962401"/>
            <a:ext cx="5460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remaining characters may be letters, digits,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underscore character, or a dollar sign. 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3216275" y="4893398"/>
            <a:ext cx="3692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can be of any length.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200400" y="5513385"/>
            <a:ext cx="3441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are case sensitive.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  <p:bldP spid="69640" grpId="0"/>
      <p:bldP spid="696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4477493" y="1771327"/>
            <a:ext cx="293221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Some Valid Identifiers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410201" y="2895601"/>
            <a:ext cx="108395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x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x1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_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abc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$sum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data2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oldValue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987332" y="5410201"/>
            <a:ext cx="47291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It is common in Java to run words together like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this. Only capitalize words after the first.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called </a:t>
            </a:r>
            <a:r>
              <a:rPr lang="en-US" sz="1600" b="1" dirty="0" smtClean="0">
                <a:solidFill>
                  <a:srgbClr val="FFC000"/>
                </a:solidFill>
                <a:latin typeface="Comic Sans MS" pitchFamily="66" charset="0"/>
              </a:rPr>
              <a:t>camel case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8197" name="Line 7"/>
          <p:cNvSpPr>
            <a:spLocks noChangeShapeType="1"/>
          </p:cNvSpPr>
          <p:nvPr/>
        </p:nvSpPr>
        <p:spPr bwMode="auto">
          <a:xfrm flipH="1" flipV="1">
            <a:off x="5943600" y="4800600"/>
            <a:ext cx="1524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4767675" y="2209800"/>
            <a:ext cx="31646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Some Invalid Identifiers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562600" y="3429000"/>
            <a:ext cx="107433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123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&amp;change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1_dollar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my-data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590800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Good programmers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select names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are meaningful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and somehow describe 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they name.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1" y="2438400"/>
            <a:ext cx="51555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we might have a piece of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represents the area of a circle.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i="1" dirty="0">
                <a:solidFill>
                  <a:schemeClr val="tx1"/>
                </a:solidFill>
                <a:latin typeface="Comic Sans MS" pitchFamily="66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would be a bad choice to name that variable,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but </a:t>
            </a:r>
            <a:r>
              <a:rPr lang="en-US" sz="1800" i="1" dirty="0" err="1">
                <a:solidFill>
                  <a:schemeClr val="tx1"/>
                </a:solidFill>
                <a:latin typeface="Comic Sans MS" pitchFamily="66" charset="0"/>
              </a:rPr>
              <a:t>areaOfCircle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would be a good choice.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2514600" y="1386947"/>
            <a:ext cx="22098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KEYWORDS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514600" y="2133600"/>
            <a:ext cx="709200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has a set of built in reserved words that are considered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 part of the language. You cannot use any of these as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identifiers in your program.  Examples include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boolean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break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int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double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class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2854738" y="1947272"/>
            <a:ext cx="5274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Programs deal with all kinds of data.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data can be put into two broad categories.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159538" y="2847975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Primitive Data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3235737" y="3308350"/>
            <a:ext cx="6162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most basic forms of data - numbers and characters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159538" y="3844925"/>
            <a:ext cx="1064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Objects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235737" y="4343400"/>
            <a:ext cx="67441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more complex data – made up of many pieces of primitive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data. For example, a person’s address is usually made up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a house number, a street name, a city, state, and zip code.</a:t>
            </a:r>
          </a:p>
        </p:txBody>
      </p:sp>
      <p:pic>
        <p:nvPicPr>
          <p:cNvPr id="11271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737" y="29559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4737" y="394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80" grpId="0"/>
      <p:bldP spid="7181" grpId="0"/>
      <p:bldP spid="7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square_peg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1600201"/>
            <a:ext cx="24479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3200400" y="3810001"/>
            <a:ext cx="59923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Every piece of data has a given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size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and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shape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and is stored at an </a:t>
            </a:r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address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 The values that we store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a memory location must fit the size and shape that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specified for that address.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1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53001" y="99060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 Memory Chip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362201" y="1828801"/>
            <a:ext cx="7205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0290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7242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194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3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33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2973398" y="3352800"/>
            <a:ext cx="48894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Create proper identifiers in a Java program</a:t>
            </a:r>
          </a:p>
        </p:txBody>
      </p:sp>
      <p:sp>
        <p:nvSpPr>
          <p:cNvPr id="5129" name="Text Box 16"/>
          <p:cNvSpPr txBox="1">
            <a:spLocks noChangeArrowheads="1"/>
          </p:cNvSpPr>
          <p:nvPr/>
        </p:nvSpPr>
        <p:spPr bwMode="auto">
          <a:xfrm>
            <a:off x="3034371" y="3657600"/>
            <a:ext cx="68900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Describe the difference between an object and primitive data</a:t>
            </a:r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967733" y="3962400"/>
            <a:ext cx="60612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Describe the primitive data types in the Java language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3048001" y="4267200"/>
            <a:ext cx="40815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Java programs that correctly</a:t>
            </a:r>
          </a:p>
        </p:txBody>
      </p:sp>
      <p:sp>
        <p:nvSpPr>
          <p:cNvPr id="5132" name="Text Box 19"/>
          <p:cNvSpPr txBox="1">
            <a:spLocks noChangeArrowheads="1"/>
          </p:cNvSpPr>
          <p:nvPr/>
        </p:nvSpPr>
        <p:spPr bwMode="auto">
          <a:xfrm>
            <a:off x="3133726" y="4603751"/>
            <a:ext cx="3890963" cy="147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declarations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assignment statements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literal data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use the Console </a:t>
            </a:r>
          </a:p>
          <a:p>
            <a:pPr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format simple floating point data</a:t>
            </a:r>
          </a:p>
        </p:txBody>
      </p:sp>
      <p:pic>
        <p:nvPicPr>
          <p:cNvPr id="5133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432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Text Box 21"/>
          <p:cNvSpPr txBox="1">
            <a:spLocks noChangeArrowheads="1"/>
          </p:cNvSpPr>
          <p:nvPr/>
        </p:nvSpPr>
        <p:spPr bwMode="auto">
          <a:xfrm>
            <a:off x="2971801" y="2971801"/>
            <a:ext cx="489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  Describe the object model of programming</a:t>
            </a:r>
          </a:p>
        </p:txBody>
      </p:sp>
      <p:pic>
        <p:nvPicPr>
          <p:cNvPr id="5135" name="Picture 2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6765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23"/>
          <p:cNvSpPr txBox="1">
            <a:spLocks noChangeArrowheads="1"/>
          </p:cNvSpPr>
          <p:nvPr/>
        </p:nvSpPr>
        <p:spPr bwMode="auto">
          <a:xfrm>
            <a:off x="2895600" y="2605088"/>
            <a:ext cx="6021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  Describe the way that data is stored in the computer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8931" y="1023640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Objectives For This Week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xbitlabs.com/images/networking/edimax-br6574n/RT2880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1"/>
            <a:ext cx="3333750" cy="32289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953001" y="99060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A Memory Chip</a:t>
            </a:r>
          </a:p>
        </p:txBody>
      </p:sp>
      <p:pic>
        <p:nvPicPr>
          <p:cNvPr id="107522" name="Picture 2" descr="C:\Documents and Settings\faculty\Local Settings\Temporary Internet Files\Content.IE5\TTIUQMHH\MCj042424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2133600"/>
            <a:ext cx="1293053" cy="1295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1" y="5257800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. . .00110001000110 . . .</a:t>
            </a:r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 bwMode="auto">
          <a:xfrm rot="5400000">
            <a:off x="4205274" y="3109927"/>
            <a:ext cx="2790855" cy="190500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5" idx="3"/>
          </p:cNvCxnSpPr>
          <p:nvPr/>
        </p:nvCxnSpPr>
        <p:spPr bwMode="auto">
          <a:xfrm>
            <a:off x="7239001" y="2666999"/>
            <a:ext cx="354237" cy="2790856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57800" y="5638801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itchFamily="66" charset="0"/>
              </a:rPr>
              <a:t>binary digits (bits)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1676401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Address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Where the data resides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in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01001" y="2743201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Size: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How many bits make up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1001" y="3886201"/>
            <a:ext cx="2311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Comic Sans MS" pitchFamily="66" charset="0"/>
              </a:rPr>
              <a:t>Shape</a:t>
            </a:r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How the data is coded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3505200" y="1947333"/>
            <a:ext cx="4343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PRIMITIVE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505201" y="3048001"/>
            <a:ext cx="538480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Primitive data elements all have a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data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defines its size and shape and an identifier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is an alias for its address in memory.</a:t>
            </a:r>
          </a:p>
          <a:p>
            <a:pPr algn="l"/>
            <a:endParaRPr lang="en-US" sz="1800" u="sng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data type defines the possible set of values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a primitive data element can have, and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operations that can be performed on the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3334" y="1447800"/>
            <a:ext cx="5078413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SIMPLE NUMERIC DATA TYPES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124201" y="3657601"/>
            <a:ext cx="66207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Type	Storage		Max Value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32 bits		- 2,147,483,647 to 2,147,483,648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	64 bits		over 10</a:t>
            </a:r>
            <a:r>
              <a:rPr lang="en-US" sz="18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308</a:t>
            </a:r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2971800" y="2544763"/>
            <a:ext cx="57246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Java language defines a number of different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kinds of numeric data. In this course we will mainly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use the following two numeric data types: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432142" y="1456536"/>
            <a:ext cx="2828162" cy="86201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INTEGER NUMBERS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29001" y="2574928"/>
            <a:ext cx="5095875" cy="646113"/>
            <a:chOff x="1200" y="1622"/>
            <a:chExt cx="3210" cy="407"/>
          </a:xfrm>
        </p:grpSpPr>
        <p:sp>
          <p:nvSpPr>
            <p:cNvPr id="15367" name="Text Box 3"/>
            <p:cNvSpPr txBox="1">
              <a:spLocks noChangeArrowheads="1"/>
            </p:cNvSpPr>
            <p:nvPr/>
          </p:nvSpPr>
          <p:spPr bwMode="auto">
            <a:xfrm>
              <a:off x="1385" y="1622"/>
              <a:ext cx="30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Integers are whole </a:t>
              </a:r>
              <a:r>
                <a:rPr lang="en-US" sz="1800" dirty="0" smtClean="0">
                  <a:solidFill>
                    <a:schemeClr val="tx1"/>
                  </a:solidFill>
                  <a:latin typeface="Comic Sans MS" pitchFamily="66" charset="0"/>
                </a:rPr>
                <a:t>numbers - 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they have no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fractional part.</a:t>
              </a:r>
            </a:p>
          </p:txBody>
        </p:sp>
        <p:pic>
          <p:nvPicPr>
            <p:cNvPr id="15368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68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429000" y="3733801"/>
            <a:ext cx="3335338" cy="2032000"/>
            <a:chOff x="1200" y="2486"/>
            <a:chExt cx="2101" cy="1280"/>
          </a:xfrm>
        </p:grpSpPr>
        <p:sp>
          <p:nvSpPr>
            <p:cNvPr id="15365" name="Text Box 20"/>
            <p:cNvSpPr txBox="1">
              <a:spLocks noChangeArrowheads="1"/>
            </p:cNvSpPr>
            <p:nvPr/>
          </p:nvSpPr>
          <p:spPr bwMode="auto">
            <a:xfrm>
              <a:off x="1385" y="2486"/>
              <a:ext cx="191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Integer operations include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addition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remainder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assignment	</a:t>
              </a:r>
            </a:p>
          </p:txBody>
        </p:sp>
        <p:pic>
          <p:nvPicPr>
            <p:cNvPr id="1536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52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4343400" y="2286000"/>
            <a:ext cx="27799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Examples of Integers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953001" y="2895601"/>
            <a:ext cx="1135247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10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327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2905301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352800" y="1650041"/>
            <a:ext cx="2408555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REAL NUMBERS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52800" y="2662242"/>
            <a:ext cx="4248150" cy="369888"/>
            <a:chOff x="1152" y="1677"/>
            <a:chExt cx="2676" cy="233"/>
          </a:xfrm>
        </p:grpSpPr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1344" y="1677"/>
              <a:ext cx="24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Real numbers have fractional parts</a:t>
              </a:r>
            </a:p>
          </p:txBody>
        </p:sp>
        <p:pic>
          <p:nvPicPr>
            <p:cNvPr id="17422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175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352800" y="3195642"/>
            <a:ext cx="6034088" cy="369888"/>
            <a:chOff x="1152" y="2013"/>
            <a:chExt cx="3801" cy="233"/>
          </a:xfrm>
        </p:grpSpPr>
        <p:sp>
          <p:nvSpPr>
            <p:cNvPr id="17419" name="Text Box 16"/>
            <p:cNvSpPr txBox="1">
              <a:spLocks noChangeArrowheads="1"/>
            </p:cNvSpPr>
            <p:nvPr/>
          </p:nvSpPr>
          <p:spPr bwMode="auto">
            <a:xfrm>
              <a:off x="1344" y="2013"/>
              <a:ext cx="36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Real numbers are often written in scientific format</a:t>
              </a:r>
            </a:p>
          </p:txBody>
        </p:sp>
        <p:pic>
          <p:nvPicPr>
            <p:cNvPr id="17420" name="Picture 29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0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352800" y="3729043"/>
            <a:ext cx="5016500" cy="369888"/>
            <a:chOff x="1152" y="2349"/>
            <a:chExt cx="3160" cy="233"/>
          </a:xfrm>
        </p:grpSpPr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1344" y="2349"/>
              <a:ext cx="29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The most common real data type is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double</a:t>
              </a:r>
            </a:p>
          </p:txBody>
        </p:sp>
        <p:pic>
          <p:nvPicPr>
            <p:cNvPr id="17418" name="Picture 30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400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352801" y="4262439"/>
            <a:ext cx="4270375" cy="1754188"/>
            <a:chOff x="1152" y="2685"/>
            <a:chExt cx="2690" cy="1105"/>
          </a:xfrm>
        </p:grpSpPr>
        <p:sp>
          <p:nvSpPr>
            <p:cNvPr id="17415" name="Text Box 19"/>
            <p:cNvSpPr txBox="1">
              <a:spLocks noChangeArrowheads="1"/>
            </p:cNvSpPr>
            <p:nvPr/>
          </p:nvSpPr>
          <p:spPr bwMode="auto">
            <a:xfrm>
              <a:off x="1344" y="2685"/>
              <a:ext cx="2498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Operations on real numbers include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addition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subtraction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division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multiplication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	assignment</a:t>
              </a:r>
            </a:p>
          </p:txBody>
        </p:sp>
        <p:pic>
          <p:nvPicPr>
            <p:cNvPr id="17416" name="Picture 3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2" y="273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19600" y="2133600"/>
            <a:ext cx="33794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mic Sans MS" pitchFamily="66" charset="0"/>
              </a:rPr>
              <a:t>Examples of Real Numbers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53001" y="2895600"/>
            <a:ext cx="1794081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10.5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-5.02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327.981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2905301.004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0.0000239897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-1.56 X 10</a:t>
            </a:r>
            <a:r>
              <a:rPr lang="en-US" sz="1800" baseline="30000" dirty="0">
                <a:solidFill>
                  <a:schemeClr val="tx1"/>
                </a:solidFill>
                <a:latin typeface="Comic Sans MS" pitchFamily="66" charset="0"/>
              </a:rPr>
              <a:t>-4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2279650" y="800104"/>
            <a:ext cx="27360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CHARACTER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438401" y="3032125"/>
            <a:ext cx="5665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Different standards exist for encoding characters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590800" y="3505201"/>
            <a:ext cx="723307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ASCII standard, finalized in 1968,  uses 7 bits for each character.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In the ASCII standard,  1000001 is interpreted as the character ‘A’.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The 8 bit ASCII standard was added later to increase the number of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possible characters that could be encoded.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7 bits only allows for the definition of 128 unique characters. Subsequent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standards (ISO8859 and ISO10646) define much larger, multi-national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character sets. However, both are supersets of ASCII.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438401" y="5638800"/>
            <a:ext cx="5352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 data is defined by the keyword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char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209800" y="2041528"/>
            <a:ext cx="6345238" cy="646113"/>
            <a:chOff x="432" y="1286"/>
            <a:chExt cx="3997" cy="407"/>
          </a:xfrm>
        </p:grpSpPr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576" y="1286"/>
              <a:ext cx="385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When interpreted as a character, certain bit patterns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represent printable characters and control characters.</a:t>
              </a:r>
            </a:p>
          </p:txBody>
        </p:sp>
        <p:pic>
          <p:nvPicPr>
            <p:cNvPr id="19466" name="Picture 28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1344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29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124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30" name="Picture 3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71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2133600"/>
            <a:ext cx="2924175" cy="37242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0" y="1295400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The ASCII Code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1828801"/>
            <a:ext cx="1039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1200" baseline="30000" dirty="0">
                <a:solidFill>
                  <a:schemeClr val="tx1"/>
                </a:solidFill>
                <a:latin typeface="Comic Sans MS" pitchFamily="66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 hex digit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635926" y="3755475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1200" baseline="30000" dirty="0">
                <a:solidFill>
                  <a:schemeClr val="tx1"/>
                </a:solidFill>
                <a:latin typeface="Comic Sans MS" pitchFamily="66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Comic Sans MS" pitchFamily="66" charset="0"/>
              </a:rPr>
              <a:t> hex digit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200" y="3395246"/>
            <a:ext cx="97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x41 = ‘A’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437564"/>
            <a:ext cx="44958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CHARACTER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67000" y="2504364"/>
            <a:ext cx="70342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 are stored in the computer’s memory in ASCII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format. For example, using the standard ASCII code,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 ‘A’ would be stored as 0100 0001. Java actually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uses a superset of ASCII  called Unicode, that supports a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multiple byte character code and the character ‘A’ is stored as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0000 0000 0100 0001.</a:t>
            </a:r>
          </a:p>
        </p:txBody>
      </p:sp>
    </p:spTree>
    <p:extLst>
      <p:ext uri="{BB962C8B-B14F-4D97-AF65-F5344CB8AC3E}">
        <p14:creationId xmlns:p14="http://schemas.microsoft.com/office/powerpoint/2010/main" val="35544892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943919" y="1802368"/>
            <a:ext cx="656461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At the completion of this topic, students should be able to:</a:t>
            </a:r>
          </a:p>
        </p:txBody>
      </p:sp>
      <p:pic>
        <p:nvPicPr>
          <p:cNvPr id="5124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81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4384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038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895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3200401" y="2371725"/>
            <a:ext cx="630813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use all arithmetic operators in a Java program 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3200401" y="2800351"/>
            <a:ext cx="63482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write arithmetic expressions in a Java program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and be able to explain how expressions are evaluated 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3200400" y="3505200"/>
            <a:ext cx="67217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Explain how and when data type conversions are done in Java</a:t>
            </a: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3200400" y="3933825"/>
            <a:ext cx="51203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Correctly use type casting in a Java program  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3200400" y="4364038"/>
            <a:ext cx="6835526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Understand how operator precedence affects the evaluation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an expression in a Java program, and know the precedence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arithmetic operators in Java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9604" y="1023640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Objectives For This Week (continued)</a:t>
            </a:r>
          </a:p>
        </p:txBody>
      </p:sp>
    </p:spTree>
    <p:extLst>
      <p:ext uri="{BB962C8B-B14F-4D97-AF65-F5344CB8AC3E}">
        <p14:creationId xmlns:p14="http://schemas.microsoft.com/office/powerpoint/2010/main" val="2617994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2133600" cy="1066800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latin typeface="Comic Sans MS" panose="030F0702030302020204" pitchFamily="66" charset="0"/>
              </a:rPr>
              <a:t>CHARACTERS</a:t>
            </a:r>
            <a:endParaRPr lang="en-US" sz="2000" cap="none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38400" y="2209800"/>
            <a:ext cx="69342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Characters are written in Java programs as a single character within single quotation marks, for example: 'A', 'B', etc.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'A' is stored as 0100 0001 in memory 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'B' is stored as 0100 0010 in memory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'a' is stored as  0110 0001 in memory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'b' is stored as  0110 0010 in memory  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2874" y="1371601"/>
            <a:ext cx="5486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CONTROL CHARACTERS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176016" y="2438401"/>
            <a:ext cx="56412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Control characters are characters that do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not print, but cause some action, such as moving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a new line, to occur. In Java we write control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 as a backslash, followed by a character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denotes the action to be taken.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\b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backspace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\t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tab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\n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new-line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\r</a:t>
            </a:r>
            <a:r>
              <a:rPr lang="en-US" sz="1800" dirty="0">
                <a:solidFill>
                  <a:schemeClr val="tx1"/>
                </a:solidFill>
              </a:rPr>
              <a:t>'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carriage return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857373"/>
            <a:ext cx="2667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BOOLEAN DATA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1" y="3114676"/>
            <a:ext cx="4932363" cy="1200150"/>
            <a:chOff x="1248" y="1962"/>
            <a:chExt cx="3107" cy="756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1430" y="1962"/>
              <a:ext cx="292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piece of Boolean data can only have one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of two values: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- true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- false</a:t>
              </a:r>
            </a:p>
          </p:txBody>
        </p:sp>
        <p:pic>
          <p:nvPicPr>
            <p:cNvPr id="21512" name="Picture 5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9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543300" y="4800607"/>
            <a:ext cx="5567363" cy="369888"/>
            <a:chOff x="1272" y="3228"/>
            <a:chExt cx="3507" cy="233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1430" y="3228"/>
              <a:ext cx="334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Boolean data is defined by the keyword </a:t>
              </a:r>
              <a:r>
                <a:rPr lang="en-US" sz="1800" i="1" dirty="0" err="1">
                  <a:solidFill>
                    <a:srgbClr val="FFC000"/>
                  </a:solidFill>
                  <a:latin typeface="Comic Sans MS" pitchFamily="66" charset="0"/>
                </a:rPr>
                <a:t>boolean</a:t>
              </a:r>
              <a:endParaRPr lang="en-US" sz="1800" i="1" dirty="0">
                <a:solidFill>
                  <a:srgbClr val="FFC000"/>
                </a:solidFill>
                <a:latin typeface="Comic Sans MS" pitchFamily="66" charset="0"/>
              </a:endParaRPr>
            </a:p>
          </p:txBody>
        </p:sp>
        <p:pic>
          <p:nvPicPr>
            <p:cNvPr id="21510" name="Picture 6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2" y="3288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249365"/>
            <a:ext cx="42672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VARIABLES AND CONSTANTS</a:t>
            </a:r>
            <a:endParaRPr lang="en-US" sz="2000" cap="none" dirty="0">
              <a:latin typeface="Comic Sans MS" pitchFamily="66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1" y="2514601"/>
            <a:ext cx="6134101" cy="1477963"/>
            <a:chOff x="960" y="1334"/>
            <a:chExt cx="3864" cy="931"/>
          </a:xfrm>
        </p:grpSpPr>
        <p:sp>
          <p:nvSpPr>
            <p:cNvPr id="22535" name="Text Box 3"/>
            <p:cNvSpPr txBox="1">
              <a:spLocks noChangeArrowheads="1"/>
            </p:cNvSpPr>
            <p:nvPr/>
          </p:nvSpPr>
          <p:spPr bwMode="auto">
            <a:xfrm>
              <a:off x="1152" y="1334"/>
              <a:ext cx="367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variable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is a name for a memory location (address)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that holds some piece of data. The value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stored in that location may change during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execution of the program; however, the type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may not.</a:t>
              </a:r>
            </a:p>
          </p:txBody>
        </p:sp>
        <p:pic>
          <p:nvPicPr>
            <p:cNvPr id="22536" name="Picture 11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1392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1" y="4206874"/>
            <a:ext cx="6248403" cy="1200150"/>
            <a:chOff x="960" y="2582"/>
            <a:chExt cx="3936" cy="756"/>
          </a:xfrm>
        </p:grpSpPr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1174" y="2582"/>
              <a:ext cx="372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A </a:t>
              </a:r>
              <a:r>
                <a:rPr lang="en-US" sz="1800" i="1" dirty="0">
                  <a:solidFill>
                    <a:srgbClr val="FFC000"/>
                  </a:solidFill>
                  <a:latin typeface="Comic Sans MS" pitchFamily="66" charset="0"/>
                </a:rPr>
                <a:t>constant</a:t>
              </a:r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 is a name for a memory location (address)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that holds some piece of data, where the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value of the data cannot change during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itchFamily="66" charset="0"/>
                </a:rPr>
                <a:t>execution of the program.</a:t>
              </a:r>
            </a:p>
          </p:txBody>
        </p:sp>
        <p:pic>
          <p:nvPicPr>
            <p:cNvPr id="22534" name="Picture 12" descr="WB0225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2616"/>
              <a:ext cx="12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00400" y="18288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CONSTANTS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514601"/>
            <a:ext cx="59378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Java does not have a unique keyword to define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 constant. Constants are defined using the keywords</a:t>
            </a:r>
          </a:p>
          <a:p>
            <a:pPr algn="l"/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static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and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final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private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static final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MAX_VALUE = 12;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To make it easy to identify a constant in code,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name of a constant is written in all upper case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letters. Use an underscore to separate words.</a:t>
            </a:r>
          </a:p>
        </p:txBody>
      </p:sp>
    </p:spTree>
    <p:extLst>
      <p:ext uri="{BB962C8B-B14F-4D97-AF65-F5344CB8AC3E}">
        <p14:creationId xmlns:p14="http://schemas.microsoft.com/office/powerpoint/2010/main" val="3129164381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3050357" y="1524000"/>
            <a:ext cx="2474119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DECLARATIONS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3048000" y="2286000"/>
            <a:ext cx="59137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Java all variables and constants must be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declared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before they are used in a program.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is what is known as a </a:t>
            </a:r>
            <a:r>
              <a:rPr lang="en-US" sz="1800" i="1" dirty="0">
                <a:solidFill>
                  <a:srgbClr val="FFC000"/>
                </a:solidFill>
                <a:latin typeface="Comic Sans MS" pitchFamily="66" charset="0"/>
              </a:rPr>
              <a:t>strongly typed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language.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means that we must tell the compiler what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 is for every variable. The compiler then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checks all operations to make sure that they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valid for the given type of data.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692400" y="2133600"/>
            <a:ext cx="1693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Question . . .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1" y="2971800"/>
            <a:ext cx="646042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Assume that you are able to peek into the memory of your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computer, and you see the bit pattern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        0000 0000 0000 0000 0000 0000 0110 0010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What does this bit pattern mean?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657600" y="2727326"/>
            <a:ext cx="476765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correct answer is that you don’t know.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Unless you know what type of data you are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looking at, it is impossible to interpret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bits stored in memory.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447800"/>
            <a:ext cx="6324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INTEGER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95600" y="2612887"/>
            <a:ext cx="620394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most modern digital computers, integer numbers are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stored internally in binary. The number of bits used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store an integer in Java is 32 bits.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40138" y="4344174"/>
            <a:ext cx="5108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Example: the integer 5 is</a:t>
            </a:r>
          </a:p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0000 0000 0000 0000 0000 0000 0000 0101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600" y="5621974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Comic Sans MS" pitchFamily="66" charset="0"/>
              </a:rPr>
              <a:t>This is the sign bit, and when this bit is zero, the number is positive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733800" y="4990287"/>
            <a:ext cx="76200" cy="631687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6358" y="858846"/>
            <a:ext cx="5605463" cy="102658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FLOATING POINT REPRESENTATION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01793" y="1793880"/>
            <a:ext cx="54088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Numbers that contain decimal points are stored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internally in a very different format. The exact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 depends upon the processor used in the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computer, but in general it looks like: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609976" y="3648075"/>
            <a:ext cx="5038725" cy="8191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66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24325" y="3657600"/>
            <a:ext cx="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676900" y="3657601"/>
            <a:ext cx="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603626" y="3946525"/>
            <a:ext cx="55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sign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375151" y="394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exponent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022976" y="3946525"/>
            <a:ext cx="225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Mantissa or Coefficient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206751" y="4784725"/>
            <a:ext cx="57896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the number 6,045.03 (0.604503 x 10</a:t>
            </a:r>
            <a:r>
              <a:rPr lang="en-US" sz="1800" baseline="30000" dirty="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) </a:t>
            </a:r>
            <a:endParaRPr lang="en-US" sz="1800" b="1" baseline="300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would have sign of 0 an exponent of 4 and a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mantissa of .604503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actual binary representation is beyond the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scope of this course.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273658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2667001"/>
            <a:ext cx="72619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data is defined and stored in the computer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difference between constants and variables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difference between primitive data and objects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declare variables and constants, and assign values to them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do input and output on the console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to use the arithmetic operators in Java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How data type conversions work in Java</a:t>
            </a:r>
          </a:p>
        </p:txBody>
      </p:sp>
      <p:pic>
        <p:nvPicPr>
          <p:cNvPr id="6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00785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2791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55040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38481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114800" y="1828800"/>
            <a:ext cx="3684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What you will learn this week</a:t>
            </a:r>
          </a:p>
        </p:txBody>
      </p:sp>
      <p:pic>
        <p:nvPicPr>
          <p:cNvPr id="11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1529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419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737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1424" y="1447800"/>
            <a:ext cx="6096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COMPUTER INSTRUCTIONS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11424" y="2667000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Locations in memory can hold both data and instructions.   A special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register in the CPU,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called the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program counter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points in memory to the next instruction to be executed.  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computer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fetches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next instruction from memory. The program counter moves to the next instruction. The computer then decodes and executes the instruction it just fetched.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3945" y="1295400"/>
            <a:ext cx="2057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SUMMARY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971801" y="2514601"/>
            <a:ext cx="655019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Integers	straight binary representation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Real Numbers	split into sign, exponent and coefficient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Characters	coded bytes – Unicode an ASCII superset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Instructions	coded bytes – machine language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896064"/>
            <a:ext cx="5562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DECLARING A VARIABLE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05201" y="2589213"/>
            <a:ext cx="238558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someNumber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char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firstLetter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boolean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theAnswer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density = 12.45;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hoursWorked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14;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char key = ‘g’;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91839" y="2115264"/>
            <a:ext cx="366318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space in computer memory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an integer. We can then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refer to the data in this location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using the name “</a:t>
            </a:r>
            <a:r>
              <a:rPr lang="en-US" sz="1600" dirty="0" err="1">
                <a:solidFill>
                  <a:srgbClr val="FFC000"/>
                </a:solidFill>
                <a:latin typeface="Comic Sans MS" pitchFamily="66" charset="0"/>
              </a:rPr>
              <a:t>someNumber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” which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is an alias for the address in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memory  where the value is stored.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334000" y="2298700"/>
            <a:ext cx="838200" cy="457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6781801" y="4673600"/>
            <a:ext cx="3578225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 reserves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space in computer memory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a character. The bit pattern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for ‘g’ is then stored in that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location. We can now refer to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data in this location using the name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“key” .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953000" y="4673600"/>
            <a:ext cx="1828800" cy="152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140" y="2971801"/>
            <a:ext cx="1744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idata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6037" y="2283768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data type</a:t>
            </a:r>
          </a:p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(size &amp; shape)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50584" y="441960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identifier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 (an alias for its address)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391" y="3886201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value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(value stored in memory)</a:t>
            </a:r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 bwMode="auto">
          <a:xfrm>
            <a:off x="4114800" y="2514601"/>
            <a:ext cx="1541340" cy="657255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49979" y="3429002"/>
            <a:ext cx="722221" cy="990598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>
            <a:off x="7315200" y="3429000"/>
            <a:ext cx="914400" cy="457200"/>
          </a:xfrm>
          <a:prstGeom prst="straightConnector1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505201" y="2589213"/>
            <a:ext cx="2894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value1, value2, value3;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429001" y="4114800"/>
            <a:ext cx="6655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statement, termed a comma delimited list, declares three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variables. Integer values declared in a method like main() are known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as </a:t>
            </a:r>
            <a:r>
              <a:rPr lang="en-US" sz="1600" b="1" dirty="0" smtClean="0">
                <a:solidFill>
                  <a:srgbClr val="FFC000"/>
                </a:solidFill>
                <a:latin typeface="Comic Sans MS" pitchFamily="66" charset="0"/>
              </a:rPr>
              <a:t>local variables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. Local variables are not initialized. 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5486400" y="3093244"/>
            <a:ext cx="838200" cy="914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505201" y="2589214"/>
            <a:ext cx="41015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value1= 12, value2= 4, value3= 21;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1" y="4114801"/>
            <a:ext cx="54152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statement, a comma delimited list, declares three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variables, all of which are </a:t>
            </a:r>
            <a:r>
              <a:rPr lang="en-US" sz="1600" dirty="0" err="1">
                <a:solidFill>
                  <a:srgbClr val="FFC000"/>
                </a:solidFill>
                <a:latin typeface="Comic Sans MS" pitchFamily="66" charset="0"/>
              </a:rPr>
              <a:t>int’s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, and initializes them. 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5486400" y="2986088"/>
            <a:ext cx="838200" cy="914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>
          <a:xfrm>
            <a:off x="3541021" y="1107827"/>
            <a:ext cx="2438400" cy="73315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3516668" y="1889126"/>
            <a:ext cx="547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easiest way to change the value of a variable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is to use an assignment statement.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8200" y="3048000"/>
            <a:ext cx="2063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temperature = 68.4;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7772401" y="3736976"/>
            <a:ext cx="2486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note that all statements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end with a semicolon.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H="1" flipV="1">
            <a:off x="7162800" y="3276600"/>
            <a:ext cx="838200" cy="5334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6019801" y="4572000"/>
            <a:ext cx="3929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right hand side of the assignment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statement may be a literal value, or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 expression involving variables, literal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values, and operators, or even method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calls.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V="1">
            <a:off x="6400800" y="3429000"/>
            <a:ext cx="228600" cy="11430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381250" y="4267200"/>
            <a:ext cx="32956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expression on the right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side of the operator is evaluated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and the resulting value is stored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in the storage location allocated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to the variable “temperature”</a:t>
            </a:r>
          </a:p>
        </p:txBody>
      </p:sp>
      <p:sp>
        <p:nvSpPr>
          <p:cNvPr id="37898" name="Line 12"/>
          <p:cNvSpPr>
            <a:spLocks noChangeShapeType="1"/>
          </p:cNvSpPr>
          <p:nvPr/>
        </p:nvSpPr>
        <p:spPr bwMode="auto">
          <a:xfrm flipV="1">
            <a:off x="4191000" y="3429000"/>
            <a:ext cx="762000" cy="8382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1143000"/>
            <a:ext cx="45720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 COMPATIBILITY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71801" y="2286000"/>
            <a:ext cx="6003567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general, it is invalid to assign a variable of one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a variable of another. For example if you write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= 6.52;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issue a warning similar to this</a:t>
            </a:r>
          </a:p>
          <a:p>
            <a:pPr algn="l"/>
            <a:r>
              <a:rPr lang="en-US" sz="1600" noProof="1">
                <a:solidFill>
                  <a:schemeClr val="tx1"/>
                </a:solidFill>
              </a:rPr>
              <a:t>       </a:t>
            </a:r>
            <a:r>
              <a:rPr lang="en-US" sz="1600" noProof="1">
                <a:solidFill>
                  <a:srgbClr val="FFC000"/>
                </a:solidFill>
              </a:rPr>
              <a:t>Cannot implicitly convert type 'double' to 'int'. …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This means you are trying to put a square peg in 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round hole. It won’t fit. REMEMBER variables have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sizes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shapes.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674505"/>
            <a:ext cx="449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ASSIGNMENT COMPATIBILITY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429000" y="2590800"/>
            <a:ext cx="47836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Note that you can do this assignment.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double  a = 6;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force a conversion.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1" y="4191000"/>
            <a:ext cx="6316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sort of like being able to put a round peg in a square hole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2"/>
          <p:cNvSpPr txBox="1">
            <a:spLocks noChangeArrowheads="1"/>
          </p:cNvSpPr>
          <p:nvPr/>
        </p:nvSpPr>
        <p:spPr bwMode="auto">
          <a:xfrm>
            <a:off x="3099391" y="1799272"/>
            <a:ext cx="62472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compiler will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automatically do </a:t>
            </a:r>
            <a:r>
              <a:rPr lang="en-US" sz="1800" b="1" u="sng" dirty="0">
                <a:solidFill>
                  <a:schemeClr val="tx1"/>
                </a:solidFill>
                <a:latin typeface="Comic Sans MS" pitchFamily="66" charset="0"/>
              </a:rPr>
              <a:t>Widening Conversions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a = 3;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because no information will be lost.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3307782" y="3810000"/>
            <a:ext cx="53014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compiler will not do </a:t>
            </a:r>
            <a:r>
              <a:rPr lang="en-US" sz="1800" b="1" u="sng" dirty="0">
                <a:solidFill>
                  <a:schemeClr val="tx1"/>
                </a:solidFill>
                <a:latin typeface="Comic Sans MS" pitchFamily="66" charset="0"/>
              </a:rPr>
              <a:t>Narrowing Conversions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 = 3.14159;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because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the fractional information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is lost.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0" y="3200400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Central to the idea of how a program works is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concept of data. Every program you will ever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will deal with some kind of data.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80029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DATA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7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905000"/>
            <a:ext cx="3352800" cy="63168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UN-INITIALIZED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71801" y="2679412"/>
            <a:ext cx="64924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Java </a:t>
            </a:r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local variables are not 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initialized to a known value.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Eclipse will warn you if your program tries to use a variable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itchFamily="66" charset="0"/>
              </a:rPr>
              <a:t>that is not initialized. 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971801" y="3657600"/>
            <a:ext cx="53287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So ……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always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initialize data when it is declared.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7367" y="2334657"/>
            <a:ext cx="3276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INITIALIZING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733800" y="3200400"/>
            <a:ext cx="450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numOne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numTwo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numThree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17;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810001" y="4054475"/>
            <a:ext cx="1974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numOne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numTwo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numThree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17;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1319291"/>
            <a:ext cx="2436019" cy="6619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LITERAL DATA</a:t>
            </a:r>
            <a:endParaRPr lang="en-US" sz="2000" cap="none" dirty="0">
              <a:latin typeface="Comic Sans MS" pitchFamily="66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99296" y="2159337"/>
            <a:ext cx="45817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the statement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 a + 5;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value 5 is what is called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literal data.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971800" y="3260726"/>
            <a:ext cx="547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It is good programming practice to use constants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instead of literal data in your program.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44613" y="4419600"/>
            <a:ext cx="311014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static final 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 = 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 a + MAX;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315200" y="3568502"/>
            <a:ext cx="2637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Exceptions are 1, -1 and 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3352801" y="1752600"/>
            <a:ext cx="51892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use the term “Magic Numbers” to refer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literal data that is written into an expression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your program. </a:t>
            </a:r>
          </a:p>
        </p:txBody>
      </p:sp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3200401" y="3124200"/>
            <a:ext cx="4610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avgTemperature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sumTemperature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2;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7346459" y="4425861"/>
            <a:ext cx="2351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a magic number</a:t>
            </a:r>
          </a:p>
        </p:txBody>
      </p:sp>
      <p:cxnSp>
        <p:nvCxnSpPr>
          <p:cNvPr id="45061" name="Straight Arrow Connector 9"/>
          <p:cNvCxnSpPr>
            <a:cxnSpLocks noChangeShapeType="1"/>
          </p:cNvCxnSpPr>
          <p:nvPr/>
        </p:nvCxnSpPr>
        <p:spPr bwMode="auto">
          <a:xfrm rot="16200000" flipV="1">
            <a:off x="7129369" y="3939339"/>
            <a:ext cx="914400" cy="31750"/>
          </a:xfrm>
          <a:prstGeom prst="straightConnector1">
            <a:avLst/>
          </a:prstGeom>
          <a:noFill/>
          <a:ln w="25400" algn="ctr">
            <a:solidFill>
              <a:srgbClr val="FFC000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60251" y="5105401"/>
            <a:ext cx="5461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do not want magic numbers in your programs.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They make programs hard to maintain.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3505200" y="2253144"/>
            <a:ext cx="329609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OBJECTS AND CLASSES</a:t>
            </a:r>
            <a:endParaRPr lang="en-US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3505200" y="3048001"/>
            <a:ext cx="544411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 oriented languages give programmers the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ability to model real-world objects.</a:t>
            </a:r>
          </a:p>
        </p:txBody>
      </p:sp>
      <p:pic>
        <p:nvPicPr>
          <p:cNvPr id="46084" name="Picture 6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3716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tn0001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200400"/>
            <a:ext cx="2057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867401" y="533400"/>
            <a:ext cx="377539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 example, a car has </a:t>
            </a:r>
            <a:r>
              <a:rPr lang="en-US" sz="1800" b="1" i="1" dirty="0">
                <a:solidFill>
                  <a:srgbClr val="99CCFF"/>
                </a:solidFill>
                <a:latin typeface="Comic Sans MS" pitchFamily="66" charset="0"/>
              </a:rPr>
              <a:t>attributes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is black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has a 200 hp engine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has 2 doors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it was built in 1943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133601" y="2667000"/>
            <a:ext cx="40126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it also has </a:t>
            </a:r>
            <a:r>
              <a:rPr lang="en-US" sz="1800" b="1" i="1" dirty="0">
                <a:solidFill>
                  <a:srgbClr val="99CCFF"/>
                </a:solidFill>
                <a:latin typeface="Comic Sans MS" pitchFamily="66" charset="0"/>
              </a:rPr>
              <a:t>behaviors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turn the key it starts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press the brake it stops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when you push the horn it beeps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* etc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5867400" y="4953001"/>
            <a:ext cx="33970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object-oriented languages</a:t>
            </a:r>
          </a:p>
          <a:p>
            <a:pPr algn="l"/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encapsulate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the data and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methods that operate on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into an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object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6949" y="2177950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9CCFF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1" y="4123492"/>
            <a:ext cx="1229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Methods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5562600" y="1828800"/>
            <a:ext cx="3733800" cy="3657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5715000" y="1981200"/>
            <a:ext cx="3429000" cy="3352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66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620000" y="23622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772401" y="2563813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size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934200" y="3048000"/>
            <a:ext cx="838200" cy="7620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086601" y="3276600"/>
            <a:ext cx="619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color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 rot="-3154569">
            <a:off x="8115300" y="43053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 rot="-3155679">
            <a:off x="8284370" y="4347370"/>
            <a:ext cx="11414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GetSize ( )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 rot="2052594">
            <a:off x="5638800" y="4648200"/>
            <a:ext cx="14478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/>
              </a:gs>
              <a:gs pos="100000">
                <a:srgbClr val="CCE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 rot="2075537">
            <a:off x="5845176" y="4740276"/>
            <a:ext cx="1185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bg1"/>
                </a:solidFill>
                <a:latin typeface="Tahoma" pitchFamily="34" charset="0"/>
              </a:rPr>
              <a:t>GetColor</a:t>
            </a: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( )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8077200" y="2971800"/>
            <a:ext cx="609600" cy="1447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6477000" y="3657600"/>
            <a:ext cx="7620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919585" y="304800"/>
            <a:ext cx="42915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object’s methods (behaviors)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manage specific pieces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data (attributes) inside the object.</a:t>
            </a:r>
          </a:p>
        </p:txBody>
      </p:sp>
      <p:sp>
        <p:nvSpPr>
          <p:cNvPr id="48143" name="AutoShape 15"/>
          <p:cNvSpPr>
            <a:spLocks noChangeArrowheads="1"/>
          </p:cNvSpPr>
          <p:nvPr/>
        </p:nvSpPr>
        <p:spPr bwMode="auto">
          <a:xfrm>
            <a:off x="2971800" y="4800600"/>
            <a:ext cx="1676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99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External Method 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057401" y="1752600"/>
            <a:ext cx="299473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methods outside of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object cannot see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or manipulate the object’s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data, which is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private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However, they can call </a:t>
            </a:r>
          </a:p>
          <a:p>
            <a:pPr algn="l"/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methods inside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object to access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data.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4648200" y="4724400"/>
            <a:ext cx="1143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7557" y="2095893"/>
            <a:ext cx="1752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Classes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505200" y="2819400"/>
            <a:ext cx="574708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Later on, we will spend much more time talking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about objects and classes. For now, just think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a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class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as a </a:t>
            </a:r>
            <a:r>
              <a:rPr lang="en-US" sz="1800" b="1" i="1" dirty="0">
                <a:solidFill>
                  <a:schemeClr val="tx1"/>
                </a:solidFill>
                <a:latin typeface="Comic Sans MS" pitchFamily="66" charset="0"/>
              </a:rPr>
              <a:t>blueprint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that the computer uses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creating objects of that class. When we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object oriented program, much of our time is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devoted to designing and writing classes.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133600"/>
            <a:ext cx="4191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Some Convenient Classes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743200" y="2971801"/>
            <a:ext cx="60244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Java has many classes built into it that will make our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programming tasks much easier. The first of these we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will talk about is the 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class.</a:t>
            </a:r>
            <a:endParaRPr lang="en-US" sz="1800" b="1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8979" y="2667000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string is just a sequence of characters.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3104" y="3505200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“hello”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“George”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“12 East State Road”</a:t>
            </a:r>
          </a:p>
        </p:txBody>
      </p:sp>
    </p:spTree>
    <p:extLst>
      <p:ext uri="{BB962C8B-B14F-4D97-AF65-F5344CB8AC3E}">
        <p14:creationId xmlns:p14="http://schemas.microsoft.com/office/powerpoint/2010/main" val="406454542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7606" y="1828800"/>
            <a:ext cx="45977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That data might be …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An image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Some music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person’s name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person’s age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table of temperatures by week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list of scores for a gymnastic event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model of a molecule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model of a character in a game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etc</a:t>
            </a: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1026" name="Picture 2" descr="C:\Program Files (x86)\Microsoft Office\MEDIA\CAGCAT10\j02849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880">
            <a:off x="2438400" y="1223963"/>
            <a:ext cx="18288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002705\AppData\Local\Microsoft\Windows\Temporary Internet Files\Content.IE5\ZDQ3FIP4\MP9004223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049">
            <a:off x="8029337" y="1865434"/>
            <a:ext cx="1075206" cy="16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10002705\AppData\Local\Microsoft\Windows\Temporary Internet Files\Content.IE5\MSYU2KSI\MC90043691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940" y="4191000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10002705\AppData\Local\Microsoft\Windows\Temporary Internet Files\Content.IE5\SJW4H9BN\MC90043591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461000"/>
            <a:ext cx="1476375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oneonta.edu/faculty/baumanpr/geosat2/Dry_Land_Water/Weat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17" y="5141493"/>
            <a:ext cx="2743200" cy="14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31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5017" y="2431365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Declare a string this way: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387" y="3304847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9389075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0830" y="2431365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Declare a string and give it an initial value this way: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1830" y="3352800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“John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Dolittle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968761370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5192713" y="5145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5421314" y="5145089"/>
            <a:ext cx="18113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5268913" y="52578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5649914" y="5334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52230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513" y="4916488"/>
            <a:ext cx="1547812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AutoShape 9"/>
          <p:cNvSpPr>
            <a:spLocks noChangeArrowheads="1"/>
          </p:cNvSpPr>
          <p:nvPr/>
        </p:nvSpPr>
        <p:spPr bwMode="auto">
          <a:xfrm>
            <a:off x="4659313" y="5221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AutoShape 10"/>
          <p:cNvSpPr>
            <a:spLocks noChangeArrowheads="1"/>
          </p:cNvSpPr>
          <p:nvPr/>
        </p:nvSpPr>
        <p:spPr bwMode="auto">
          <a:xfrm>
            <a:off x="7467600" y="5257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8316914" y="5257801"/>
            <a:ext cx="11318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5192713" y="4916489"/>
            <a:ext cx="1255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5192713" y="3468688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2236" name="Picture 3" descr="j023033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3913" y="3311526"/>
            <a:ext cx="12954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7" name="Text Box 5"/>
          <p:cNvSpPr txBox="1">
            <a:spLocks noChangeArrowheads="1"/>
          </p:cNvSpPr>
          <p:nvPr/>
        </p:nvSpPr>
        <p:spPr bwMode="auto">
          <a:xfrm>
            <a:off x="5573714" y="3544889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2238" name="Rectangle 6"/>
          <p:cNvSpPr>
            <a:spLocks noChangeArrowheads="1"/>
          </p:cNvSpPr>
          <p:nvPr/>
        </p:nvSpPr>
        <p:spPr bwMode="auto">
          <a:xfrm>
            <a:off x="5257800" y="35814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Text Box 7"/>
          <p:cNvSpPr txBox="1">
            <a:spLocks noChangeArrowheads="1"/>
          </p:cNvSpPr>
          <p:nvPr/>
        </p:nvSpPr>
        <p:spPr bwMode="auto">
          <a:xfrm>
            <a:off x="5562600" y="36576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2240" name="Text Box 8"/>
          <p:cNvSpPr txBox="1">
            <a:spLocks noChangeArrowheads="1"/>
          </p:cNvSpPr>
          <p:nvPr/>
        </p:nvSpPr>
        <p:spPr bwMode="auto">
          <a:xfrm>
            <a:off x="7848600" y="3733801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2241" name="AutoShape 9"/>
          <p:cNvSpPr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AutoShape 10"/>
          <p:cNvSpPr>
            <a:spLocks noChangeArrowheads="1"/>
          </p:cNvSpPr>
          <p:nvPr/>
        </p:nvSpPr>
        <p:spPr bwMode="auto">
          <a:xfrm>
            <a:off x="4800600" y="35814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Text Box 12"/>
          <p:cNvSpPr txBox="1">
            <a:spLocks noChangeArrowheads="1"/>
          </p:cNvSpPr>
          <p:nvPr/>
        </p:nvSpPr>
        <p:spPr bwMode="auto">
          <a:xfrm>
            <a:off x="5116513" y="3240089"/>
            <a:ext cx="1098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2244" name="TextBox 20"/>
          <p:cNvSpPr txBox="1">
            <a:spLocks noChangeArrowheads="1"/>
          </p:cNvSpPr>
          <p:nvPr/>
        </p:nvSpPr>
        <p:spPr bwMode="auto">
          <a:xfrm>
            <a:off x="3124200" y="1524000"/>
            <a:ext cx="58400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a Console program executes, the Java runtime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environment automatically creates these two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objects to help manage Console input and output.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7208" y="1492197"/>
            <a:ext cx="3274384" cy="8604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The Scanner Class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971800" y="2527192"/>
            <a:ext cx="684835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Scanner class in Java provides a nice way of getting input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of various data types from the keyboard.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53256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1" y="2438400"/>
            <a:ext cx="4013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Create a scanner object: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input = new Scanner(System.in);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6600" y="4038600"/>
            <a:ext cx="2133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is the name of the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Scanner object that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gets created.</a:t>
            </a:r>
            <a:endParaRPr lang="en-US" sz="14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V="1">
            <a:off x="4343559" y="3361730"/>
            <a:ext cx="533241" cy="67687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4058697"/>
            <a:ext cx="32736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This part of the statement calls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“constructor” for the Scanner class.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parameter </a:t>
            </a:r>
            <a:r>
              <a:rPr lang="en-US" sz="1400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System.in</a:t>
            </a:r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 tells the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constructor that we want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Scanner to read input from the </a:t>
            </a:r>
          </a:p>
          <a:p>
            <a:pPr algn="l"/>
            <a:r>
              <a:rPr lang="en-US" sz="14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system console (the keyboard).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429000"/>
            <a:ext cx="304800" cy="6096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7118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6101" y="762000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Scanner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3958" y="1447801"/>
            <a:ext cx="64588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Scanner class has lots of methods, but only a few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of them will be of interest to us in this class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 Tokens are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strings of characters separated by white space.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in the input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as an integer. If the next token is not an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integer, an exception is thrown.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nextDouble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()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in the input stream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as a double. If the next token is not 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double, an exception is thrown.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next()	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token as a String object.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nextLine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()         returns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next line, excluding any line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       separator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at the end of the line.</a:t>
            </a:r>
          </a:p>
        </p:txBody>
      </p:sp>
    </p:spTree>
    <p:extLst>
      <p:ext uri="{BB962C8B-B14F-4D97-AF65-F5344CB8AC3E}">
        <p14:creationId xmlns:p14="http://schemas.microsoft.com/office/powerpoint/2010/main" val="3105306604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2"/>
          <p:cNvSpPr txBox="1">
            <a:spLocks noChangeArrowheads="1"/>
          </p:cNvSpPr>
          <p:nvPr/>
        </p:nvSpPr>
        <p:spPr bwMode="auto">
          <a:xfrm>
            <a:off x="3886201" y="2057400"/>
            <a:ext cx="3693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name;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in.nextLine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3735" y="5313126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When using the Scanner class, be sure to </a:t>
            </a:r>
          </a:p>
          <a:p>
            <a:pPr algn="l"/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import </a:t>
            </a:r>
            <a:r>
              <a:rPr lang="en-US" sz="1600" dirty="0" err="1">
                <a:solidFill>
                  <a:srgbClr val="FF9900"/>
                </a:solidFill>
                <a:latin typeface="Comic Sans MS" panose="030F0702030302020204" pitchFamily="66" charset="0"/>
              </a:rPr>
              <a:t>java.util.Scanner</a:t>
            </a:r>
            <a:r>
              <a:rPr lang="en-US" sz="1600" dirty="0">
                <a:solidFill>
                  <a:srgbClr val="FF9900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953000" y="38100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1600" y="3810001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181600" y="4038600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638801" y="3998912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19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3581400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4419600" y="3886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4953001" y="3581401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559520" y="4379912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87269" y="445611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7690549" y="4399022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73270" y="4389056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8363" y="3278853"/>
            <a:ext cx="59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hello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3419999" y="1441321"/>
            <a:ext cx="52758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correct method to read in the value of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type. For example: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age 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22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6048" y="37606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6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2"/>
          <p:cNvSpPr txBox="1">
            <a:spLocks noChangeArrowheads="1"/>
          </p:cNvSpPr>
          <p:nvPr/>
        </p:nvSpPr>
        <p:spPr bwMode="auto">
          <a:xfrm>
            <a:off x="3276601" y="1143001"/>
            <a:ext cx="52758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dealing with numbers, we have to use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correct method to read in the value of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type. For example: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in = new Scanner(System.in);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value= 0;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=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in.nextDouble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953000" y="4383088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5181600" y="4383089"/>
            <a:ext cx="18113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keyboard buffer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81600" y="4611688"/>
            <a:ext cx="2286000" cy="533400"/>
          </a:xfrm>
          <a:prstGeom prst="rect">
            <a:avLst/>
          </a:prstGeom>
          <a:solidFill>
            <a:srgbClr val="33CC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638801" y="4572000"/>
            <a:ext cx="121539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System.In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pic>
        <p:nvPicPr>
          <p:cNvPr id="22" name="Picture 8" descr="ph02038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4154488"/>
            <a:ext cx="1547813" cy="102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4419600" y="4459288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953001" y="4154489"/>
            <a:ext cx="1255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keyboard buffer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559520" y="4953000"/>
            <a:ext cx="22860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87269" y="502920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Scanner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7690549" y="497211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73270" y="4962144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program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2328" y="373466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  <a:latin typeface="+mn-lt"/>
              </a:rPr>
              <a:t>3.45</a:t>
            </a:r>
            <a:endParaRPr lang="en-US" sz="16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1512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5334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7347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957638"/>
            <a:ext cx="1295400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5715001" y="4191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5486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7988559" y="4268818"/>
            <a:ext cx="1131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program</a:t>
            </a:r>
          </a:p>
        </p:txBody>
      </p:sp>
      <p:sp>
        <p:nvSpPr>
          <p:cNvPr id="57352" name="AutoShape 9"/>
          <p:cNvSpPr>
            <a:spLocks noChangeArrowheads="1"/>
          </p:cNvSpPr>
          <p:nvPr/>
        </p:nvSpPr>
        <p:spPr bwMode="auto">
          <a:xfrm>
            <a:off x="7315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AutoShape 10"/>
          <p:cNvSpPr>
            <a:spLocks noChangeArrowheads="1"/>
          </p:cNvSpPr>
          <p:nvPr/>
        </p:nvSpPr>
        <p:spPr bwMode="auto">
          <a:xfrm>
            <a:off x="4800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5257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7356" name="Text Box 3"/>
          <p:cNvSpPr txBox="1">
            <a:spLocks noChangeArrowheads="1"/>
          </p:cNvSpPr>
          <p:nvPr/>
        </p:nvSpPr>
        <p:spPr bwMode="auto">
          <a:xfrm>
            <a:off x="2514600" y="2033588"/>
            <a:ext cx="7213834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System.out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is an object of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PrintStream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PrintStream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class contains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println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( ) method to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to the standard output device (the display console).  This method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takes a string as it’s parameter. After writing to the display,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cursor is moved to the next line.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122952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System.out.println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600200"/>
            <a:ext cx="4343400" cy="41609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01859" y="5789314"/>
            <a:ext cx="606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can imagine computer memory to be something like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set of post office boxes.</a:t>
            </a:r>
          </a:p>
          <a:p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5615" y="104244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is stored in the computer’s memory.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5029200" y="36576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37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4" y="3429001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5410201" y="37338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5181600" y="37338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5410200" y="38100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8375" name="Text Box 8"/>
          <p:cNvSpPr txBox="1">
            <a:spLocks noChangeArrowheads="1"/>
          </p:cNvSpPr>
          <p:nvPr/>
        </p:nvSpPr>
        <p:spPr bwMode="auto">
          <a:xfrm>
            <a:off x="8001000" y="4267200"/>
            <a:ext cx="668338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name</a:t>
            </a:r>
          </a:p>
        </p:txBody>
      </p:sp>
      <p:sp>
        <p:nvSpPr>
          <p:cNvPr id="58376" name="AutoShape 9"/>
          <p:cNvSpPr>
            <a:spLocks noChangeArrowheads="1"/>
          </p:cNvSpPr>
          <p:nvPr/>
        </p:nvSpPr>
        <p:spPr bwMode="auto">
          <a:xfrm>
            <a:off x="7010400" y="3810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10"/>
          <p:cNvSpPr>
            <a:spLocks noChangeArrowheads="1"/>
          </p:cNvSpPr>
          <p:nvPr/>
        </p:nvSpPr>
        <p:spPr bwMode="auto">
          <a:xfrm>
            <a:off x="4495800" y="37338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4953000" y="34290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8380" name="Text Box 3"/>
          <p:cNvSpPr txBox="1">
            <a:spLocks noChangeArrowheads="1"/>
          </p:cNvSpPr>
          <p:nvPr/>
        </p:nvSpPr>
        <p:spPr bwMode="auto">
          <a:xfrm>
            <a:off x="4038601" y="2133601"/>
            <a:ext cx="2754985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name = “Joe Coder”;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name 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3810000"/>
            <a:ext cx="1411288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Joe Coder</a:t>
            </a:r>
          </a:p>
        </p:txBody>
      </p:sp>
      <p:sp>
        <p:nvSpPr>
          <p:cNvPr id="58382" name="TextBox 14"/>
          <p:cNvSpPr txBox="1">
            <a:spLocks noChangeArrowheads="1"/>
          </p:cNvSpPr>
          <p:nvPr/>
        </p:nvSpPr>
        <p:spPr bwMode="auto">
          <a:xfrm rot="-187338">
            <a:off x="3511550" y="3759201"/>
            <a:ext cx="92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Joe Coder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5334000" y="4114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939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664" y="3886201"/>
            <a:ext cx="1557337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5715001" y="4191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5486400" y="4191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13869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8077201" y="4648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7315200" y="4267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AutoShape 10"/>
          <p:cNvSpPr>
            <a:spLocks noChangeArrowheads="1"/>
          </p:cNvSpPr>
          <p:nvPr/>
        </p:nvSpPr>
        <p:spPr bwMode="auto">
          <a:xfrm>
            <a:off x="4800600" y="4191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5257800" y="3886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59404" name="Text Box 3"/>
          <p:cNvSpPr txBox="1">
            <a:spLocks noChangeArrowheads="1"/>
          </p:cNvSpPr>
          <p:nvPr/>
        </p:nvSpPr>
        <p:spPr bwMode="auto">
          <a:xfrm>
            <a:off x="3429000" y="1752600"/>
            <a:ext cx="4522392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Numbers are automatically converted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strings by the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</a:rPr>
              <a:t>println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( ) method: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1" y="4267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59406" name="TextBox 14"/>
          <p:cNvSpPr txBox="1">
            <a:spLocks noChangeArrowheads="1"/>
          </p:cNvSpPr>
          <p:nvPr/>
        </p:nvSpPr>
        <p:spPr bwMode="auto">
          <a:xfrm rot="-187338">
            <a:off x="3989388" y="4216401"/>
            <a:ext cx="576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12.50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5334000" y="44958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0419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5715001" y="4572001"/>
            <a:ext cx="15144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output buffer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5486400" y="4572000"/>
            <a:ext cx="2133600" cy="609600"/>
          </a:xfrm>
          <a:prstGeom prst="rect">
            <a:avLst/>
          </a:prstGeom>
          <a:solidFill>
            <a:srgbClr val="33CCCC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Text Box 7"/>
          <p:cNvSpPr txBox="1">
            <a:spLocks noChangeArrowheads="1"/>
          </p:cNvSpPr>
          <p:nvPr/>
        </p:nvSpPr>
        <p:spPr bwMode="auto">
          <a:xfrm>
            <a:off x="5715000" y="4648200"/>
            <a:ext cx="132921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solidFill>
                  <a:srgbClr val="003399"/>
                </a:solidFill>
                <a:latin typeface="Times New Roman" pitchFamily="18" charset="0"/>
              </a:rPr>
              <a:t>System.out</a:t>
            </a:r>
            <a:endParaRPr lang="en-US" sz="20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8077201" y="5029200"/>
            <a:ext cx="777875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mic Sans MS" pitchFamily="66" charset="0"/>
              </a:rPr>
              <a:t>money</a:t>
            </a:r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7315200" y="4648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AutoShape 10"/>
          <p:cNvSpPr>
            <a:spLocks noChangeArrowheads="1"/>
          </p:cNvSpPr>
          <p:nvPr/>
        </p:nvSpPr>
        <p:spPr bwMode="auto">
          <a:xfrm>
            <a:off x="5029200" y="45720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5257800" y="4267200"/>
            <a:ext cx="1098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display buffer</a:t>
            </a:r>
          </a:p>
        </p:txBody>
      </p:sp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2997514" y="164687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(“You owe me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$%5.2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%n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201" y="4648200"/>
            <a:ext cx="835025" cy="4000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mic Sans MS" pitchFamily="66" charset="0"/>
              </a:rPr>
              <a:t>12.50</a:t>
            </a:r>
          </a:p>
        </p:txBody>
      </p:sp>
      <p:sp>
        <p:nvSpPr>
          <p:cNvPr id="60430" name="TextBox 14"/>
          <p:cNvSpPr txBox="1">
            <a:spLocks noChangeArrowheads="1"/>
          </p:cNvSpPr>
          <p:nvPr/>
        </p:nvSpPr>
        <p:spPr bwMode="auto">
          <a:xfrm rot="-187338">
            <a:off x="3475067" y="4597014"/>
            <a:ext cx="160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itchFamily="66" charset="0"/>
              </a:rPr>
              <a:t>You owe me $12.50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3199606" y="131594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1800" dirty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“You owe me $%</a:t>
            </a:r>
            <a:r>
              <a:rPr lang="en-US" sz="1800" dirty="0" smtClean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5.2f.%n”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61464" y="3657600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is called a format string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943600" y="2947158"/>
            <a:ext cx="152400" cy="78664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58339" y="4191000"/>
            <a:ext cx="5168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%5.2f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is a format specifier.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It says to format the output as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 floating point number, </a:t>
            </a:r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in a field 5 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digits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wide, with 2 decimal points of precision.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format specifier %n says to generate a newline.</a:t>
            </a:r>
          </a:p>
        </p:txBody>
      </p:sp>
    </p:spTree>
    <p:extLst>
      <p:ext uri="{BB962C8B-B14F-4D97-AF65-F5344CB8AC3E}">
        <p14:creationId xmlns:p14="http://schemas.microsoft.com/office/powerpoint/2010/main" val="3726182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3"/>
          <p:cNvSpPr txBox="1">
            <a:spLocks noChangeArrowheads="1"/>
          </p:cNvSpPr>
          <p:nvPr/>
        </p:nvSpPr>
        <p:spPr bwMode="auto">
          <a:xfrm>
            <a:off x="3199606" y="1315942"/>
            <a:ext cx="5562741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You can combine string literals and numerical data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using the format method. For example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money = 12.50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en-US" sz="1800" dirty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“You owe me </a:t>
            </a:r>
            <a:r>
              <a:rPr lang="en-US" sz="1800" dirty="0" smtClean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$%5.2f</a:t>
            </a:r>
            <a:r>
              <a:rPr lang="en-US" sz="1800" dirty="0" smtClean="0">
                <a:solidFill>
                  <a:srgbClr val="99CC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.%n”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924800" y="2793270"/>
            <a:ext cx="228600" cy="78664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43800" y="3644578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value gets output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this format string.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8534400" y="4318576"/>
            <a:ext cx="0" cy="32962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9000" y="4648200"/>
            <a:ext cx="12954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39000" y="2947158"/>
            <a:ext cx="0" cy="17010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50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2"/>
          <p:cNvSpPr txBox="1">
            <a:spLocks noChangeArrowheads="1"/>
          </p:cNvSpPr>
          <p:nvPr/>
        </p:nvSpPr>
        <p:spPr bwMode="auto">
          <a:xfrm>
            <a:off x="3124200" y="1905000"/>
            <a:ext cx="653897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</a:rPr>
              <a:t>FORMAT SPECIFIERS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Format specifiers begin with a % symbol.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A % symbol followed by: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 – means display an integer value as a decimal number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f – means display a floating point value as a decimal number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s - means format any value as a string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 – outputs a platform specific line terminator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2"/>
          <p:cNvSpPr txBox="1">
            <a:spLocks noChangeArrowheads="1"/>
          </p:cNvSpPr>
          <p:nvPr/>
        </p:nvSpPr>
        <p:spPr bwMode="auto">
          <a:xfrm>
            <a:off x="2819400" y="1088102"/>
            <a:ext cx="476919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Formatting Strings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With an integer you can use a number to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indicate how many digits to display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number = 23;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(“The value is %4d”, number 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3491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9526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3561060" y="4572001"/>
            <a:ext cx="15472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The value is   23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970464" y="4820019"/>
            <a:ext cx="877000" cy="45422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94090" y="5064437"/>
            <a:ext cx="3280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23 is output in a field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that is 4 characters wide. This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leaves 2 blanks between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word “is” and the 23.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077200" y="3276600"/>
            <a:ext cx="457200" cy="5334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29218" y="376961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stored in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number gets output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using the format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specifier %4d.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2"/>
          <p:cNvSpPr txBox="1">
            <a:spLocks noChangeArrowheads="1"/>
          </p:cNvSpPr>
          <p:nvPr/>
        </p:nvSpPr>
        <p:spPr bwMode="auto">
          <a:xfrm>
            <a:off x="2743201" y="1143000"/>
            <a:ext cx="532229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Formatting Strings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With a double you can use a number to indicate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how many decimal digits to display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number = 23.98344;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System.out.format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(“The value is %5.2f“, number);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4515" name="Picture 3" descr="j0230331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726" y="3810000"/>
            <a:ext cx="3013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3505532" y="4572001"/>
            <a:ext cx="17043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itchFamily="66" charset="0"/>
              </a:rPr>
              <a:t>The value is 23.98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096000" y="3124200"/>
            <a:ext cx="381000" cy="9906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5000" y="415650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5 tells us that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width of the output field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is 5 places.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362700" y="3077122"/>
            <a:ext cx="1999178" cy="7328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61878" y="3646918"/>
            <a:ext cx="2515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This 2 tells us to display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two digits after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decimal point.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981174"/>
            <a:ext cx="1981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Practice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514601" y="1742389"/>
            <a:ext cx="6141425" cy="42473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Write a program that prints the message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“Hello, my name is Hal”.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Then the program will ask the user for his or her name.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Get the name and save it in a String object.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Then print the message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“Hello, </a:t>
            </a:r>
            <a:r>
              <a:rPr lang="en-US" sz="18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user name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how are you?”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Prompt the user to type in their age. Save it in an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integer. Then print the message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    “</a:t>
            </a:r>
            <a:r>
              <a:rPr lang="en-US" sz="18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user name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, you are </a:t>
            </a:r>
            <a:r>
              <a:rPr lang="en-US" sz="1800" i="1" dirty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 years old”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819400"/>
            <a:ext cx="2993980" cy="812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400" dirty="0">
                <a:latin typeface="Comic Sans MS" pitchFamily="66" charset="0"/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3891744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343400" cy="4160978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1752600" y="1932433"/>
            <a:ext cx="2209800" cy="830997"/>
            <a:chOff x="304800" y="1905000"/>
            <a:chExt cx="2209800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304800" y="1905000"/>
              <a:ext cx="18117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hold small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integers)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1905000" y="2514600"/>
              <a:ext cx="609600" cy="22139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1841354" y="4241523"/>
            <a:ext cx="2121046" cy="830997"/>
            <a:chOff x="261838" y="2381066"/>
            <a:chExt cx="2510918" cy="1109307"/>
          </a:xfrm>
        </p:grpSpPr>
        <p:sp>
          <p:nvSpPr>
            <p:cNvPr id="10" name="TextBox 9"/>
            <p:cNvSpPr txBox="1"/>
            <p:nvPr/>
          </p:nvSpPr>
          <p:spPr>
            <a:xfrm>
              <a:off x="261838" y="2381066"/>
              <a:ext cx="2408501" cy="110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hold larger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 real numbers)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960898" y="2612249"/>
              <a:ext cx="811858" cy="20997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7162800" y="5715001"/>
            <a:ext cx="3075596" cy="830997"/>
            <a:chOff x="5638800" y="5715000"/>
            <a:chExt cx="3075596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921918" y="5715000"/>
              <a:ext cx="17924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Some boxes hold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really big things</a:t>
              </a:r>
            </a:p>
            <a:p>
              <a:pPr algn="l"/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(like objects)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 bwMode="auto">
            <a:xfrm rot="10800000" flipV="1">
              <a:off x="5638800" y="6130498"/>
              <a:ext cx="1283118" cy="4169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7924800" y="4343400"/>
            <a:ext cx="2590800" cy="609600"/>
            <a:chOff x="6172200" y="4419600"/>
            <a:chExt cx="2590800" cy="609600"/>
          </a:xfrm>
        </p:grpSpPr>
        <p:sp>
          <p:nvSpPr>
            <p:cNvPr id="17" name="TextBox 16"/>
            <p:cNvSpPr txBox="1"/>
            <p:nvPr/>
          </p:nvSpPr>
          <p:spPr>
            <a:xfrm>
              <a:off x="7162882" y="441960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Each box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mic Sans MS" pitchFamily="66" charset="0"/>
                </a:rPr>
                <a:t>has an address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0800000" flipV="1">
              <a:off x="6172200" y="4800600"/>
              <a:ext cx="990600" cy="22860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7904" y="1447006"/>
            <a:ext cx="4114800" cy="7508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Expressions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59051" y="2270125"/>
            <a:ext cx="6301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 expression is a combination one or more operands and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operators that define some operation on data to be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performed by the computer.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72001" y="3733800"/>
            <a:ext cx="30123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sum = </a:t>
            </a:r>
            <a:r>
              <a:rPr lang="en-US" sz="1800" dirty="0" err="1">
                <a:solidFill>
                  <a:schemeClr val="tx1"/>
                </a:solidFill>
              </a:rPr>
              <a:t>numOne</a:t>
            </a:r>
            <a:r>
              <a:rPr lang="en-US" sz="1800" dirty="0">
                <a:solidFill>
                  <a:schemeClr val="tx1"/>
                </a:solidFill>
              </a:rPr>
              <a:t> + </a:t>
            </a:r>
            <a:r>
              <a:rPr lang="en-US" sz="1800" dirty="0" err="1">
                <a:solidFill>
                  <a:schemeClr val="tx1"/>
                </a:solidFill>
              </a:rPr>
              <a:t>numTwo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area = PI  *  radius * radius;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06876" y="5387976"/>
            <a:ext cx="4748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we usually put a space on either side of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operator to make the expression more readable.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 flipV="1">
            <a:off x="5818415" y="4468862"/>
            <a:ext cx="138793" cy="919113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 flipV="1">
            <a:off x="5679621" y="4487801"/>
            <a:ext cx="277586" cy="930729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5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2209801"/>
            <a:ext cx="3767974" cy="4581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Operators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495801" y="3276601"/>
            <a:ext cx="3179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rgbClr val="FFC000"/>
                </a:solidFill>
              </a:rPr>
              <a:t>+</a:t>
            </a:r>
            <a:r>
              <a:rPr lang="en-US" sz="1800" dirty="0">
                <a:solidFill>
                  <a:schemeClr val="tx1"/>
                </a:solidFill>
              </a:rPr>
              <a:t>          plus	  c = a +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-</a:t>
            </a:r>
            <a:r>
              <a:rPr lang="en-US" sz="1800" dirty="0">
                <a:solidFill>
                  <a:schemeClr val="tx1"/>
                </a:solidFill>
              </a:rPr>
              <a:t>           minus	  c = a –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*</a:t>
            </a:r>
            <a:r>
              <a:rPr lang="en-US" sz="1800" dirty="0">
                <a:solidFill>
                  <a:schemeClr val="tx1"/>
                </a:solidFill>
              </a:rPr>
              <a:t>           times	  c = a * b;</a:t>
            </a:r>
          </a:p>
          <a:p>
            <a:pPr algn="l"/>
            <a:r>
              <a:rPr lang="en-US" sz="1800" b="1" dirty="0">
                <a:solidFill>
                  <a:srgbClr val="FFC000"/>
                </a:solidFill>
              </a:rPr>
              <a:t>/</a:t>
            </a:r>
            <a:r>
              <a:rPr lang="en-US" sz="1800" dirty="0">
                <a:solidFill>
                  <a:schemeClr val="tx1"/>
                </a:solidFill>
              </a:rPr>
              <a:t>           divide by	  c = a / b;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91000" y="2849947"/>
            <a:ext cx="33778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operator  meaning     example</a:t>
            </a:r>
          </a:p>
        </p:txBody>
      </p:sp>
    </p:spTree>
    <p:extLst>
      <p:ext uri="{BB962C8B-B14F-4D97-AF65-F5344CB8AC3E}">
        <p14:creationId xmlns:p14="http://schemas.microsoft.com/office/powerpoint/2010/main" val="22507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4010651" y="2667000"/>
            <a:ext cx="32760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varOne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varTwo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7;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double result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varTwo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varOne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782051" y="4038599"/>
            <a:ext cx="404149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value of result will be 1.0. Why?</a:t>
            </a:r>
          </a:p>
          <a:p>
            <a:pPr algn="l"/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When doing integer division, the result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will always be an integer. Any fractional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part is truncated, even when it is stored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in a real variable.</a:t>
            </a: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4010651" y="1905000"/>
            <a:ext cx="279595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INTEGER DIVISION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51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349" y="2133600"/>
            <a:ext cx="2517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DIVIDING BY ZERO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6778" y="2667000"/>
            <a:ext cx="5559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your math classes you will remember that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any number divided by zero is infinity.  Computers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can’t divide by zero, because there is no way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represent infinity in binary.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When doing integer division, if the divisor is zero,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your program will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150180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7082" y="1066800"/>
            <a:ext cx="3349307" cy="4953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Remainder Operator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581400" y="1916113"/>
            <a:ext cx="49311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remainder operator is the % symbol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most often use it with integers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It is sometimes called the modulus operator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876800" y="3886200"/>
            <a:ext cx="157126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a = 5;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b = 3;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 = a % b;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95365" y="5181601"/>
            <a:ext cx="70535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result is </a:t>
            </a:r>
            <a:r>
              <a:rPr lang="en-US" sz="1800" dirty="0">
                <a:solidFill>
                  <a:srgbClr val="FFC000"/>
                </a:solidFill>
                <a:latin typeface="Comic Sans MS" panose="030F0702030302020204" pitchFamily="66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… 5 divided by 3 leaves a remainder of 2.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sign of the result is the same as the sign of the numerator,</a:t>
            </a:r>
          </a:p>
        </p:txBody>
      </p:sp>
    </p:spTree>
    <p:extLst>
      <p:ext uri="{BB962C8B-B14F-4D97-AF65-F5344CB8AC3E}">
        <p14:creationId xmlns:p14="http://schemas.microsoft.com/office/powerpoint/2010/main" val="4152383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7200" y="1143001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 example of using integer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division and the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remainder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4306" y="2770094"/>
            <a:ext cx="5732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 have 57 quarters. I want to divide them equally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among my four children. When I am done, how many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will each child have and how many will be left over?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1109" y="4294095"/>
            <a:ext cx="43520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57;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4;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eachChild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leftOver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numQuarters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numChildren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7552" y="516890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57 / 4 = 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4728" y="542399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57 % 4 = 1</a:t>
            </a:r>
          </a:p>
        </p:txBody>
      </p:sp>
    </p:spTree>
    <p:extLst>
      <p:ext uri="{BB962C8B-B14F-4D97-AF65-F5344CB8AC3E}">
        <p14:creationId xmlns:p14="http://schemas.microsoft.com/office/powerpoint/2010/main" val="363896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5139" y="1070071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An example of using integer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division and the 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remainder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6357" y="2545080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 have 1267 pennies. How much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is that in Dollars and cents?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1" y="3650756"/>
            <a:ext cx="29054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pennies = 1267;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100;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dollars = pennies /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cents = pennies %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pPerD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3852" y="451063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1267 / 100 = 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3851" y="4773193"/>
            <a:ext cx="196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1267 % 100 = 67</a:t>
            </a:r>
          </a:p>
        </p:txBody>
      </p:sp>
    </p:spTree>
    <p:extLst>
      <p:ext uri="{BB962C8B-B14F-4D97-AF65-F5344CB8AC3E}">
        <p14:creationId xmlns:p14="http://schemas.microsoft.com/office/powerpoint/2010/main" val="3613529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50466" y="662518"/>
            <a:ext cx="6272783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Arithmetic Assignment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63113" y="1857377"/>
            <a:ext cx="522931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	total = total + 3;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use the arithmetic assignment operator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 += 3;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28547" y="4038601"/>
            <a:ext cx="4738688" cy="1792287"/>
            <a:chOff x="1190" y="2891"/>
            <a:chExt cx="2985" cy="1129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1344" y="3264"/>
              <a:ext cx="283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-= 3;		total = total -3;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*= 3;		total = total * 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/= 3;		total = total / 3;</a:t>
              </a: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total  %= 3;		total = total % 3;</a:t>
              </a:r>
            </a:p>
          </p:txBody>
        </p:sp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1190" y="2891"/>
              <a:ext cx="25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the expression           is the same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057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636178" y="1905000"/>
            <a:ext cx="3654425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Increment Operator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636963" y="2674939"/>
            <a:ext cx="481734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Adding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one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a variable is done so often in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programs that a shortcut method has been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provided in Java to write it.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 = total + 1;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write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total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72942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7650" y="1600200"/>
            <a:ext cx="4038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pre- and post-increment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87650" y="2540000"/>
            <a:ext cx="659026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Using the increment operator is complicated by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fact that you can do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pre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-increment or a 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post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-increment.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	post-increment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++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total		pre-increment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What’s the difference? This is best illustrated by example.</a:t>
            </a:r>
          </a:p>
        </p:txBody>
      </p:sp>
    </p:spTree>
    <p:extLst>
      <p:ext uri="{BB962C8B-B14F-4D97-AF65-F5344CB8AC3E}">
        <p14:creationId xmlns:p14="http://schemas.microsoft.com/office/powerpoint/2010/main" val="3993668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tock Photo titled: Wall Of Locked Boxes. Row On Row Of Old Decorated Metal Fronted Post Office Boxes. Larger Boxes On The Bottom. Holualoa-Kona, Big Island, Hawaii, USA, USE OF THIS IMAGE WITHOUT PERMISSION IS PROHIBI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133600"/>
            <a:ext cx="3962400" cy="37959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124200" y="992571"/>
            <a:ext cx="579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When we write a program, we need to reserve space</a:t>
            </a:r>
          </a:p>
          <a:p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in memory for any data that the program will use.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629400" y="2895600"/>
            <a:ext cx="685800" cy="108198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2971801"/>
            <a:ext cx="33361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We do this by giving the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a name and telling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computer what kind of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data it is.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The computer translates this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itchFamily="66" charset="0"/>
              </a:rPr>
              <a:t>name into an address.</a:t>
            </a: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 bwMode="auto">
          <a:xfrm flipV="1">
            <a:off x="4876800" y="3436590"/>
            <a:ext cx="1752600" cy="6861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57601" y="1460500"/>
            <a:ext cx="4352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Consider the following statements: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height = 5;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length = 4;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total = height * length++;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4290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4102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391400" y="3762375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505200" y="3457575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4102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391400" y="345757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3375" name="Picture 15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2138364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60198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80010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5638801" y="2695575"/>
            <a:ext cx="1939926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3962401" y="3762376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>
            <a:off x="6553200" y="2695575"/>
            <a:ext cx="11430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8077201" y="376237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3766820" y="5005324"/>
            <a:ext cx="4668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increment is done </a:t>
            </a:r>
            <a:r>
              <a:rPr lang="en-US" sz="1600" b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after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4099007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86 L 4.16667E-6 0.05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584 L 0.00069 0.096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6" grpId="0"/>
      <p:bldP spid="143377" grpId="0"/>
      <p:bldP spid="143377" grpId="1"/>
      <p:bldP spid="143379" grpId="0" animBg="1"/>
      <p:bldP spid="143379" grpId="1" animBg="1"/>
      <p:bldP spid="143380" grpId="0"/>
      <p:bldP spid="143381" grpId="0" animBg="1"/>
      <p:bldP spid="14338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657601" y="1546225"/>
            <a:ext cx="4352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Consider the following statements: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height = 5;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length = 4;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total = height * ++length;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290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4102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391400" y="38481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505200" y="3543300"/>
            <a:ext cx="58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total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4102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height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391400" y="35433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length</a:t>
            </a:r>
          </a:p>
        </p:txBody>
      </p:sp>
      <p:pic>
        <p:nvPicPr>
          <p:cNvPr id="144393" name="Picture 9" descr="blueArro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1" y="2224089"/>
            <a:ext cx="295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0198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80010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5867400" y="2781300"/>
            <a:ext cx="21717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962401" y="3848101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25</a:t>
            </a:r>
          </a:p>
        </p:txBody>
      </p:sp>
      <p:sp>
        <p:nvSpPr>
          <p:cNvPr id="144398" name="AutoShape 14"/>
          <p:cNvSpPr>
            <a:spLocks noChangeArrowheads="1"/>
          </p:cNvSpPr>
          <p:nvPr/>
        </p:nvSpPr>
        <p:spPr bwMode="auto">
          <a:xfrm>
            <a:off x="6629401" y="2792413"/>
            <a:ext cx="1546226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8077201" y="3848101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830829" y="4930775"/>
            <a:ext cx="48029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 increment is done </a:t>
            </a:r>
            <a:r>
              <a:rPr lang="en-US" sz="1600" b="1" u="sng" dirty="0">
                <a:solidFill>
                  <a:srgbClr val="FFC000"/>
                </a:solidFill>
                <a:latin typeface="Comic Sans MS" panose="030F0702030302020204" pitchFamily="66" charset="0"/>
              </a:rPr>
              <a:t>before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735022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162 L 4.16667E-6 0.05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4259 L 0.00052 0.09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  <p:bldP spid="144395" grpId="0"/>
      <p:bldP spid="144395" grpId="1"/>
      <p:bldP spid="144396" grpId="0" animBg="1"/>
      <p:bldP spid="144397" grpId="0"/>
      <p:bldP spid="144398" grpId="0" animBg="1"/>
      <p:bldP spid="144398" grpId="1" animBg="1"/>
      <p:bldP spid="14439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3424" y="2378977"/>
            <a:ext cx="6232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So, given that a = 4, b = 6, and c = 0, what are the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values of a, b, and c after executing the following: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7868" y="3590365"/>
            <a:ext cx="1845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 = ++a + b++;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6943" y="3603812"/>
            <a:ext cx="28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a = 5, b = 7, c = 11 (5 + 6)</a:t>
            </a:r>
          </a:p>
        </p:txBody>
      </p:sp>
    </p:spTree>
    <p:extLst>
      <p:ext uri="{BB962C8B-B14F-4D97-AF65-F5344CB8AC3E}">
        <p14:creationId xmlns:p14="http://schemas.microsoft.com/office/powerpoint/2010/main" val="15223178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1229202"/>
            <a:ext cx="5458968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Decrement Operator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343400" y="2460625"/>
            <a:ext cx="2818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Instead of writing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 = total – 1;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write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	total</a:t>
            </a:r>
            <a:r>
              <a:rPr 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--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4267200" y="4267200"/>
            <a:ext cx="37273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There is a pre and a post-decrement.</a:t>
            </a:r>
          </a:p>
        </p:txBody>
      </p:sp>
    </p:spTree>
    <p:extLst>
      <p:ext uri="{BB962C8B-B14F-4D97-AF65-F5344CB8AC3E}">
        <p14:creationId xmlns:p14="http://schemas.microsoft.com/office/powerpoint/2010/main" val="36560835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6574" y="1115715"/>
            <a:ext cx="5148453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Mixed Data Types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419600" y="2486025"/>
            <a:ext cx="2237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</a:rPr>
              <a:t>area = width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*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height;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724401" y="3556001"/>
            <a:ext cx="3648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an operator, like * has two operands.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It is called a </a:t>
            </a:r>
            <a:r>
              <a:rPr lang="en-US" sz="1600" b="1" dirty="0">
                <a:solidFill>
                  <a:srgbClr val="FFC000"/>
                </a:solidFill>
                <a:latin typeface="Comic Sans MS" panose="030F0702030302020204" pitchFamily="66" charset="0"/>
              </a:rPr>
              <a:t>binary</a:t>
            </a:r>
            <a:r>
              <a:rPr lang="en-US" sz="1600" dirty="0">
                <a:solidFill>
                  <a:srgbClr val="FFC000"/>
                </a:solidFill>
                <a:latin typeface="Comic Sans MS" panose="030F0702030302020204" pitchFamily="66" charset="0"/>
              </a:rPr>
              <a:t> operator.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V="1">
            <a:off x="5638800" y="2815383"/>
            <a:ext cx="152400" cy="609600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724401" y="4259621"/>
            <a:ext cx="436356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</a:rPr>
              <a:t>the operands may not be of the same type.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If they are not, Java tries to make sense of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the operation by converting one operand so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that it matches the other. It will always convert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</a:rPr>
              <a:t>to a ‘higher’ data type if required.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2898999" y="4402138"/>
            <a:ext cx="8691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double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int</a:t>
            </a:r>
            <a:endParaRPr lang="en-US" sz="18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5368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457479" y="4769643"/>
            <a:ext cx="7366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93591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737" y="954318"/>
            <a:ext cx="2093912" cy="79374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+mn-lt"/>
              </a:rPr>
              <a:t>Example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733800" y="1828800"/>
            <a:ext cx="45945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count  = 7;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avgWeight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= 155.5;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totalWeight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= count *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avgWeight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52600" y="3429000"/>
            <a:ext cx="3657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581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6670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4196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34290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7010400" y="34290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8839200" y="3429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752600" y="3124200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  <a:latin typeface="Tahoma" pitchFamily="34" charset="0"/>
              </a:rPr>
              <a:t>totalWeight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96001" y="3124200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err="1">
                <a:solidFill>
                  <a:schemeClr val="tx1"/>
                </a:solidFill>
                <a:latin typeface="Tahoma" pitchFamily="34" charset="0"/>
              </a:rPr>
              <a:t>avgWeight</a:t>
            </a:r>
            <a:endParaRPr lang="en-US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839201" y="3124200"/>
            <a:ext cx="682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count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9144001" y="3489326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629400" y="3489326"/>
            <a:ext cx="81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155.5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562600" y="33528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=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8153400" y="3505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*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8534400" y="44958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9448800" y="44958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Text Box 22"/>
          <p:cNvSpPr txBox="1">
            <a:spLocks noChangeArrowheads="1"/>
          </p:cNvSpPr>
          <p:nvPr/>
        </p:nvSpPr>
        <p:spPr bwMode="auto">
          <a:xfrm>
            <a:off x="8372476" y="4956176"/>
            <a:ext cx="22574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9144001" y="4572001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7.0</a:t>
            </a:r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>
            <a:off x="5181600" y="545465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32"/>
          <p:cNvSpPr>
            <a:spLocks noChangeShapeType="1"/>
          </p:cNvSpPr>
          <p:nvPr/>
        </p:nvSpPr>
        <p:spPr bwMode="auto">
          <a:xfrm>
            <a:off x="6096000" y="545465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489" name="Text Box 33"/>
          <p:cNvSpPr txBox="1">
            <a:spLocks noChangeArrowheads="1"/>
          </p:cNvSpPr>
          <p:nvPr/>
        </p:nvSpPr>
        <p:spPr bwMode="auto">
          <a:xfrm>
            <a:off x="4918075" y="5911851"/>
            <a:ext cx="2552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Tahoma" pitchFamily="34" charset="0"/>
              </a:rPr>
              <a:t>temporary double variable</a:t>
            </a:r>
          </a:p>
        </p:txBody>
      </p: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5638801" y="5530851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1088.5</a:t>
            </a:r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>
            <a:off x="9372600" y="39624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096000" y="4206875"/>
            <a:ext cx="2332038" cy="762000"/>
            <a:chOff x="2880" y="2650"/>
            <a:chExt cx="1469" cy="480"/>
          </a:xfrm>
        </p:grpSpPr>
        <p:sp>
          <p:nvSpPr>
            <p:cNvPr id="16419" name="Rectangle 39"/>
            <p:cNvSpPr>
              <a:spLocks noChangeArrowheads="1"/>
            </p:cNvSpPr>
            <p:nvPr/>
          </p:nvSpPr>
          <p:spPr bwMode="auto">
            <a:xfrm>
              <a:off x="2880" y="2842"/>
              <a:ext cx="115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40"/>
            <p:cNvSpPr>
              <a:spLocks noChangeShapeType="1"/>
            </p:cNvSpPr>
            <p:nvPr/>
          </p:nvSpPr>
          <p:spPr bwMode="auto">
            <a:xfrm>
              <a:off x="3456" y="2842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Text Box 41"/>
            <p:cNvSpPr txBox="1">
              <a:spLocks noChangeArrowheads="1"/>
            </p:cNvSpPr>
            <p:nvPr/>
          </p:nvSpPr>
          <p:spPr bwMode="auto">
            <a:xfrm>
              <a:off x="2880" y="2650"/>
              <a:ext cx="7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>
                  <a:solidFill>
                    <a:schemeClr val="tx1"/>
                  </a:solidFill>
                  <a:latin typeface="Tahoma" pitchFamily="34" charset="0"/>
                </a:rPr>
                <a:t>avgWeight</a:t>
              </a:r>
              <a:endParaRPr lang="en-US" sz="16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6422" name="Text Box 42"/>
            <p:cNvSpPr txBox="1">
              <a:spLocks noChangeArrowheads="1"/>
            </p:cNvSpPr>
            <p:nvPr/>
          </p:nvSpPr>
          <p:spPr bwMode="auto">
            <a:xfrm>
              <a:off x="3216" y="2880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  <a:latin typeface="Tahoma" pitchFamily="34" charset="0"/>
                </a:rPr>
                <a:t>155.5</a:t>
              </a:r>
            </a:p>
          </p:txBody>
        </p:sp>
        <p:sp>
          <p:nvSpPr>
            <p:cNvPr id="16423" name="Text Box 43"/>
            <p:cNvSpPr txBox="1">
              <a:spLocks noChangeArrowheads="1"/>
            </p:cNvSpPr>
            <p:nvPr/>
          </p:nvSpPr>
          <p:spPr bwMode="auto">
            <a:xfrm>
              <a:off x="4128" y="283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Tahoma" pitchFamily="34" charset="0"/>
                </a:rPr>
                <a:t>*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086600" y="4953000"/>
            <a:ext cx="1143000" cy="762000"/>
            <a:chOff x="3504" y="3120"/>
            <a:chExt cx="720" cy="480"/>
          </a:xfrm>
        </p:grpSpPr>
        <p:sp>
          <p:nvSpPr>
            <p:cNvPr id="16417" name="Line 44"/>
            <p:cNvSpPr>
              <a:spLocks noChangeShapeType="1"/>
            </p:cNvSpPr>
            <p:nvPr/>
          </p:nvSpPr>
          <p:spPr bwMode="auto">
            <a:xfrm>
              <a:off x="4224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45"/>
            <p:cNvSpPr>
              <a:spLocks noChangeShapeType="1"/>
            </p:cNvSpPr>
            <p:nvPr/>
          </p:nvSpPr>
          <p:spPr bwMode="auto">
            <a:xfrm flipH="1">
              <a:off x="3504" y="360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733800" y="4114800"/>
            <a:ext cx="1295400" cy="1600200"/>
            <a:chOff x="1392" y="2592"/>
            <a:chExt cx="816" cy="1008"/>
          </a:xfrm>
        </p:grpSpPr>
        <p:sp>
          <p:nvSpPr>
            <p:cNvPr id="16415" name="Line 47"/>
            <p:cNvSpPr>
              <a:spLocks noChangeShapeType="1"/>
            </p:cNvSpPr>
            <p:nvPr/>
          </p:nvSpPr>
          <p:spPr bwMode="auto">
            <a:xfrm flipH="1">
              <a:off x="192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48"/>
            <p:cNvSpPr>
              <a:spLocks noChangeShapeType="1"/>
            </p:cNvSpPr>
            <p:nvPr/>
          </p:nvSpPr>
          <p:spPr bwMode="auto">
            <a:xfrm flipH="1" flipV="1">
              <a:off x="1392" y="2592"/>
              <a:ext cx="528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3124201" y="3505201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Tahoma" pitchFamily="34" charset="0"/>
              </a:rPr>
              <a:t>1088.5</a:t>
            </a:r>
          </a:p>
        </p:txBody>
      </p:sp>
    </p:spTree>
    <p:extLst>
      <p:ext uri="{BB962C8B-B14F-4D97-AF65-F5344CB8AC3E}">
        <p14:creationId xmlns:p14="http://schemas.microsoft.com/office/powerpoint/2010/main" val="35474390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  <p:bldP spid="147478" grpId="0"/>
      <p:bldP spid="147479" grpId="0"/>
      <p:bldP spid="147487" grpId="0" animBg="1"/>
      <p:bldP spid="147489" grpId="0"/>
      <p:bldP spid="147486" grpId="0"/>
      <p:bldP spid="147491" grpId="0" animBg="1"/>
      <p:bldP spid="14750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895600" y="1047766"/>
            <a:ext cx="3092704" cy="6318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Data Conversion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276601" y="1812925"/>
            <a:ext cx="44726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Remember that all data in Java is typed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3287714" y="2438401"/>
            <a:ext cx="56813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Sometimes it is necessary to change data from one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 to another.</a:t>
            </a:r>
          </a:p>
        </p:txBody>
      </p:sp>
      <p:sp>
        <p:nvSpPr>
          <p:cNvPr id="17413" name="Text Box 16"/>
          <p:cNvSpPr txBox="1">
            <a:spLocks noChangeArrowheads="1"/>
          </p:cNvSpPr>
          <p:nvPr/>
        </p:nvSpPr>
        <p:spPr bwMode="auto">
          <a:xfrm>
            <a:off x="3276601" y="3489325"/>
            <a:ext cx="4068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There are two types of conversions:</a:t>
            </a:r>
          </a:p>
        </p:txBody>
      </p:sp>
      <p:sp>
        <p:nvSpPr>
          <p:cNvPr id="17414" name="Text Box 17"/>
          <p:cNvSpPr txBox="1">
            <a:spLocks noChangeArrowheads="1"/>
          </p:cNvSpPr>
          <p:nvPr/>
        </p:nvSpPr>
        <p:spPr bwMode="auto">
          <a:xfrm>
            <a:off x="3732213" y="4175125"/>
            <a:ext cx="24929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Widening Conversions</a:t>
            </a:r>
          </a:p>
        </p:txBody>
      </p:sp>
      <p:sp>
        <p:nvSpPr>
          <p:cNvPr id="17415" name="Text Box 18"/>
          <p:cNvSpPr txBox="1">
            <a:spLocks noChangeArrowheads="1"/>
          </p:cNvSpPr>
          <p:nvPr/>
        </p:nvSpPr>
        <p:spPr bwMode="auto">
          <a:xfrm>
            <a:off x="3884613" y="4500564"/>
            <a:ext cx="5886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new type provides an equal or greater amount of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storage. For example, converting an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an double.</a:t>
            </a:r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3792538" y="5122863"/>
            <a:ext cx="26260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Narrowing Conversions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3960813" y="5495926"/>
            <a:ext cx="57679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new type uses less storage or loses information.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example, converting a double to an int.</a:t>
            </a:r>
          </a:p>
        </p:txBody>
      </p:sp>
      <p:pic>
        <p:nvPicPr>
          <p:cNvPr id="17418" name="Picture 2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9738" y="19050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9" name="Picture 2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9263" y="25114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2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5575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2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42783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2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52260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9402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200400" y="1981200"/>
            <a:ext cx="3704626" cy="3792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Widening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2689" y="2612573"/>
            <a:ext cx="5892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the </a:t>
            </a:r>
            <a:r>
              <a:rPr lang="en-US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numerical 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data types we will use in this class,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only widening conversion to worry about 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to double</a:t>
            </a:r>
          </a:p>
        </p:txBody>
      </p:sp>
    </p:spTree>
    <p:extLst>
      <p:ext uri="{BB962C8B-B14F-4D97-AF65-F5344CB8AC3E}">
        <p14:creationId xmlns:p14="http://schemas.microsoft.com/office/powerpoint/2010/main" val="3650833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3367451" y="1828800"/>
            <a:ext cx="4317274" cy="5834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Narrowing Conversions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3672" y="2612573"/>
            <a:ext cx="5708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For the data types we will use in this class,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only narrowing conversion to worry about is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from double to </a:t>
            </a:r>
            <a:r>
              <a:rPr lang="en-US" sz="18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int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general a narrowing conversion loses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5233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34290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Conversions Occur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610892" y="2392968"/>
            <a:ext cx="5339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a value of one type is assigned to a variable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of a different type.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3687091" y="3307368"/>
            <a:ext cx="5361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a value must be promoted to a different type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in order for an operation to work correctly.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702967" y="4297968"/>
            <a:ext cx="50962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When the programmer explicitly casts a value to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a different type.</a:t>
            </a:r>
          </a:p>
        </p:txBody>
      </p:sp>
      <p:pic>
        <p:nvPicPr>
          <p:cNvPr id="20486" name="Picture 1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4816" y="24866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4816" y="33883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2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6879" y="435829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1553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5278</TotalTime>
  <Words>4799</Words>
  <Application>Microsoft Office PowerPoint</Application>
  <PresentationFormat>Widescreen</PresentationFormat>
  <Paragraphs>947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Calibri Light</vt:lpstr>
      <vt:lpstr>Comic Sans MS</vt:lpstr>
      <vt:lpstr>Tahoma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IDENTIFIERS</vt:lpstr>
      <vt:lpstr>PowerPoint Presentation</vt:lpstr>
      <vt:lpstr>PowerPoint Presentation</vt:lpstr>
      <vt:lpstr>PowerPoint Presentation</vt:lpstr>
      <vt:lpstr>PowerPoint Presentation</vt:lpstr>
      <vt:lpstr>KEYWORDS</vt:lpstr>
      <vt:lpstr>PowerPoint Presentation</vt:lpstr>
      <vt:lpstr>PowerPoint Presentation</vt:lpstr>
      <vt:lpstr>PowerPoint Presentation</vt:lpstr>
      <vt:lpstr>PowerPoint Presentation</vt:lpstr>
      <vt:lpstr>PRIMITIVE DATA</vt:lpstr>
      <vt:lpstr>SIMPLE NUMERIC DATA TYPES</vt:lpstr>
      <vt:lpstr>INTEGER NUMBERS</vt:lpstr>
      <vt:lpstr>PowerPoint Presentation</vt:lpstr>
      <vt:lpstr>REAL NUMBERS</vt:lpstr>
      <vt:lpstr>PowerPoint Presentation</vt:lpstr>
      <vt:lpstr>CHARACTER DATA</vt:lpstr>
      <vt:lpstr>PowerPoint Presentation</vt:lpstr>
      <vt:lpstr>CHARACTER REPRESENTATION</vt:lpstr>
      <vt:lpstr>CHARACTERS</vt:lpstr>
      <vt:lpstr>CONTROL CHARACTERS</vt:lpstr>
      <vt:lpstr>BOOLEAN DATA</vt:lpstr>
      <vt:lpstr>VARIABLES AND CONSTANTS</vt:lpstr>
      <vt:lpstr>PowerPoint Presentation</vt:lpstr>
      <vt:lpstr>DECLARATIONS</vt:lpstr>
      <vt:lpstr>PowerPoint Presentation</vt:lpstr>
      <vt:lpstr>PowerPoint Presentation</vt:lpstr>
      <vt:lpstr>INTEGER REPRESENTATION</vt:lpstr>
      <vt:lpstr>FLOATING POINT REPRESENTATION</vt:lpstr>
      <vt:lpstr>COMPUTER INSTRUCTIONS</vt:lpstr>
      <vt:lpstr>SUMMARY</vt:lpstr>
      <vt:lpstr>DECLARING A VARIABLE</vt:lpstr>
      <vt:lpstr>PowerPoint Presentation</vt:lpstr>
      <vt:lpstr>PowerPoint Presentation</vt:lpstr>
      <vt:lpstr>PowerPoint Presentation</vt:lpstr>
      <vt:lpstr>ASSIGNMENT</vt:lpstr>
      <vt:lpstr>ASSIGNMENT COMPATIBILITY</vt:lpstr>
      <vt:lpstr>ASSIGNMENT COMPATIBILITY</vt:lpstr>
      <vt:lpstr>PowerPoint Presentation</vt:lpstr>
      <vt:lpstr>UN-INITIALIZED DATA</vt:lpstr>
      <vt:lpstr>INITIALIZING DATA</vt:lpstr>
      <vt:lpstr>LITERAL DATA</vt:lpstr>
      <vt:lpstr>PowerPoint Presentation</vt:lpstr>
      <vt:lpstr>PowerPoint Presentation</vt:lpstr>
      <vt:lpstr>PowerPoint Presentation</vt:lpstr>
      <vt:lpstr>PowerPoint Presentation</vt:lpstr>
      <vt:lpstr>Classes</vt:lpstr>
      <vt:lpstr>Some Convenient Classes</vt:lpstr>
      <vt:lpstr>PowerPoint Presentation</vt:lpstr>
      <vt:lpstr>PowerPoint Presentation</vt:lpstr>
      <vt:lpstr>PowerPoint Presentation</vt:lpstr>
      <vt:lpstr>PowerPoint Presentation</vt:lpstr>
      <vt:lpstr>The Scanner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Expressions</vt:lpstr>
      <vt:lpstr>Arithmetic Expressions</vt:lpstr>
      <vt:lpstr>Arithmetic Operators</vt:lpstr>
      <vt:lpstr>PowerPoint Presentation</vt:lpstr>
      <vt:lpstr>PowerPoint Presentation</vt:lpstr>
      <vt:lpstr>Remainder Operator</vt:lpstr>
      <vt:lpstr>PowerPoint Presentation</vt:lpstr>
      <vt:lpstr>PowerPoint Presentation</vt:lpstr>
      <vt:lpstr>Arithmetic Assignment</vt:lpstr>
      <vt:lpstr>Increment Operator</vt:lpstr>
      <vt:lpstr>pre- and post-increment</vt:lpstr>
      <vt:lpstr>PowerPoint Presentation</vt:lpstr>
      <vt:lpstr>PowerPoint Presentation</vt:lpstr>
      <vt:lpstr>PowerPoint Presentation</vt:lpstr>
      <vt:lpstr>Decrement Operator</vt:lpstr>
      <vt:lpstr>Mixed Data Types</vt:lpstr>
      <vt:lpstr>Example</vt:lpstr>
      <vt:lpstr>Data Conversion</vt:lpstr>
      <vt:lpstr>Widening Conversions</vt:lpstr>
      <vt:lpstr>Narrowing Conversions</vt:lpstr>
      <vt:lpstr>Conversions Occur </vt:lpstr>
      <vt:lpstr>Assignment Conversion</vt:lpstr>
      <vt:lpstr>Arithmetic Promotion</vt:lpstr>
      <vt:lpstr>Try This One</vt:lpstr>
      <vt:lpstr>Type Casting</vt:lpstr>
      <vt:lpstr>Operator Precedence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Primitive Data</dc:title>
  <dc:subject>CS 1400</dc:subject>
  <dc:creator>Roger deBry</dc:creator>
  <cp:lastModifiedBy>Roger deBry</cp:lastModifiedBy>
  <cp:revision>187</cp:revision>
  <dcterms:created xsi:type="dcterms:W3CDTF">2002-01-03T14:10:43Z</dcterms:created>
  <dcterms:modified xsi:type="dcterms:W3CDTF">2019-04-29T12:45:09Z</dcterms:modified>
</cp:coreProperties>
</file>