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81"/>
  </p:notesMasterIdLst>
  <p:sldIdLst>
    <p:sldId id="389" r:id="rId2"/>
    <p:sldId id="309" r:id="rId3"/>
    <p:sldId id="441" r:id="rId4"/>
    <p:sldId id="424" r:id="rId5"/>
    <p:sldId id="425" r:id="rId6"/>
    <p:sldId id="426" r:id="rId7"/>
    <p:sldId id="427" r:id="rId8"/>
    <p:sldId id="428" r:id="rId9"/>
    <p:sldId id="432" r:id="rId10"/>
    <p:sldId id="433" r:id="rId11"/>
    <p:sldId id="434" r:id="rId12"/>
    <p:sldId id="436" r:id="rId13"/>
    <p:sldId id="330" r:id="rId14"/>
    <p:sldId id="331" r:id="rId15"/>
    <p:sldId id="332" r:id="rId16"/>
    <p:sldId id="261" r:id="rId17"/>
    <p:sldId id="333" r:id="rId18"/>
    <p:sldId id="334" r:id="rId19"/>
    <p:sldId id="336" r:id="rId20"/>
    <p:sldId id="335" r:id="rId21"/>
    <p:sldId id="263" r:id="rId22"/>
    <p:sldId id="379" r:id="rId23"/>
    <p:sldId id="264" r:id="rId24"/>
    <p:sldId id="337" r:id="rId25"/>
    <p:sldId id="338" r:id="rId26"/>
    <p:sldId id="265" r:id="rId27"/>
    <p:sldId id="266" r:id="rId28"/>
    <p:sldId id="267" r:id="rId29"/>
    <p:sldId id="268" r:id="rId30"/>
    <p:sldId id="269" r:id="rId31"/>
    <p:sldId id="437" r:id="rId32"/>
    <p:sldId id="345" r:id="rId33"/>
    <p:sldId id="346" r:id="rId34"/>
    <p:sldId id="347" r:id="rId35"/>
    <p:sldId id="381" r:id="rId36"/>
    <p:sldId id="348" r:id="rId37"/>
    <p:sldId id="349" r:id="rId38"/>
    <p:sldId id="350" r:id="rId39"/>
    <p:sldId id="351" r:id="rId40"/>
    <p:sldId id="357" r:id="rId41"/>
    <p:sldId id="352" r:id="rId42"/>
    <p:sldId id="353" r:id="rId43"/>
    <p:sldId id="354" r:id="rId44"/>
    <p:sldId id="356" r:id="rId45"/>
    <p:sldId id="355" r:id="rId46"/>
    <p:sldId id="359" r:id="rId47"/>
    <p:sldId id="363" r:id="rId48"/>
    <p:sldId id="438" r:id="rId49"/>
    <p:sldId id="358" r:id="rId50"/>
    <p:sldId id="270" r:id="rId51"/>
    <p:sldId id="360" r:id="rId52"/>
    <p:sldId id="365" r:id="rId53"/>
    <p:sldId id="271" r:id="rId54"/>
    <p:sldId id="272" r:id="rId55"/>
    <p:sldId id="273" r:id="rId56"/>
    <p:sldId id="439" r:id="rId57"/>
    <p:sldId id="274" r:id="rId58"/>
    <p:sldId id="440" r:id="rId59"/>
    <p:sldId id="366" r:id="rId60"/>
    <p:sldId id="367" r:id="rId61"/>
    <p:sldId id="370" r:id="rId62"/>
    <p:sldId id="369" r:id="rId63"/>
    <p:sldId id="371" r:id="rId64"/>
    <p:sldId id="301" r:id="rId65"/>
    <p:sldId id="302" r:id="rId66"/>
    <p:sldId id="275" r:id="rId67"/>
    <p:sldId id="374" r:id="rId68"/>
    <p:sldId id="375" r:id="rId69"/>
    <p:sldId id="277" r:id="rId70"/>
    <p:sldId id="376" r:id="rId71"/>
    <p:sldId id="307" r:id="rId72"/>
    <p:sldId id="372" r:id="rId73"/>
    <p:sldId id="377" r:id="rId74"/>
    <p:sldId id="311" r:id="rId75"/>
    <p:sldId id="373" r:id="rId76"/>
    <p:sldId id="313" r:id="rId77"/>
    <p:sldId id="317" r:id="rId78"/>
    <p:sldId id="422" r:id="rId79"/>
    <p:sldId id="423" r:id="rId80"/>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00"/>
    <a:srgbClr val="CCFFFF"/>
    <a:srgbClr val="33CCFF"/>
    <a:srgbClr val="0099FF"/>
    <a:srgbClr val="FFCC66"/>
    <a:srgbClr val="000099"/>
    <a:srgbClr val="0000FF"/>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69" autoAdjust="0"/>
    <p:restoredTop sz="94660"/>
  </p:normalViewPr>
  <p:slideViewPr>
    <p:cSldViewPr snapToGrid="0">
      <p:cViewPr varScale="1">
        <p:scale>
          <a:sx n="74" d="100"/>
          <a:sy n="74" d="100"/>
        </p:scale>
        <p:origin x="756"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C4FFE-AB26-4ABC-84E4-85DA2F3315EB}" type="datetimeFigureOut">
              <a:rPr lang="en-US" smtClean="0"/>
              <a:t>6/13/2019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8F875-EAFC-4A1E-B991-3E0B0BF7DC87}" type="slidenum">
              <a:rPr lang="en-US" smtClean="0"/>
              <a:t>‹#›</a:t>
            </a:fld>
            <a:endParaRPr lang="en-US"/>
          </a:p>
        </p:txBody>
      </p:sp>
    </p:spTree>
    <p:extLst>
      <p:ext uri="{BB962C8B-B14F-4D97-AF65-F5344CB8AC3E}">
        <p14:creationId xmlns:p14="http://schemas.microsoft.com/office/powerpoint/2010/main" val="176955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424285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pPr>
              <a:defRPr/>
            </a:pPr>
            <a:endParaRPr lang="en-US"/>
          </a:p>
        </p:txBody>
      </p:sp>
      <p:sp>
        <p:nvSpPr>
          <p:cNvPr id="5" name="Footer Placeholder 4"/>
          <p:cNvSpPr>
            <a:spLocks noGrp="1"/>
          </p:cNvSpPr>
          <p:nvPr>
            <p:ph type="ftr" sz="quarter" idx="11"/>
          </p:nvPr>
        </p:nvSpPr>
        <p:spPr>
          <a:xfrm>
            <a:off x="3962399" y="5870575"/>
            <a:ext cx="4893958" cy="377825"/>
          </a:xfrm>
        </p:spPr>
        <p:txBody>
          <a:bodyPr/>
          <a:lstStyle/>
          <a:p>
            <a:pPr>
              <a:defRPr/>
            </a:pPr>
            <a:endParaRPr lang="en-US"/>
          </a:p>
        </p:txBody>
      </p:sp>
      <p:sp>
        <p:nvSpPr>
          <p:cNvPr id="6" name="Slide Number Placeholder 5"/>
          <p:cNvSpPr>
            <a:spLocks noGrp="1"/>
          </p:cNvSpPr>
          <p:nvPr>
            <p:ph type="sldNum" sz="quarter" idx="12"/>
          </p:nvPr>
        </p:nvSpPr>
        <p:spPr>
          <a:xfrm>
            <a:off x="10608958" y="5870575"/>
            <a:ext cx="551167" cy="377825"/>
          </a:xfrm>
        </p:spPr>
        <p:txBody>
          <a:bodyPr/>
          <a:lstStyle/>
          <a:p>
            <a:pPr>
              <a:defRPr/>
            </a:pPr>
            <a:fld id="{A9207E8A-DF2D-457A-BCD3-4FA8419C4CA5}" type="slidenum">
              <a:rPr lang="en-US" smtClean="0"/>
              <a:pPr>
                <a:defRPr/>
              </a:pPr>
              <a:t>‹#›</a:t>
            </a:fld>
            <a:endParaRPr lang="en-US"/>
          </a:p>
        </p:txBody>
      </p:sp>
    </p:spTree>
    <p:extLst>
      <p:ext uri="{BB962C8B-B14F-4D97-AF65-F5344CB8AC3E}">
        <p14:creationId xmlns:p14="http://schemas.microsoft.com/office/powerpoint/2010/main" val="2318522420"/>
      </p:ext>
    </p:extLst>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11876039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23389117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21608120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4135619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2515171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4808820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B11DA59-E277-43E4-B8EF-7D5975359819}" type="slidenum">
              <a:rPr lang="en-US" smtClean="0"/>
              <a:pPr>
                <a:defRPr/>
              </a:pPr>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6400769"/>
      </p:ext>
    </p:extLst>
  </p:cSld>
  <p:clrMapOvr>
    <a:masterClrMapping/>
  </p:clrMapOvr>
  <p:transition>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E834E01-D1A3-4A26-8B9B-4092C997F8E8}" type="slidenum">
              <a:rPr lang="en-US" smtClean="0"/>
              <a:pPr>
                <a:defRPr/>
              </a:pPr>
              <a:t>‹#›</a:t>
            </a:fld>
            <a:endParaRPr lang="en-US"/>
          </a:p>
        </p:txBody>
      </p:sp>
    </p:spTree>
    <p:extLst>
      <p:ext uri="{BB962C8B-B14F-4D97-AF65-F5344CB8AC3E}">
        <p14:creationId xmlns:p14="http://schemas.microsoft.com/office/powerpoint/2010/main" val="3350209476"/>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78D3AE8-6340-4507-9EAF-B3D20228D04B}" type="slidenum">
              <a:rPr lang="en-US" smtClean="0"/>
              <a:pPr>
                <a:defRPr/>
              </a:pPr>
              <a:t>‹#›</a:t>
            </a:fld>
            <a:endParaRPr lang="en-US"/>
          </a:p>
        </p:txBody>
      </p:sp>
    </p:spTree>
    <p:extLst>
      <p:ext uri="{BB962C8B-B14F-4D97-AF65-F5344CB8AC3E}">
        <p14:creationId xmlns:p14="http://schemas.microsoft.com/office/powerpoint/2010/main" val="2803610914"/>
      </p:ext>
    </p:extLst>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C8D8D83-34D4-4DCD-9EAC-99F792EAEFBB}" type="slidenum">
              <a:rPr lang="en-US" smtClean="0"/>
              <a:pPr>
                <a:defRPr/>
              </a:pPr>
              <a:t>‹#›</a:t>
            </a:fld>
            <a:endParaRPr lang="en-US"/>
          </a:p>
        </p:txBody>
      </p:sp>
    </p:spTree>
    <p:extLst>
      <p:ext uri="{BB962C8B-B14F-4D97-AF65-F5344CB8AC3E}">
        <p14:creationId xmlns:p14="http://schemas.microsoft.com/office/powerpoint/2010/main" val="3387750608"/>
      </p:ext>
    </p:extLst>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33A3F3-EC20-408C-ABC3-494D5E882317}" type="slidenum">
              <a:rPr lang="en-US" smtClean="0"/>
              <a:pPr>
                <a:defRPr/>
              </a:pPr>
              <a:t>‹#›</a:t>
            </a:fld>
            <a:endParaRPr lang="en-US"/>
          </a:p>
        </p:txBody>
      </p:sp>
    </p:spTree>
    <p:extLst>
      <p:ext uri="{BB962C8B-B14F-4D97-AF65-F5344CB8AC3E}">
        <p14:creationId xmlns:p14="http://schemas.microsoft.com/office/powerpoint/2010/main" val="3967162066"/>
      </p:ext>
    </p:extLst>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7F4C119-D476-491B-800A-FC4021750D67}" type="slidenum">
              <a:rPr lang="en-US" smtClean="0"/>
              <a:pPr>
                <a:defRPr/>
              </a:pPr>
              <a:t>‹#›</a:t>
            </a:fld>
            <a:endParaRPr lang="en-US"/>
          </a:p>
        </p:txBody>
      </p:sp>
    </p:spTree>
    <p:extLst>
      <p:ext uri="{BB962C8B-B14F-4D97-AF65-F5344CB8AC3E}">
        <p14:creationId xmlns:p14="http://schemas.microsoft.com/office/powerpoint/2010/main" val="1440542677"/>
      </p:ext>
    </p:extLst>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1D28831-4F33-4ABE-AEE4-BDB1D2DD5518}" type="slidenum">
              <a:rPr lang="en-US" smtClean="0"/>
              <a:pPr>
                <a:defRPr/>
              </a:pPr>
              <a:t>‹#›</a:t>
            </a:fld>
            <a:endParaRPr lang="en-US"/>
          </a:p>
        </p:txBody>
      </p:sp>
    </p:spTree>
    <p:extLst>
      <p:ext uri="{BB962C8B-B14F-4D97-AF65-F5344CB8AC3E}">
        <p14:creationId xmlns:p14="http://schemas.microsoft.com/office/powerpoint/2010/main" val="3210413501"/>
      </p:ext>
    </p:extLst>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50BDDBB-B2A2-488D-8E66-09B943A6E1A0}" type="slidenum">
              <a:rPr lang="en-US" smtClean="0"/>
              <a:pPr>
                <a:defRPr/>
              </a:pPr>
              <a:t>‹#›</a:t>
            </a:fld>
            <a:endParaRPr lang="en-US"/>
          </a:p>
        </p:txBody>
      </p:sp>
    </p:spTree>
    <p:extLst>
      <p:ext uri="{BB962C8B-B14F-4D97-AF65-F5344CB8AC3E}">
        <p14:creationId xmlns:p14="http://schemas.microsoft.com/office/powerpoint/2010/main" val="3416817305"/>
      </p:ext>
    </p:extLst>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CBDA3F8-C4D3-439B-84E4-91500352F503}" type="slidenum">
              <a:rPr lang="en-US" smtClean="0"/>
              <a:pPr>
                <a:defRPr/>
              </a:pPr>
              <a:t>‹#›</a:t>
            </a:fld>
            <a:endParaRPr lang="en-US"/>
          </a:p>
        </p:txBody>
      </p:sp>
    </p:spTree>
    <p:extLst>
      <p:ext uri="{BB962C8B-B14F-4D97-AF65-F5344CB8AC3E}">
        <p14:creationId xmlns:p14="http://schemas.microsoft.com/office/powerpoint/2010/main" val="4059864787"/>
      </p:ext>
    </p:extLst>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502B49-DAD3-4C6C-93E3-7BE8BAEEF6E0}" type="slidenum">
              <a:rPr lang="en-US" smtClean="0"/>
              <a:pPr>
                <a:defRPr/>
              </a:pPr>
              <a:t>‹#›</a:t>
            </a:fld>
            <a:endParaRPr lang="en-US"/>
          </a:p>
        </p:txBody>
      </p:sp>
    </p:spTree>
    <p:extLst>
      <p:ext uri="{BB962C8B-B14F-4D97-AF65-F5344CB8AC3E}">
        <p14:creationId xmlns:p14="http://schemas.microsoft.com/office/powerpoint/2010/main" val="375458459"/>
      </p:ext>
    </p:extLst>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353581814"/>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6"/>
          <p:cNvSpPr>
            <a:spLocks noGrp="1" noChangeArrowheads="1"/>
          </p:cNvSpPr>
          <p:nvPr>
            <p:ph type="ctrTitle"/>
          </p:nvPr>
        </p:nvSpPr>
        <p:spPr>
          <a:xfrm>
            <a:off x="3777005" y="2658806"/>
            <a:ext cx="4671720" cy="838200"/>
          </a:xfrm>
        </p:spPr>
        <p:txBody>
          <a:bodyPr>
            <a:normAutofit fontScale="90000"/>
          </a:bodyPr>
          <a:lstStyle/>
          <a:p>
            <a:pPr algn="ctr"/>
            <a:r>
              <a:rPr lang="en-US" altLang="en-US" sz="4000" dirty="0" smtClean="0">
                <a:latin typeface="Comic Sans MS" panose="030F0702030302020204" pitchFamily="66" charset="0"/>
              </a:rPr>
              <a:t>CIT 260</a:t>
            </a:r>
            <a:r>
              <a:rPr lang="en-US" altLang="en-US" sz="4000" dirty="0">
                <a:latin typeface="Comic Sans MS" panose="030F0702030302020204" pitchFamily="66" charset="0"/>
              </a:rPr>
              <a:t/>
            </a:r>
            <a:br>
              <a:rPr lang="en-US" altLang="en-US" sz="4000" dirty="0">
                <a:latin typeface="Comic Sans MS" panose="030F0702030302020204" pitchFamily="66" charset="0"/>
              </a:rPr>
            </a:br>
            <a:r>
              <a:rPr lang="en-US" altLang="en-US" sz="4000" cap="none" dirty="0" smtClean="0">
                <a:latin typeface="Comic Sans MS" panose="030F0702030302020204" pitchFamily="66" charset="0"/>
              </a:rPr>
              <a:t>Week Three</a:t>
            </a:r>
            <a:endParaRPr lang="en-US" altLang="en-US" cap="none" dirty="0" smtClean="0">
              <a:latin typeface="Comic Sans MS" panose="030F0702030302020204" pitchFamily="66" charset="0"/>
            </a:endParaRPr>
          </a:p>
        </p:txBody>
      </p:sp>
    </p:spTree>
    <p:extLst>
      <p:ext uri="{BB962C8B-B14F-4D97-AF65-F5344CB8AC3E}">
        <p14:creationId xmlns:p14="http://schemas.microsoft.com/office/powerpoint/2010/main" val="1360540034"/>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3159125" y="2392363"/>
            <a:ext cx="5748690" cy="369332"/>
          </a:xfrm>
          <a:prstGeom prst="rect">
            <a:avLst/>
          </a:prstGeom>
          <a:noFill/>
          <a:ln w="9525">
            <a:noFill/>
            <a:miter lim="800000"/>
            <a:headEnd/>
            <a:tailEnd/>
          </a:ln>
        </p:spPr>
        <p:txBody>
          <a:bodyPr wrap="none">
            <a:spAutoFit/>
          </a:bodyPr>
          <a:lstStyle/>
          <a:p>
            <a:r>
              <a:rPr lang="en-US" sz="1800" dirty="0">
                <a:latin typeface="Comic Sans MS" pitchFamily="66" charset="0"/>
              </a:rPr>
              <a:t>When the problem statement includes the word “</a:t>
            </a:r>
            <a:r>
              <a:rPr lang="en-US" sz="1800" b="1" dirty="0">
                <a:latin typeface="Comic Sans MS" pitchFamily="66" charset="0"/>
              </a:rPr>
              <a:t>if</a:t>
            </a:r>
            <a:r>
              <a:rPr lang="en-US" sz="1800" dirty="0">
                <a:latin typeface="Comic Sans MS" pitchFamily="66" charset="0"/>
              </a:rPr>
              <a:t>”</a:t>
            </a:r>
          </a:p>
        </p:txBody>
      </p:sp>
      <p:sp>
        <p:nvSpPr>
          <p:cNvPr id="3" name="TextBox 2"/>
          <p:cNvSpPr txBox="1">
            <a:spLocks noChangeArrowheads="1"/>
          </p:cNvSpPr>
          <p:nvPr/>
        </p:nvSpPr>
        <p:spPr bwMode="auto">
          <a:xfrm>
            <a:off x="3376614" y="3154363"/>
            <a:ext cx="4150495" cy="369332"/>
          </a:xfrm>
          <a:prstGeom prst="rect">
            <a:avLst/>
          </a:prstGeom>
          <a:noFill/>
          <a:ln w="9525">
            <a:noFill/>
            <a:miter lim="800000"/>
            <a:headEnd/>
            <a:tailEnd/>
          </a:ln>
        </p:spPr>
        <p:txBody>
          <a:bodyPr wrap="none">
            <a:spAutoFit/>
          </a:bodyPr>
          <a:lstStyle/>
          <a:p>
            <a:r>
              <a:rPr lang="en-US" sz="1800" b="1" dirty="0">
                <a:latin typeface="Comic Sans MS" pitchFamily="66" charset="0"/>
              </a:rPr>
              <a:t>If</a:t>
            </a:r>
            <a:r>
              <a:rPr lang="en-US" sz="1800" dirty="0">
                <a:latin typeface="Comic Sans MS" pitchFamily="66" charset="0"/>
              </a:rPr>
              <a:t> this employee gets an hourly wage</a:t>
            </a:r>
          </a:p>
        </p:txBody>
      </p:sp>
      <p:sp>
        <p:nvSpPr>
          <p:cNvPr id="4" name="TextBox 3"/>
          <p:cNvSpPr txBox="1">
            <a:spLocks noChangeArrowheads="1"/>
          </p:cNvSpPr>
          <p:nvPr/>
        </p:nvSpPr>
        <p:spPr bwMode="auto">
          <a:xfrm>
            <a:off x="3376613" y="3546475"/>
            <a:ext cx="2571538" cy="369332"/>
          </a:xfrm>
          <a:prstGeom prst="rect">
            <a:avLst/>
          </a:prstGeom>
          <a:noFill/>
          <a:ln w="9525">
            <a:noFill/>
            <a:miter lim="800000"/>
            <a:headEnd/>
            <a:tailEnd/>
          </a:ln>
        </p:spPr>
        <p:txBody>
          <a:bodyPr wrap="none">
            <a:spAutoFit/>
          </a:bodyPr>
          <a:lstStyle/>
          <a:p>
            <a:r>
              <a:rPr lang="en-US" sz="1800" b="1">
                <a:latin typeface="Comic Sans MS" pitchFamily="66" charset="0"/>
              </a:rPr>
              <a:t>If</a:t>
            </a:r>
            <a:r>
              <a:rPr lang="en-US" sz="1800">
                <a:latin typeface="Comic Sans MS" pitchFamily="66" charset="0"/>
              </a:rPr>
              <a:t> the King is in check</a:t>
            </a:r>
          </a:p>
        </p:txBody>
      </p:sp>
      <p:sp>
        <p:nvSpPr>
          <p:cNvPr id="5" name="TextBox 4"/>
          <p:cNvSpPr txBox="1">
            <a:spLocks noChangeArrowheads="1"/>
          </p:cNvSpPr>
          <p:nvPr/>
        </p:nvSpPr>
        <p:spPr bwMode="auto">
          <a:xfrm>
            <a:off x="3365500" y="3938588"/>
            <a:ext cx="2517036" cy="369332"/>
          </a:xfrm>
          <a:prstGeom prst="rect">
            <a:avLst/>
          </a:prstGeom>
          <a:noFill/>
          <a:ln w="9525">
            <a:noFill/>
            <a:miter lim="800000"/>
            <a:headEnd/>
            <a:tailEnd/>
          </a:ln>
        </p:spPr>
        <p:txBody>
          <a:bodyPr wrap="none">
            <a:spAutoFit/>
          </a:bodyPr>
          <a:lstStyle/>
          <a:p>
            <a:r>
              <a:rPr lang="en-US" sz="1800" b="1">
                <a:latin typeface="Comic Sans MS" pitchFamily="66" charset="0"/>
              </a:rPr>
              <a:t>If</a:t>
            </a:r>
            <a:r>
              <a:rPr lang="en-US" sz="1800">
                <a:latin typeface="Comic Sans MS" pitchFamily="66" charset="0"/>
              </a:rPr>
              <a:t> today is a weekday</a:t>
            </a:r>
          </a:p>
        </p:txBody>
      </p:sp>
      <p:sp>
        <p:nvSpPr>
          <p:cNvPr id="6" name="TextBox 5"/>
          <p:cNvSpPr txBox="1">
            <a:spLocks noChangeArrowheads="1"/>
          </p:cNvSpPr>
          <p:nvPr/>
        </p:nvSpPr>
        <p:spPr bwMode="auto">
          <a:xfrm>
            <a:off x="3365501" y="4340225"/>
            <a:ext cx="5421677" cy="369332"/>
          </a:xfrm>
          <a:prstGeom prst="rect">
            <a:avLst/>
          </a:prstGeom>
          <a:noFill/>
          <a:ln w="9525">
            <a:noFill/>
            <a:miter lim="800000"/>
            <a:headEnd/>
            <a:tailEnd/>
          </a:ln>
        </p:spPr>
        <p:txBody>
          <a:bodyPr wrap="none">
            <a:spAutoFit/>
          </a:bodyPr>
          <a:lstStyle/>
          <a:p>
            <a:r>
              <a:rPr lang="en-US" sz="1800" b="1">
                <a:latin typeface="Comic Sans MS" pitchFamily="66" charset="0"/>
              </a:rPr>
              <a:t>If</a:t>
            </a:r>
            <a:r>
              <a:rPr lang="en-US" sz="1800">
                <a:latin typeface="Comic Sans MS" pitchFamily="66" charset="0"/>
              </a:rPr>
              <a:t> the balance in the account is less than $1,000</a:t>
            </a:r>
          </a:p>
        </p:txBody>
      </p:sp>
    </p:spTree>
    <p:extLst>
      <p:ext uri="{BB962C8B-B14F-4D97-AF65-F5344CB8AC3E}">
        <p14:creationId xmlns:p14="http://schemas.microsoft.com/office/powerpoint/2010/main" val="345932760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2495550" y="2185988"/>
            <a:ext cx="6583854" cy="369332"/>
          </a:xfrm>
          <a:prstGeom prst="rect">
            <a:avLst/>
          </a:prstGeom>
          <a:noFill/>
          <a:ln w="9525">
            <a:noFill/>
            <a:miter lim="800000"/>
            <a:headEnd/>
            <a:tailEnd/>
          </a:ln>
        </p:spPr>
        <p:txBody>
          <a:bodyPr wrap="none">
            <a:spAutoFit/>
          </a:bodyPr>
          <a:lstStyle/>
          <a:p>
            <a:r>
              <a:rPr lang="en-US" sz="1800" dirty="0">
                <a:latin typeface="Comic Sans MS" pitchFamily="66" charset="0"/>
              </a:rPr>
              <a:t>Sometimes the problem statement will use the word “</a:t>
            </a:r>
            <a:r>
              <a:rPr lang="en-US" sz="1800" b="1" dirty="0">
                <a:latin typeface="Comic Sans MS" pitchFamily="66" charset="0"/>
              </a:rPr>
              <a:t>when</a:t>
            </a:r>
            <a:r>
              <a:rPr lang="en-US" sz="1800" dirty="0">
                <a:latin typeface="Comic Sans MS" pitchFamily="66" charset="0"/>
              </a:rPr>
              <a:t>”</a:t>
            </a:r>
          </a:p>
        </p:txBody>
      </p:sp>
      <p:sp>
        <p:nvSpPr>
          <p:cNvPr id="3" name="TextBox 2"/>
          <p:cNvSpPr txBox="1">
            <a:spLocks noChangeArrowheads="1"/>
          </p:cNvSpPr>
          <p:nvPr/>
        </p:nvSpPr>
        <p:spPr bwMode="auto">
          <a:xfrm>
            <a:off x="3376613" y="3154363"/>
            <a:ext cx="4381328" cy="369332"/>
          </a:xfrm>
          <a:prstGeom prst="rect">
            <a:avLst/>
          </a:prstGeom>
          <a:noFill/>
          <a:ln w="9525">
            <a:noFill/>
            <a:miter lim="800000"/>
            <a:headEnd/>
            <a:tailEnd/>
          </a:ln>
        </p:spPr>
        <p:txBody>
          <a:bodyPr wrap="none">
            <a:spAutoFit/>
          </a:bodyPr>
          <a:lstStyle/>
          <a:p>
            <a:r>
              <a:rPr lang="en-US" sz="1800" b="1">
                <a:latin typeface="Comic Sans MS" pitchFamily="66" charset="0"/>
              </a:rPr>
              <a:t>When </a:t>
            </a:r>
            <a:r>
              <a:rPr lang="en-US" sz="1800">
                <a:latin typeface="Comic Sans MS" pitchFamily="66" charset="0"/>
              </a:rPr>
              <a:t>an employee gets an hourly wage</a:t>
            </a:r>
          </a:p>
        </p:txBody>
      </p:sp>
      <p:sp>
        <p:nvSpPr>
          <p:cNvPr id="4" name="TextBox 3"/>
          <p:cNvSpPr txBox="1">
            <a:spLocks noChangeArrowheads="1"/>
          </p:cNvSpPr>
          <p:nvPr/>
        </p:nvSpPr>
        <p:spPr bwMode="auto">
          <a:xfrm>
            <a:off x="3376614" y="3546475"/>
            <a:ext cx="2951449" cy="369332"/>
          </a:xfrm>
          <a:prstGeom prst="rect">
            <a:avLst/>
          </a:prstGeom>
          <a:noFill/>
          <a:ln w="9525">
            <a:noFill/>
            <a:miter lim="800000"/>
            <a:headEnd/>
            <a:tailEnd/>
          </a:ln>
        </p:spPr>
        <p:txBody>
          <a:bodyPr wrap="none">
            <a:spAutoFit/>
          </a:bodyPr>
          <a:lstStyle/>
          <a:p>
            <a:r>
              <a:rPr lang="en-US" sz="1800" b="1">
                <a:latin typeface="Comic Sans MS" pitchFamily="66" charset="0"/>
              </a:rPr>
              <a:t>When</a:t>
            </a:r>
            <a:r>
              <a:rPr lang="en-US" sz="1800">
                <a:latin typeface="Comic Sans MS" pitchFamily="66" charset="0"/>
              </a:rPr>
              <a:t> the King is in check</a:t>
            </a:r>
          </a:p>
        </p:txBody>
      </p:sp>
      <p:sp>
        <p:nvSpPr>
          <p:cNvPr id="5" name="TextBox 4"/>
          <p:cNvSpPr txBox="1">
            <a:spLocks noChangeArrowheads="1"/>
          </p:cNvSpPr>
          <p:nvPr/>
        </p:nvSpPr>
        <p:spPr bwMode="auto">
          <a:xfrm>
            <a:off x="3365501" y="3938588"/>
            <a:ext cx="3164649" cy="369332"/>
          </a:xfrm>
          <a:prstGeom prst="rect">
            <a:avLst/>
          </a:prstGeom>
          <a:noFill/>
          <a:ln w="9525">
            <a:noFill/>
            <a:miter lim="800000"/>
            <a:headEnd/>
            <a:tailEnd/>
          </a:ln>
        </p:spPr>
        <p:txBody>
          <a:bodyPr wrap="none">
            <a:spAutoFit/>
          </a:bodyPr>
          <a:lstStyle/>
          <a:p>
            <a:r>
              <a:rPr lang="en-US" sz="1800" b="1">
                <a:latin typeface="Comic Sans MS" pitchFamily="66" charset="0"/>
              </a:rPr>
              <a:t>When </a:t>
            </a:r>
            <a:r>
              <a:rPr lang="en-US" sz="1800">
                <a:latin typeface="Comic Sans MS" pitchFamily="66" charset="0"/>
              </a:rPr>
              <a:t>the</a:t>
            </a:r>
            <a:r>
              <a:rPr lang="en-US" sz="1800" b="1">
                <a:latin typeface="Comic Sans MS" pitchFamily="66" charset="0"/>
              </a:rPr>
              <a:t> </a:t>
            </a:r>
            <a:r>
              <a:rPr lang="en-US" sz="1800">
                <a:latin typeface="Comic Sans MS" pitchFamily="66" charset="0"/>
              </a:rPr>
              <a:t>day is a weekday</a:t>
            </a:r>
          </a:p>
        </p:txBody>
      </p:sp>
      <p:sp>
        <p:nvSpPr>
          <p:cNvPr id="6" name="TextBox 5"/>
          <p:cNvSpPr txBox="1">
            <a:spLocks noChangeArrowheads="1"/>
          </p:cNvSpPr>
          <p:nvPr/>
        </p:nvSpPr>
        <p:spPr bwMode="auto">
          <a:xfrm>
            <a:off x="3365500" y="4340225"/>
            <a:ext cx="5801588" cy="369332"/>
          </a:xfrm>
          <a:prstGeom prst="rect">
            <a:avLst/>
          </a:prstGeom>
          <a:noFill/>
          <a:ln w="9525">
            <a:noFill/>
            <a:miter lim="800000"/>
            <a:headEnd/>
            <a:tailEnd/>
          </a:ln>
        </p:spPr>
        <p:txBody>
          <a:bodyPr wrap="none">
            <a:spAutoFit/>
          </a:bodyPr>
          <a:lstStyle/>
          <a:p>
            <a:r>
              <a:rPr lang="en-US" sz="1800" b="1">
                <a:latin typeface="Comic Sans MS" pitchFamily="66" charset="0"/>
              </a:rPr>
              <a:t>When</a:t>
            </a:r>
            <a:r>
              <a:rPr lang="en-US" sz="1800">
                <a:latin typeface="Comic Sans MS" pitchFamily="66" charset="0"/>
              </a:rPr>
              <a:t> the balance in the account is less than $1,000</a:t>
            </a:r>
          </a:p>
        </p:txBody>
      </p:sp>
    </p:spTree>
    <p:extLst>
      <p:ext uri="{BB962C8B-B14F-4D97-AF65-F5344CB8AC3E}">
        <p14:creationId xmlns:p14="http://schemas.microsoft.com/office/powerpoint/2010/main" val="83250116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724680" y="2437066"/>
            <a:ext cx="7205819" cy="1323439"/>
          </a:xfrm>
          <a:prstGeom prst="rect">
            <a:avLst/>
          </a:prstGeom>
          <a:noFill/>
          <a:ln w="9525">
            <a:noFill/>
            <a:miter lim="800000"/>
            <a:headEnd/>
            <a:tailEnd/>
          </a:ln>
        </p:spPr>
        <p:txBody>
          <a:bodyPr wrap="none">
            <a:spAutoFit/>
          </a:bodyPr>
          <a:lstStyle/>
          <a:p>
            <a:r>
              <a:rPr lang="en-US" sz="2000" dirty="0">
                <a:latin typeface="Comic Sans MS" pitchFamily="66" charset="0"/>
              </a:rPr>
              <a:t>These are all examples of </a:t>
            </a:r>
            <a:r>
              <a:rPr lang="en-US" sz="2000" b="1" dirty="0">
                <a:latin typeface="Comic Sans MS" pitchFamily="66" charset="0"/>
              </a:rPr>
              <a:t>c</a:t>
            </a:r>
            <a:r>
              <a:rPr lang="en-US" sz="2000" b="1" dirty="0" smtClean="0">
                <a:latin typeface="Comic Sans MS" pitchFamily="66" charset="0"/>
              </a:rPr>
              <a:t>onditional statements</a:t>
            </a:r>
            <a:r>
              <a:rPr lang="en-US" sz="2000" dirty="0" smtClean="0">
                <a:latin typeface="Comic Sans MS" pitchFamily="66" charset="0"/>
              </a:rPr>
              <a:t>, meaning</a:t>
            </a:r>
          </a:p>
          <a:p>
            <a:r>
              <a:rPr lang="en-US" sz="2000" dirty="0" smtClean="0">
                <a:latin typeface="Comic Sans MS" pitchFamily="66" charset="0"/>
              </a:rPr>
              <a:t>to do </a:t>
            </a:r>
            <a:r>
              <a:rPr lang="en-US" sz="2000" dirty="0">
                <a:latin typeface="Comic Sans MS" pitchFamily="66" charset="0"/>
              </a:rPr>
              <a:t>something </a:t>
            </a:r>
            <a:r>
              <a:rPr lang="en-US" sz="2000" b="1" dirty="0">
                <a:latin typeface="Comic Sans MS" pitchFamily="66" charset="0"/>
              </a:rPr>
              <a:t>if</a:t>
            </a:r>
            <a:r>
              <a:rPr lang="en-US" sz="2000" dirty="0">
                <a:latin typeface="Comic Sans MS" pitchFamily="66" charset="0"/>
              </a:rPr>
              <a:t> a condition is true. </a:t>
            </a:r>
            <a:r>
              <a:rPr lang="en-US" sz="2000" dirty="0" smtClean="0">
                <a:latin typeface="Comic Sans MS" pitchFamily="66" charset="0"/>
              </a:rPr>
              <a:t>In programming, </a:t>
            </a:r>
            <a:endParaRPr lang="en-US" sz="2000" dirty="0">
              <a:latin typeface="Comic Sans MS" pitchFamily="66" charset="0"/>
            </a:endParaRPr>
          </a:p>
          <a:p>
            <a:r>
              <a:rPr lang="en-US" sz="2000" dirty="0">
                <a:latin typeface="Comic Sans MS" pitchFamily="66" charset="0"/>
              </a:rPr>
              <a:t>we often take a different action based on whether or </a:t>
            </a:r>
          </a:p>
          <a:p>
            <a:r>
              <a:rPr lang="en-US" sz="2000" dirty="0">
                <a:latin typeface="Comic Sans MS" pitchFamily="66" charset="0"/>
              </a:rPr>
              <a:t>not a condition is true.</a:t>
            </a:r>
          </a:p>
        </p:txBody>
      </p:sp>
    </p:spTree>
    <p:extLst>
      <p:ext uri="{BB962C8B-B14F-4D97-AF65-F5344CB8AC3E}">
        <p14:creationId xmlns:p14="http://schemas.microsoft.com/office/powerpoint/2010/main" val="1304040479"/>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4184651" y="1420814"/>
            <a:ext cx="4822825" cy="708025"/>
          </a:xfrm>
          <a:prstGeom prst="rect">
            <a:avLst/>
          </a:prstGeom>
          <a:noFill/>
          <a:ln w="9525">
            <a:noFill/>
            <a:miter lim="800000"/>
            <a:headEnd/>
            <a:tailEnd/>
          </a:ln>
        </p:spPr>
        <p:txBody>
          <a:bodyPr wrap="none">
            <a:spAutoFit/>
          </a:bodyPr>
          <a:lstStyle/>
          <a:p>
            <a:pPr algn="ctr"/>
            <a:r>
              <a:rPr lang="en-US" sz="2000" dirty="0">
                <a:latin typeface="Comic Sans MS" pitchFamily="66" charset="0"/>
              </a:rPr>
              <a:t>Conditional statements are shown in an</a:t>
            </a:r>
          </a:p>
          <a:p>
            <a:pPr algn="ctr"/>
            <a:r>
              <a:rPr lang="en-US" sz="2000" dirty="0">
                <a:latin typeface="Comic Sans MS" pitchFamily="66" charset="0"/>
              </a:rPr>
              <a:t>activity diagram by using a diamond.</a:t>
            </a:r>
          </a:p>
        </p:txBody>
      </p:sp>
      <p:sp>
        <p:nvSpPr>
          <p:cNvPr id="14339" name="Text Box 4"/>
          <p:cNvSpPr txBox="1">
            <a:spLocks noChangeArrowheads="1"/>
          </p:cNvSpPr>
          <p:nvPr/>
        </p:nvSpPr>
        <p:spPr bwMode="auto">
          <a:xfrm>
            <a:off x="2853736" y="3614738"/>
            <a:ext cx="2419350" cy="400050"/>
          </a:xfrm>
          <a:prstGeom prst="rect">
            <a:avLst/>
          </a:prstGeom>
          <a:noFill/>
          <a:ln w="9525">
            <a:noFill/>
            <a:miter lim="800000"/>
            <a:headEnd/>
            <a:tailEnd/>
          </a:ln>
        </p:spPr>
        <p:txBody>
          <a:bodyPr wrap="none">
            <a:spAutoFit/>
          </a:bodyPr>
          <a:lstStyle/>
          <a:p>
            <a:r>
              <a:rPr lang="en-US" sz="2000" dirty="0">
                <a:latin typeface="Tahoma" pitchFamily="34" charset="0"/>
              </a:rPr>
              <a:t>( balance &lt; LIMIT )</a:t>
            </a:r>
          </a:p>
        </p:txBody>
      </p:sp>
      <p:sp>
        <p:nvSpPr>
          <p:cNvPr id="14340" name="AutoShape 5"/>
          <p:cNvSpPr>
            <a:spLocks noChangeArrowheads="1"/>
          </p:cNvSpPr>
          <p:nvPr/>
        </p:nvSpPr>
        <p:spPr bwMode="auto">
          <a:xfrm>
            <a:off x="5910263" y="3081338"/>
            <a:ext cx="1676400" cy="16764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4341" name="AutoShape 6"/>
          <p:cNvSpPr>
            <a:spLocks noChangeArrowheads="1"/>
          </p:cNvSpPr>
          <p:nvPr/>
        </p:nvSpPr>
        <p:spPr bwMode="auto">
          <a:xfrm>
            <a:off x="5834063" y="3081338"/>
            <a:ext cx="1676400" cy="1676400"/>
          </a:xfrm>
          <a:prstGeom prst="diamond">
            <a:avLst/>
          </a:prstGeom>
          <a:solidFill>
            <a:schemeClr val="tx1">
              <a:lumMod val="75000"/>
            </a:schemeClr>
          </a:solidFill>
          <a:ln w="9525">
            <a:noFill/>
            <a:miter lim="800000"/>
            <a:headEnd/>
            <a:tailEnd/>
          </a:ln>
        </p:spPr>
        <p:txBody>
          <a:bodyPr wrap="none" anchor="ctr"/>
          <a:lstStyle/>
          <a:p>
            <a:pPr algn="ctr"/>
            <a:r>
              <a:rPr lang="en-US" dirty="0">
                <a:solidFill>
                  <a:schemeClr val="bg1"/>
                </a:solidFill>
                <a:latin typeface="Tahoma" pitchFamily="34" charset="0"/>
              </a:rPr>
              <a:t>is</a:t>
            </a:r>
          </a:p>
          <a:p>
            <a:pPr algn="ctr"/>
            <a:r>
              <a:rPr lang="en-US" dirty="0">
                <a:solidFill>
                  <a:schemeClr val="bg1"/>
                </a:solidFill>
                <a:latin typeface="Tahoma" pitchFamily="34" charset="0"/>
              </a:rPr>
              <a:t>balance &lt;</a:t>
            </a:r>
          </a:p>
          <a:p>
            <a:pPr algn="ctr"/>
            <a:r>
              <a:rPr lang="en-US" dirty="0">
                <a:solidFill>
                  <a:schemeClr val="bg1"/>
                </a:solidFill>
                <a:latin typeface="Tahoma" pitchFamily="34" charset="0"/>
              </a:rPr>
              <a:t>LIMIT</a:t>
            </a:r>
          </a:p>
          <a:p>
            <a:pPr algn="ctr"/>
            <a:r>
              <a:rPr lang="en-US" dirty="0">
                <a:solidFill>
                  <a:schemeClr val="bg1"/>
                </a:solidFill>
                <a:latin typeface="Tahoma" pitchFamily="34" charset="0"/>
              </a:rPr>
              <a:t>?</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3189777" y="1420813"/>
            <a:ext cx="6760184" cy="1631216"/>
          </a:xfrm>
          <a:prstGeom prst="rect">
            <a:avLst/>
          </a:prstGeom>
          <a:noFill/>
          <a:ln w="9525">
            <a:noFill/>
            <a:miter lim="800000"/>
            <a:headEnd/>
            <a:tailEnd/>
          </a:ln>
        </p:spPr>
        <p:txBody>
          <a:bodyPr wrap="none">
            <a:spAutoFit/>
          </a:bodyPr>
          <a:lstStyle/>
          <a:p>
            <a:pPr algn="ctr"/>
            <a:r>
              <a:rPr lang="en-US" sz="2000" dirty="0">
                <a:latin typeface="Comic Sans MS" pitchFamily="66" charset="0"/>
              </a:rPr>
              <a:t>Conditional statements are shown in an</a:t>
            </a:r>
          </a:p>
          <a:p>
            <a:pPr algn="ctr"/>
            <a:r>
              <a:rPr lang="en-US" sz="2000" dirty="0">
                <a:latin typeface="Comic Sans MS" pitchFamily="66" charset="0"/>
              </a:rPr>
              <a:t>activity diagram by using a diamond.</a:t>
            </a:r>
          </a:p>
          <a:p>
            <a:pPr algn="ctr"/>
            <a:endParaRPr lang="en-US" sz="2000" dirty="0">
              <a:latin typeface="Comic Sans MS" pitchFamily="66" charset="0"/>
            </a:endParaRPr>
          </a:p>
          <a:p>
            <a:pPr algn="ctr"/>
            <a:r>
              <a:rPr lang="en-US" sz="2000" dirty="0">
                <a:latin typeface="Comic Sans MS" pitchFamily="66" charset="0"/>
              </a:rPr>
              <a:t>Arrows show the execution path that the program</a:t>
            </a:r>
          </a:p>
          <a:p>
            <a:pPr algn="ctr"/>
            <a:r>
              <a:rPr lang="en-US" sz="2000" dirty="0">
                <a:latin typeface="Comic Sans MS" pitchFamily="66" charset="0"/>
              </a:rPr>
              <a:t> takes when the expression is true and when it is false.</a:t>
            </a:r>
          </a:p>
        </p:txBody>
      </p:sp>
      <p:sp>
        <p:nvSpPr>
          <p:cNvPr id="15363" name="Text Box 4"/>
          <p:cNvSpPr txBox="1">
            <a:spLocks noChangeArrowheads="1"/>
          </p:cNvSpPr>
          <p:nvPr/>
        </p:nvSpPr>
        <p:spPr bwMode="auto">
          <a:xfrm>
            <a:off x="2797175" y="3614738"/>
            <a:ext cx="2641600" cy="400050"/>
          </a:xfrm>
          <a:prstGeom prst="rect">
            <a:avLst/>
          </a:prstGeom>
          <a:noFill/>
          <a:ln w="9525">
            <a:noFill/>
            <a:miter lim="800000"/>
            <a:headEnd/>
            <a:tailEnd/>
          </a:ln>
        </p:spPr>
        <p:txBody>
          <a:bodyPr wrap="none">
            <a:spAutoFit/>
          </a:bodyPr>
          <a:lstStyle/>
          <a:p>
            <a:r>
              <a:rPr lang="en-US" sz="2000">
                <a:latin typeface="Tahoma" pitchFamily="34" charset="0"/>
              </a:rPr>
              <a:t>if ( balance &lt; LIMIT )</a:t>
            </a:r>
          </a:p>
        </p:txBody>
      </p:sp>
      <p:sp>
        <p:nvSpPr>
          <p:cNvPr id="15364" name="AutoShape 5"/>
          <p:cNvSpPr>
            <a:spLocks noChangeArrowheads="1"/>
          </p:cNvSpPr>
          <p:nvPr/>
        </p:nvSpPr>
        <p:spPr bwMode="auto">
          <a:xfrm>
            <a:off x="5910263" y="3081338"/>
            <a:ext cx="1676400" cy="16764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5365" name="AutoShape 6"/>
          <p:cNvSpPr>
            <a:spLocks noChangeArrowheads="1"/>
          </p:cNvSpPr>
          <p:nvPr/>
        </p:nvSpPr>
        <p:spPr bwMode="auto">
          <a:xfrm>
            <a:off x="5834063" y="3081338"/>
            <a:ext cx="1676400" cy="1676400"/>
          </a:xfrm>
          <a:prstGeom prst="diamond">
            <a:avLst/>
          </a:prstGeom>
          <a:solidFill>
            <a:schemeClr val="tx1">
              <a:lumMod val="75000"/>
            </a:schemeClr>
          </a:solidFill>
          <a:ln w="9525">
            <a:noFill/>
            <a:miter lim="800000"/>
            <a:headEnd/>
            <a:tailEnd/>
          </a:ln>
        </p:spPr>
        <p:txBody>
          <a:bodyPr wrap="none" anchor="ctr"/>
          <a:lstStyle/>
          <a:p>
            <a:pPr algn="ctr"/>
            <a:endParaRPr lang="en-US" dirty="0">
              <a:latin typeface="Tahoma" pitchFamily="34" charset="0"/>
            </a:endParaRPr>
          </a:p>
          <a:p>
            <a:pPr algn="ctr"/>
            <a:r>
              <a:rPr lang="en-US" dirty="0">
                <a:solidFill>
                  <a:schemeClr val="bg1"/>
                </a:solidFill>
                <a:latin typeface="Tahoma" pitchFamily="34" charset="0"/>
              </a:rPr>
              <a:t>is</a:t>
            </a:r>
          </a:p>
          <a:p>
            <a:pPr algn="ctr"/>
            <a:r>
              <a:rPr lang="en-US" dirty="0">
                <a:solidFill>
                  <a:schemeClr val="bg1"/>
                </a:solidFill>
                <a:latin typeface="Tahoma" pitchFamily="34" charset="0"/>
              </a:rPr>
              <a:t>balance &lt;</a:t>
            </a:r>
          </a:p>
          <a:p>
            <a:pPr algn="ctr"/>
            <a:r>
              <a:rPr lang="en-US" dirty="0">
                <a:solidFill>
                  <a:schemeClr val="bg1"/>
                </a:solidFill>
                <a:latin typeface="Tahoma" pitchFamily="34" charset="0"/>
              </a:rPr>
              <a:t>LIMIT</a:t>
            </a:r>
          </a:p>
          <a:p>
            <a:pPr algn="ctr"/>
            <a:r>
              <a:rPr lang="en-US" dirty="0">
                <a:solidFill>
                  <a:schemeClr val="bg1"/>
                </a:solidFill>
                <a:latin typeface="Tahoma" pitchFamily="34" charset="0"/>
              </a:rPr>
              <a:t>?</a:t>
            </a:r>
          </a:p>
        </p:txBody>
      </p:sp>
      <p:cxnSp>
        <p:nvCxnSpPr>
          <p:cNvPr id="7" name="Straight Arrow Connector 6"/>
          <p:cNvCxnSpPr>
            <a:stCxn id="15365" idx="3"/>
          </p:cNvCxnSpPr>
          <p:nvPr/>
        </p:nvCxnSpPr>
        <p:spPr>
          <a:xfrm>
            <a:off x="7510463" y="3919539"/>
            <a:ext cx="1198562"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367" name="TextBox 7"/>
          <p:cNvSpPr txBox="1">
            <a:spLocks noChangeArrowheads="1"/>
          </p:cNvSpPr>
          <p:nvPr/>
        </p:nvSpPr>
        <p:spPr bwMode="auto">
          <a:xfrm>
            <a:off x="7729539" y="3548064"/>
            <a:ext cx="598487" cy="339725"/>
          </a:xfrm>
          <a:prstGeom prst="rect">
            <a:avLst/>
          </a:prstGeom>
          <a:noFill/>
          <a:ln w="9525">
            <a:noFill/>
            <a:miter lim="800000"/>
            <a:headEnd/>
            <a:tailEnd/>
          </a:ln>
        </p:spPr>
        <p:txBody>
          <a:bodyPr wrap="none">
            <a:spAutoFit/>
          </a:bodyPr>
          <a:lstStyle/>
          <a:p>
            <a:r>
              <a:rPr lang="en-US" b="1" dirty="0">
                <a:latin typeface="Comic Sans MS" pitchFamily="66" charset="0"/>
              </a:rPr>
              <a:t>true</a:t>
            </a:r>
          </a:p>
        </p:txBody>
      </p:sp>
      <p:cxnSp>
        <p:nvCxnSpPr>
          <p:cNvPr id="10" name="Straight Arrow Connector 9"/>
          <p:cNvCxnSpPr>
            <a:stCxn id="15365" idx="2"/>
          </p:cNvCxnSpPr>
          <p:nvPr/>
        </p:nvCxnSpPr>
        <p:spPr>
          <a:xfrm rot="5400000">
            <a:off x="6150770" y="5279233"/>
            <a:ext cx="1044575"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369" name="TextBox 10"/>
          <p:cNvSpPr txBox="1">
            <a:spLocks noChangeArrowheads="1"/>
          </p:cNvSpPr>
          <p:nvPr/>
        </p:nvSpPr>
        <p:spPr bwMode="auto">
          <a:xfrm>
            <a:off x="6748463" y="5051425"/>
            <a:ext cx="673582" cy="338554"/>
          </a:xfrm>
          <a:prstGeom prst="rect">
            <a:avLst/>
          </a:prstGeom>
          <a:noFill/>
          <a:ln w="9525">
            <a:noFill/>
            <a:miter lim="800000"/>
            <a:headEnd/>
            <a:tailEnd/>
          </a:ln>
        </p:spPr>
        <p:txBody>
          <a:bodyPr wrap="none">
            <a:spAutoFit/>
          </a:bodyPr>
          <a:lstStyle/>
          <a:p>
            <a:r>
              <a:rPr lang="en-US" b="1" dirty="0">
                <a:latin typeface="Comic Sans MS" pitchFamily="66" charset="0"/>
              </a:rPr>
              <a:t>false</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3248025" y="1420813"/>
            <a:ext cx="6643688" cy="1631950"/>
          </a:xfrm>
          <a:prstGeom prst="rect">
            <a:avLst/>
          </a:prstGeom>
          <a:noFill/>
          <a:ln w="9525">
            <a:noFill/>
            <a:miter lim="800000"/>
            <a:headEnd/>
            <a:tailEnd/>
          </a:ln>
        </p:spPr>
        <p:txBody>
          <a:bodyPr wrap="none">
            <a:spAutoFit/>
          </a:bodyPr>
          <a:lstStyle/>
          <a:p>
            <a:pPr algn="ctr"/>
            <a:r>
              <a:rPr lang="en-US" sz="2000">
                <a:latin typeface="Comic Sans MS" pitchFamily="66" charset="0"/>
              </a:rPr>
              <a:t>Conditional statements are shown in an</a:t>
            </a:r>
          </a:p>
          <a:p>
            <a:pPr algn="ctr"/>
            <a:r>
              <a:rPr lang="en-US" sz="2000">
                <a:latin typeface="Comic Sans MS" pitchFamily="66" charset="0"/>
              </a:rPr>
              <a:t>activity diagram by using a diamond.</a:t>
            </a:r>
          </a:p>
          <a:p>
            <a:pPr algn="ctr"/>
            <a:endParaRPr lang="en-US" sz="2000">
              <a:latin typeface="Comic Sans MS" pitchFamily="66" charset="0"/>
            </a:endParaRPr>
          </a:p>
          <a:p>
            <a:pPr algn="ctr"/>
            <a:r>
              <a:rPr lang="en-US" sz="2000">
                <a:latin typeface="Comic Sans MS" pitchFamily="66" charset="0"/>
              </a:rPr>
              <a:t>Arrows show the execution path that the program</a:t>
            </a:r>
          </a:p>
          <a:p>
            <a:pPr algn="ctr"/>
            <a:r>
              <a:rPr lang="en-US" sz="2000">
                <a:latin typeface="Comic Sans MS" pitchFamily="66" charset="0"/>
              </a:rPr>
              <a:t> takes when the statement is true and when it is false.</a:t>
            </a:r>
          </a:p>
        </p:txBody>
      </p:sp>
      <p:sp>
        <p:nvSpPr>
          <p:cNvPr id="16387" name="Text Box 4"/>
          <p:cNvSpPr txBox="1">
            <a:spLocks noChangeArrowheads="1"/>
          </p:cNvSpPr>
          <p:nvPr/>
        </p:nvSpPr>
        <p:spPr bwMode="auto">
          <a:xfrm>
            <a:off x="2797175" y="3614738"/>
            <a:ext cx="2641600" cy="400050"/>
          </a:xfrm>
          <a:prstGeom prst="rect">
            <a:avLst/>
          </a:prstGeom>
          <a:noFill/>
          <a:ln w="9525">
            <a:noFill/>
            <a:miter lim="800000"/>
            <a:headEnd/>
            <a:tailEnd/>
          </a:ln>
        </p:spPr>
        <p:txBody>
          <a:bodyPr wrap="none">
            <a:spAutoFit/>
          </a:bodyPr>
          <a:lstStyle/>
          <a:p>
            <a:r>
              <a:rPr lang="en-US" sz="2000" dirty="0">
                <a:solidFill>
                  <a:srgbClr val="FFC000"/>
                </a:solidFill>
                <a:latin typeface="Tahoma" pitchFamily="34" charset="0"/>
              </a:rPr>
              <a:t>if</a:t>
            </a:r>
            <a:r>
              <a:rPr lang="en-US" sz="2000" dirty="0">
                <a:latin typeface="Tahoma" pitchFamily="34" charset="0"/>
              </a:rPr>
              <a:t> ( balance &lt; LIMIT )</a:t>
            </a:r>
          </a:p>
        </p:txBody>
      </p:sp>
      <p:sp>
        <p:nvSpPr>
          <p:cNvPr id="16388" name="AutoShape 5"/>
          <p:cNvSpPr>
            <a:spLocks noChangeArrowheads="1"/>
          </p:cNvSpPr>
          <p:nvPr/>
        </p:nvSpPr>
        <p:spPr bwMode="auto">
          <a:xfrm>
            <a:off x="5910263" y="3081338"/>
            <a:ext cx="1676400" cy="16764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6389" name="AutoShape 6"/>
          <p:cNvSpPr>
            <a:spLocks noChangeArrowheads="1"/>
          </p:cNvSpPr>
          <p:nvPr/>
        </p:nvSpPr>
        <p:spPr bwMode="auto">
          <a:xfrm>
            <a:off x="5834063" y="3081338"/>
            <a:ext cx="1676400" cy="1676400"/>
          </a:xfrm>
          <a:prstGeom prst="diamond">
            <a:avLst/>
          </a:prstGeom>
          <a:solidFill>
            <a:schemeClr val="tx1">
              <a:lumMod val="75000"/>
            </a:schemeClr>
          </a:solidFill>
          <a:ln w="9525">
            <a:noFill/>
            <a:miter lim="800000"/>
            <a:headEnd/>
            <a:tailEnd/>
          </a:ln>
        </p:spPr>
        <p:txBody>
          <a:bodyPr wrap="none" anchor="ctr"/>
          <a:lstStyle/>
          <a:p>
            <a:pPr algn="ctr"/>
            <a:r>
              <a:rPr lang="en-US" dirty="0">
                <a:solidFill>
                  <a:schemeClr val="bg1"/>
                </a:solidFill>
                <a:latin typeface="Tahoma" pitchFamily="34" charset="0"/>
              </a:rPr>
              <a:t>is</a:t>
            </a:r>
          </a:p>
          <a:p>
            <a:pPr algn="ctr"/>
            <a:r>
              <a:rPr lang="en-US" dirty="0">
                <a:solidFill>
                  <a:schemeClr val="bg1"/>
                </a:solidFill>
                <a:latin typeface="Tahoma" pitchFamily="34" charset="0"/>
              </a:rPr>
              <a:t>balance &lt;</a:t>
            </a:r>
          </a:p>
          <a:p>
            <a:pPr algn="ctr"/>
            <a:r>
              <a:rPr lang="en-US" dirty="0">
                <a:solidFill>
                  <a:schemeClr val="bg1"/>
                </a:solidFill>
                <a:latin typeface="Tahoma" pitchFamily="34" charset="0"/>
              </a:rPr>
              <a:t>LIMIT</a:t>
            </a:r>
          </a:p>
          <a:p>
            <a:pPr algn="ctr"/>
            <a:r>
              <a:rPr lang="en-US" dirty="0">
                <a:solidFill>
                  <a:schemeClr val="bg1"/>
                </a:solidFill>
                <a:latin typeface="Tahoma" pitchFamily="34" charset="0"/>
              </a:rPr>
              <a:t>?</a:t>
            </a:r>
          </a:p>
        </p:txBody>
      </p:sp>
      <p:cxnSp>
        <p:nvCxnSpPr>
          <p:cNvPr id="7" name="Straight Arrow Connector 6"/>
          <p:cNvCxnSpPr>
            <a:stCxn id="16389" idx="3"/>
          </p:cNvCxnSpPr>
          <p:nvPr/>
        </p:nvCxnSpPr>
        <p:spPr>
          <a:xfrm>
            <a:off x="7510463" y="3919539"/>
            <a:ext cx="1198562"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391" name="TextBox 7"/>
          <p:cNvSpPr txBox="1">
            <a:spLocks noChangeArrowheads="1"/>
          </p:cNvSpPr>
          <p:nvPr/>
        </p:nvSpPr>
        <p:spPr bwMode="auto">
          <a:xfrm>
            <a:off x="7729539" y="3548064"/>
            <a:ext cx="598487" cy="339725"/>
          </a:xfrm>
          <a:prstGeom prst="rect">
            <a:avLst/>
          </a:prstGeom>
          <a:noFill/>
          <a:ln w="9525">
            <a:noFill/>
            <a:miter lim="800000"/>
            <a:headEnd/>
            <a:tailEnd/>
          </a:ln>
        </p:spPr>
        <p:txBody>
          <a:bodyPr wrap="none">
            <a:spAutoFit/>
          </a:bodyPr>
          <a:lstStyle/>
          <a:p>
            <a:r>
              <a:rPr lang="en-US">
                <a:latin typeface="Comic Sans MS" pitchFamily="66" charset="0"/>
              </a:rPr>
              <a:t>true</a:t>
            </a:r>
          </a:p>
        </p:txBody>
      </p:sp>
      <p:cxnSp>
        <p:nvCxnSpPr>
          <p:cNvPr id="10" name="Straight Arrow Connector 9"/>
          <p:cNvCxnSpPr>
            <a:stCxn id="16389" idx="2"/>
          </p:cNvCxnSpPr>
          <p:nvPr/>
        </p:nvCxnSpPr>
        <p:spPr>
          <a:xfrm rot="5400000">
            <a:off x="6150770" y="5279233"/>
            <a:ext cx="1044575"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393" name="TextBox 10"/>
          <p:cNvSpPr txBox="1">
            <a:spLocks noChangeArrowheads="1"/>
          </p:cNvSpPr>
          <p:nvPr/>
        </p:nvSpPr>
        <p:spPr bwMode="auto">
          <a:xfrm>
            <a:off x="6748464" y="5051425"/>
            <a:ext cx="663575" cy="338138"/>
          </a:xfrm>
          <a:prstGeom prst="rect">
            <a:avLst/>
          </a:prstGeom>
          <a:noFill/>
          <a:ln w="9525">
            <a:noFill/>
            <a:miter lim="800000"/>
            <a:headEnd/>
            <a:tailEnd/>
          </a:ln>
        </p:spPr>
        <p:txBody>
          <a:bodyPr wrap="none">
            <a:spAutoFit/>
          </a:bodyPr>
          <a:lstStyle/>
          <a:p>
            <a:r>
              <a:rPr lang="en-US">
                <a:latin typeface="Comic Sans MS" pitchFamily="66" charset="0"/>
              </a:rPr>
              <a:t>false</a:t>
            </a:r>
          </a:p>
        </p:txBody>
      </p:sp>
      <p:sp>
        <p:nvSpPr>
          <p:cNvPr id="16394" name="TextBox 11"/>
          <p:cNvSpPr txBox="1">
            <a:spLocks noChangeArrowheads="1"/>
          </p:cNvSpPr>
          <p:nvPr/>
        </p:nvSpPr>
        <p:spPr bwMode="auto">
          <a:xfrm>
            <a:off x="2854325" y="4512470"/>
            <a:ext cx="2527300" cy="708025"/>
          </a:xfrm>
          <a:prstGeom prst="rect">
            <a:avLst/>
          </a:prstGeom>
          <a:noFill/>
          <a:ln w="9525">
            <a:noFill/>
            <a:miter lim="800000"/>
            <a:headEnd/>
            <a:tailEnd/>
          </a:ln>
        </p:spPr>
        <p:txBody>
          <a:bodyPr wrap="none">
            <a:spAutoFit/>
          </a:bodyPr>
          <a:lstStyle/>
          <a:p>
            <a:r>
              <a:rPr lang="en-US" sz="2000" dirty="0">
                <a:solidFill>
                  <a:srgbClr val="FFC000"/>
                </a:solidFill>
                <a:latin typeface="Comic Sans MS" pitchFamily="66" charset="0"/>
              </a:rPr>
              <a:t>The “if” statement </a:t>
            </a:r>
          </a:p>
          <a:p>
            <a:r>
              <a:rPr lang="en-US" sz="2000" dirty="0">
                <a:solidFill>
                  <a:srgbClr val="FFC000"/>
                </a:solidFill>
                <a:latin typeface="Comic Sans MS" pitchFamily="66" charset="0"/>
              </a:rPr>
              <a:t>tests the condition.</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8458200" y="3276600"/>
            <a:ext cx="1862138" cy="1066800"/>
          </a:xfrm>
          <a:prstGeom prst="rect">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7411" name="Rectangle 2"/>
          <p:cNvSpPr>
            <a:spLocks noGrp="1" noChangeArrowheads="1"/>
          </p:cNvSpPr>
          <p:nvPr>
            <p:ph type="title"/>
          </p:nvPr>
        </p:nvSpPr>
        <p:spPr>
          <a:xfrm>
            <a:off x="1981202" y="609602"/>
            <a:ext cx="3058997" cy="719578"/>
          </a:xfrm>
        </p:spPr>
        <p:txBody>
          <a:bodyPr>
            <a:normAutofit/>
          </a:bodyPr>
          <a:lstStyle/>
          <a:p>
            <a:pPr eaLnBrk="1" hangingPunct="1"/>
            <a:r>
              <a:rPr lang="en-US" sz="2000">
                <a:latin typeface="Comic Sans MS" pitchFamily="66" charset="0"/>
              </a:rPr>
              <a:t>The </a:t>
            </a:r>
            <a:r>
              <a:rPr lang="en-US" sz="2000" i="1">
                <a:latin typeface="Comic Sans MS" pitchFamily="66" charset="0"/>
              </a:rPr>
              <a:t>if</a:t>
            </a:r>
            <a:r>
              <a:rPr lang="en-US" sz="2000">
                <a:latin typeface="Comic Sans MS" pitchFamily="66" charset="0"/>
              </a:rPr>
              <a:t> Statement</a:t>
            </a:r>
          </a:p>
        </p:txBody>
      </p:sp>
      <p:sp>
        <p:nvSpPr>
          <p:cNvPr id="17412" name="Text Box 3"/>
          <p:cNvSpPr txBox="1">
            <a:spLocks noChangeArrowheads="1"/>
          </p:cNvSpPr>
          <p:nvPr/>
        </p:nvSpPr>
        <p:spPr bwMode="auto">
          <a:xfrm>
            <a:off x="4033883" y="1736726"/>
            <a:ext cx="4717958" cy="646331"/>
          </a:xfrm>
          <a:prstGeom prst="rect">
            <a:avLst/>
          </a:prstGeom>
          <a:noFill/>
          <a:ln w="9525">
            <a:noFill/>
            <a:miter lim="800000"/>
            <a:headEnd/>
            <a:tailEnd/>
          </a:ln>
        </p:spPr>
        <p:txBody>
          <a:bodyPr wrap="none">
            <a:spAutoFit/>
          </a:bodyPr>
          <a:lstStyle/>
          <a:p>
            <a:pPr algn="ctr"/>
            <a:r>
              <a:rPr lang="en-US" sz="1800" dirty="0">
                <a:latin typeface="Comic Sans MS" pitchFamily="66" charset="0"/>
              </a:rPr>
              <a:t>The </a:t>
            </a:r>
            <a:r>
              <a:rPr lang="en-US" sz="1800" dirty="0" smtClean="0">
                <a:latin typeface="Comic Sans MS" pitchFamily="66" charset="0"/>
              </a:rPr>
              <a:t>“</a:t>
            </a:r>
            <a:r>
              <a:rPr lang="en-US" sz="1800" b="1" dirty="0" smtClean="0">
                <a:latin typeface="Comic Sans MS" pitchFamily="66" charset="0"/>
              </a:rPr>
              <a:t>if”</a:t>
            </a:r>
            <a:r>
              <a:rPr lang="en-US" sz="1800" dirty="0" smtClean="0">
                <a:latin typeface="Comic Sans MS" pitchFamily="66" charset="0"/>
              </a:rPr>
              <a:t> </a:t>
            </a:r>
            <a:r>
              <a:rPr lang="en-US" sz="1800" dirty="0">
                <a:latin typeface="Comic Sans MS" pitchFamily="66" charset="0"/>
              </a:rPr>
              <a:t>statement allows us to execute a</a:t>
            </a:r>
          </a:p>
          <a:p>
            <a:pPr algn="ctr"/>
            <a:r>
              <a:rPr lang="en-US" sz="1800" dirty="0">
                <a:latin typeface="Comic Sans MS" pitchFamily="66" charset="0"/>
              </a:rPr>
              <a:t>statement only when the condition is true.</a:t>
            </a:r>
          </a:p>
        </p:txBody>
      </p:sp>
      <p:sp>
        <p:nvSpPr>
          <p:cNvPr id="17413" name="Text Box 4"/>
          <p:cNvSpPr txBox="1">
            <a:spLocks noChangeArrowheads="1"/>
          </p:cNvSpPr>
          <p:nvPr/>
        </p:nvSpPr>
        <p:spPr bwMode="auto">
          <a:xfrm>
            <a:off x="2141043" y="3546068"/>
            <a:ext cx="3629520" cy="1200329"/>
          </a:xfrm>
          <a:prstGeom prst="rect">
            <a:avLst/>
          </a:prstGeom>
          <a:noFill/>
          <a:ln w="9525">
            <a:noFill/>
            <a:miter lim="800000"/>
            <a:headEnd/>
            <a:tailEnd/>
          </a:ln>
        </p:spPr>
        <p:txBody>
          <a:bodyPr wrap="none">
            <a:spAutoFit/>
          </a:bodyPr>
          <a:lstStyle/>
          <a:p>
            <a:r>
              <a:rPr lang="en-US" sz="1800" dirty="0">
                <a:latin typeface="Tahoma" pitchFamily="34" charset="0"/>
              </a:rPr>
              <a:t>if ( balance &lt; LIMIT )</a:t>
            </a:r>
          </a:p>
          <a:p>
            <a:r>
              <a:rPr lang="en-US" sz="1800" dirty="0">
                <a:latin typeface="Tahoma" pitchFamily="34" charset="0"/>
              </a:rPr>
              <a:t>{</a:t>
            </a:r>
          </a:p>
          <a:p>
            <a:r>
              <a:rPr lang="en-US" sz="1800" dirty="0">
                <a:latin typeface="Tahoma" pitchFamily="34" charset="0"/>
              </a:rPr>
              <a:t>     balance = balance – CHARGE;</a:t>
            </a:r>
          </a:p>
          <a:p>
            <a:r>
              <a:rPr lang="en-US" sz="1800" dirty="0">
                <a:latin typeface="Tahoma" pitchFamily="34" charset="0"/>
              </a:rPr>
              <a:t>}</a:t>
            </a:r>
          </a:p>
        </p:txBody>
      </p:sp>
      <p:sp>
        <p:nvSpPr>
          <p:cNvPr id="17414" name="AutoShape 5"/>
          <p:cNvSpPr>
            <a:spLocks noChangeArrowheads="1"/>
          </p:cNvSpPr>
          <p:nvPr/>
        </p:nvSpPr>
        <p:spPr bwMode="auto">
          <a:xfrm>
            <a:off x="6019800" y="2971800"/>
            <a:ext cx="1676400" cy="16764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7415" name="AutoShape 6"/>
          <p:cNvSpPr>
            <a:spLocks noChangeArrowheads="1"/>
          </p:cNvSpPr>
          <p:nvPr/>
        </p:nvSpPr>
        <p:spPr bwMode="auto">
          <a:xfrm>
            <a:off x="5943600" y="2971800"/>
            <a:ext cx="1676400" cy="1676400"/>
          </a:xfrm>
          <a:prstGeom prst="diamond">
            <a:avLst/>
          </a:prstGeom>
          <a:solidFill>
            <a:schemeClr val="tx1">
              <a:lumMod val="75000"/>
            </a:schemeClr>
          </a:solidFill>
          <a:ln w="9525">
            <a:noFill/>
            <a:miter lim="800000"/>
            <a:headEnd/>
            <a:tailEnd/>
          </a:ln>
        </p:spPr>
        <p:txBody>
          <a:bodyPr wrap="none" anchor="ctr"/>
          <a:lstStyle/>
          <a:p>
            <a:pPr algn="ctr"/>
            <a:endParaRPr lang="en-US" dirty="0">
              <a:solidFill>
                <a:schemeClr val="bg1"/>
              </a:solidFill>
              <a:latin typeface="Tahoma" pitchFamily="34" charset="0"/>
            </a:endParaRPr>
          </a:p>
          <a:p>
            <a:pPr algn="ctr"/>
            <a:endParaRPr lang="en-US" dirty="0">
              <a:solidFill>
                <a:schemeClr val="bg1"/>
              </a:solidFill>
              <a:latin typeface="Tahoma" pitchFamily="34" charset="0"/>
            </a:endParaRPr>
          </a:p>
          <a:p>
            <a:pPr algn="ctr"/>
            <a:r>
              <a:rPr lang="en-US" dirty="0">
                <a:solidFill>
                  <a:schemeClr val="bg1"/>
                </a:solidFill>
                <a:latin typeface="Tahoma" pitchFamily="34" charset="0"/>
              </a:rPr>
              <a:t>if</a:t>
            </a:r>
          </a:p>
          <a:p>
            <a:pPr algn="ctr"/>
            <a:r>
              <a:rPr lang="en-US" dirty="0">
                <a:solidFill>
                  <a:schemeClr val="bg1"/>
                </a:solidFill>
                <a:latin typeface="Tahoma" pitchFamily="34" charset="0"/>
              </a:rPr>
              <a:t>balance &lt;</a:t>
            </a:r>
          </a:p>
          <a:p>
            <a:pPr algn="ctr"/>
            <a:r>
              <a:rPr lang="en-US" dirty="0">
                <a:solidFill>
                  <a:schemeClr val="bg1"/>
                </a:solidFill>
                <a:latin typeface="Tahoma" pitchFamily="34" charset="0"/>
              </a:rPr>
              <a:t>LIMIT</a:t>
            </a:r>
          </a:p>
          <a:p>
            <a:pPr algn="ctr"/>
            <a:r>
              <a:rPr lang="en-US" dirty="0">
                <a:solidFill>
                  <a:schemeClr val="bg1"/>
                </a:solidFill>
                <a:latin typeface="Tahoma" pitchFamily="34" charset="0"/>
              </a:rPr>
              <a:t>?</a:t>
            </a:r>
          </a:p>
          <a:p>
            <a:pPr algn="ctr"/>
            <a:endParaRPr lang="en-US" dirty="0">
              <a:latin typeface="Tahoma" pitchFamily="34" charset="0"/>
            </a:endParaRPr>
          </a:p>
        </p:txBody>
      </p:sp>
      <p:sp>
        <p:nvSpPr>
          <p:cNvPr id="17416" name="Line 8"/>
          <p:cNvSpPr>
            <a:spLocks noChangeShapeType="1"/>
          </p:cNvSpPr>
          <p:nvPr/>
        </p:nvSpPr>
        <p:spPr bwMode="auto">
          <a:xfrm>
            <a:off x="7620000" y="3791932"/>
            <a:ext cx="685800" cy="0"/>
          </a:xfrm>
          <a:prstGeom prst="line">
            <a:avLst/>
          </a:prstGeom>
          <a:noFill/>
          <a:ln w="25400">
            <a:solidFill>
              <a:schemeClr val="tx1"/>
            </a:solidFill>
            <a:round/>
            <a:headEnd/>
            <a:tailEnd type="triangle" w="med" len="med"/>
          </a:ln>
        </p:spPr>
        <p:txBody>
          <a:bodyPr/>
          <a:lstStyle/>
          <a:p>
            <a:endParaRPr lang="en-US"/>
          </a:p>
        </p:txBody>
      </p:sp>
      <p:sp>
        <p:nvSpPr>
          <p:cNvPr id="17417" name="Text Box 9"/>
          <p:cNvSpPr txBox="1">
            <a:spLocks noChangeArrowheads="1"/>
          </p:cNvSpPr>
          <p:nvPr/>
        </p:nvSpPr>
        <p:spPr bwMode="auto">
          <a:xfrm>
            <a:off x="7696201" y="3339201"/>
            <a:ext cx="460375" cy="276225"/>
          </a:xfrm>
          <a:prstGeom prst="rect">
            <a:avLst/>
          </a:prstGeom>
          <a:noFill/>
          <a:ln w="9525">
            <a:noFill/>
            <a:miter lim="800000"/>
            <a:headEnd/>
            <a:tailEnd/>
          </a:ln>
        </p:spPr>
        <p:txBody>
          <a:bodyPr wrap="none">
            <a:spAutoFit/>
          </a:bodyPr>
          <a:lstStyle/>
          <a:p>
            <a:r>
              <a:rPr lang="en-US" sz="1200" dirty="0">
                <a:latin typeface="Tahoma" pitchFamily="34" charset="0"/>
              </a:rPr>
              <a:t>true</a:t>
            </a:r>
          </a:p>
        </p:txBody>
      </p:sp>
      <p:sp>
        <p:nvSpPr>
          <p:cNvPr id="17418" name="Rectangle 11"/>
          <p:cNvSpPr>
            <a:spLocks noChangeArrowheads="1"/>
          </p:cNvSpPr>
          <p:nvPr/>
        </p:nvSpPr>
        <p:spPr bwMode="auto">
          <a:xfrm>
            <a:off x="8382001" y="3200400"/>
            <a:ext cx="1882775" cy="1066800"/>
          </a:xfrm>
          <a:prstGeom prst="rect">
            <a:avLst/>
          </a:prstGeom>
          <a:solidFill>
            <a:schemeClr val="tx1">
              <a:lumMod val="75000"/>
            </a:schemeClr>
          </a:solidFill>
          <a:ln w="9525">
            <a:solidFill>
              <a:schemeClr val="tx1"/>
            </a:solidFill>
            <a:miter lim="800000"/>
            <a:headEnd/>
            <a:tailEnd/>
          </a:ln>
        </p:spPr>
        <p:txBody>
          <a:bodyPr wrap="none" anchor="ctr"/>
          <a:lstStyle/>
          <a:p>
            <a:pPr algn="ctr"/>
            <a:r>
              <a:rPr lang="en-US" dirty="0">
                <a:solidFill>
                  <a:schemeClr val="bg1"/>
                </a:solidFill>
                <a:latin typeface="Tahoma" pitchFamily="34" charset="0"/>
              </a:rPr>
              <a:t>balance = </a:t>
            </a:r>
          </a:p>
          <a:p>
            <a:pPr algn="ctr"/>
            <a:r>
              <a:rPr lang="en-US" dirty="0">
                <a:solidFill>
                  <a:schemeClr val="bg1"/>
                </a:solidFill>
                <a:latin typeface="Tahoma" pitchFamily="34" charset="0"/>
              </a:rPr>
              <a:t>balance – CHARGE;</a:t>
            </a:r>
          </a:p>
        </p:txBody>
      </p:sp>
      <p:sp>
        <p:nvSpPr>
          <p:cNvPr id="17419" name="Line 14"/>
          <p:cNvSpPr>
            <a:spLocks noChangeShapeType="1"/>
          </p:cNvSpPr>
          <p:nvPr/>
        </p:nvSpPr>
        <p:spPr bwMode="auto">
          <a:xfrm>
            <a:off x="6845300" y="4648200"/>
            <a:ext cx="0" cy="1371600"/>
          </a:xfrm>
          <a:prstGeom prst="line">
            <a:avLst/>
          </a:prstGeom>
          <a:noFill/>
          <a:ln w="25400">
            <a:solidFill>
              <a:schemeClr val="tx1"/>
            </a:solidFill>
            <a:round/>
            <a:headEnd/>
            <a:tailEnd type="triangle" w="med" len="med"/>
          </a:ln>
        </p:spPr>
        <p:txBody>
          <a:bodyPr/>
          <a:lstStyle/>
          <a:p>
            <a:endParaRPr lang="en-US"/>
          </a:p>
        </p:txBody>
      </p:sp>
      <p:sp>
        <p:nvSpPr>
          <p:cNvPr id="17420" name="Text Box 15"/>
          <p:cNvSpPr txBox="1">
            <a:spLocks noChangeArrowheads="1"/>
          </p:cNvSpPr>
          <p:nvPr/>
        </p:nvSpPr>
        <p:spPr bwMode="auto">
          <a:xfrm>
            <a:off x="6346826" y="4800601"/>
            <a:ext cx="498475" cy="276225"/>
          </a:xfrm>
          <a:prstGeom prst="rect">
            <a:avLst/>
          </a:prstGeom>
          <a:noFill/>
          <a:ln w="9525">
            <a:noFill/>
            <a:miter lim="800000"/>
            <a:headEnd/>
            <a:tailEnd/>
          </a:ln>
        </p:spPr>
        <p:txBody>
          <a:bodyPr wrap="none">
            <a:spAutoFit/>
          </a:bodyPr>
          <a:lstStyle/>
          <a:p>
            <a:r>
              <a:rPr lang="en-US" sz="1200" dirty="0">
                <a:latin typeface="Tahoma" pitchFamily="34" charset="0"/>
              </a:rPr>
              <a:t>false</a:t>
            </a:r>
          </a:p>
        </p:txBody>
      </p:sp>
      <p:sp>
        <p:nvSpPr>
          <p:cNvPr id="17421" name="Line 16"/>
          <p:cNvSpPr>
            <a:spLocks noChangeShapeType="1"/>
          </p:cNvSpPr>
          <p:nvPr/>
        </p:nvSpPr>
        <p:spPr bwMode="auto">
          <a:xfrm>
            <a:off x="9220200" y="4267200"/>
            <a:ext cx="0" cy="914400"/>
          </a:xfrm>
          <a:prstGeom prst="line">
            <a:avLst/>
          </a:prstGeom>
          <a:noFill/>
          <a:ln w="25400">
            <a:solidFill>
              <a:schemeClr val="tx1"/>
            </a:solidFill>
            <a:round/>
            <a:headEnd/>
            <a:tailEnd/>
          </a:ln>
        </p:spPr>
        <p:txBody>
          <a:bodyPr/>
          <a:lstStyle/>
          <a:p>
            <a:endParaRPr lang="en-US"/>
          </a:p>
        </p:txBody>
      </p:sp>
      <p:sp>
        <p:nvSpPr>
          <p:cNvPr id="17422" name="Line 17"/>
          <p:cNvSpPr>
            <a:spLocks noChangeShapeType="1"/>
          </p:cNvSpPr>
          <p:nvPr/>
        </p:nvSpPr>
        <p:spPr bwMode="auto">
          <a:xfrm flipH="1">
            <a:off x="6858000" y="5181600"/>
            <a:ext cx="2362200" cy="0"/>
          </a:xfrm>
          <a:prstGeom prst="line">
            <a:avLst/>
          </a:prstGeom>
          <a:noFill/>
          <a:ln w="25400">
            <a:solidFill>
              <a:schemeClr val="tx1"/>
            </a:solidFill>
            <a:round/>
            <a:headEnd/>
            <a:tailEnd type="triangle" w="med" len="med"/>
          </a:ln>
        </p:spPr>
        <p:txBody>
          <a:bodyPr/>
          <a:lstStyle/>
          <a:p>
            <a:endParaRPr lang="en-US"/>
          </a:p>
        </p:txBody>
      </p:sp>
      <p:sp>
        <p:nvSpPr>
          <p:cNvPr id="17423" name="Text Box 18"/>
          <p:cNvSpPr txBox="1">
            <a:spLocks noChangeArrowheads="1"/>
          </p:cNvSpPr>
          <p:nvPr/>
        </p:nvSpPr>
        <p:spPr bwMode="auto">
          <a:xfrm>
            <a:off x="1828801" y="5260975"/>
            <a:ext cx="4100803" cy="738664"/>
          </a:xfrm>
          <a:prstGeom prst="rect">
            <a:avLst/>
          </a:prstGeom>
          <a:noFill/>
          <a:ln w="9525">
            <a:noFill/>
            <a:miter lim="800000"/>
            <a:headEnd/>
            <a:tailEnd/>
          </a:ln>
        </p:spPr>
        <p:txBody>
          <a:bodyPr wrap="none">
            <a:spAutoFit/>
          </a:bodyPr>
          <a:lstStyle/>
          <a:p>
            <a:r>
              <a:rPr lang="en-US" sz="1400" dirty="0">
                <a:solidFill>
                  <a:srgbClr val="FFC000"/>
                </a:solidFill>
                <a:latin typeface="Comic Sans MS" pitchFamily="66" charset="0"/>
              </a:rPr>
              <a:t>note how we have used curly braces to bracket</a:t>
            </a:r>
          </a:p>
          <a:p>
            <a:r>
              <a:rPr lang="en-US" sz="1400" dirty="0">
                <a:solidFill>
                  <a:srgbClr val="FFC000"/>
                </a:solidFill>
                <a:latin typeface="Comic Sans MS" pitchFamily="66" charset="0"/>
              </a:rPr>
              <a:t>the statement to be executed when the </a:t>
            </a:r>
          </a:p>
          <a:p>
            <a:r>
              <a:rPr lang="en-US" sz="1400" dirty="0">
                <a:solidFill>
                  <a:srgbClr val="FFC000"/>
                </a:solidFill>
                <a:latin typeface="Comic Sans MS" pitchFamily="66" charset="0"/>
              </a:rPr>
              <a:t>condition is true. </a:t>
            </a:r>
          </a:p>
        </p:txBody>
      </p:sp>
      <p:sp>
        <p:nvSpPr>
          <p:cNvPr id="17424" name="Line 19"/>
          <p:cNvSpPr>
            <a:spLocks noChangeShapeType="1"/>
          </p:cNvSpPr>
          <p:nvPr/>
        </p:nvSpPr>
        <p:spPr bwMode="auto">
          <a:xfrm flipV="1">
            <a:off x="2743200" y="4495800"/>
            <a:ext cx="457200" cy="685800"/>
          </a:xfrm>
          <a:prstGeom prst="line">
            <a:avLst/>
          </a:prstGeom>
          <a:noFill/>
          <a:ln w="25400">
            <a:solidFill>
              <a:srgbClr val="FFC000"/>
            </a:solidFill>
            <a:round/>
            <a:headEnd/>
            <a:tailEnd type="triangle" w="med" len="me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4540021" y="1938338"/>
            <a:ext cx="3310522" cy="400110"/>
          </a:xfrm>
          <a:prstGeom prst="rect">
            <a:avLst/>
          </a:prstGeom>
          <a:noFill/>
          <a:ln w="9525">
            <a:noFill/>
            <a:miter lim="800000"/>
            <a:headEnd/>
            <a:tailEnd/>
          </a:ln>
        </p:spPr>
        <p:txBody>
          <a:bodyPr wrap="none">
            <a:spAutoFit/>
          </a:bodyPr>
          <a:lstStyle/>
          <a:p>
            <a:r>
              <a:rPr lang="en-US" sz="2000" dirty="0">
                <a:latin typeface="Comic Sans MS" pitchFamily="66" charset="0"/>
              </a:rPr>
              <a:t>Try This Example Problem</a:t>
            </a:r>
          </a:p>
        </p:txBody>
      </p:sp>
      <p:sp>
        <p:nvSpPr>
          <p:cNvPr id="18435" name="TextBox 3"/>
          <p:cNvSpPr txBox="1">
            <a:spLocks noChangeArrowheads="1"/>
          </p:cNvSpPr>
          <p:nvPr/>
        </p:nvSpPr>
        <p:spPr bwMode="auto">
          <a:xfrm>
            <a:off x="2946548" y="2937465"/>
            <a:ext cx="6776214" cy="1200329"/>
          </a:xfrm>
          <a:prstGeom prst="rect">
            <a:avLst/>
          </a:prstGeom>
          <a:noFill/>
          <a:ln w="9525">
            <a:noFill/>
            <a:miter lim="800000"/>
            <a:headEnd/>
            <a:tailEnd/>
          </a:ln>
        </p:spPr>
        <p:txBody>
          <a:bodyPr wrap="none">
            <a:spAutoFit/>
          </a:bodyPr>
          <a:lstStyle/>
          <a:p>
            <a:r>
              <a:rPr lang="en-US" sz="1800" dirty="0">
                <a:latin typeface="Comic Sans MS" pitchFamily="66" charset="0"/>
              </a:rPr>
              <a:t>Write a program that prompts the user to enter in his or her</a:t>
            </a:r>
          </a:p>
          <a:p>
            <a:r>
              <a:rPr lang="en-US" sz="1800" dirty="0">
                <a:latin typeface="Comic Sans MS" pitchFamily="66" charset="0"/>
              </a:rPr>
              <a:t>age.     </a:t>
            </a:r>
            <a:r>
              <a:rPr lang="en-US" sz="1800" dirty="0" smtClean="0">
                <a:latin typeface="Comic Sans MS" pitchFamily="66" charset="0"/>
              </a:rPr>
              <a:t>  the </a:t>
            </a:r>
            <a:r>
              <a:rPr lang="en-US" sz="1800" dirty="0">
                <a:latin typeface="Comic Sans MS" pitchFamily="66" charset="0"/>
              </a:rPr>
              <a:t>person is under 21, print a message that </a:t>
            </a:r>
            <a:r>
              <a:rPr lang="en-US" sz="1800" dirty="0" smtClean="0">
                <a:latin typeface="Comic Sans MS" pitchFamily="66" charset="0"/>
              </a:rPr>
              <a:t>says:</a:t>
            </a:r>
            <a:endParaRPr lang="en-US" sz="1800" dirty="0">
              <a:latin typeface="Comic Sans MS" pitchFamily="66" charset="0"/>
            </a:endParaRPr>
          </a:p>
          <a:p>
            <a:endParaRPr lang="en-US" sz="1800" dirty="0">
              <a:latin typeface="Comic Sans MS" pitchFamily="66" charset="0"/>
            </a:endParaRPr>
          </a:p>
          <a:p>
            <a:r>
              <a:rPr lang="en-US" sz="1800" dirty="0">
                <a:latin typeface="Comic Sans MS" pitchFamily="66" charset="0"/>
              </a:rPr>
              <a:t>“Youth is a wonderful </a:t>
            </a:r>
            <a:r>
              <a:rPr lang="en-US" sz="1800" dirty="0" smtClean="0">
                <a:latin typeface="Comic Sans MS" pitchFamily="66" charset="0"/>
              </a:rPr>
              <a:t>thing…enjoy </a:t>
            </a:r>
            <a:r>
              <a:rPr lang="en-US" sz="1800" dirty="0">
                <a:latin typeface="Comic Sans MS" pitchFamily="66" charset="0"/>
              </a:rPr>
              <a:t>it.”</a:t>
            </a:r>
          </a:p>
        </p:txBody>
      </p:sp>
      <p:sp>
        <p:nvSpPr>
          <p:cNvPr id="7" name="TextBox 6"/>
          <p:cNvSpPr txBox="1">
            <a:spLocks noChangeArrowheads="1"/>
          </p:cNvSpPr>
          <p:nvPr/>
        </p:nvSpPr>
        <p:spPr bwMode="auto">
          <a:xfrm>
            <a:off x="3506449" y="3202402"/>
            <a:ext cx="535314" cy="400110"/>
          </a:xfrm>
          <a:prstGeom prst="rect">
            <a:avLst/>
          </a:prstGeom>
          <a:noFill/>
          <a:ln w="9525">
            <a:noFill/>
            <a:miter lim="800000"/>
            <a:headEnd/>
            <a:tailEnd/>
          </a:ln>
        </p:spPr>
        <p:txBody>
          <a:bodyPr wrap="square">
            <a:spAutoFit/>
          </a:bodyPr>
          <a:lstStyle/>
          <a:p>
            <a:r>
              <a:rPr lang="en-US" sz="2000" dirty="0" smtClean="0">
                <a:solidFill>
                  <a:srgbClr val="FFC000"/>
                </a:solidFill>
                <a:latin typeface="Comic Sans MS" pitchFamily="66" charset="0"/>
              </a:rPr>
              <a:t>If</a:t>
            </a:r>
            <a:endParaRPr lang="en-US" sz="2000" dirty="0">
              <a:solidFill>
                <a:srgbClr val="FFC000"/>
              </a:solidFill>
              <a:latin typeface="Comic Sans MS" pitchFamily="66"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7"/>
                                        </p:tgtEl>
                                        <p:attrNameLst>
                                          <p:attrName>style.color</p:attrName>
                                        </p:attrNameLst>
                                      </p:cBhvr>
                                      <p:to>
                                        <a:srgbClr val="FFCC00"/>
                                      </p:to>
                                    </p:animClr>
                                    <p:animClr clrSpc="rgb" dir="cw">
                                      <p:cBhvr>
                                        <p:cTn id="7" dur="500" fill="hold"/>
                                        <p:tgtEl>
                                          <p:spTgt spid="7"/>
                                        </p:tgtEl>
                                        <p:attrNameLst>
                                          <p:attrName>fillcolor</p:attrName>
                                        </p:attrNameLst>
                                      </p:cBhvr>
                                      <p:to>
                                        <a:srgbClr val="FFCC00"/>
                                      </p:to>
                                    </p:animClr>
                                    <p:set>
                                      <p:cBhvr>
                                        <p:cTn id="8" dur="500" fill="hold"/>
                                        <p:tgtEl>
                                          <p:spTgt spid="7"/>
                                        </p:tgtEl>
                                        <p:attrNameLst>
                                          <p:attrName>fill.type</p:attrName>
                                        </p:attrNameLst>
                                      </p:cBhvr>
                                      <p:to>
                                        <p:strVal val="solid"/>
                                      </p:to>
                                    </p:set>
                                    <p:anim to="1.5" calcmode="lin" valueType="num">
                                      <p:cBhvr override="childStyle">
                                        <p:cTn id="9" dur="500" fill="hold"/>
                                        <p:tgtEl>
                                          <p:spTgt spid="7"/>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2288" y="293689"/>
            <a:ext cx="2144712" cy="947737"/>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sp>
        <p:nvSpPr>
          <p:cNvPr id="19459" name="TextBox 3"/>
          <p:cNvSpPr txBox="1">
            <a:spLocks noChangeArrowheads="1"/>
          </p:cNvSpPr>
          <p:nvPr/>
        </p:nvSpPr>
        <p:spPr bwMode="auto">
          <a:xfrm>
            <a:off x="4538663" y="369888"/>
            <a:ext cx="1763712" cy="831850"/>
          </a:xfrm>
          <a:prstGeom prst="rect">
            <a:avLst/>
          </a:prstGeom>
          <a:noFill/>
          <a:ln w="9525">
            <a:noFill/>
            <a:miter lim="800000"/>
            <a:headEnd/>
            <a:tailEnd/>
          </a:ln>
        </p:spPr>
        <p:txBody>
          <a:bodyPr>
            <a:spAutoFit/>
          </a:bodyPr>
          <a:lstStyle/>
          <a:p>
            <a:pPr algn="ctr"/>
            <a:r>
              <a:rPr lang="en-US" dirty="0">
                <a:solidFill>
                  <a:schemeClr val="bg1"/>
                </a:solidFill>
                <a:latin typeface="Comic Sans MS" pitchFamily="66" charset="0"/>
              </a:rPr>
              <a:t>Prompt user to</a:t>
            </a:r>
          </a:p>
          <a:p>
            <a:pPr algn="ctr"/>
            <a:r>
              <a:rPr lang="en-US" dirty="0">
                <a:solidFill>
                  <a:schemeClr val="bg1"/>
                </a:solidFill>
                <a:latin typeface="Comic Sans MS" pitchFamily="66" charset="0"/>
              </a:rPr>
              <a:t>Enter in their age</a:t>
            </a:r>
          </a:p>
        </p:txBody>
      </p:sp>
      <p:sp>
        <p:nvSpPr>
          <p:cNvPr id="6" name="Rectangle 5"/>
          <p:cNvSpPr/>
          <p:nvPr/>
        </p:nvSpPr>
        <p:spPr>
          <a:xfrm rot="2734618">
            <a:off x="4735514" y="3581401"/>
            <a:ext cx="1273175" cy="127317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19461" name="TextBox 6"/>
          <p:cNvSpPr txBox="1">
            <a:spLocks noChangeArrowheads="1"/>
          </p:cNvSpPr>
          <p:nvPr/>
        </p:nvSpPr>
        <p:spPr bwMode="auto">
          <a:xfrm>
            <a:off x="4919770" y="3787776"/>
            <a:ext cx="930063" cy="830997"/>
          </a:xfrm>
          <a:prstGeom prst="rect">
            <a:avLst/>
          </a:prstGeom>
          <a:noFill/>
          <a:ln w="9525">
            <a:noFill/>
            <a:miter lim="800000"/>
            <a:headEnd/>
            <a:tailEnd/>
          </a:ln>
        </p:spPr>
        <p:txBody>
          <a:bodyPr wrap="none">
            <a:spAutoFit/>
          </a:bodyPr>
          <a:lstStyle/>
          <a:p>
            <a:pPr algn="ctr"/>
            <a:endParaRPr lang="en-US" dirty="0">
              <a:solidFill>
                <a:schemeClr val="bg1"/>
              </a:solidFill>
              <a:latin typeface="Comic Sans MS" pitchFamily="66" charset="0"/>
            </a:endParaRPr>
          </a:p>
          <a:p>
            <a:pPr algn="ctr"/>
            <a:r>
              <a:rPr lang="en-US" dirty="0">
                <a:solidFill>
                  <a:schemeClr val="bg1"/>
                </a:solidFill>
                <a:latin typeface="Comic Sans MS" pitchFamily="66" charset="0"/>
              </a:rPr>
              <a:t>age &lt; 21</a:t>
            </a:r>
          </a:p>
          <a:p>
            <a:pPr algn="ctr"/>
            <a:r>
              <a:rPr lang="en-US" dirty="0">
                <a:solidFill>
                  <a:schemeClr val="bg1"/>
                </a:solidFill>
                <a:latin typeface="Comic Sans MS" pitchFamily="66" charset="0"/>
              </a:rPr>
              <a:t>?</a:t>
            </a:r>
          </a:p>
        </p:txBody>
      </p:sp>
      <p:cxnSp>
        <p:nvCxnSpPr>
          <p:cNvPr id="9" name="Straight Arrow Connector 8"/>
          <p:cNvCxnSpPr>
            <a:stCxn id="3" idx="2"/>
          </p:cNvCxnSpPr>
          <p:nvPr/>
        </p:nvCxnSpPr>
        <p:spPr>
          <a:xfrm rot="5400000">
            <a:off x="5114132" y="1526382"/>
            <a:ext cx="576263" cy="635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35776" y="3700463"/>
            <a:ext cx="2144713" cy="135096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sp>
        <p:nvSpPr>
          <p:cNvPr id="19464" name="TextBox 12"/>
          <p:cNvSpPr txBox="1">
            <a:spLocks noChangeArrowheads="1"/>
          </p:cNvSpPr>
          <p:nvPr/>
        </p:nvSpPr>
        <p:spPr bwMode="auto">
          <a:xfrm>
            <a:off x="6891339" y="4114800"/>
            <a:ext cx="2001837" cy="584200"/>
          </a:xfrm>
          <a:prstGeom prst="rect">
            <a:avLst/>
          </a:prstGeom>
          <a:noFill/>
          <a:ln w="9525">
            <a:noFill/>
            <a:miter lim="800000"/>
            <a:headEnd/>
            <a:tailEnd/>
          </a:ln>
        </p:spPr>
        <p:txBody>
          <a:bodyPr>
            <a:spAutoFit/>
          </a:bodyPr>
          <a:lstStyle/>
          <a:p>
            <a:pPr algn="ctr"/>
            <a:r>
              <a:rPr lang="en-US">
                <a:solidFill>
                  <a:schemeClr val="bg1"/>
                </a:solidFill>
                <a:latin typeface="Comic Sans MS" pitchFamily="66" charset="0"/>
              </a:rPr>
              <a:t>Print</a:t>
            </a:r>
          </a:p>
          <a:p>
            <a:pPr algn="ctr"/>
            <a:r>
              <a:rPr lang="en-US">
                <a:solidFill>
                  <a:schemeClr val="bg1"/>
                </a:solidFill>
                <a:latin typeface="Comic Sans MS" pitchFamily="66" charset="0"/>
              </a:rPr>
              <a:t>“Youth is a …”</a:t>
            </a:r>
          </a:p>
        </p:txBody>
      </p:sp>
      <p:cxnSp>
        <p:nvCxnSpPr>
          <p:cNvPr id="15" name="Straight Arrow Connector 14"/>
          <p:cNvCxnSpPr/>
          <p:nvPr/>
        </p:nvCxnSpPr>
        <p:spPr>
          <a:xfrm flipV="1">
            <a:off x="6259514" y="4224339"/>
            <a:ext cx="587375"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466" name="TextBox 15"/>
          <p:cNvSpPr txBox="1">
            <a:spLocks noChangeArrowheads="1"/>
          </p:cNvSpPr>
          <p:nvPr/>
        </p:nvSpPr>
        <p:spPr bwMode="auto">
          <a:xfrm>
            <a:off x="6161089" y="3756025"/>
            <a:ext cx="600075" cy="338138"/>
          </a:xfrm>
          <a:prstGeom prst="rect">
            <a:avLst/>
          </a:prstGeom>
          <a:noFill/>
          <a:ln w="9525">
            <a:noFill/>
            <a:miter lim="800000"/>
            <a:headEnd/>
            <a:tailEnd/>
          </a:ln>
        </p:spPr>
        <p:txBody>
          <a:bodyPr wrap="none">
            <a:spAutoFit/>
          </a:bodyPr>
          <a:lstStyle/>
          <a:p>
            <a:r>
              <a:rPr lang="en-US" dirty="0">
                <a:latin typeface="Comic Sans MS" pitchFamily="66" charset="0"/>
              </a:rPr>
              <a:t>true</a:t>
            </a:r>
          </a:p>
        </p:txBody>
      </p:sp>
      <p:cxnSp>
        <p:nvCxnSpPr>
          <p:cNvPr id="23" name="Straight Arrow Connector 22"/>
          <p:cNvCxnSpPr/>
          <p:nvPr/>
        </p:nvCxnSpPr>
        <p:spPr>
          <a:xfrm rot="5400000">
            <a:off x="5083176" y="3036888"/>
            <a:ext cx="587375"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468" name="TextBox 25"/>
          <p:cNvSpPr txBox="1">
            <a:spLocks noChangeArrowheads="1"/>
          </p:cNvSpPr>
          <p:nvPr/>
        </p:nvSpPr>
        <p:spPr bwMode="auto">
          <a:xfrm>
            <a:off x="4605339" y="5192714"/>
            <a:ext cx="661987" cy="338137"/>
          </a:xfrm>
          <a:prstGeom prst="rect">
            <a:avLst/>
          </a:prstGeom>
          <a:noFill/>
          <a:ln w="9525">
            <a:noFill/>
            <a:miter lim="800000"/>
            <a:headEnd/>
            <a:tailEnd/>
          </a:ln>
        </p:spPr>
        <p:txBody>
          <a:bodyPr wrap="none">
            <a:spAutoFit/>
          </a:bodyPr>
          <a:lstStyle/>
          <a:p>
            <a:r>
              <a:rPr lang="en-US">
                <a:latin typeface="Comic Sans MS" pitchFamily="66" charset="0"/>
              </a:rPr>
              <a:t>false</a:t>
            </a:r>
          </a:p>
        </p:txBody>
      </p:sp>
      <p:cxnSp>
        <p:nvCxnSpPr>
          <p:cNvPr id="28" name="Elbow Connector 27"/>
          <p:cNvCxnSpPr>
            <a:stCxn id="12" idx="2"/>
          </p:cNvCxnSpPr>
          <p:nvPr/>
        </p:nvCxnSpPr>
        <p:spPr>
          <a:xfrm rot="5400000">
            <a:off x="6311901" y="4106864"/>
            <a:ext cx="652463" cy="2541587"/>
          </a:xfrm>
          <a:prstGeom prst="bentConnector2">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386263" y="1806575"/>
            <a:ext cx="2144712" cy="947738"/>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sp>
        <p:nvSpPr>
          <p:cNvPr id="19471" name="TextBox 32"/>
          <p:cNvSpPr txBox="1">
            <a:spLocks noChangeArrowheads="1"/>
          </p:cNvSpPr>
          <p:nvPr/>
        </p:nvSpPr>
        <p:spPr bwMode="auto">
          <a:xfrm>
            <a:off x="4545725" y="1863114"/>
            <a:ext cx="1763713" cy="831850"/>
          </a:xfrm>
          <a:prstGeom prst="rect">
            <a:avLst/>
          </a:prstGeom>
          <a:noFill/>
          <a:ln w="9525">
            <a:noFill/>
            <a:miter lim="800000"/>
            <a:headEnd/>
            <a:tailEnd/>
          </a:ln>
        </p:spPr>
        <p:txBody>
          <a:bodyPr>
            <a:spAutoFit/>
          </a:bodyPr>
          <a:lstStyle/>
          <a:p>
            <a:pPr algn="ctr"/>
            <a:r>
              <a:rPr lang="en-US" dirty="0">
                <a:solidFill>
                  <a:schemeClr val="bg1"/>
                </a:solidFill>
                <a:latin typeface="Comic Sans MS" pitchFamily="66" charset="0"/>
              </a:rPr>
              <a:t>Store input</a:t>
            </a:r>
          </a:p>
          <a:p>
            <a:pPr algn="ctr"/>
            <a:r>
              <a:rPr lang="en-US" dirty="0">
                <a:solidFill>
                  <a:schemeClr val="bg1"/>
                </a:solidFill>
                <a:latin typeface="Comic Sans MS" pitchFamily="66" charset="0"/>
              </a:rPr>
              <a:t>in the variable</a:t>
            </a:r>
          </a:p>
          <a:p>
            <a:pPr algn="ctr"/>
            <a:r>
              <a:rPr lang="en-US" dirty="0">
                <a:solidFill>
                  <a:schemeClr val="bg1"/>
                </a:solidFill>
                <a:latin typeface="Comic Sans MS" pitchFamily="66" charset="0"/>
              </a:rPr>
              <a:t>age</a:t>
            </a:r>
          </a:p>
        </p:txBody>
      </p:sp>
      <p:cxnSp>
        <p:nvCxnSpPr>
          <p:cNvPr id="35" name="Straight Arrow Connector 34"/>
          <p:cNvCxnSpPr>
            <a:endCxn id="37" idx="0"/>
          </p:cNvCxnSpPr>
          <p:nvPr/>
        </p:nvCxnSpPr>
        <p:spPr>
          <a:xfrm rot="5400000">
            <a:off x="4939507" y="5560220"/>
            <a:ext cx="892175" cy="4762"/>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029201" y="6008689"/>
            <a:ext cx="708025" cy="674687"/>
          </a:xfrm>
          <a:prstGeom prst="ellipse">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19474" name="TextBox 41"/>
          <p:cNvSpPr txBox="1">
            <a:spLocks noChangeArrowheads="1"/>
          </p:cNvSpPr>
          <p:nvPr/>
        </p:nvSpPr>
        <p:spPr bwMode="auto">
          <a:xfrm>
            <a:off x="5105401" y="6172200"/>
            <a:ext cx="525463" cy="338138"/>
          </a:xfrm>
          <a:prstGeom prst="rect">
            <a:avLst/>
          </a:prstGeom>
          <a:noFill/>
          <a:ln w="9525">
            <a:noFill/>
            <a:miter lim="800000"/>
            <a:headEnd/>
            <a:tailEnd/>
          </a:ln>
        </p:spPr>
        <p:txBody>
          <a:bodyPr wrap="none">
            <a:spAutoFit/>
          </a:bodyPr>
          <a:lstStyle/>
          <a:p>
            <a:r>
              <a:rPr lang="en-US">
                <a:solidFill>
                  <a:schemeClr val="bg1"/>
                </a:solidFill>
                <a:latin typeface="Comic Sans MS" pitchFamily="66" charset="0"/>
              </a:rPr>
              <a:t>end</a:t>
            </a: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9423" y="4795097"/>
            <a:ext cx="5797485" cy="77614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05445" y="5654395"/>
            <a:ext cx="2964273" cy="954107"/>
          </a:xfrm>
          <a:prstGeom prst="rect">
            <a:avLst/>
          </a:prstGeom>
          <a:noFill/>
        </p:spPr>
        <p:txBody>
          <a:bodyPr wrap="none" rtlCol="0">
            <a:spAutoFit/>
          </a:bodyPr>
          <a:lstStyle/>
          <a:p>
            <a:r>
              <a:rPr lang="en-US" sz="1400" dirty="0">
                <a:solidFill>
                  <a:srgbClr val="FFC000"/>
                </a:solidFill>
                <a:latin typeface="Comic Sans MS" panose="030F0702030302020204" pitchFamily="66" charset="0"/>
              </a:rPr>
              <a:t>Notice how this block of code is</a:t>
            </a:r>
          </a:p>
          <a:p>
            <a:r>
              <a:rPr lang="en-US" sz="1400" dirty="0">
                <a:solidFill>
                  <a:srgbClr val="FFC000"/>
                </a:solidFill>
                <a:latin typeface="Comic Sans MS" panose="030F0702030302020204" pitchFamily="66" charset="0"/>
              </a:rPr>
              <a:t>executed if the condition is true,</a:t>
            </a:r>
          </a:p>
          <a:p>
            <a:r>
              <a:rPr lang="en-US" sz="1400" dirty="0">
                <a:solidFill>
                  <a:srgbClr val="FFC000"/>
                </a:solidFill>
                <a:latin typeface="Comic Sans MS" panose="030F0702030302020204" pitchFamily="66" charset="0"/>
              </a:rPr>
              <a:t>but the block is skipped if the </a:t>
            </a:r>
          </a:p>
          <a:p>
            <a:r>
              <a:rPr lang="en-US" sz="1400" dirty="0">
                <a:solidFill>
                  <a:srgbClr val="FFC000"/>
                </a:solidFill>
                <a:latin typeface="Comic Sans MS" panose="030F0702030302020204" pitchFamily="66" charset="0"/>
              </a:rPr>
              <a:t>condition is false.</a:t>
            </a:r>
          </a:p>
        </p:txBody>
      </p:sp>
      <p:sp>
        <p:nvSpPr>
          <p:cNvPr id="2" name="TextBox 1"/>
          <p:cNvSpPr txBox="1"/>
          <p:nvPr/>
        </p:nvSpPr>
        <p:spPr>
          <a:xfrm>
            <a:off x="2381841" y="367647"/>
            <a:ext cx="6655989" cy="6001643"/>
          </a:xfrm>
          <a:prstGeom prst="rect">
            <a:avLst/>
          </a:prstGeom>
          <a:noFill/>
        </p:spPr>
        <p:txBody>
          <a:bodyPr wrap="none" rtlCol="0">
            <a:spAutoFit/>
          </a:bodyPr>
          <a:lstStyle/>
          <a:p>
            <a:r>
              <a:rPr lang="en-US" dirty="0">
                <a:latin typeface="Comic Sans MS" panose="030F0702030302020204" pitchFamily="66" charset="0"/>
              </a:rPr>
              <a:t>package ages;</a:t>
            </a:r>
          </a:p>
          <a:p>
            <a:endParaRPr lang="en-US" dirty="0">
              <a:latin typeface="Comic Sans MS" panose="030F0702030302020204" pitchFamily="66" charset="0"/>
            </a:endParaRPr>
          </a:p>
          <a:p>
            <a:r>
              <a:rPr lang="en-US" dirty="0">
                <a:latin typeface="Comic Sans MS" panose="030F0702030302020204" pitchFamily="66" charset="0"/>
              </a:rPr>
              <a:t>import </a:t>
            </a:r>
            <a:r>
              <a:rPr lang="en-US" dirty="0" err="1">
                <a:latin typeface="Comic Sans MS" panose="030F0702030302020204" pitchFamily="66" charset="0"/>
              </a:rPr>
              <a:t>java.util.Scanner</a:t>
            </a:r>
            <a:r>
              <a:rPr lang="en-US" dirty="0">
                <a:latin typeface="Comic Sans MS" panose="030F0702030302020204" pitchFamily="66" charset="0"/>
              </a:rPr>
              <a:t>;</a:t>
            </a:r>
          </a:p>
          <a:p>
            <a:endParaRPr lang="en-US" dirty="0">
              <a:latin typeface="Comic Sans MS" panose="030F0702030302020204" pitchFamily="66" charset="0"/>
            </a:endParaRPr>
          </a:p>
          <a:p>
            <a:r>
              <a:rPr lang="en-US" dirty="0">
                <a:latin typeface="Comic Sans MS" panose="030F0702030302020204" pitchFamily="66" charset="0"/>
              </a:rPr>
              <a:t>public class Ages {</a:t>
            </a:r>
          </a:p>
          <a:p>
            <a:endParaRPr lang="en-US" dirty="0">
              <a:latin typeface="Comic Sans MS" panose="030F0702030302020204" pitchFamily="66" charset="0"/>
            </a:endParaRPr>
          </a:p>
          <a:p>
            <a:r>
              <a:rPr lang="en-US" dirty="0">
                <a:latin typeface="Comic Sans MS" panose="030F0702030302020204" pitchFamily="66" charset="0"/>
              </a:rPr>
              <a:t>    public static void main(String[] </a:t>
            </a:r>
            <a:r>
              <a:rPr lang="en-US" dirty="0" err="1">
                <a:latin typeface="Comic Sans MS" panose="030F0702030302020204" pitchFamily="66" charset="0"/>
              </a:rPr>
              <a:t>args</a:t>
            </a:r>
            <a:r>
              <a:rPr lang="en-US" dirty="0">
                <a:latin typeface="Comic Sans MS" panose="030F0702030302020204" pitchFamily="66" charset="0"/>
              </a:rPr>
              <a:t>) </a:t>
            </a:r>
          </a:p>
          <a:p>
            <a:r>
              <a:rPr lang="en-US" dirty="0">
                <a:latin typeface="Comic Sans MS" panose="030F0702030302020204" pitchFamily="66" charset="0"/>
              </a:rPr>
              <a:t>    {</a:t>
            </a:r>
          </a:p>
          <a:p>
            <a:r>
              <a:rPr lang="en-US" dirty="0">
                <a:latin typeface="Comic Sans MS" panose="030F0702030302020204" pitchFamily="66" charset="0"/>
              </a:rPr>
              <a:t>        // declare MINOR as 21</a:t>
            </a:r>
          </a:p>
          <a:p>
            <a:r>
              <a:rPr lang="en-US" dirty="0">
                <a:latin typeface="Comic Sans MS" panose="030F0702030302020204" pitchFamily="66" charset="0"/>
              </a:rPr>
              <a:t>        final </a:t>
            </a:r>
            <a:r>
              <a:rPr lang="en-US" dirty="0" err="1">
                <a:latin typeface="Comic Sans MS" panose="030F0702030302020204" pitchFamily="66" charset="0"/>
              </a:rPr>
              <a:t>int</a:t>
            </a:r>
            <a:r>
              <a:rPr lang="en-US" dirty="0">
                <a:latin typeface="Comic Sans MS" panose="030F0702030302020204" pitchFamily="66" charset="0"/>
              </a:rPr>
              <a:t> MINOR = 21;</a:t>
            </a:r>
          </a:p>
          <a:p>
            <a:r>
              <a:rPr lang="en-US" dirty="0">
                <a:latin typeface="Comic Sans MS" panose="030F0702030302020204" pitchFamily="66" charset="0"/>
              </a:rPr>
              <a:t>        </a:t>
            </a:r>
          </a:p>
          <a:p>
            <a:r>
              <a:rPr lang="en-US" dirty="0">
                <a:latin typeface="Comic Sans MS" panose="030F0702030302020204" pitchFamily="66" charset="0"/>
              </a:rPr>
              <a:t>        // Prompt user for their age and save their input</a:t>
            </a:r>
          </a:p>
          <a:p>
            <a:r>
              <a:rPr lang="en-US" dirty="0">
                <a:latin typeface="Comic Sans MS" panose="030F0702030302020204" pitchFamily="66" charset="0"/>
              </a:rPr>
              <a:t>        </a:t>
            </a:r>
            <a:r>
              <a:rPr lang="en-US" dirty="0" err="1">
                <a:latin typeface="Comic Sans MS" panose="030F0702030302020204" pitchFamily="66" charset="0"/>
              </a:rPr>
              <a:t>System.out.println</a:t>
            </a:r>
            <a:r>
              <a:rPr lang="en-US" dirty="0">
                <a:latin typeface="Comic Sans MS" panose="030F0702030302020204" pitchFamily="66" charset="0"/>
              </a:rPr>
              <a:t>("How old are you?");</a:t>
            </a:r>
          </a:p>
          <a:p>
            <a:r>
              <a:rPr lang="en-US" dirty="0">
                <a:latin typeface="Comic Sans MS" panose="030F0702030302020204" pitchFamily="66" charset="0"/>
              </a:rPr>
              <a:t>        Scanner keyboard = new Scanner(System.in);</a:t>
            </a:r>
          </a:p>
          <a:p>
            <a:r>
              <a:rPr lang="en-US" dirty="0">
                <a:latin typeface="Comic Sans MS" panose="030F0702030302020204" pitchFamily="66" charset="0"/>
              </a:rPr>
              <a:t>        </a:t>
            </a:r>
            <a:r>
              <a:rPr lang="en-US" dirty="0" err="1">
                <a:latin typeface="Comic Sans MS" panose="030F0702030302020204" pitchFamily="66" charset="0"/>
              </a:rPr>
              <a:t>int</a:t>
            </a:r>
            <a:r>
              <a:rPr lang="en-US" dirty="0">
                <a:latin typeface="Comic Sans MS" panose="030F0702030302020204" pitchFamily="66" charset="0"/>
              </a:rPr>
              <a:t> age = </a:t>
            </a:r>
            <a:r>
              <a:rPr lang="en-US" dirty="0" err="1">
                <a:latin typeface="Comic Sans MS" panose="030F0702030302020204" pitchFamily="66" charset="0"/>
              </a:rPr>
              <a:t>keyboard.nextInt</a:t>
            </a:r>
            <a:r>
              <a:rPr lang="en-US" dirty="0">
                <a:latin typeface="Comic Sans MS" panose="030F0702030302020204" pitchFamily="66" charset="0"/>
              </a:rPr>
              <a:t>();</a:t>
            </a:r>
          </a:p>
          <a:p>
            <a:r>
              <a:rPr lang="en-US" dirty="0">
                <a:latin typeface="Comic Sans MS" panose="030F0702030302020204" pitchFamily="66" charset="0"/>
              </a:rPr>
              <a:t>        </a:t>
            </a:r>
          </a:p>
          <a:p>
            <a:r>
              <a:rPr lang="en-US" dirty="0">
                <a:latin typeface="Comic Sans MS" panose="030F0702030302020204" pitchFamily="66" charset="0"/>
              </a:rPr>
              <a:t>        // Test input, if it is less than 21 display a message</a:t>
            </a:r>
          </a:p>
          <a:p>
            <a:r>
              <a:rPr lang="en-US" dirty="0">
                <a:latin typeface="Comic Sans MS" panose="030F0702030302020204" pitchFamily="66" charset="0"/>
              </a:rPr>
              <a:t>        if(age &lt; MINOR)</a:t>
            </a:r>
          </a:p>
          <a:p>
            <a:r>
              <a:rPr lang="en-US" dirty="0">
                <a:latin typeface="Comic Sans MS" panose="030F0702030302020204" pitchFamily="66" charset="0"/>
              </a:rPr>
              <a:t>        {</a:t>
            </a:r>
          </a:p>
          <a:p>
            <a:r>
              <a:rPr lang="en-US" dirty="0">
                <a:latin typeface="Comic Sans MS" panose="030F0702030302020204" pitchFamily="66" charset="0"/>
              </a:rPr>
              <a:t>            </a:t>
            </a:r>
            <a:r>
              <a:rPr lang="en-US" dirty="0" err="1">
                <a:latin typeface="Comic Sans MS" panose="030F0702030302020204" pitchFamily="66" charset="0"/>
              </a:rPr>
              <a:t>System.out.println</a:t>
            </a:r>
            <a:r>
              <a:rPr lang="en-US" dirty="0">
                <a:latin typeface="Comic Sans MS" panose="030F0702030302020204" pitchFamily="66" charset="0"/>
              </a:rPr>
              <a:t>("Youth is a wonderful </a:t>
            </a:r>
            <a:r>
              <a:rPr lang="en-US" dirty="0" smtClean="0">
                <a:latin typeface="Comic Sans MS" panose="030F0702030302020204" pitchFamily="66" charset="0"/>
              </a:rPr>
              <a:t>thing…Enjoy </a:t>
            </a:r>
            <a:r>
              <a:rPr lang="en-US" dirty="0">
                <a:latin typeface="Comic Sans MS" panose="030F0702030302020204" pitchFamily="66" charset="0"/>
              </a:rPr>
              <a:t>it!");</a:t>
            </a:r>
          </a:p>
          <a:p>
            <a:r>
              <a:rPr lang="en-US" dirty="0">
                <a:latin typeface="Comic Sans MS" panose="030F0702030302020204" pitchFamily="66" charset="0"/>
              </a:rPr>
              <a:t>        }</a:t>
            </a:r>
          </a:p>
          <a:p>
            <a:r>
              <a:rPr lang="en-US" dirty="0">
                <a:latin typeface="Comic Sans MS" panose="030F0702030302020204" pitchFamily="66" charset="0"/>
              </a:rPr>
              <a:t>        </a:t>
            </a:r>
            <a:r>
              <a:rPr lang="en-US" dirty="0" err="1">
                <a:latin typeface="Comic Sans MS" panose="030F0702030302020204" pitchFamily="66" charset="0"/>
              </a:rPr>
              <a:t>System.out.println</a:t>
            </a:r>
            <a:r>
              <a:rPr lang="en-US" dirty="0">
                <a:latin typeface="Comic Sans MS" panose="030F0702030302020204" pitchFamily="66" charset="0"/>
              </a:rPr>
              <a:t>("Goodbye");</a:t>
            </a:r>
          </a:p>
          <a:p>
            <a:r>
              <a:rPr lang="en-US" dirty="0">
                <a:latin typeface="Comic Sans MS" panose="030F0702030302020204" pitchFamily="66" charset="0"/>
              </a:rPr>
              <a:t>    } </a:t>
            </a:r>
          </a:p>
          <a:p>
            <a:r>
              <a:rPr lang="en-US" dirty="0">
                <a:latin typeface="Comic Sans MS" panose="030F0702030302020204" pitchFamily="66" charset="0"/>
              </a:rPr>
              <a:t>}</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2576025" y="1476277"/>
            <a:ext cx="2102812" cy="685898"/>
          </a:xfrm>
        </p:spPr>
        <p:txBody>
          <a:bodyPr>
            <a:normAutofit/>
          </a:bodyPr>
          <a:lstStyle/>
          <a:p>
            <a:pPr eaLnBrk="1" hangingPunct="1"/>
            <a:r>
              <a:rPr lang="en-US" sz="2000" dirty="0">
                <a:latin typeface="Comic Sans MS" pitchFamily="66" charset="0"/>
              </a:rPr>
              <a:t>Objectives</a:t>
            </a:r>
          </a:p>
        </p:txBody>
      </p:sp>
      <p:sp>
        <p:nvSpPr>
          <p:cNvPr id="5123" name="Text Box 5"/>
          <p:cNvSpPr txBox="1">
            <a:spLocks noChangeArrowheads="1"/>
          </p:cNvSpPr>
          <p:nvPr/>
        </p:nvSpPr>
        <p:spPr bwMode="auto">
          <a:xfrm>
            <a:off x="2518875" y="2250476"/>
            <a:ext cx="6564618" cy="369332"/>
          </a:xfrm>
          <a:prstGeom prst="rect">
            <a:avLst/>
          </a:prstGeom>
          <a:noFill/>
          <a:ln w="9525">
            <a:noFill/>
            <a:miter lim="800000"/>
            <a:headEnd/>
            <a:tailEnd/>
          </a:ln>
        </p:spPr>
        <p:txBody>
          <a:bodyPr wrap="none">
            <a:spAutoFit/>
          </a:bodyPr>
          <a:lstStyle/>
          <a:p>
            <a:r>
              <a:rPr lang="en-US" sz="1800" dirty="0">
                <a:latin typeface="Comic Sans MS" pitchFamily="66" charset="0"/>
              </a:rPr>
              <a:t>At the completion of this topic, students should be able to:</a:t>
            </a:r>
          </a:p>
        </p:txBody>
      </p:sp>
      <p:pic>
        <p:nvPicPr>
          <p:cNvPr id="5124" name="Picture 6" descr="WB02258_"/>
          <p:cNvPicPr>
            <a:picLocks noChangeAspect="1" noChangeArrowheads="1"/>
          </p:cNvPicPr>
          <p:nvPr/>
        </p:nvPicPr>
        <p:blipFill>
          <a:blip r:embed="rId2" cstate="print"/>
          <a:srcRect/>
          <a:stretch>
            <a:fillRect/>
          </a:stretch>
        </p:blipFill>
        <p:spPr bwMode="auto">
          <a:xfrm>
            <a:off x="2423625" y="4943475"/>
            <a:ext cx="190500" cy="190500"/>
          </a:xfrm>
          <a:prstGeom prst="rect">
            <a:avLst/>
          </a:prstGeom>
          <a:noFill/>
          <a:ln w="9525">
            <a:noFill/>
            <a:miter lim="800000"/>
            <a:headEnd/>
            <a:tailEnd/>
          </a:ln>
        </p:spPr>
      </p:pic>
      <p:pic>
        <p:nvPicPr>
          <p:cNvPr id="5125" name="Picture 7" descr="WB02258_"/>
          <p:cNvPicPr>
            <a:picLocks noChangeAspect="1" noChangeArrowheads="1"/>
          </p:cNvPicPr>
          <p:nvPr/>
        </p:nvPicPr>
        <p:blipFill>
          <a:blip r:embed="rId2" cstate="print"/>
          <a:srcRect/>
          <a:stretch>
            <a:fillRect/>
          </a:stretch>
        </p:blipFill>
        <p:spPr bwMode="auto">
          <a:xfrm>
            <a:off x="2423625" y="4333875"/>
            <a:ext cx="190500" cy="190500"/>
          </a:xfrm>
          <a:prstGeom prst="rect">
            <a:avLst/>
          </a:prstGeom>
          <a:noFill/>
          <a:ln w="9525">
            <a:noFill/>
            <a:miter lim="800000"/>
            <a:headEnd/>
            <a:tailEnd/>
          </a:ln>
        </p:spPr>
      </p:pic>
      <p:pic>
        <p:nvPicPr>
          <p:cNvPr id="5126" name="Picture 8" descr="WB02258_"/>
          <p:cNvPicPr>
            <a:picLocks noChangeAspect="1" noChangeArrowheads="1"/>
          </p:cNvPicPr>
          <p:nvPr/>
        </p:nvPicPr>
        <p:blipFill>
          <a:blip r:embed="rId2" cstate="print"/>
          <a:srcRect/>
          <a:stretch>
            <a:fillRect/>
          </a:stretch>
        </p:blipFill>
        <p:spPr bwMode="auto">
          <a:xfrm>
            <a:off x="2423625" y="3495675"/>
            <a:ext cx="190500" cy="190500"/>
          </a:xfrm>
          <a:prstGeom prst="rect">
            <a:avLst/>
          </a:prstGeom>
          <a:noFill/>
          <a:ln w="9525">
            <a:noFill/>
            <a:miter lim="800000"/>
            <a:headEnd/>
            <a:tailEnd/>
          </a:ln>
        </p:spPr>
      </p:pic>
      <p:pic>
        <p:nvPicPr>
          <p:cNvPr id="5127" name="Picture 9" descr="WB02258_"/>
          <p:cNvPicPr>
            <a:picLocks noChangeAspect="1" noChangeArrowheads="1"/>
          </p:cNvPicPr>
          <p:nvPr/>
        </p:nvPicPr>
        <p:blipFill>
          <a:blip r:embed="rId2" cstate="print"/>
          <a:srcRect/>
          <a:stretch>
            <a:fillRect/>
          </a:stretch>
        </p:blipFill>
        <p:spPr bwMode="auto">
          <a:xfrm>
            <a:off x="2423625" y="4638675"/>
            <a:ext cx="190500" cy="190500"/>
          </a:xfrm>
          <a:prstGeom prst="rect">
            <a:avLst/>
          </a:prstGeom>
          <a:noFill/>
          <a:ln w="9525">
            <a:noFill/>
            <a:miter lim="800000"/>
            <a:headEnd/>
            <a:tailEnd/>
          </a:ln>
        </p:spPr>
      </p:pic>
      <p:pic>
        <p:nvPicPr>
          <p:cNvPr id="5130" name="Picture 12" descr="WB02258_"/>
          <p:cNvPicPr>
            <a:picLocks noChangeAspect="1" noChangeArrowheads="1"/>
          </p:cNvPicPr>
          <p:nvPr/>
        </p:nvPicPr>
        <p:blipFill>
          <a:blip r:embed="rId2" cstate="print"/>
          <a:srcRect/>
          <a:stretch>
            <a:fillRect/>
          </a:stretch>
        </p:blipFill>
        <p:spPr bwMode="auto">
          <a:xfrm>
            <a:off x="2423625" y="3267075"/>
            <a:ext cx="190500" cy="190500"/>
          </a:xfrm>
          <a:prstGeom prst="rect">
            <a:avLst/>
          </a:prstGeom>
          <a:noFill/>
          <a:ln w="9525">
            <a:noFill/>
            <a:miter lim="800000"/>
            <a:headEnd/>
            <a:tailEnd/>
          </a:ln>
        </p:spPr>
      </p:pic>
      <p:pic>
        <p:nvPicPr>
          <p:cNvPr id="5131" name="Picture 13" descr="WB02258_"/>
          <p:cNvPicPr>
            <a:picLocks noChangeAspect="1" noChangeArrowheads="1"/>
          </p:cNvPicPr>
          <p:nvPr/>
        </p:nvPicPr>
        <p:blipFill>
          <a:blip r:embed="rId2" cstate="print"/>
          <a:srcRect/>
          <a:stretch>
            <a:fillRect/>
          </a:stretch>
        </p:blipFill>
        <p:spPr bwMode="auto">
          <a:xfrm>
            <a:off x="2423625" y="4064880"/>
            <a:ext cx="190500" cy="190500"/>
          </a:xfrm>
          <a:prstGeom prst="rect">
            <a:avLst/>
          </a:prstGeom>
          <a:noFill/>
          <a:ln w="9525">
            <a:noFill/>
            <a:miter lim="800000"/>
            <a:headEnd/>
            <a:tailEnd/>
          </a:ln>
        </p:spPr>
      </p:pic>
      <p:pic>
        <p:nvPicPr>
          <p:cNvPr id="5132" name="Picture 14" descr="WB02258_"/>
          <p:cNvPicPr>
            <a:picLocks noChangeAspect="1" noChangeArrowheads="1"/>
          </p:cNvPicPr>
          <p:nvPr/>
        </p:nvPicPr>
        <p:blipFill>
          <a:blip r:embed="rId2" cstate="print"/>
          <a:srcRect/>
          <a:stretch>
            <a:fillRect/>
          </a:stretch>
        </p:blipFill>
        <p:spPr bwMode="auto">
          <a:xfrm>
            <a:off x="2423625" y="2962275"/>
            <a:ext cx="190500" cy="190500"/>
          </a:xfrm>
          <a:prstGeom prst="rect">
            <a:avLst/>
          </a:prstGeom>
          <a:noFill/>
          <a:ln w="9525">
            <a:noFill/>
            <a:miter lim="800000"/>
            <a:headEnd/>
            <a:tailEnd/>
          </a:ln>
        </p:spPr>
      </p:pic>
      <p:sp>
        <p:nvSpPr>
          <p:cNvPr id="5133" name="Text Box 15"/>
          <p:cNvSpPr txBox="1">
            <a:spLocks noChangeArrowheads="1"/>
          </p:cNvSpPr>
          <p:nvPr/>
        </p:nvSpPr>
        <p:spPr bwMode="auto">
          <a:xfrm>
            <a:off x="2576025" y="2886075"/>
            <a:ext cx="8079456" cy="2308324"/>
          </a:xfrm>
          <a:prstGeom prst="rect">
            <a:avLst/>
          </a:prstGeom>
          <a:noFill/>
          <a:ln w="9525">
            <a:noFill/>
            <a:miter lim="800000"/>
            <a:headEnd/>
            <a:tailEnd/>
          </a:ln>
        </p:spPr>
        <p:txBody>
          <a:bodyPr wrap="none">
            <a:spAutoFit/>
          </a:bodyPr>
          <a:lstStyle/>
          <a:p>
            <a:r>
              <a:rPr lang="en-US" sz="1800" dirty="0">
                <a:latin typeface="Comic Sans MS" pitchFamily="66" charset="0"/>
              </a:rPr>
              <a:t>Describe the normal flow of control through a Java program</a:t>
            </a:r>
          </a:p>
          <a:p>
            <a:r>
              <a:rPr lang="en-US" sz="1800" dirty="0">
                <a:latin typeface="Comic Sans MS" pitchFamily="66" charset="0"/>
              </a:rPr>
              <a:t>Correctly use </a:t>
            </a:r>
            <a:r>
              <a:rPr lang="en-US" sz="1800" dirty="0" smtClean="0">
                <a:latin typeface="Comic Sans MS" pitchFamily="66" charset="0"/>
              </a:rPr>
              <a:t>“if” </a:t>
            </a:r>
            <a:r>
              <a:rPr lang="en-US" sz="1800" dirty="0">
                <a:latin typeface="Comic Sans MS" pitchFamily="66" charset="0"/>
              </a:rPr>
              <a:t>statements in a Java program</a:t>
            </a:r>
          </a:p>
          <a:p>
            <a:r>
              <a:rPr lang="en-US" sz="1800" dirty="0">
                <a:latin typeface="Comic Sans MS" pitchFamily="66" charset="0"/>
              </a:rPr>
              <a:t>Explain how to use relational operators to write a Boolean expression</a:t>
            </a:r>
          </a:p>
          <a:p>
            <a:r>
              <a:rPr lang="en-US" sz="1800" dirty="0">
                <a:latin typeface="Comic Sans MS" pitchFamily="66" charset="0"/>
              </a:rPr>
              <a:t> and use them correctly in a Java program</a:t>
            </a:r>
          </a:p>
          <a:p>
            <a:r>
              <a:rPr lang="en-US" sz="1800" dirty="0">
                <a:latin typeface="Comic Sans MS" pitchFamily="66" charset="0"/>
              </a:rPr>
              <a:t>Correctly use </a:t>
            </a:r>
            <a:r>
              <a:rPr lang="en-US" sz="1800" dirty="0" smtClean="0">
                <a:latin typeface="Comic Sans MS" pitchFamily="66" charset="0"/>
              </a:rPr>
              <a:t>“if/else” </a:t>
            </a:r>
            <a:r>
              <a:rPr lang="en-US" sz="1800" dirty="0">
                <a:latin typeface="Comic Sans MS" pitchFamily="66" charset="0"/>
              </a:rPr>
              <a:t>statements in a Java program</a:t>
            </a:r>
          </a:p>
          <a:p>
            <a:r>
              <a:rPr lang="en-US" sz="1800" dirty="0">
                <a:latin typeface="Comic Sans MS" pitchFamily="66" charset="0"/>
              </a:rPr>
              <a:t>Correctly use blocks in </a:t>
            </a:r>
            <a:r>
              <a:rPr lang="en-US" sz="1800" dirty="0" smtClean="0">
                <a:latin typeface="Comic Sans MS" pitchFamily="66" charset="0"/>
              </a:rPr>
              <a:t>“if/else” </a:t>
            </a:r>
            <a:r>
              <a:rPr lang="en-US" sz="1800" dirty="0">
                <a:latin typeface="Comic Sans MS" pitchFamily="66" charset="0"/>
              </a:rPr>
              <a:t>statements</a:t>
            </a:r>
          </a:p>
          <a:p>
            <a:r>
              <a:rPr lang="en-US" sz="1800" dirty="0">
                <a:latin typeface="Comic Sans MS" pitchFamily="66" charset="0"/>
              </a:rPr>
              <a:t>Correctly use a </a:t>
            </a:r>
            <a:r>
              <a:rPr lang="en-US" sz="1800" dirty="0" smtClean="0">
                <a:latin typeface="Comic Sans MS" pitchFamily="66" charset="0"/>
              </a:rPr>
              <a:t>“switch” </a:t>
            </a:r>
            <a:r>
              <a:rPr lang="en-US" sz="1800" dirty="0">
                <a:latin typeface="Comic Sans MS" pitchFamily="66" charset="0"/>
              </a:rPr>
              <a:t>statement in a Java program</a:t>
            </a:r>
          </a:p>
          <a:p>
            <a:r>
              <a:rPr lang="en-US" sz="1800" dirty="0">
                <a:latin typeface="Comic Sans MS" pitchFamily="66" charset="0"/>
              </a:rPr>
              <a:t>Correctly use the logical operators to make complex Boolean expressions </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3538539" y="2644775"/>
            <a:ext cx="5184433" cy="923330"/>
          </a:xfrm>
          <a:prstGeom prst="rect">
            <a:avLst/>
          </a:prstGeom>
          <a:noFill/>
          <a:ln w="9525">
            <a:noFill/>
            <a:miter lim="800000"/>
            <a:headEnd/>
            <a:tailEnd/>
          </a:ln>
        </p:spPr>
        <p:txBody>
          <a:bodyPr wrap="none">
            <a:spAutoFit/>
          </a:bodyPr>
          <a:lstStyle/>
          <a:p>
            <a:r>
              <a:rPr lang="en-US" sz="1800" dirty="0">
                <a:latin typeface="Comic Sans MS" pitchFamily="66" charset="0"/>
              </a:rPr>
              <a:t>The expression inside the if( … )</a:t>
            </a:r>
          </a:p>
          <a:p>
            <a:r>
              <a:rPr lang="en-US" sz="1800" dirty="0">
                <a:latin typeface="Comic Sans MS" pitchFamily="66" charset="0"/>
              </a:rPr>
              <a:t>statement is called a </a:t>
            </a:r>
            <a:r>
              <a:rPr lang="en-US" sz="1800" b="1" i="1" dirty="0">
                <a:latin typeface="Comic Sans MS" pitchFamily="66" charset="0"/>
              </a:rPr>
              <a:t>Boolean</a:t>
            </a:r>
            <a:r>
              <a:rPr lang="en-US" sz="1800" dirty="0">
                <a:latin typeface="Comic Sans MS" pitchFamily="66" charset="0"/>
              </a:rPr>
              <a:t> expression,</a:t>
            </a:r>
          </a:p>
          <a:p>
            <a:r>
              <a:rPr lang="en-US" sz="1800" dirty="0">
                <a:latin typeface="Comic Sans MS" pitchFamily="66" charset="0"/>
              </a:rPr>
              <a:t>because its value must be either </a:t>
            </a:r>
            <a:r>
              <a:rPr lang="en-US" sz="1800" b="1" i="1" dirty="0">
                <a:latin typeface="Comic Sans MS" pitchFamily="66" charset="0"/>
              </a:rPr>
              <a:t>true</a:t>
            </a:r>
            <a:r>
              <a:rPr lang="en-US" sz="1800" dirty="0">
                <a:latin typeface="Comic Sans MS" pitchFamily="66" charset="0"/>
              </a:rPr>
              <a:t> or </a:t>
            </a:r>
            <a:r>
              <a:rPr lang="en-US" sz="1800" b="1" i="1" dirty="0">
                <a:latin typeface="Comic Sans MS" pitchFamily="66" charset="0"/>
              </a:rPr>
              <a:t>false</a:t>
            </a:r>
            <a:r>
              <a:rPr lang="en-US" sz="1800" dirty="0">
                <a:latin typeface="Comic Sans MS" pitchFamily="66" charset="0"/>
              </a:rPr>
              <a:t>.</a:t>
            </a: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1" y="958793"/>
            <a:ext cx="3801359" cy="651726"/>
          </a:xfrm>
        </p:spPr>
        <p:txBody>
          <a:bodyPr>
            <a:normAutofit/>
          </a:bodyPr>
          <a:lstStyle/>
          <a:p>
            <a:pPr eaLnBrk="1" hangingPunct="1"/>
            <a:r>
              <a:rPr lang="en-US" sz="2000" dirty="0">
                <a:latin typeface="Comic Sans MS" pitchFamily="66" charset="0"/>
              </a:rPr>
              <a:t>Relational Operators</a:t>
            </a:r>
          </a:p>
        </p:txBody>
      </p:sp>
      <p:sp>
        <p:nvSpPr>
          <p:cNvPr id="22531" name="Text Box 3"/>
          <p:cNvSpPr txBox="1">
            <a:spLocks noChangeArrowheads="1"/>
          </p:cNvSpPr>
          <p:nvPr/>
        </p:nvSpPr>
        <p:spPr bwMode="auto">
          <a:xfrm>
            <a:off x="3048001" y="1735138"/>
            <a:ext cx="6575839" cy="369332"/>
          </a:xfrm>
          <a:prstGeom prst="rect">
            <a:avLst/>
          </a:prstGeom>
          <a:noFill/>
          <a:ln w="9525">
            <a:noFill/>
            <a:miter lim="800000"/>
            <a:headEnd/>
            <a:tailEnd/>
          </a:ln>
        </p:spPr>
        <p:txBody>
          <a:bodyPr wrap="none">
            <a:spAutoFit/>
          </a:bodyPr>
          <a:lstStyle/>
          <a:p>
            <a:r>
              <a:rPr lang="en-US" sz="1800" dirty="0">
                <a:latin typeface="Comic Sans MS" pitchFamily="66" charset="0"/>
              </a:rPr>
              <a:t>R</a:t>
            </a:r>
            <a:r>
              <a:rPr lang="en-US" sz="1800" dirty="0" smtClean="0">
                <a:latin typeface="Comic Sans MS" pitchFamily="66" charset="0"/>
              </a:rPr>
              <a:t>elational </a:t>
            </a:r>
            <a:r>
              <a:rPr lang="en-US" sz="1800" dirty="0">
                <a:latin typeface="Comic Sans MS" pitchFamily="66" charset="0"/>
              </a:rPr>
              <a:t>operators are used to write </a:t>
            </a:r>
            <a:r>
              <a:rPr lang="en-US" sz="1800" b="1" dirty="0">
                <a:latin typeface="Comic Sans MS" pitchFamily="66" charset="0"/>
              </a:rPr>
              <a:t>Boolean</a:t>
            </a:r>
            <a:r>
              <a:rPr lang="en-US" sz="1800" dirty="0">
                <a:latin typeface="Comic Sans MS" pitchFamily="66" charset="0"/>
              </a:rPr>
              <a:t> </a:t>
            </a:r>
            <a:r>
              <a:rPr lang="en-US" sz="1800" dirty="0" smtClean="0">
                <a:latin typeface="Comic Sans MS" pitchFamily="66" charset="0"/>
              </a:rPr>
              <a:t>expressions.</a:t>
            </a:r>
            <a:endParaRPr lang="en-US" sz="1800" dirty="0">
              <a:latin typeface="Comic Sans MS" pitchFamily="66" charset="0"/>
            </a:endParaRPr>
          </a:p>
        </p:txBody>
      </p:sp>
      <p:sp>
        <p:nvSpPr>
          <p:cNvPr id="22532" name="Text Box 4"/>
          <p:cNvSpPr txBox="1">
            <a:spLocks noChangeArrowheads="1"/>
          </p:cNvSpPr>
          <p:nvPr/>
        </p:nvSpPr>
        <p:spPr bwMode="auto">
          <a:xfrm>
            <a:off x="3505201" y="2492376"/>
            <a:ext cx="4200637" cy="2585323"/>
          </a:xfrm>
          <a:prstGeom prst="rect">
            <a:avLst/>
          </a:prstGeom>
          <a:noFill/>
          <a:ln w="9525">
            <a:noFill/>
            <a:miter lim="800000"/>
            <a:headEnd/>
            <a:tailEnd/>
          </a:ln>
        </p:spPr>
        <p:txBody>
          <a:bodyPr wrap="none">
            <a:spAutoFit/>
          </a:bodyPr>
          <a:lstStyle/>
          <a:p>
            <a:r>
              <a:rPr lang="en-US" sz="1800" dirty="0">
                <a:latin typeface="Tahoma" pitchFamily="34" charset="0"/>
              </a:rPr>
              <a:t>Operator		Meaning</a:t>
            </a:r>
          </a:p>
          <a:p>
            <a:endParaRPr lang="en-US" sz="1800" dirty="0">
              <a:latin typeface="Tahoma" pitchFamily="34" charset="0"/>
            </a:endParaRPr>
          </a:p>
          <a:p>
            <a:r>
              <a:rPr lang="en-US" sz="1800" dirty="0">
                <a:latin typeface="Tahoma" pitchFamily="34" charset="0"/>
              </a:rPr>
              <a:t>     </a:t>
            </a:r>
            <a:r>
              <a:rPr lang="en-US" sz="1800" b="1" dirty="0">
                <a:latin typeface="Tahoma" pitchFamily="34" charset="0"/>
              </a:rPr>
              <a:t>==</a:t>
            </a:r>
            <a:r>
              <a:rPr lang="en-US" sz="1800" dirty="0">
                <a:latin typeface="Tahoma" pitchFamily="34" charset="0"/>
              </a:rPr>
              <a:t>		equal</a:t>
            </a:r>
          </a:p>
          <a:p>
            <a:r>
              <a:rPr lang="en-US" sz="1800" dirty="0">
                <a:latin typeface="Tahoma" pitchFamily="34" charset="0"/>
              </a:rPr>
              <a:t>     </a:t>
            </a:r>
            <a:r>
              <a:rPr lang="en-US" sz="1800" b="1" dirty="0">
                <a:latin typeface="Tahoma" pitchFamily="34" charset="0"/>
              </a:rPr>
              <a:t>!=</a:t>
            </a:r>
            <a:r>
              <a:rPr lang="en-US" sz="1800" dirty="0">
                <a:latin typeface="Tahoma" pitchFamily="34" charset="0"/>
              </a:rPr>
              <a:t>		not equal</a:t>
            </a:r>
          </a:p>
          <a:p>
            <a:r>
              <a:rPr lang="en-US" sz="1800" dirty="0">
                <a:latin typeface="Tahoma" pitchFamily="34" charset="0"/>
              </a:rPr>
              <a:t>     </a:t>
            </a:r>
            <a:r>
              <a:rPr lang="en-US" sz="1800" b="1" dirty="0">
                <a:latin typeface="Tahoma" pitchFamily="34" charset="0"/>
              </a:rPr>
              <a:t>&lt;</a:t>
            </a:r>
            <a:r>
              <a:rPr lang="en-US" sz="1800" dirty="0">
                <a:latin typeface="Tahoma" pitchFamily="34" charset="0"/>
              </a:rPr>
              <a:t>		less than</a:t>
            </a:r>
          </a:p>
          <a:p>
            <a:r>
              <a:rPr lang="en-US" sz="1800" dirty="0">
                <a:latin typeface="Tahoma" pitchFamily="34" charset="0"/>
              </a:rPr>
              <a:t>     </a:t>
            </a:r>
            <a:r>
              <a:rPr lang="en-US" sz="1800" b="1" dirty="0">
                <a:latin typeface="Tahoma" pitchFamily="34" charset="0"/>
              </a:rPr>
              <a:t>&lt;=</a:t>
            </a:r>
            <a:r>
              <a:rPr lang="en-US" sz="1800" dirty="0">
                <a:latin typeface="Tahoma" pitchFamily="34" charset="0"/>
              </a:rPr>
              <a:t>		less than or equal</a:t>
            </a:r>
          </a:p>
          <a:p>
            <a:r>
              <a:rPr lang="en-US" sz="1800" dirty="0">
                <a:latin typeface="Tahoma" pitchFamily="34" charset="0"/>
              </a:rPr>
              <a:t>     </a:t>
            </a:r>
            <a:r>
              <a:rPr lang="en-US" sz="1800" b="1" dirty="0">
                <a:latin typeface="Tahoma" pitchFamily="34" charset="0"/>
              </a:rPr>
              <a:t>&gt;</a:t>
            </a:r>
            <a:r>
              <a:rPr lang="en-US" sz="1800" dirty="0">
                <a:latin typeface="Tahoma" pitchFamily="34" charset="0"/>
              </a:rPr>
              <a:t>		greater than</a:t>
            </a:r>
          </a:p>
          <a:p>
            <a:r>
              <a:rPr lang="en-US" sz="1800" dirty="0">
                <a:latin typeface="Tahoma" pitchFamily="34" charset="0"/>
              </a:rPr>
              <a:t>     </a:t>
            </a:r>
            <a:r>
              <a:rPr lang="en-US" sz="1800" b="1" dirty="0">
                <a:latin typeface="Tahoma" pitchFamily="34" charset="0"/>
              </a:rPr>
              <a:t>&gt;=</a:t>
            </a:r>
            <a:r>
              <a:rPr lang="en-US" sz="1800" dirty="0">
                <a:latin typeface="Tahoma" pitchFamily="34" charset="0"/>
              </a:rPr>
              <a:t>		greater than or equal</a:t>
            </a:r>
          </a:p>
          <a:p>
            <a:endParaRPr lang="en-US" sz="1800" dirty="0">
              <a:latin typeface="Tahoma" pitchFamily="34" charset="0"/>
            </a:endParaRPr>
          </a:p>
        </p:txBody>
      </p:sp>
      <p:sp>
        <p:nvSpPr>
          <p:cNvPr id="22533" name="Text Box 5"/>
          <p:cNvSpPr txBox="1">
            <a:spLocks noChangeArrowheads="1"/>
          </p:cNvSpPr>
          <p:nvPr/>
        </p:nvSpPr>
        <p:spPr bwMode="auto">
          <a:xfrm>
            <a:off x="7291614" y="3896021"/>
            <a:ext cx="1257075" cy="276999"/>
          </a:xfrm>
          <a:prstGeom prst="rect">
            <a:avLst/>
          </a:prstGeom>
          <a:noFill/>
          <a:ln w="9525">
            <a:noFill/>
            <a:miter lim="800000"/>
            <a:headEnd/>
            <a:tailEnd/>
          </a:ln>
        </p:spPr>
        <p:txBody>
          <a:bodyPr wrap="none">
            <a:spAutoFit/>
          </a:bodyPr>
          <a:lstStyle/>
          <a:p>
            <a:r>
              <a:rPr lang="en-US" sz="1200" dirty="0">
                <a:latin typeface="Times New Roman" pitchFamily="18" charset="0"/>
              </a:rPr>
              <a:t>(not greater than)</a:t>
            </a:r>
          </a:p>
        </p:txBody>
      </p:sp>
      <p:sp>
        <p:nvSpPr>
          <p:cNvPr id="22534" name="Text Box 6"/>
          <p:cNvSpPr txBox="1">
            <a:spLocks noChangeArrowheads="1"/>
          </p:cNvSpPr>
          <p:nvPr/>
        </p:nvSpPr>
        <p:spPr bwMode="auto">
          <a:xfrm>
            <a:off x="7634289" y="4486860"/>
            <a:ext cx="1058303" cy="276999"/>
          </a:xfrm>
          <a:prstGeom prst="rect">
            <a:avLst/>
          </a:prstGeom>
          <a:noFill/>
          <a:ln w="9525">
            <a:noFill/>
            <a:miter lim="800000"/>
            <a:headEnd/>
            <a:tailEnd/>
          </a:ln>
        </p:spPr>
        <p:txBody>
          <a:bodyPr wrap="none">
            <a:spAutoFit/>
          </a:bodyPr>
          <a:lstStyle/>
          <a:p>
            <a:r>
              <a:rPr lang="en-US" sz="1200" dirty="0">
                <a:latin typeface="Times New Roman" pitchFamily="18" charset="0"/>
              </a:rPr>
              <a:t>(not less than)</a:t>
            </a:r>
          </a:p>
        </p:txBody>
      </p:sp>
      <p:sp>
        <p:nvSpPr>
          <p:cNvPr id="22535" name="Text Box 7"/>
          <p:cNvSpPr txBox="1">
            <a:spLocks noChangeArrowheads="1"/>
          </p:cNvSpPr>
          <p:nvPr/>
        </p:nvSpPr>
        <p:spPr bwMode="auto">
          <a:xfrm>
            <a:off x="3681650" y="5284658"/>
            <a:ext cx="4867038" cy="830997"/>
          </a:xfrm>
          <a:prstGeom prst="rect">
            <a:avLst/>
          </a:prstGeom>
          <a:noFill/>
          <a:ln w="9525">
            <a:noFill/>
            <a:miter lim="800000"/>
            <a:headEnd/>
            <a:tailEnd/>
          </a:ln>
        </p:spPr>
        <p:txBody>
          <a:bodyPr wrap="none">
            <a:spAutoFit/>
          </a:bodyPr>
          <a:lstStyle/>
          <a:p>
            <a:r>
              <a:rPr lang="en-US" dirty="0">
                <a:latin typeface="Comic Sans MS" pitchFamily="66" charset="0"/>
              </a:rPr>
              <a:t>Note: The precedence of relational operators </a:t>
            </a:r>
          </a:p>
          <a:p>
            <a:r>
              <a:rPr lang="en-US" dirty="0">
                <a:latin typeface="Comic Sans MS" pitchFamily="66" charset="0"/>
              </a:rPr>
              <a:t>is lower than arithmetic operators, so arithmetic</a:t>
            </a:r>
          </a:p>
          <a:p>
            <a:r>
              <a:rPr lang="en-US" dirty="0">
                <a:latin typeface="Comic Sans MS" pitchFamily="66" charset="0"/>
              </a:rPr>
              <a:t>operations are done first.</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0931" y="2258460"/>
            <a:ext cx="3945311" cy="2031325"/>
          </a:xfrm>
          <a:prstGeom prst="rect">
            <a:avLst/>
          </a:prstGeom>
          <a:noFill/>
        </p:spPr>
        <p:txBody>
          <a:bodyPr wrap="none" rtlCol="0">
            <a:spAutoFit/>
          </a:bodyPr>
          <a:lstStyle/>
          <a:p>
            <a:r>
              <a:rPr lang="en-US" sz="1800" dirty="0">
                <a:latin typeface="Comic Sans MS" pitchFamily="66" charset="0"/>
              </a:rPr>
              <a:t>Note that the following expression</a:t>
            </a:r>
          </a:p>
          <a:p>
            <a:r>
              <a:rPr lang="en-US" sz="1800" dirty="0">
                <a:latin typeface="Comic Sans MS" pitchFamily="66" charset="0"/>
              </a:rPr>
              <a:t>may result in an incorrect result.</a:t>
            </a:r>
          </a:p>
          <a:p>
            <a:endParaRPr lang="en-US" sz="1800" dirty="0">
              <a:latin typeface="Comic Sans MS" pitchFamily="66" charset="0"/>
            </a:endParaRPr>
          </a:p>
          <a:p>
            <a:r>
              <a:rPr lang="en-US" sz="1800" dirty="0">
                <a:latin typeface="Comic Sans MS" pitchFamily="66" charset="0"/>
              </a:rPr>
              <a:t>if ( age = </a:t>
            </a:r>
            <a:r>
              <a:rPr lang="en-US" sz="1800" dirty="0" err="1">
                <a:latin typeface="Comic Sans MS" pitchFamily="66" charset="0"/>
              </a:rPr>
              <a:t>myNewAge</a:t>
            </a:r>
            <a:r>
              <a:rPr lang="en-US" sz="1800" dirty="0">
                <a:latin typeface="Comic Sans MS" pitchFamily="66" charset="0"/>
              </a:rPr>
              <a:t>)</a:t>
            </a:r>
          </a:p>
          <a:p>
            <a:r>
              <a:rPr lang="en-US" sz="1800" dirty="0">
                <a:latin typeface="Comic Sans MS" pitchFamily="66" charset="0"/>
              </a:rPr>
              <a:t>{</a:t>
            </a:r>
          </a:p>
          <a:p>
            <a:r>
              <a:rPr lang="en-US" sz="1800" dirty="0">
                <a:latin typeface="Comic Sans MS" pitchFamily="66" charset="0"/>
              </a:rPr>
              <a:t>     . . .</a:t>
            </a:r>
          </a:p>
          <a:p>
            <a:r>
              <a:rPr lang="en-US" sz="1800" dirty="0">
                <a:latin typeface="Comic Sans MS" pitchFamily="66" charset="0"/>
              </a:rPr>
              <a:t>} </a:t>
            </a:r>
          </a:p>
        </p:txBody>
      </p:sp>
      <p:sp>
        <p:nvSpPr>
          <p:cNvPr id="5" name="TextBox 4"/>
          <p:cNvSpPr txBox="1"/>
          <p:nvPr/>
        </p:nvSpPr>
        <p:spPr>
          <a:xfrm>
            <a:off x="4851095" y="4417764"/>
            <a:ext cx="2004075" cy="523220"/>
          </a:xfrm>
          <a:prstGeom prst="rect">
            <a:avLst/>
          </a:prstGeom>
          <a:noFill/>
        </p:spPr>
        <p:txBody>
          <a:bodyPr wrap="none" rtlCol="0">
            <a:spAutoFit/>
          </a:bodyPr>
          <a:lstStyle/>
          <a:p>
            <a:r>
              <a:rPr lang="en-US" sz="1400" dirty="0">
                <a:solidFill>
                  <a:srgbClr val="FFC000"/>
                </a:solidFill>
                <a:latin typeface="Comic Sans MS" pitchFamily="66" charset="0"/>
              </a:rPr>
              <a:t>This is an assignment,</a:t>
            </a:r>
          </a:p>
          <a:p>
            <a:r>
              <a:rPr lang="en-US" sz="1400" b="1" dirty="0">
                <a:solidFill>
                  <a:srgbClr val="FFC000"/>
                </a:solidFill>
                <a:latin typeface="Comic Sans MS" pitchFamily="66" charset="0"/>
              </a:rPr>
              <a:t>not</a:t>
            </a:r>
            <a:r>
              <a:rPr lang="en-US" sz="1400" dirty="0">
                <a:solidFill>
                  <a:srgbClr val="FFC000"/>
                </a:solidFill>
                <a:latin typeface="Comic Sans MS" pitchFamily="66" charset="0"/>
              </a:rPr>
              <a:t> a comparison</a:t>
            </a:r>
          </a:p>
        </p:txBody>
      </p:sp>
      <p:cxnSp>
        <p:nvCxnSpPr>
          <p:cNvPr id="7" name="Straight Arrow Connector 6"/>
          <p:cNvCxnSpPr/>
          <p:nvPr/>
        </p:nvCxnSpPr>
        <p:spPr>
          <a:xfrm rot="16200000" flipV="1">
            <a:off x="5060415" y="3646583"/>
            <a:ext cx="870332" cy="58389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79180" y="1345452"/>
            <a:ext cx="3616696" cy="369332"/>
          </a:xfrm>
          <a:prstGeom prst="rect">
            <a:avLst/>
          </a:prstGeom>
          <a:noFill/>
        </p:spPr>
        <p:txBody>
          <a:bodyPr wrap="none" rtlCol="0">
            <a:spAutoFit/>
          </a:bodyPr>
          <a:lstStyle/>
          <a:p>
            <a:r>
              <a:rPr lang="en-US" sz="1800" dirty="0">
                <a:latin typeface="Comic Sans MS" pitchFamily="66" charset="0"/>
              </a:rPr>
              <a:t>Warning: Don’t confuse = and ==</a:t>
            </a: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1" y="609602"/>
            <a:ext cx="3838574" cy="672444"/>
          </a:xfrm>
        </p:spPr>
        <p:txBody>
          <a:bodyPr>
            <a:normAutofit/>
          </a:bodyPr>
          <a:lstStyle/>
          <a:p>
            <a:pPr eaLnBrk="1" hangingPunct="1"/>
            <a:r>
              <a:rPr lang="en-US" sz="2000" dirty="0">
                <a:latin typeface="Comic Sans MS" pitchFamily="66" charset="0"/>
              </a:rPr>
              <a:t>The if/else statement</a:t>
            </a:r>
          </a:p>
        </p:txBody>
      </p:sp>
      <p:sp>
        <p:nvSpPr>
          <p:cNvPr id="24579" name="Text Box 3"/>
          <p:cNvSpPr txBox="1">
            <a:spLocks noChangeArrowheads="1"/>
          </p:cNvSpPr>
          <p:nvPr/>
        </p:nvSpPr>
        <p:spPr bwMode="auto">
          <a:xfrm>
            <a:off x="3354915" y="1482726"/>
            <a:ext cx="5931432" cy="646331"/>
          </a:xfrm>
          <a:prstGeom prst="rect">
            <a:avLst/>
          </a:prstGeom>
          <a:noFill/>
          <a:ln w="9525">
            <a:noFill/>
            <a:miter lim="800000"/>
            <a:headEnd/>
            <a:tailEnd/>
          </a:ln>
        </p:spPr>
        <p:txBody>
          <a:bodyPr wrap="none">
            <a:spAutoFit/>
          </a:bodyPr>
          <a:lstStyle/>
          <a:p>
            <a:pPr algn="ctr"/>
            <a:r>
              <a:rPr lang="en-US" sz="1800" dirty="0">
                <a:latin typeface="Comic Sans MS" pitchFamily="66" charset="0"/>
              </a:rPr>
              <a:t>This construct allows us to do one thing if a condition</a:t>
            </a:r>
          </a:p>
          <a:p>
            <a:pPr algn="ctr"/>
            <a:r>
              <a:rPr lang="en-US" sz="1800" dirty="0">
                <a:latin typeface="Comic Sans MS" pitchFamily="66" charset="0"/>
              </a:rPr>
              <a:t>is true, and something else if the condition is false.</a:t>
            </a:r>
          </a:p>
        </p:txBody>
      </p:sp>
      <p:sp>
        <p:nvSpPr>
          <p:cNvPr id="24580" name="Text Box 4"/>
          <p:cNvSpPr txBox="1">
            <a:spLocks noChangeArrowheads="1"/>
          </p:cNvSpPr>
          <p:nvPr/>
        </p:nvSpPr>
        <p:spPr bwMode="auto">
          <a:xfrm>
            <a:off x="2239070" y="3122474"/>
            <a:ext cx="3599062" cy="1754326"/>
          </a:xfrm>
          <a:prstGeom prst="rect">
            <a:avLst/>
          </a:prstGeom>
          <a:noFill/>
          <a:ln w="9525">
            <a:noFill/>
            <a:miter lim="800000"/>
            <a:headEnd/>
            <a:tailEnd/>
          </a:ln>
        </p:spPr>
        <p:txBody>
          <a:bodyPr wrap="none">
            <a:spAutoFit/>
          </a:bodyPr>
          <a:lstStyle/>
          <a:p>
            <a:r>
              <a:rPr lang="en-US" sz="1800" dirty="0">
                <a:latin typeface="Comic Sans MS" panose="030F0702030302020204" pitchFamily="66" charset="0"/>
              </a:rPr>
              <a:t>if (height &gt; MAX)</a:t>
            </a:r>
          </a:p>
          <a:p>
            <a:r>
              <a:rPr lang="en-US" sz="1800" dirty="0">
                <a:latin typeface="Comic Sans MS" panose="030F0702030302020204" pitchFamily="66" charset="0"/>
              </a:rPr>
              <a:t>     adjustment = MAX – height;</a:t>
            </a:r>
          </a:p>
          <a:p>
            <a:r>
              <a:rPr lang="en-US" sz="1800" dirty="0">
                <a:latin typeface="Comic Sans MS" panose="030F0702030302020204" pitchFamily="66" charset="0"/>
              </a:rPr>
              <a:t>else</a:t>
            </a:r>
          </a:p>
          <a:p>
            <a:r>
              <a:rPr lang="en-US" sz="1800" dirty="0">
                <a:latin typeface="Comic Sans MS" panose="030F0702030302020204" pitchFamily="66" charset="0"/>
              </a:rPr>
              <a:t>     adjustment = 0;</a:t>
            </a:r>
          </a:p>
          <a:p>
            <a:endParaRPr lang="en-US" sz="1800" dirty="0">
              <a:latin typeface="Comic Sans MS" panose="030F0702030302020204" pitchFamily="66" charset="0"/>
            </a:endParaRPr>
          </a:p>
          <a:p>
            <a:r>
              <a:rPr lang="en-US" sz="1800" dirty="0" err="1">
                <a:latin typeface="Comic Sans MS" panose="030F0702030302020204" pitchFamily="66" charset="0"/>
              </a:rPr>
              <a:t>Console.WriteLine</a:t>
            </a:r>
            <a:r>
              <a:rPr lang="en-US" sz="1800" dirty="0">
                <a:latin typeface="Comic Sans MS" panose="030F0702030302020204" pitchFamily="66" charset="0"/>
              </a:rPr>
              <a:t>(adjustment);</a:t>
            </a:r>
          </a:p>
        </p:txBody>
      </p:sp>
      <p:sp>
        <p:nvSpPr>
          <p:cNvPr id="24581" name="AutoShape 5"/>
          <p:cNvSpPr>
            <a:spLocks noChangeArrowheads="1"/>
          </p:cNvSpPr>
          <p:nvPr/>
        </p:nvSpPr>
        <p:spPr bwMode="auto">
          <a:xfrm>
            <a:off x="6324600" y="2667000"/>
            <a:ext cx="1981200" cy="17526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24582" name="AutoShape 6"/>
          <p:cNvSpPr>
            <a:spLocks noChangeArrowheads="1"/>
          </p:cNvSpPr>
          <p:nvPr/>
        </p:nvSpPr>
        <p:spPr bwMode="auto">
          <a:xfrm>
            <a:off x="6248400" y="2667000"/>
            <a:ext cx="1981200" cy="1752600"/>
          </a:xfrm>
          <a:prstGeom prst="diamond">
            <a:avLst/>
          </a:prstGeom>
          <a:solidFill>
            <a:schemeClr val="tx1">
              <a:lumMod val="75000"/>
            </a:schemeClr>
          </a:solidFill>
          <a:ln w="9525">
            <a:solidFill>
              <a:schemeClr val="tx1"/>
            </a:solidFill>
            <a:miter lim="800000"/>
            <a:headEnd/>
            <a:tailEnd/>
          </a:ln>
        </p:spPr>
        <p:txBody>
          <a:bodyPr wrap="none" anchor="ctr"/>
          <a:lstStyle/>
          <a:p>
            <a:pPr algn="ctr"/>
            <a:r>
              <a:rPr lang="en-US" dirty="0">
                <a:solidFill>
                  <a:schemeClr val="bg1"/>
                </a:solidFill>
                <a:latin typeface="Tahoma" pitchFamily="34" charset="0"/>
              </a:rPr>
              <a:t>is</a:t>
            </a:r>
          </a:p>
          <a:p>
            <a:pPr algn="ctr"/>
            <a:r>
              <a:rPr lang="en-US" dirty="0">
                <a:solidFill>
                  <a:schemeClr val="bg1"/>
                </a:solidFill>
                <a:latin typeface="Tahoma" pitchFamily="34" charset="0"/>
              </a:rPr>
              <a:t>height &gt; MAX</a:t>
            </a:r>
          </a:p>
          <a:p>
            <a:pPr algn="ctr"/>
            <a:r>
              <a:rPr lang="en-US" dirty="0">
                <a:solidFill>
                  <a:schemeClr val="bg1"/>
                </a:solidFill>
                <a:latin typeface="Tahoma" pitchFamily="34" charset="0"/>
              </a:rPr>
              <a:t>?</a:t>
            </a:r>
          </a:p>
        </p:txBody>
      </p:sp>
      <p:sp>
        <p:nvSpPr>
          <p:cNvPr id="24583" name="Rectangle 8"/>
          <p:cNvSpPr>
            <a:spLocks noChangeArrowheads="1"/>
          </p:cNvSpPr>
          <p:nvPr/>
        </p:nvSpPr>
        <p:spPr bwMode="auto">
          <a:xfrm>
            <a:off x="8763000" y="2895600"/>
            <a:ext cx="1676400" cy="1219200"/>
          </a:xfrm>
          <a:prstGeom prst="rect">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24584" name="Rectangle 9"/>
          <p:cNvSpPr>
            <a:spLocks noChangeArrowheads="1"/>
          </p:cNvSpPr>
          <p:nvPr/>
        </p:nvSpPr>
        <p:spPr bwMode="auto">
          <a:xfrm>
            <a:off x="8686800" y="2819400"/>
            <a:ext cx="1676400" cy="1219200"/>
          </a:xfrm>
          <a:prstGeom prst="rect">
            <a:avLst/>
          </a:prstGeom>
          <a:solidFill>
            <a:schemeClr val="tx1">
              <a:lumMod val="75000"/>
            </a:schemeClr>
          </a:solidFill>
          <a:ln w="9525">
            <a:solidFill>
              <a:schemeClr val="tx1"/>
            </a:solidFill>
            <a:miter lim="800000"/>
            <a:headEnd/>
            <a:tailEnd/>
          </a:ln>
        </p:spPr>
        <p:txBody>
          <a:bodyPr wrap="none" anchor="ctr"/>
          <a:lstStyle/>
          <a:p>
            <a:pPr algn="ctr"/>
            <a:r>
              <a:rPr lang="en-US" dirty="0">
                <a:solidFill>
                  <a:schemeClr val="bg1"/>
                </a:solidFill>
                <a:latin typeface="Tahoma" pitchFamily="34" charset="0"/>
              </a:rPr>
              <a:t>adjustment =</a:t>
            </a:r>
          </a:p>
          <a:p>
            <a:pPr algn="ctr"/>
            <a:r>
              <a:rPr lang="en-US" dirty="0">
                <a:solidFill>
                  <a:schemeClr val="bg1"/>
                </a:solidFill>
                <a:latin typeface="Tahoma" pitchFamily="34" charset="0"/>
              </a:rPr>
              <a:t>MAX - height</a:t>
            </a:r>
          </a:p>
        </p:txBody>
      </p:sp>
      <p:sp>
        <p:nvSpPr>
          <p:cNvPr id="24585" name="Line 10"/>
          <p:cNvSpPr>
            <a:spLocks noChangeShapeType="1"/>
          </p:cNvSpPr>
          <p:nvPr/>
        </p:nvSpPr>
        <p:spPr bwMode="auto">
          <a:xfrm>
            <a:off x="8153400" y="3505200"/>
            <a:ext cx="533400" cy="0"/>
          </a:xfrm>
          <a:prstGeom prst="line">
            <a:avLst/>
          </a:prstGeom>
          <a:noFill/>
          <a:ln w="25400">
            <a:solidFill>
              <a:schemeClr val="tx1"/>
            </a:solidFill>
            <a:round/>
            <a:headEnd/>
            <a:tailEnd type="triangle" w="med" len="med"/>
          </a:ln>
        </p:spPr>
        <p:txBody>
          <a:bodyPr/>
          <a:lstStyle/>
          <a:p>
            <a:endParaRPr lang="en-US"/>
          </a:p>
        </p:txBody>
      </p:sp>
      <p:sp>
        <p:nvSpPr>
          <p:cNvPr id="24586" name="Rectangle 12"/>
          <p:cNvSpPr>
            <a:spLocks noChangeArrowheads="1"/>
          </p:cNvSpPr>
          <p:nvPr/>
        </p:nvSpPr>
        <p:spPr bwMode="auto">
          <a:xfrm>
            <a:off x="6629400" y="4876800"/>
            <a:ext cx="1676400" cy="1219200"/>
          </a:xfrm>
          <a:prstGeom prst="rect">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24587" name="Rectangle 13"/>
          <p:cNvSpPr>
            <a:spLocks noChangeArrowheads="1"/>
          </p:cNvSpPr>
          <p:nvPr/>
        </p:nvSpPr>
        <p:spPr bwMode="auto">
          <a:xfrm>
            <a:off x="6553200" y="4800600"/>
            <a:ext cx="1676400" cy="1219200"/>
          </a:xfrm>
          <a:prstGeom prst="rect">
            <a:avLst/>
          </a:prstGeom>
          <a:solidFill>
            <a:schemeClr val="tx1">
              <a:lumMod val="75000"/>
            </a:schemeClr>
          </a:solidFill>
          <a:ln w="9525">
            <a:solidFill>
              <a:schemeClr val="tx1"/>
            </a:solidFill>
            <a:miter lim="800000"/>
            <a:headEnd/>
            <a:tailEnd/>
          </a:ln>
        </p:spPr>
        <p:txBody>
          <a:bodyPr wrap="none" anchor="ctr"/>
          <a:lstStyle/>
          <a:p>
            <a:pPr algn="ctr"/>
            <a:r>
              <a:rPr lang="en-US" dirty="0">
                <a:solidFill>
                  <a:schemeClr val="bg1"/>
                </a:solidFill>
                <a:latin typeface="Tahoma" pitchFamily="34" charset="0"/>
              </a:rPr>
              <a:t>adjustment</a:t>
            </a:r>
          </a:p>
          <a:p>
            <a:pPr algn="ctr"/>
            <a:r>
              <a:rPr lang="en-US" dirty="0">
                <a:solidFill>
                  <a:schemeClr val="bg1"/>
                </a:solidFill>
                <a:latin typeface="Tahoma" pitchFamily="34" charset="0"/>
              </a:rPr>
              <a:t>= 0</a:t>
            </a:r>
          </a:p>
        </p:txBody>
      </p:sp>
      <p:sp>
        <p:nvSpPr>
          <p:cNvPr id="24588" name="Line 14"/>
          <p:cNvSpPr>
            <a:spLocks noChangeShapeType="1"/>
          </p:cNvSpPr>
          <p:nvPr/>
        </p:nvSpPr>
        <p:spPr bwMode="auto">
          <a:xfrm>
            <a:off x="7239000" y="4419600"/>
            <a:ext cx="0" cy="381000"/>
          </a:xfrm>
          <a:prstGeom prst="line">
            <a:avLst/>
          </a:prstGeom>
          <a:noFill/>
          <a:ln w="25400">
            <a:solidFill>
              <a:schemeClr val="tx1"/>
            </a:solidFill>
            <a:round/>
            <a:headEnd/>
            <a:tailEnd type="triangle" w="med" len="med"/>
          </a:ln>
        </p:spPr>
        <p:txBody>
          <a:bodyPr/>
          <a:lstStyle/>
          <a:p>
            <a:endParaRPr lang="en-US"/>
          </a:p>
        </p:txBody>
      </p:sp>
      <p:sp>
        <p:nvSpPr>
          <p:cNvPr id="24589" name="Line 15"/>
          <p:cNvSpPr>
            <a:spLocks noChangeShapeType="1"/>
          </p:cNvSpPr>
          <p:nvPr/>
        </p:nvSpPr>
        <p:spPr bwMode="auto">
          <a:xfrm>
            <a:off x="7315200" y="6019800"/>
            <a:ext cx="0" cy="533400"/>
          </a:xfrm>
          <a:prstGeom prst="line">
            <a:avLst/>
          </a:prstGeom>
          <a:noFill/>
          <a:ln w="25400">
            <a:solidFill>
              <a:schemeClr val="tx1"/>
            </a:solidFill>
            <a:round/>
            <a:headEnd/>
            <a:tailEnd type="triangle" w="med" len="med"/>
          </a:ln>
        </p:spPr>
        <p:txBody>
          <a:bodyPr/>
          <a:lstStyle/>
          <a:p>
            <a:endParaRPr lang="en-US"/>
          </a:p>
        </p:txBody>
      </p:sp>
      <p:sp>
        <p:nvSpPr>
          <p:cNvPr id="24590" name="Line 16"/>
          <p:cNvSpPr>
            <a:spLocks noChangeShapeType="1"/>
          </p:cNvSpPr>
          <p:nvPr/>
        </p:nvSpPr>
        <p:spPr bwMode="auto">
          <a:xfrm>
            <a:off x="9525000" y="4038600"/>
            <a:ext cx="0" cy="2286000"/>
          </a:xfrm>
          <a:prstGeom prst="line">
            <a:avLst/>
          </a:prstGeom>
          <a:noFill/>
          <a:ln w="25400">
            <a:solidFill>
              <a:schemeClr val="tx1"/>
            </a:solidFill>
            <a:round/>
            <a:headEnd/>
            <a:tailEnd/>
          </a:ln>
        </p:spPr>
        <p:txBody>
          <a:bodyPr/>
          <a:lstStyle/>
          <a:p>
            <a:endParaRPr lang="en-US"/>
          </a:p>
        </p:txBody>
      </p:sp>
      <p:sp>
        <p:nvSpPr>
          <p:cNvPr id="24591" name="Line 17"/>
          <p:cNvSpPr>
            <a:spLocks noChangeShapeType="1"/>
          </p:cNvSpPr>
          <p:nvPr/>
        </p:nvSpPr>
        <p:spPr bwMode="auto">
          <a:xfrm flipH="1">
            <a:off x="7315200" y="6324600"/>
            <a:ext cx="2209800" cy="0"/>
          </a:xfrm>
          <a:prstGeom prst="line">
            <a:avLst/>
          </a:prstGeom>
          <a:noFill/>
          <a:ln w="25400">
            <a:solidFill>
              <a:schemeClr val="tx1"/>
            </a:solidFill>
            <a:round/>
            <a:headEnd/>
            <a:tailEnd type="triangle" w="med" len="med"/>
          </a:ln>
        </p:spPr>
        <p:txBody>
          <a:bodyPr/>
          <a:lstStyle/>
          <a:p>
            <a:endParaRPr lang="en-US"/>
          </a:p>
        </p:txBody>
      </p:sp>
      <p:sp>
        <p:nvSpPr>
          <p:cNvPr id="24592" name="TextBox 15"/>
          <p:cNvSpPr txBox="1">
            <a:spLocks noChangeArrowheads="1"/>
          </p:cNvSpPr>
          <p:nvPr/>
        </p:nvSpPr>
        <p:spPr bwMode="auto">
          <a:xfrm>
            <a:off x="8118475" y="3130551"/>
            <a:ext cx="539750" cy="339725"/>
          </a:xfrm>
          <a:prstGeom prst="rect">
            <a:avLst/>
          </a:prstGeom>
          <a:noFill/>
          <a:ln w="9525">
            <a:noFill/>
            <a:miter lim="800000"/>
            <a:headEnd/>
            <a:tailEnd/>
          </a:ln>
        </p:spPr>
        <p:txBody>
          <a:bodyPr wrap="none">
            <a:spAutoFit/>
          </a:bodyPr>
          <a:lstStyle/>
          <a:p>
            <a:r>
              <a:rPr lang="en-US"/>
              <a:t>true</a:t>
            </a:r>
          </a:p>
        </p:txBody>
      </p:sp>
      <p:sp>
        <p:nvSpPr>
          <p:cNvPr id="24593" name="TextBox 16"/>
          <p:cNvSpPr txBox="1">
            <a:spLocks noChangeArrowheads="1"/>
          </p:cNvSpPr>
          <p:nvPr/>
        </p:nvSpPr>
        <p:spPr bwMode="auto">
          <a:xfrm>
            <a:off x="7288214" y="4424364"/>
            <a:ext cx="617537" cy="338137"/>
          </a:xfrm>
          <a:prstGeom prst="rect">
            <a:avLst/>
          </a:prstGeom>
          <a:noFill/>
          <a:ln w="9525">
            <a:noFill/>
            <a:miter lim="800000"/>
            <a:headEnd/>
            <a:tailEnd/>
          </a:ln>
        </p:spPr>
        <p:txBody>
          <a:bodyPr wrap="none">
            <a:spAutoFit/>
          </a:bodyPr>
          <a:lstStyle/>
          <a:p>
            <a:r>
              <a:rPr lang="en-US" dirty="0"/>
              <a:t>false</a:t>
            </a: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
          <p:cNvSpPr txBox="1">
            <a:spLocks noChangeArrowheads="1"/>
          </p:cNvSpPr>
          <p:nvPr/>
        </p:nvSpPr>
        <p:spPr bwMode="auto">
          <a:xfrm>
            <a:off x="5020788" y="1476424"/>
            <a:ext cx="2188420" cy="400110"/>
          </a:xfrm>
          <a:prstGeom prst="rect">
            <a:avLst/>
          </a:prstGeom>
          <a:noFill/>
          <a:ln w="9525">
            <a:noFill/>
            <a:miter lim="800000"/>
            <a:headEnd/>
            <a:tailEnd/>
          </a:ln>
        </p:spPr>
        <p:txBody>
          <a:bodyPr wrap="none">
            <a:spAutoFit/>
          </a:bodyPr>
          <a:lstStyle/>
          <a:p>
            <a:r>
              <a:rPr lang="en-US" sz="2000" dirty="0">
                <a:latin typeface="Comic Sans MS" pitchFamily="66" charset="0"/>
              </a:rPr>
              <a:t>Try this Problem</a:t>
            </a:r>
          </a:p>
        </p:txBody>
      </p:sp>
      <p:sp>
        <p:nvSpPr>
          <p:cNvPr id="25603" name="TextBox 3"/>
          <p:cNvSpPr txBox="1">
            <a:spLocks noChangeArrowheads="1"/>
          </p:cNvSpPr>
          <p:nvPr/>
        </p:nvSpPr>
        <p:spPr bwMode="auto">
          <a:xfrm>
            <a:off x="2663744" y="2418990"/>
            <a:ext cx="6776214" cy="2308324"/>
          </a:xfrm>
          <a:prstGeom prst="rect">
            <a:avLst/>
          </a:prstGeom>
          <a:noFill/>
          <a:ln w="9525">
            <a:noFill/>
            <a:miter lim="800000"/>
            <a:headEnd/>
            <a:tailEnd/>
          </a:ln>
        </p:spPr>
        <p:txBody>
          <a:bodyPr wrap="none">
            <a:spAutoFit/>
          </a:bodyPr>
          <a:lstStyle/>
          <a:p>
            <a:r>
              <a:rPr lang="en-US" sz="1800" dirty="0">
                <a:latin typeface="Comic Sans MS" pitchFamily="66" charset="0"/>
              </a:rPr>
              <a:t>Write a program that prompts the user to enter in his or her</a:t>
            </a:r>
          </a:p>
          <a:p>
            <a:r>
              <a:rPr lang="en-US" sz="1800" dirty="0">
                <a:latin typeface="Comic Sans MS" pitchFamily="66" charset="0"/>
              </a:rPr>
              <a:t>age.      the person is under 21, print a message that </a:t>
            </a:r>
            <a:r>
              <a:rPr lang="en-US" sz="1800" dirty="0" smtClean="0">
                <a:latin typeface="Comic Sans MS" pitchFamily="66" charset="0"/>
              </a:rPr>
              <a:t>says:</a:t>
            </a:r>
            <a:endParaRPr lang="en-US" sz="1800" dirty="0">
              <a:latin typeface="Comic Sans MS" pitchFamily="66" charset="0"/>
            </a:endParaRPr>
          </a:p>
          <a:p>
            <a:endParaRPr lang="en-US" sz="1800" dirty="0">
              <a:latin typeface="Comic Sans MS" pitchFamily="66" charset="0"/>
            </a:endParaRPr>
          </a:p>
          <a:p>
            <a:r>
              <a:rPr lang="en-US" sz="1800" dirty="0">
                <a:latin typeface="Comic Sans MS" pitchFamily="66" charset="0"/>
              </a:rPr>
              <a:t>                  “Youth is a wonderful </a:t>
            </a:r>
            <a:r>
              <a:rPr lang="en-US" sz="1800" dirty="0" smtClean="0">
                <a:latin typeface="Comic Sans MS" pitchFamily="66" charset="0"/>
              </a:rPr>
              <a:t>thing…enjoy </a:t>
            </a:r>
            <a:r>
              <a:rPr lang="en-US" sz="1800" dirty="0">
                <a:latin typeface="Comic Sans MS" pitchFamily="66" charset="0"/>
              </a:rPr>
              <a:t>it.”</a:t>
            </a:r>
          </a:p>
          <a:p>
            <a:endParaRPr lang="en-US" sz="1800" dirty="0">
              <a:latin typeface="Comic Sans MS" pitchFamily="66" charset="0"/>
            </a:endParaRPr>
          </a:p>
          <a:p>
            <a:r>
              <a:rPr lang="en-US" sz="1800" dirty="0">
                <a:latin typeface="Comic Sans MS" pitchFamily="66" charset="0"/>
              </a:rPr>
              <a:t>Otherwise, print a message that </a:t>
            </a:r>
            <a:r>
              <a:rPr lang="en-US" sz="1800" dirty="0" smtClean="0">
                <a:latin typeface="Comic Sans MS" pitchFamily="66" charset="0"/>
              </a:rPr>
              <a:t>says:</a:t>
            </a:r>
            <a:endParaRPr lang="en-US" sz="1800" dirty="0">
              <a:latin typeface="Comic Sans MS" pitchFamily="66" charset="0"/>
            </a:endParaRPr>
          </a:p>
          <a:p>
            <a:endParaRPr lang="en-US" sz="1800" dirty="0">
              <a:latin typeface="Comic Sans MS" pitchFamily="66" charset="0"/>
            </a:endParaRPr>
          </a:p>
          <a:p>
            <a:r>
              <a:rPr lang="en-US" sz="1800" dirty="0">
                <a:latin typeface="Comic Sans MS" pitchFamily="66" charset="0"/>
              </a:rPr>
              <a:t>                      “Old age is a state of mind.”</a:t>
            </a:r>
          </a:p>
        </p:txBody>
      </p:sp>
      <p:sp>
        <p:nvSpPr>
          <p:cNvPr id="7" name="TextBox 6"/>
          <p:cNvSpPr txBox="1">
            <a:spLocks noChangeArrowheads="1"/>
          </p:cNvSpPr>
          <p:nvPr/>
        </p:nvSpPr>
        <p:spPr bwMode="auto">
          <a:xfrm>
            <a:off x="3185131" y="2648374"/>
            <a:ext cx="454025" cy="400050"/>
          </a:xfrm>
          <a:prstGeom prst="rect">
            <a:avLst/>
          </a:prstGeom>
          <a:noFill/>
          <a:ln w="9525">
            <a:noFill/>
            <a:miter lim="800000"/>
            <a:headEnd/>
            <a:tailEnd/>
          </a:ln>
        </p:spPr>
        <p:txBody>
          <a:bodyPr wrap="none">
            <a:spAutoFit/>
          </a:bodyPr>
          <a:lstStyle/>
          <a:p>
            <a:r>
              <a:rPr lang="en-US" sz="2000" b="1" i="1" dirty="0">
                <a:latin typeface="Comic Sans MS" pitchFamily="66" charset="0"/>
              </a:rPr>
              <a:t>If</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7"/>
                                        </p:tgtEl>
                                        <p:attrNameLst>
                                          <p:attrName>style.color</p:attrName>
                                        </p:attrNameLst>
                                      </p:cBhvr>
                                      <p:to>
                                        <a:srgbClr val="FFCC00"/>
                                      </p:to>
                                    </p:animClr>
                                    <p:animClr clrSpc="rgb" dir="cw">
                                      <p:cBhvr>
                                        <p:cTn id="7" dur="500" fill="hold"/>
                                        <p:tgtEl>
                                          <p:spTgt spid="7"/>
                                        </p:tgtEl>
                                        <p:attrNameLst>
                                          <p:attrName>fillcolor</p:attrName>
                                        </p:attrNameLst>
                                      </p:cBhvr>
                                      <p:to>
                                        <a:srgbClr val="FFCC00"/>
                                      </p:to>
                                    </p:animClr>
                                    <p:set>
                                      <p:cBhvr>
                                        <p:cTn id="8" dur="500" fill="hold"/>
                                        <p:tgtEl>
                                          <p:spTgt spid="7"/>
                                        </p:tgtEl>
                                        <p:attrNameLst>
                                          <p:attrName>fill.type</p:attrName>
                                        </p:attrNameLst>
                                      </p:cBhvr>
                                      <p:to>
                                        <p:strVal val="solid"/>
                                      </p:to>
                                    </p:set>
                                    <p:anim to="1.5" calcmode="lin" valueType="num">
                                      <p:cBhvr override="childStyle">
                                        <p:cTn id="9" dur="500" fill="hold"/>
                                        <p:tgtEl>
                                          <p:spTgt spid="7"/>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2288" y="293689"/>
            <a:ext cx="2144712" cy="947737"/>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627" name="TextBox 3"/>
          <p:cNvSpPr txBox="1">
            <a:spLocks noChangeArrowheads="1"/>
          </p:cNvSpPr>
          <p:nvPr/>
        </p:nvSpPr>
        <p:spPr bwMode="auto">
          <a:xfrm>
            <a:off x="4538663" y="369888"/>
            <a:ext cx="1763712" cy="831850"/>
          </a:xfrm>
          <a:prstGeom prst="rect">
            <a:avLst/>
          </a:prstGeom>
          <a:noFill/>
          <a:ln w="9525">
            <a:noFill/>
            <a:miter lim="800000"/>
            <a:headEnd/>
            <a:tailEnd/>
          </a:ln>
        </p:spPr>
        <p:txBody>
          <a:bodyPr>
            <a:spAutoFit/>
          </a:bodyPr>
          <a:lstStyle/>
          <a:p>
            <a:pPr algn="ctr"/>
            <a:r>
              <a:rPr lang="en-US" dirty="0">
                <a:solidFill>
                  <a:schemeClr val="bg1"/>
                </a:solidFill>
                <a:latin typeface="Comic Sans MS" pitchFamily="66" charset="0"/>
              </a:rPr>
              <a:t>Prompt user to</a:t>
            </a:r>
          </a:p>
          <a:p>
            <a:pPr algn="ctr"/>
            <a:r>
              <a:rPr lang="en-US" dirty="0">
                <a:solidFill>
                  <a:schemeClr val="bg1"/>
                </a:solidFill>
                <a:latin typeface="Comic Sans MS" pitchFamily="66" charset="0"/>
              </a:rPr>
              <a:t>Enter in their age</a:t>
            </a:r>
          </a:p>
        </p:txBody>
      </p:sp>
      <p:sp>
        <p:nvSpPr>
          <p:cNvPr id="6" name="Rectangle 5"/>
          <p:cNvSpPr/>
          <p:nvPr/>
        </p:nvSpPr>
        <p:spPr>
          <a:xfrm rot="2734618">
            <a:off x="4734720" y="3255170"/>
            <a:ext cx="1274763" cy="127317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29" name="TextBox 6"/>
          <p:cNvSpPr txBox="1">
            <a:spLocks noChangeArrowheads="1"/>
          </p:cNvSpPr>
          <p:nvPr/>
        </p:nvSpPr>
        <p:spPr bwMode="auto">
          <a:xfrm>
            <a:off x="4919664" y="3462338"/>
            <a:ext cx="930275" cy="830262"/>
          </a:xfrm>
          <a:prstGeom prst="rect">
            <a:avLst/>
          </a:prstGeom>
          <a:noFill/>
          <a:ln w="9525">
            <a:noFill/>
            <a:miter lim="800000"/>
            <a:headEnd/>
            <a:tailEnd/>
          </a:ln>
        </p:spPr>
        <p:txBody>
          <a:bodyPr wrap="none">
            <a:spAutoFit/>
          </a:bodyPr>
          <a:lstStyle/>
          <a:p>
            <a:pPr algn="ctr"/>
            <a:r>
              <a:rPr lang="en-US" dirty="0">
                <a:solidFill>
                  <a:schemeClr val="bg1"/>
                </a:solidFill>
                <a:latin typeface="Comic Sans MS" pitchFamily="66" charset="0"/>
              </a:rPr>
              <a:t>is</a:t>
            </a:r>
          </a:p>
          <a:p>
            <a:pPr algn="ctr"/>
            <a:r>
              <a:rPr lang="en-US" dirty="0">
                <a:solidFill>
                  <a:schemeClr val="bg1"/>
                </a:solidFill>
                <a:latin typeface="Comic Sans MS" pitchFamily="66" charset="0"/>
              </a:rPr>
              <a:t>age &lt; 21</a:t>
            </a:r>
          </a:p>
          <a:p>
            <a:pPr algn="ctr"/>
            <a:r>
              <a:rPr lang="en-US" dirty="0">
                <a:solidFill>
                  <a:schemeClr val="bg1"/>
                </a:solidFill>
                <a:latin typeface="Comic Sans MS" pitchFamily="66" charset="0"/>
              </a:rPr>
              <a:t>?</a:t>
            </a:r>
          </a:p>
        </p:txBody>
      </p:sp>
      <p:cxnSp>
        <p:nvCxnSpPr>
          <p:cNvPr id="9" name="Straight Arrow Connector 8"/>
          <p:cNvCxnSpPr>
            <a:stCxn id="3" idx="2"/>
          </p:cNvCxnSpPr>
          <p:nvPr/>
        </p:nvCxnSpPr>
        <p:spPr>
          <a:xfrm rot="16200000" flipH="1">
            <a:off x="5228432" y="1418432"/>
            <a:ext cx="358775" cy="4762"/>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46888" y="3471863"/>
            <a:ext cx="2144712" cy="91440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632" name="TextBox 12"/>
          <p:cNvSpPr txBox="1">
            <a:spLocks noChangeArrowheads="1"/>
          </p:cNvSpPr>
          <p:nvPr/>
        </p:nvSpPr>
        <p:spPr bwMode="auto">
          <a:xfrm>
            <a:off x="6923089" y="3559175"/>
            <a:ext cx="2003425" cy="585788"/>
          </a:xfrm>
          <a:prstGeom prst="rect">
            <a:avLst/>
          </a:prstGeom>
          <a:noFill/>
          <a:ln w="9525">
            <a:noFill/>
            <a:miter lim="800000"/>
            <a:headEnd/>
            <a:tailEnd/>
          </a:ln>
        </p:spPr>
        <p:txBody>
          <a:bodyPr>
            <a:spAutoFit/>
          </a:bodyPr>
          <a:lstStyle/>
          <a:p>
            <a:pPr algn="ctr"/>
            <a:r>
              <a:rPr lang="en-US">
                <a:solidFill>
                  <a:schemeClr val="bg1"/>
                </a:solidFill>
                <a:latin typeface="Comic Sans MS" pitchFamily="66" charset="0"/>
              </a:rPr>
              <a:t>Print</a:t>
            </a:r>
          </a:p>
          <a:p>
            <a:pPr algn="ctr"/>
            <a:r>
              <a:rPr lang="en-US">
                <a:solidFill>
                  <a:schemeClr val="bg1"/>
                </a:solidFill>
                <a:latin typeface="Comic Sans MS" pitchFamily="66" charset="0"/>
              </a:rPr>
              <a:t>“Youth is a …”</a:t>
            </a:r>
          </a:p>
        </p:txBody>
      </p:sp>
      <p:cxnSp>
        <p:nvCxnSpPr>
          <p:cNvPr id="15" name="Straight Arrow Connector 14"/>
          <p:cNvCxnSpPr/>
          <p:nvPr/>
        </p:nvCxnSpPr>
        <p:spPr>
          <a:xfrm flipV="1">
            <a:off x="6270626" y="3905251"/>
            <a:ext cx="530225" cy="317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634" name="TextBox 15"/>
          <p:cNvSpPr txBox="1">
            <a:spLocks noChangeArrowheads="1"/>
          </p:cNvSpPr>
          <p:nvPr/>
        </p:nvSpPr>
        <p:spPr bwMode="auto">
          <a:xfrm>
            <a:off x="6215064" y="3462339"/>
            <a:ext cx="600075" cy="338137"/>
          </a:xfrm>
          <a:prstGeom prst="rect">
            <a:avLst/>
          </a:prstGeom>
          <a:noFill/>
          <a:ln w="9525">
            <a:noFill/>
            <a:miter lim="800000"/>
            <a:headEnd/>
            <a:tailEnd/>
          </a:ln>
        </p:spPr>
        <p:txBody>
          <a:bodyPr wrap="none">
            <a:spAutoFit/>
          </a:bodyPr>
          <a:lstStyle/>
          <a:p>
            <a:r>
              <a:rPr lang="en-US" dirty="0">
                <a:latin typeface="Comic Sans MS" pitchFamily="66" charset="0"/>
              </a:rPr>
              <a:t>true</a:t>
            </a:r>
          </a:p>
        </p:txBody>
      </p:sp>
      <p:cxnSp>
        <p:nvCxnSpPr>
          <p:cNvPr id="23" name="Straight Arrow Connector 22"/>
          <p:cNvCxnSpPr/>
          <p:nvPr/>
        </p:nvCxnSpPr>
        <p:spPr>
          <a:xfrm rot="5400000">
            <a:off x="5180807" y="2775744"/>
            <a:ext cx="425450" cy="11113"/>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636" name="TextBox 25"/>
          <p:cNvSpPr txBox="1">
            <a:spLocks noChangeArrowheads="1"/>
          </p:cNvSpPr>
          <p:nvPr/>
        </p:nvSpPr>
        <p:spPr bwMode="auto">
          <a:xfrm>
            <a:off x="4484689" y="4637089"/>
            <a:ext cx="661987" cy="338137"/>
          </a:xfrm>
          <a:prstGeom prst="rect">
            <a:avLst/>
          </a:prstGeom>
          <a:noFill/>
          <a:ln w="9525">
            <a:noFill/>
            <a:miter lim="800000"/>
            <a:headEnd/>
            <a:tailEnd/>
          </a:ln>
        </p:spPr>
        <p:txBody>
          <a:bodyPr wrap="none">
            <a:spAutoFit/>
          </a:bodyPr>
          <a:lstStyle/>
          <a:p>
            <a:r>
              <a:rPr lang="en-US">
                <a:latin typeface="Comic Sans MS" pitchFamily="66" charset="0"/>
              </a:rPr>
              <a:t>false</a:t>
            </a:r>
          </a:p>
        </p:txBody>
      </p:sp>
      <p:sp>
        <p:nvSpPr>
          <p:cNvPr id="32" name="Rectangle 31"/>
          <p:cNvSpPr/>
          <p:nvPr/>
        </p:nvSpPr>
        <p:spPr>
          <a:xfrm>
            <a:off x="4365626" y="1611313"/>
            <a:ext cx="2144713" cy="94615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638" name="TextBox 32"/>
          <p:cNvSpPr txBox="1">
            <a:spLocks noChangeArrowheads="1"/>
          </p:cNvSpPr>
          <p:nvPr/>
        </p:nvSpPr>
        <p:spPr bwMode="auto">
          <a:xfrm>
            <a:off x="4572001" y="1687513"/>
            <a:ext cx="1763713" cy="830262"/>
          </a:xfrm>
          <a:prstGeom prst="rect">
            <a:avLst/>
          </a:prstGeom>
          <a:noFill/>
          <a:ln w="9525">
            <a:noFill/>
            <a:miter lim="800000"/>
            <a:headEnd/>
            <a:tailEnd/>
          </a:ln>
        </p:spPr>
        <p:txBody>
          <a:bodyPr>
            <a:spAutoFit/>
          </a:bodyPr>
          <a:lstStyle/>
          <a:p>
            <a:pPr algn="ctr"/>
            <a:r>
              <a:rPr lang="en-US">
                <a:solidFill>
                  <a:schemeClr val="bg1"/>
                </a:solidFill>
                <a:latin typeface="Comic Sans MS" pitchFamily="66" charset="0"/>
              </a:rPr>
              <a:t>Store input</a:t>
            </a:r>
          </a:p>
          <a:p>
            <a:pPr algn="ctr"/>
            <a:r>
              <a:rPr lang="en-US">
                <a:solidFill>
                  <a:schemeClr val="bg1"/>
                </a:solidFill>
                <a:latin typeface="Comic Sans MS" pitchFamily="66" charset="0"/>
              </a:rPr>
              <a:t>in the variable</a:t>
            </a:r>
          </a:p>
          <a:p>
            <a:pPr algn="ctr"/>
            <a:r>
              <a:rPr lang="en-US">
                <a:solidFill>
                  <a:schemeClr val="bg1"/>
                </a:solidFill>
                <a:latin typeface="Comic Sans MS" pitchFamily="66" charset="0"/>
              </a:rPr>
              <a:t>age</a:t>
            </a:r>
          </a:p>
        </p:txBody>
      </p:sp>
      <p:cxnSp>
        <p:nvCxnSpPr>
          <p:cNvPr id="35" name="Straight Arrow Connector 34"/>
          <p:cNvCxnSpPr/>
          <p:nvPr/>
        </p:nvCxnSpPr>
        <p:spPr>
          <a:xfrm rot="5400000">
            <a:off x="5214144" y="4942682"/>
            <a:ext cx="296863"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478714" y="5257800"/>
            <a:ext cx="708025" cy="674688"/>
          </a:xfrm>
          <a:prstGeom prst="ellipse">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41" name="TextBox 41"/>
          <p:cNvSpPr txBox="1">
            <a:spLocks noChangeArrowheads="1"/>
          </p:cNvSpPr>
          <p:nvPr/>
        </p:nvSpPr>
        <p:spPr bwMode="auto">
          <a:xfrm>
            <a:off x="7543801" y="5410200"/>
            <a:ext cx="525463" cy="338138"/>
          </a:xfrm>
          <a:prstGeom prst="rect">
            <a:avLst/>
          </a:prstGeom>
          <a:noFill/>
          <a:ln w="9525">
            <a:noFill/>
            <a:miter lim="800000"/>
            <a:headEnd/>
            <a:tailEnd/>
          </a:ln>
        </p:spPr>
        <p:txBody>
          <a:bodyPr wrap="none">
            <a:spAutoFit/>
          </a:bodyPr>
          <a:lstStyle/>
          <a:p>
            <a:r>
              <a:rPr lang="en-US" dirty="0">
                <a:solidFill>
                  <a:schemeClr val="bg1"/>
                </a:solidFill>
                <a:latin typeface="Comic Sans MS" pitchFamily="66" charset="0"/>
              </a:rPr>
              <a:t>end</a:t>
            </a:r>
          </a:p>
        </p:txBody>
      </p:sp>
      <p:sp>
        <p:nvSpPr>
          <p:cNvPr id="22" name="Rectangle 21"/>
          <p:cNvSpPr/>
          <p:nvPr/>
        </p:nvSpPr>
        <p:spPr>
          <a:xfrm>
            <a:off x="4300539" y="5127625"/>
            <a:ext cx="2143125" cy="91440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643" name="TextBox 23"/>
          <p:cNvSpPr txBox="1">
            <a:spLocks noChangeArrowheads="1"/>
          </p:cNvSpPr>
          <p:nvPr/>
        </p:nvSpPr>
        <p:spPr bwMode="auto">
          <a:xfrm>
            <a:off x="4365625" y="5291138"/>
            <a:ext cx="2001838" cy="584200"/>
          </a:xfrm>
          <a:prstGeom prst="rect">
            <a:avLst/>
          </a:prstGeom>
          <a:noFill/>
          <a:ln w="9525">
            <a:noFill/>
            <a:miter lim="800000"/>
            <a:headEnd/>
            <a:tailEnd/>
          </a:ln>
        </p:spPr>
        <p:txBody>
          <a:bodyPr>
            <a:spAutoFit/>
          </a:bodyPr>
          <a:lstStyle/>
          <a:p>
            <a:pPr algn="ctr"/>
            <a:r>
              <a:rPr lang="en-US">
                <a:solidFill>
                  <a:schemeClr val="bg1"/>
                </a:solidFill>
                <a:latin typeface="Comic Sans MS" pitchFamily="66" charset="0"/>
              </a:rPr>
              <a:t>Print</a:t>
            </a:r>
          </a:p>
          <a:p>
            <a:pPr algn="ctr"/>
            <a:r>
              <a:rPr lang="en-US">
                <a:solidFill>
                  <a:schemeClr val="bg1"/>
                </a:solidFill>
                <a:latin typeface="Comic Sans MS" pitchFamily="66" charset="0"/>
              </a:rPr>
              <a:t>Old age is a…”</a:t>
            </a:r>
          </a:p>
        </p:txBody>
      </p:sp>
      <p:cxnSp>
        <p:nvCxnSpPr>
          <p:cNvPr id="38" name="Straight Arrow Connector 37"/>
          <p:cNvCxnSpPr/>
          <p:nvPr/>
        </p:nvCxnSpPr>
        <p:spPr>
          <a:xfrm rot="5400000">
            <a:off x="7453313" y="4814888"/>
            <a:ext cx="795338" cy="4763"/>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2" idx="3"/>
            <a:endCxn id="37" idx="2"/>
          </p:cNvCxnSpPr>
          <p:nvPr/>
        </p:nvCxnSpPr>
        <p:spPr>
          <a:xfrm>
            <a:off x="6443663" y="5584826"/>
            <a:ext cx="1035050" cy="11113"/>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9105" y="659877"/>
            <a:ext cx="5788764" cy="6124754"/>
          </a:xfrm>
          <a:prstGeom prst="rect">
            <a:avLst/>
          </a:prstGeom>
          <a:noFill/>
        </p:spPr>
        <p:txBody>
          <a:bodyPr wrap="none" rtlCol="0">
            <a:spAutoFit/>
          </a:bodyPr>
          <a:lstStyle/>
          <a:p>
            <a:r>
              <a:rPr lang="en-US" sz="1400" dirty="0">
                <a:latin typeface="Comic Sans MS" panose="030F0702030302020204" pitchFamily="66" charset="0"/>
              </a:rPr>
              <a:t>package ages;</a:t>
            </a:r>
          </a:p>
          <a:p>
            <a:r>
              <a:rPr lang="en-US" sz="1400" dirty="0">
                <a:latin typeface="Comic Sans MS" panose="030F0702030302020204" pitchFamily="66" charset="0"/>
              </a:rPr>
              <a:t>import </a:t>
            </a:r>
            <a:r>
              <a:rPr lang="en-US" sz="1400" dirty="0" err="1">
                <a:latin typeface="Comic Sans MS" panose="030F0702030302020204" pitchFamily="66" charset="0"/>
              </a:rPr>
              <a:t>java.util.Scanner</a:t>
            </a:r>
            <a:r>
              <a:rPr lang="en-US" sz="1400" dirty="0">
                <a:latin typeface="Comic Sans MS" panose="030F0702030302020204" pitchFamily="66" charset="0"/>
              </a:rPr>
              <a:t>;</a:t>
            </a:r>
          </a:p>
          <a:p>
            <a:endParaRPr lang="en-US" sz="1400" dirty="0">
              <a:latin typeface="Comic Sans MS" panose="030F0702030302020204" pitchFamily="66" charset="0"/>
            </a:endParaRPr>
          </a:p>
          <a:p>
            <a:r>
              <a:rPr lang="en-US" sz="1400" dirty="0">
                <a:latin typeface="Comic Sans MS" panose="030F0702030302020204" pitchFamily="66" charset="0"/>
              </a:rPr>
              <a:t>public class Ages</a:t>
            </a:r>
          </a:p>
          <a:p>
            <a:r>
              <a:rPr lang="en-US" sz="1400" dirty="0">
                <a:latin typeface="Comic Sans MS" panose="030F0702030302020204" pitchFamily="66" charset="0"/>
              </a:rPr>
              <a:t> {</a:t>
            </a:r>
          </a:p>
          <a:p>
            <a:r>
              <a:rPr lang="en-US" sz="1400" dirty="0">
                <a:latin typeface="Comic Sans MS" panose="030F0702030302020204" pitchFamily="66" charset="0"/>
              </a:rPr>
              <a:t>    public static void main(String[] </a:t>
            </a:r>
            <a:r>
              <a:rPr lang="en-US" sz="1400" dirty="0" err="1">
                <a:latin typeface="Comic Sans MS" panose="030F0702030302020204" pitchFamily="66" charset="0"/>
              </a:rPr>
              <a:t>args</a:t>
            </a:r>
            <a:r>
              <a:rPr lang="en-US" sz="1400" dirty="0">
                <a:latin typeface="Comic Sans MS" panose="030F0702030302020204" pitchFamily="66" charset="0"/>
              </a:rPr>
              <a:t>) </a:t>
            </a:r>
          </a:p>
          <a:p>
            <a:r>
              <a:rPr lang="en-US" sz="1400" dirty="0">
                <a:latin typeface="Comic Sans MS" panose="030F0702030302020204" pitchFamily="66" charset="0"/>
              </a:rPr>
              <a:t>    {</a:t>
            </a:r>
          </a:p>
          <a:p>
            <a:r>
              <a:rPr lang="en-US" sz="1400" dirty="0">
                <a:latin typeface="Comic Sans MS" panose="030F0702030302020204" pitchFamily="66" charset="0"/>
              </a:rPr>
              <a:t>        final </a:t>
            </a:r>
            <a:r>
              <a:rPr lang="en-US" sz="1400" dirty="0" err="1">
                <a:latin typeface="Comic Sans MS" panose="030F0702030302020204" pitchFamily="66" charset="0"/>
              </a:rPr>
              <a:t>int</a:t>
            </a:r>
            <a:r>
              <a:rPr lang="en-US" sz="1400" dirty="0">
                <a:latin typeface="Comic Sans MS" panose="030F0702030302020204" pitchFamily="66" charset="0"/>
              </a:rPr>
              <a:t> MINOR = 21;</a:t>
            </a:r>
          </a:p>
          <a:p>
            <a:r>
              <a:rPr lang="en-US" sz="1400" dirty="0">
                <a:latin typeface="Comic Sans MS" panose="030F0702030302020204" pitchFamily="66" charset="0"/>
              </a:rPr>
              <a:t>        </a:t>
            </a:r>
          </a:p>
          <a:p>
            <a:r>
              <a:rPr lang="en-US" sz="1400" dirty="0">
                <a:latin typeface="Comic Sans MS" panose="030F0702030302020204" pitchFamily="66" charset="0"/>
              </a:rPr>
              <a:t>        // Prompt user for their age and save their input</a:t>
            </a:r>
          </a:p>
          <a:p>
            <a:r>
              <a:rPr lang="en-US" sz="1400" dirty="0">
                <a:latin typeface="Comic Sans MS" panose="030F0702030302020204" pitchFamily="66" charset="0"/>
              </a:rPr>
              <a:t>        </a:t>
            </a:r>
            <a:r>
              <a:rPr lang="en-US" sz="1400" dirty="0" err="1">
                <a:latin typeface="Comic Sans MS" panose="030F0702030302020204" pitchFamily="66" charset="0"/>
              </a:rPr>
              <a:t>System.out.println</a:t>
            </a:r>
            <a:r>
              <a:rPr lang="en-US" sz="1400" dirty="0">
                <a:latin typeface="Comic Sans MS" panose="030F0702030302020204" pitchFamily="66" charset="0"/>
              </a:rPr>
              <a:t>("How old are you?");</a:t>
            </a:r>
          </a:p>
          <a:p>
            <a:r>
              <a:rPr lang="en-US" sz="1400" dirty="0">
                <a:latin typeface="Comic Sans MS" panose="030F0702030302020204" pitchFamily="66" charset="0"/>
              </a:rPr>
              <a:t>        Scanner keyboard = new Scanner(System.in);</a:t>
            </a:r>
          </a:p>
          <a:p>
            <a:r>
              <a:rPr lang="en-US" sz="1400" dirty="0">
                <a:latin typeface="Comic Sans MS" panose="030F0702030302020204" pitchFamily="66" charset="0"/>
              </a:rPr>
              <a:t>        </a:t>
            </a:r>
            <a:r>
              <a:rPr lang="en-US" sz="1400" dirty="0" err="1">
                <a:latin typeface="Comic Sans MS" panose="030F0702030302020204" pitchFamily="66" charset="0"/>
              </a:rPr>
              <a:t>int</a:t>
            </a:r>
            <a:r>
              <a:rPr lang="en-US" sz="1400" dirty="0">
                <a:latin typeface="Comic Sans MS" panose="030F0702030302020204" pitchFamily="66" charset="0"/>
              </a:rPr>
              <a:t> age = </a:t>
            </a:r>
            <a:r>
              <a:rPr lang="en-US" sz="1400" dirty="0" err="1">
                <a:latin typeface="Comic Sans MS" panose="030F0702030302020204" pitchFamily="66" charset="0"/>
              </a:rPr>
              <a:t>keyboard.nextInt</a:t>
            </a:r>
            <a:r>
              <a:rPr lang="en-US" sz="1400" dirty="0">
                <a:latin typeface="Comic Sans MS" panose="030F0702030302020204" pitchFamily="66" charset="0"/>
              </a:rPr>
              <a:t>();</a:t>
            </a:r>
          </a:p>
          <a:p>
            <a:r>
              <a:rPr lang="en-US" sz="1400" dirty="0">
                <a:latin typeface="Comic Sans MS" panose="030F0702030302020204" pitchFamily="66" charset="0"/>
              </a:rPr>
              <a:t>        </a:t>
            </a:r>
          </a:p>
          <a:p>
            <a:r>
              <a:rPr lang="en-US" sz="1400" dirty="0">
                <a:latin typeface="Comic Sans MS" panose="030F0702030302020204" pitchFamily="66" charset="0"/>
              </a:rPr>
              <a:t>        // Test input, if it is less than 21 display a message</a:t>
            </a:r>
          </a:p>
          <a:p>
            <a:r>
              <a:rPr lang="en-US" sz="1400" dirty="0">
                <a:latin typeface="Comic Sans MS" panose="030F0702030302020204" pitchFamily="66" charset="0"/>
              </a:rPr>
              <a:t>        if(age &lt; MINOR)</a:t>
            </a:r>
          </a:p>
          <a:p>
            <a:r>
              <a:rPr lang="en-US" sz="1400" dirty="0">
                <a:latin typeface="Comic Sans MS" panose="030F0702030302020204" pitchFamily="66" charset="0"/>
              </a:rPr>
              <a:t>        {</a:t>
            </a:r>
          </a:p>
          <a:p>
            <a:r>
              <a:rPr lang="en-US" sz="1400" dirty="0">
                <a:latin typeface="Comic Sans MS" panose="030F0702030302020204" pitchFamily="66" charset="0"/>
              </a:rPr>
              <a:t>            </a:t>
            </a:r>
            <a:r>
              <a:rPr lang="en-US" sz="1400" dirty="0" err="1">
                <a:latin typeface="Comic Sans MS" panose="030F0702030302020204" pitchFamily="66" charset="0"/>
              </a:rPr>
              <a:t>System.out.println</a:t>
            </a:r>
            <a:r>
              <a:rPr lang="en-US" sz="1400" dirty="0">
                <a:latin typeface="Comic Sans MS" panose="030F0702030302020204" pitchFamily="66" charset="0"/>
              </a:rPr>
              <a:t>("Youth is a wonderful thing: Enjoy it!");</a:t>
            </a:r>
          </a:p>
          <a:p>
            <a:r>
              <a:rPr lang="en-US" sz="1400" dirty="0">
                <a:latin typeface="Comic Sans MS" panose="030F0702030302020204" pitchFamily="66" charset="0"/>
              </a:rPr>
              <a:t>        }</a:t>
            </a:r>
          </a:p>
          <a:p>
            <a:r>
              <a:rPr lang="en-US" sz="1400" dirty="0">
                <a:latin typeface="Comic Sans MS" panose="030F0702030302020204" pitchFamily="66" charset="0"/>
              </a:rPr>
              <a:t>        // otherwise display this message</a:t>
            </a:r>
          </a:p>
          <a:p>
            <a:r>
              <a:rPr lang="en-US" sz="1400" dirty="0">
                <a:latin typeface="Comic Sans MS" panose="030F0702030302020204" pitchFamily="66" charset="0"/>
              </a:rPr>
              <a:t>        else</a:t>
            </a:r>
          </a:p>
          <a:p>
            <a:r>
              <a:rPr lang="en-US" sz="1400" dirty="0">
                <a:latin typeface="Comic Sans MS" panose="030F0702030302020204" pitchFamily="66" charset="0"/>
              </a:rPr>
              <a:t>        {</a:t>
            </a:r>
          </a:p>
          <a:p>
            <a:r>
              <a:rPr lang="en-US" sz="1400" dirty="0">
                <a:latin typeface="Comic Sans MS" panose="030F0702030302020204" pitchFamily="66" charset="0"/>
              </a:rPr>
              <a:t>            </a:t>
            </a:r>
            <a:r>
              <a:rPr lang="en-US" sz="1400" dirty="0" err="1">
                <a:latin typeface="Comic Sans MS" panose="030F0702030302020204" pitchFamily="66" charset="0"/>
              </a:rPr>
              <a:t>System.out.println</a:t>
            </a:r>
            <a:r>
              <a:rPr lang="en-US" sz="1400" dirty="0">
                <a:latin typeface="Comic Sans MS" panose="030F0702030302020204" pitchFamily="66" charset="0"/>
              </a:rPr>
              <a:t>("Old age is a state of mind.");</a:t>
            </a:r>
          </a:p>
          <a:p>
            <a:r>
              <a:rPr lang="en-US" sz="1400" dirty="0">
                <a:latin typeface="Comic Sans MS" panose="030F0702030302020204" pitchFamily="66" charset="0"/>
              </a:rPr>
              <a:t>        }</a:t>
            </a:r>
          </a:p>
          <a:p>
            <a:r>
              <a:rPr lang="en-US" sz="1400" dirty="0">
                <a:latin typeface="Comic Sans MS" panose="030F0702030302020204" pitchFamily="66" charset="0"/>
              </a:rPr>
              <a:t>        </a:t>
            </a:r>
            <a:r>
              <a:rPr lang="en-US" sz="1400" dirty="0" err="1">
                <a:latin typeface="Comic Sans MS" panose="030F0702030302020204" pitchFamily="66" charset="0"/>
              </a:rPr>
              <a:t>System.out.println</a:t>
            </a:r>
            <a:r>
              <a:rPr lang="en-US" sz="1400" dirty="0">
                <a:latin typeface="Comic Sans MS" panose="030F0702030302020204" pitchFamily="66" charset="0"/>
              </a:rPr>
              <a:t>("Goodbye");</a:t>
            </a:r>
          </a:p>
          <a:p>
            <a:r>
              <a:rPr lang="en-US" sz="1400" dirty="0">
                <a:latin typeface="Comic Sans MS" panose="030F0702030302020204" pitchFamily="66" charset="0"/>
              </a:rPr>
              <a:t>    } </a:t>
            </a:r>
          </a:p>
          <a:p>
            <a:r>
              <a:rPr lang="en-US" sz="1400" dirty="0">
                <a:latin typeface="Comic Sans MS" panose="030F0702030302020204" pitchFamily="66" charset="0"/>
              </a:rPr>
              <a:t>}</a:t>
            </a:r>
          </a:p>
          <a:p>
            <a:endParaRPr lang="en-US" sz="1400" dirty="0">
              <a:latin typeface="Comic Sans MS" panose="030F0702030302020204" pitchFamily="66" charset="0"/>
            </a:endParaRP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9801" y="710961"/>
            <a:ext cx="5300221" cy="523951"/>
          </a:xfrm>
        </p:spPr>
        <p:txBody>
          <a:bodyPr>
            <a:normAutofit/>
          </a:bodyPr>
          <a:lstStyle/>
          <a:p>
            <a:pPr eaLnBrk="1" hangingPunct="1"/>
            <a:r>
              <a:rPr lang="en-US" sz="2000" dirty="0">
                <a:latin typeface="Comic Sans MS" pitchFamily="66" charset="0"/>
              </a:rPr>
              <a:t>Executing a Block of Statements</a:t>
            </a:r>
          </a:p>
        </p:txBody>
      </p:sp>
      <p:sp>
        <p:nvSpPr>
          <p:cNvPr id="28675" name="Text Box 3"/>
          <p:cNvSpPr txBox="1">
            <a:spLocks noChangeArrowheads="1"/>
          </p:cNvSpPr>
          <p:nvPr/>
        </p:nvSpPr>
        <p:spPr bwMode="auto">
          <a:xfrm>
            <a:off x="2895600" y="1889125"/>
            <a:ext cx="5771132" cy="1754326"/>
          </a:xfrm>
          <a:prstGeom prst="rect">
            <a:avLst/>
          </a:prstGeom>
          <a:noFill/>
          <a:ln w="9525">
            <a:noFill/>
            <a:miter lim="800000"/>
            <a:headEnd/>
            <a:tailEnd/>
          </a:ln>
        </p:spPr>
        <p:txBody>
          <a:bodyPr wrap="none">
            <a:spAutoFit/>
          </a:bodyPr>
          <a:lstStyle/>
          <a:p>
            <a:r>
              <a:rPr lang="en-US" sz="1800" dirty="0">
                <a:latin typeface="Comic Sans MS" pitchFamily="66" charset="0"/>
              </a:rPr>
              <a:t>Sometimes we want to execute more than one </a:t>
            </a:r>
          </a:p>
          <a:p>
            <a:r>
              <a:rPr lang="en-US" sz="1800" dirty="0">
                <a:latin typeface="Comic Sans MS" pitchFamily="66" charset="0"/>
              </a:rPr>
              <a:t>statement when a condition is true </a:t>
            </a:r>
            <a:r>
              <a:rPr lang="en-US" sz="1800" dirty="0" smtClean="0">
                <a:latin typeface="Comic Sans MS" pitchFamily="66" charset="0"/>
              </a:rPr>
              <a:t>(or false).</a:t>
            </a:r>
            <a:endParaRPr lang="en-US" sz="1800" dirty="0">
              <a:latin typeface="Comic Sans MS" pitchFamily="66" charset="0"/>
            </a:endParaRPr>
          </a:p>
          <a:p>
            <a:endParaRPr lang="en-US" sz="1800" dirty="0">
              <a:latin typeface="Comic Sans MS" pitchFamily="66" charset="0"/>
            </a:endParaRPr>
          </a:p>
          <a:p>
            <a:r>
              <a:rPr lang="en-US" sz="1800" dirty="0">
                <a:latin typeface="Comic Sans MS" pitchFamily="66" charset="0"/>
              </a:rPr>
              <a:t>In Java we can use a </a:t>
            </a:r>
            <a:r>
              <a:rPr lang="en-US" sz="1800" b="1" dirty="0">
                <a:latin typeface="Comic Sans MS" pitchFamily="66" charset="0"/>
              </a:rPr>
              <a:t>block</a:t>
            </a:r>
            <a:r>
              <a:rPr lang="en-US" sz="1800" dirty="0">
                <a:latin typeface="Comic Sans MS" pitchFamily="66" charset="0"/>
              </a:rPr>
              <a:t> of statements, delimited</a:t>
            </a:r>
          </a:p>
          <a:p>
            <a:r>
              <a:rPr lang="en-US" sz="1800" dirty="0">
                <a:latin typeface="Comic Sans MS" pitchFamily="66" charset="0"/>
              </a:rPr>
              <a:t>by </a:t>
            </a:r>
            <a:r>
              <a:rPr lang="en-US" sz="1800" b="1" dirty="0">
                <a:latin typeface="Comic Sans MS" pitchFamily="66" charset="0"/>
              </a:rPr>
              <a:t>{</a:t>
            </a:r>
            <a:r>
              <a:rPr lang="en-US" sz="1800" dirty="0">
                <a:latin typeface="Comic Sans MS" pitchFamily="66" charset="0"/>
              </a:rPr>
              <a:t> and </a:t>
            </a:r>
            <a:r>
              <a:rPr lang="en-US" sz="1800" b="1" dirty="0">
                <a:latin typeface="Comic Sans MS" pitchFamily="66" charset="0"/>
              </a:rPr>
              <a:t>}</a:t>
            </a:r>
            <a:r>
              <a:rPr lang="en-US" sz="1800" dirty="0">
                <a:latin typeface="Comic Sans MS" pitchFamily="66" charset="0"/>
              </a:rPr>
              <a:t> anyplace where we would normally use a</a:t>
            </a:r>
          </a:p>
          <a:p>
            <a:r>
              <a:rPr lang="en-US" sz="1800" dirty="0">
                <a:latin typeface="Comic Sans MS" pitchFamily="66" charset="0"/>
              </a:rPr>
              <a:t>single statement.</a:t>
            </a:r>
          </a:p>
        </p:txBody>
      </p:sp>
      <p:sp>
        <p:nvSpPr>
          <p:cNvPr id="28676" name="Text Box 4"/>
          <p:cNvSpPr txBox="1">
            <a:spLocks noChangeArrowheads="1"/>
          </p:cNvSpPr>
          <p:nvPr/>
        </p:nvSpPr>
        <p:spPr bwMode="auto">
          <a:xfrm>
            <a:off x="4950677" y="4056653"/>
            <a:ext cx="1267142" cy="1754326"/>
          </a:xfrm>
          <a:prstGeom prst="rect">
            <a:avLst/>
          </a:prstGeom>
          <a:noFill/>
          <a:ln w="9525">
            <a:noFill/>
            <a:miter lim="800000"/>
            <a:headEnd/>
            <a:tailEnd/>
          </a:ln>
        </p:spPr>
        <p:txBody>
          <a:bodyPr wrap="none">
            <a:spAutoFit/>
          </a:bodyPr>
          <a:lstStyle/>
          <a:p>
            <a:r>
              <a:rPr lang="en-US" sz="1800" dirty="0">
                <a:latin typeface="Comic Sans MS" panose="030F0702030302020204" pitchFamily="66" charset="0"/>
              </a:rPr>
              <a:t>if ( a &lt; b )</a:t>
            </a:r>
          </a:p>
          <a:p>
            <a:r>
              <a:rPr lang="en-US" sz="1800" dirty="0">
                <a:latin typeface="Comic Sans MS" panose="030F0702030302020204" pitchFamily="66" charset="0"/>
              </a:rPr>
              <a:t>{</a:t>
            </a:r>
          </a:p>
          <a:p>
            <a:r>
              <a:rPr lang="en-US" sz="1800" dirty="0">
                <a:latin typeface="Comic Sans MS" panose="030F0702030302020204" pitchFamily="66" charset="0"/>
              </a:rPr>
              <a:t>   a = 0;</a:t>
            </a:r>
          </a:p>
          <a:p>
            <a:r>
              <a:rPr lang="en-US" sz="1800" dirty="0">
                <a:latin typeface="Comic Sans MS" panose="030F0702030302020204" pitchFamily="66" charset="0"/>
              </a:rPr>
              <a:t>   b = 0;</a:t>
            </a:r>
          </a:p>
          <a:p>
            <a:r>
              <a:rPr lang="en-US" sz="1800" dirty="0">
                <a:latin typeface="Comic Sans MS" panose="030F0702030302020204" pitchFamily="66" charset="0"/>
              </a:rPr>
              <a:t>   . . .</a:t>
            </a:r>
          </a:p>
          <a:p>
            <a:r>
              <a:rPr lang="en-US" sz="1800" dirty="0">
                <a:latin typeface="Comic Sans MS" panose="030F0702030302020204" pitchFamily="66" charset="0"/>
              </a:rPr>
              <a:t>}</a:t>
            </a: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03393" y="162331"/>
            <a:ext cx="6838732" cy="6771084"/>
          </a:xfrm>
          <a:prstGeom prst="rect">
            <a:avLst/>
          </a:prstGeom>
          <a:noFill/>
          <a:ln w="9525">
            <a:noFill/>
            <a:miter lim="800000"/>
            <a:headEnd/>
            <a:tailEnd/>
          </a:ln>
        </p:spPr>
        <p:txBody>
          <a:bodyPr wrap="none">
            <a:spAutoFit/>
          </a:bodyPr>
          <a:lstStyle/>
          <a:p>
            <a:r>
              <a:rPr lang="en-US" sz="1400" dirty="0">
                <a:latin typeface="Comic Sans MS" pitchFamily="66" charset="0"/>
              </a:rPr>
              <a:t>package ages;</a:t>
            </a:r>
          </a:p>
          <a:p>
            <a:r>
              <a:rPr lang="en-US" sz="1400" dirty="0">
                <a:latin typeface="Comic Sans MS" pitchFamily="66" charset="0"/>
              </a:rPr>
              <a:t>import </a:t>
            </a:r>
            <a:r>
              <a:rPr lang="en-US" sz="1400" dirty="0" err="1">
                <a:latin typeface="Comic Sans MS" pitchFamily="66" charset="0"/>
              </a:rPr>
              <a:t>java.util.Scanner</a:t>
            </a:r>
            <a:r>
              <a:rPr lang="en-US" sz="1400" dirty="0">
                <a:latin typeface="Comic Sans MS" pitchFamily="66" charset="0"/>
              </a:rPr>
              <a:t>;</a:t>
            </a:r>
          </a:p>
          <a:p>
            <a:endParaRPr lang="en-US" sz="1400" dirty="0">
              <a:latin typeface="Comic Sans MS" pitchFamily="66" charset="0"/>
            </a:endParaRPr>
          </a:p>
          <a:p>
            <a:r>
              <a:rPr lang="en-US" sz="1400" dirty="0">
                <a:latin typeface="Comic Sans MS" pitchFamily="66" charset="0"/>
              </a:rPr>
              <a:t>public class Ages {</a:t>
            </a:r>
          </a:p>
          <a:p>
            <a:endParaRPr lang="en-US" sz="1400" dirty="0">
              <a:latin typeface="Comic Sans MS" pitchFamily="66" charset="0"/>
            </a:endParaRPr>
          </a:p>
          <a:p>
            <a:r>
              <a:rPr lang="en-US" sz="1400" dirty="0">
                <a:latin typeface="Comic Sans MS" pitchFamily="66" charset="0"/>
              </a:rPr>
              <a:t>    public static void main(String[] </a:t>
            </a:r>
            <a:r>
              <a:rPr lang="en-US" sz="1400" dirty="0" err="1">
                <a:latin typeface="Comic Sans MS" pitchFamily="66" charset="0"/>
              </a:rPr>
              <a:t>args</a:t>
            </a:r>
            <a:r>
              <a:rPr lang="en-US" sz="1400" dirty="0">
                <a:latin typeface="Comic Sans MS" pitchFamily="66" charset="0"/>
              </a:rPr>
              <a:t>) </a:t>
            </a:r>
          </a:p>
          <a:p>
            <a:r>
              <a:rPr lang="en-US" sz="1400" dirty="0">
                <a:latin typeface="Comic Sans MS" pitchFamily="66" charset="0"/>
              </a:rPr>
              <a:t>    {</a:t>
            </a:r>
          </a:p>
          <a:p>
            <a:r>
              <a:rPr lang="en-US" sz="1400" dirty="0">
                <a:latin typeface="Comic Sans MS" pitchFamily="66" charset="0"/>
              </a:rPr>
              <a:t>        // declare MINOR as 21</a:t>
            </a:r>
          </a:p>
          <a:p>
            <a:r>
              <a:rPr lang="en-US" sz="1400" dirty="0">
                <a:latin typeface="Comic Sans MS" pitchFamily="66" charset="0"/>
              </a:rPr>
              <a:t>        final </a:t>
            </a:r>
            <a:r>
              <a:rPr lang="en-US" sz="1400" dirty="0" err="1">
                <a:latin typeface="Comic Sans MS" pitchFamily="66" charset="0"/>
              </a:rPr>
              <a:t>int</a:t>
            </a:r>
            <a:r>
              <a:rPr lang="en-US" sz="1400" dirty="0">
                <a:latin typeface="Comic Sans MS" pitchFamily="66" charset="0"/>
              </a:rPr>
              <a:t> MINOR = 21;</a:t>
            </a:r>
          </a:p>
          <a:p>
            <a:r>
              <a:rPr lang="en-US" sz="1400" dirty="0">
                <a:latin typeface="Comic Sans MS" pitchFamily="66" charset="0"/>
              </a:rPr>
              <a:t>        </a:t>
            </a:r>
          </a:p>
          <a:p>
            <a:r>
              <a:rPr lang="en-US" sz="1400" dirty="0">
                <a:latin typeface="Comic Sans MS" pitchFamily="66" charset="0"/>
              </a:rPr>
              <a:t>        // Prompt user for their age and save their input</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("How old are you?");</a:t>
            </a:r>
          </a:p>
          <a:p>
            <a:r>
              <a:rPr lang="en-US" sz="1400" dirty="0">
                <a:latin typeface="Comic Sans MS" pitchFamily="66" charset="0"/>
              </a:rPr>
              <a:t>        Scanner keyboard = new Scanner(System.in);</a:t>
            </a:r>
          </a:p>
          <a:p>
            <a:r>
              <a:rPr lang="en-US" sz="1400" dirty="0">
                <a:latin typeface="Comic Sans MS" pitchFamily="66" charset="0"/>
              </a:rPr>
              <a:t>        </a:t>
            </a:r>
            <a:r>
              <a:rPr lang="en-US" sz="1400" dirty="0" err="1">
                <a:latin typeface="Comic Sans MS" pitchFamily="66" charset="0"/>
              </a:rPr>
              <a:t>int</a:t>
            </a:r>
            <a:r>
              <a:rPr lang="en-US" sz="1400" dirty="0">
                <a:latin typeface="Comic Sans MS" pitchFamily="66" charset="0"/>
              </a:rPr>
              <a:t> age = </a:t>
            </a:r>
            <a:r>
              <a:rPr lang="en-US" sz="1400" dirty="0" err="1">
                <a:latin typeface="Comic Sans MS" pitchFamily="66" charset="0"/>
              </a:rPr>
              <a:t>keyboard.nextInt</a:t>
            </a:r>
            <a:r>
              <a:rPr lang="en-US" sz="1400" dirty="0">
                <a:latin typeface="Comic Sans MS" pitchFamily="66" charset="0"/>
              </a:rPr>
              <a:t>();</a:t>
            </a:r>
          </a:p>
          <a:p>
            <a:r>
              <a:rPr lang="en-US" sz="1400" dirty="0">
                <a:latin typeface="Comic Sans MS" pitchFamily="66" charset="0"/>
              </a:rPr>
              <a:t>        </a:t>
            </a:r>
          </a:p>
          <a:p>
            <a:r>
              <a:rPr lang="en-US" sz="1400" dirty="0">
                <a:latin typeface="Comic Sans MS" pitchFamily="66" charset="0"/>
              </a:rPr>
              <a:t>       if(age &lt; MINOR)</a:t>
            </a:r>
          </a:p>
          <a:p>
            <a:r>
              <a:rPr lang="en-US" sz="1400" dirty="0">
                <a:latin typeface="Comic Sans MS" pitchFamily="66" charset="0"/>
              </a:rPr>
              <a:t>        {</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("Youth is a wonderful thing: Enjoy it!");</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a:t>
            </a:r>
          </a:p>
          <a:p>
            <a:r>
              <a:rPr lang="en-US" sz="1400" dirty="0">
                <a:latin typeface="Comic Sans MS" pitchFamily="66" charset="0"/>
              </a:rPr>
              <a:t>        }</a:t>
            </a:r>
          </a:p>
          <a:p>
            <a:r>
              <a:rPr lang="en-US" sz="1400" dirty="0">
                <a:latin typeface="Comic Sans MS" pitchFamily="66" charset="0"/>
              </a:rPr>
              <a:t>        else</a:t>
            </a:r>
          </a:p>
          <a:p>
            <a:r>
              <a:rPr lang="en-US" sz="1400" dirty="0">
                <a:latin typeface="Comic Sans MS" pitchFamily="66" charset="0"/>
              </a:rPr>
              <a:t>        {</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            </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("Old age is a state of mind.");</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a:t>
            </a:r>
          </a:p>
          <a:p>
            <a:r>
              <a:rPr lang="en-US" sz="1400" dirty="0">
                <a:latin typeface="Comic Sans MS" pitchFamily="66" charset="0"/>
              </a:rPr>
              <a:t>        }</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("Goodbye");</a:t>
            </a:r>
          </a:p>
          <a:p>
            <a:r>
              <a:rPr lang="en-US" sz="1400" dirty="0">
                <a:latin typeface="Comic Sans MS" pitchFamily="66" charset="0"/>
              </a:rPr>
              <a:t>    } </a:t>
            </a:r>
          </a:p>
          <a:p>
            <a:r>
              <a:rPr lang="en-US" sz="1400" dirty="0">
                <a:latin typeface="Comic Sans MS" pitchFamily="66" charset="0"/>
              </a:rPr>
              <a:t>}</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421063" y="1607139"/>
            <a:ext cx="4470662" cy="637586"/>
          </a:xfrm>
        </p:spPr>
        <p:txBody>
          <a:bodyPr>
            <a:normAutofit/>
          </a:bodyPr>
          <a:lstStyle/>
          <a:p>
            <a:pPr eaLnBrk="1" hangingPunct="1"/>
            <a:r>
              <a:rPr lang="en-US" sz="2000" dirty="0">
                <a:latin typeface="Comic Sans MS" pitchFamily="66" charset="0"/>
              </a:rPr>
              <a:t>Nested </a:t>
            </a:r>
            <a:r>
              <a:rPr lang="en-US" sz="2000" i="1" dirty="0">
                <a:latin typeface="Comic Sans MS" pitchFamily="66" charset="0"/>
              </a:rPr>
              <a:t>if/else</a:t>
            </a:r>
            <a:r>
              <a:rPr lang="en-US" sz="2000" dirty="0">
                <a:latin typeface="Comic Sans MS" pitchFamily="66" charset="0"/>
              </a:rPr>
              <a:t> Statements</a:t>
            </a:r>
          </a:p>
        </p:txBody>
      </p:sp>
      <p:sp>
        <p:nvSpPr>
          <p:cNvPr id="32771" name="Text Box 3"/>
          <p:cNvSpPr txBox="1">
            <a:spLocks noChangeArrowheads="1"/>
          </p:cNvSpPr>
          <p:nvPr/>
        </p:nvSpPr>
        <p:spPr bwMode="auto">
          <a:xfrm>
            <a:off x="3402013" y="2438400"/>
            <a:ext cx="5059398" cy="923330"/>
          </a:xfrm>
          <a:prstGeom prst="rect">
            <a:avLst/>
          </a:prstGeom>
          <a:noFill/>
          <a:ln w="9525">
            <a:noFill/>
            <a:miter lim="800000"/>
            <a:headEnd/>
            <a:tailEnd/>
          </a:ln>
        </p:spPr>
        <p:txBody>
          <a:bodyPr wrap="none">
            <a:spAutoFit/>
          </a:bodyPr>
          <a:lstStyle/>
          <a:p>
            <a:r>
              <a:rPr lang="en-US" sz="1800" dirty="0">
                <a:latin typeface="Comic Sans MS" pitchFamily="66" charset="0"/>
              </a:rPr>
              <a:t>In Java the statement to be executed as the</a:t>
            </a:r>
          </a:p>
          <a:p>
            <a:r>
              <a:rPr lang="en-US" sz="1800" dirty="0">
                <a:latin typeface="Comic Sans MS" pitchFamily="66" charset="0"/>
              </a:rPr>
              <a:t>result of an </a:t>
            </a:r>
            <a:r>
              <a:rPr lang="en-US" sz="1800" i="1" dirty="0">
                <a:latin typeface="Comic Sans MS" pitchFamily="66" charset="0"/>
              </a:rPr>
              <a:t>if</a:t>
            </a:r>
            <a:r>
              <a:rPr lang="en-US" sz="1800" dirty="0">
                <a:latin typeface="Comic Sans MS" pitchFamily="66" charset="0"/>
              </a:rPr>
              <a:t> statement could be </a:t>
            </a:r>
            <a:r>
              <a:rPr lang="en-US" sz="1800" b="1" dirty="0">
                <a:latin typeface="Comic Sans MS" pitchFamily="66" charset="0"/>
              </a:rPr>
              <a:t>another </a:t>
            </a:r>
            <a:r>
              <a:rPr lang="en-US" sz="1800" i="1" dirty="0">
                <a:latin typeface="Comic Sans MS" pitchFamily="66" charset="0"/>
              </a:rPr>
              <a:t>if</a:t>
            </a:r>
          </a:p>
          <a:p>
            <a:r>
              <a:rPr lang="en-US" sz="1800" dirty="0">
                <a:latin typeface="Comic Sans MS" pitchFamily="66" charset="0"/>
              </a:rPr>
              <a:t>statement.</a:t>
            </a:r>
          </a:p>
        </p:txBody>
      </p:sp>
      <p:sp>
        <p:nvSpPr>
          <p:cNvPr id="32772" name="Text Box 4"/>
          <p:cNvSpPr txBox="1">
            <a:spLocks noChangeArrowheads="1"/>
          </p:cNvSpPr>
          <p:nvPr/>
        </p:nvSpPr>
        <p:spPr bwMode="auto">
          <a:xfrm>
            <a:off x="3421064" y="3832226"/>
            <a:ext cx="4974439" cy="646331"/>
          </a:xfrm>
          <a:prstGeom prst="rect">
            <a:avLst/>
          </a:prstGeom>
          <a:noFill/>
          <a:ln w="9525">
            <a:noFill/>
            <a:miter lim="800000"/>
            <a:headEnd/>
            <a:tailEnd/>
          </a:ln>
        </p:spPr>
        <p:txBody>
          <a:bodyPr wrap="none">
            <a:spAutoFit/>
          </a:bodyPr>
          <a:lstStyle/>
          <a:p>
            <a:r>
              <a:rPr lang="en-US" sz="1800" dirty="0">
                <a:latin typeface="Comic Sans MS" pitchFamily="66" charset="0"/>
              </a:rPr>
              <a:t>In a nested </a:t>
            </a:r>
            <a:r>
              <a:rPr lang="en-US" sz="1800" i="1" dirty="0">
                <a:latin typeface="Comic Sans MS" pitchFamily="66" charset="0"/>
              </a:rPr>
              <a:t>if</a:t>
            </a:r>
            <a:r>
              <a:rPr lang="en-US" sz="1800" dirty="0">
                <a:latin typeface="Comic Sans MS" pitchFamily="66" charset="0"/>
              </a:rPr>
              <a:t> statement, an </a:t>
            </a:r>
            <a:r>
              <a:rPr lang="en-US" sz="1800" i="1" dirty="0">
                <a:latin typeface="Comic Sans MS" pitchFamily="66" charset="0"/>
              </a:rPr>
              <a:t>else</a:t>
            </a:r>
            <a:r>
              <a:rPr lang="en-US" sz="1800" dirty="0">
                <a:latin typeface="Comic Sans MS" pitchFamily="66" charset="0"/>
              </a:rPr>
              <a:t> clause is</a:t>
            </a:r>
          </a:p>
          <a:p>
            <a:r>
              <a:rPr lang="en-US" sz="1800" dirty="0">
                <a:latin typeface="Comic Sans MS" pitchFamily="66" charset="0"/>
              </a:rPr>
              <a:t>always matched to the closest unmatched </a:t>
            </a:r>
            <a:r>
              <a:rPr lang="en-US" sz="1800" i="1" dirty="0">
                <a:latin typeface="Comic Sans MS" pitchFamily="66" charset="0"/>
              </a:rPr>
              <a:t>if</a:t>
            </a:r>
            <a:r>
              <a:rPr lang="en-US" sz="1800" dirty="0">
                <a:latin typeface="Comic Sans MS" pitchFamily="66" charset="0"/>
              </a:rPr>
              <a:t>.</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2576024" y="1476277"/>
            <a:ext cx="4626053" cy="685898"/>
          </a:xfrm>
        </p:spPr>
        <p:txBody>
          <a:bodyPr>
            <a:normAutofit fontScale="90000"/>
          </a:bodyPr>
          <a:lstStyle/>
          <a:p>
            <a:pPr eaLnBrk="1" hangingPunct="1"/>
            <a:r>
              <a:rPr lang="en-US" sz="2000" dirty="0" smtClean="0">
                <a:latin typeface="Comic Sans MS" pitchFamily="66" charset="0"/>
              </a:rPr>
              <a:t>What you will learn this week</a:t>
            </a:r>
            <a:endParaRPr lang="en-US" sz="2000" dirty="0">
              <a:latin typeface="Comic Sans MS" pitchFamily="66" charset="0"/>
            </a:endParaRPr>
          </a:p>
        </p:txBody>
      </p:sp>
      <p:pic>
        <p:nvPicPr>
          <p:cNvPr id="5124" name="Picture 6" descr="WB02258_"/>
          <p:cNvPicPr>
            <a:picLocks noChangeAspect="1" noChangeArrowheads="1"/>
          </p:cNvPicPr>
          <p:nvPr/>
        </p:nvPicPr>
        <p:blipFill>
          <a:blip r:embed="rId2" cstate="print"/>
          <a:srcRect/>
          <a:stretch>
            <a:fillRect/>
          </a:stretch>
        </p:blipFill>
        <p:spPr bwMode="auto">
          <a:xfrm>
            <a:off x="2576024" y="4219575"/>
            <a:ext cx="190500" cy="190500"/>
          </a:xfrm>
          <a:prstGeom prst="rect">
            <a:avLst/>
          </a:prstGeom>
          <a:noFill/>
          <a:ln w="9525">
            <a:noFill/>
            <a:miter lim="800000"/>
            <a:headEnd/>
            <a:tailEnd/>
          </a:ln>
        </p:spPr>
      </p:pic>
      <p:pic>
        <p:nvPicPr>
          <p:cNvPr id="5125" name="Picture 7" descr="WB02258_"/>
          <p:cNvPicPr>
            <a:picLocks noChangeAspect="1" noChangeArrowheads="1"/>
          </p:cNvPicPr>
          <p:nvPr/>
        </p:nvPicPr>
        <p:blipFill>
          <a:blip r:embed="rId2" cstate="print"/>
          <a:srcRect/>
          <a:stretch>
            <a:fillRect/>
          </a:stretch>
        </p:blipFill>
        <p:spPr bwMode="auto">
          <a:xfrm>
            <a:off x="2576024" y="3609975"/>
            <a:ext cx="190500" cy="190500"/>
          </a:xfrm>
          <a:prstGeom prst="rect">
            <a:avLst/>
          </a:prstGeom>
          <a:noFill/>
          <a:ln w="9525">
            <a:noFill/>
            <a:miter lim="800000"/>
            <a:headEnd/>
            <a:tailEnd/>
          </a:ln>
        </p:spPr>
      </p:pic>
      <p:pic>
        <p:nvPicPr>
          <p:cNvPr id="5126" name="Picture 8" descr="WB02258_"/>
          <p:cNvPicPr>
            <a:picLocks noChangeAspect="1" noChangeArrowheads="1"/>
          </p:cNvPicPr>
          <p:nvPr/>
        </p:nvPicPr>
        <p:blipFill>
          <a:blip r:embed="rId2" cstate="print"/>
          <a:srcRect/>
          <a:stretch>
            <a:fillRect/>
          </a:stretch>
        </p:blipFill>
        <p:spPr bwMode="auto">
          <a:xfrm>
            <a:off x="2576024" y="2771775"/>
            <a:ext cx="190500" cy="190500"/>
          </a:xfrm>
          <a:prstGeom prst="rect">
            <a:avLst/>
          </a:prstGeom>
          <a:noFill/>
          <a:ln w="9525">
            <a:noFill/>
            <a:miter lim="800000"/>
            <a:headEnd/>
            <a:tailEnd/>
          </a:ln>
        </p:spPr>
      </p:pic>
      <p:pic>
        <p:nvPicPr>
          <p:cNvPr id="5127" name="Picture 9" descr="WB02258_"/>
          <p:cNvPicPr>
            <a:picLocks noChangeAspect="1" noChangeArrowheads="1"/>
          </p:cNvPicPr>
          <p:nvPr/>
        </p:nvPicPr>
        <p:blipFill>
          <a:blip r:embed="rId2" cstate="print"/>
          <a:srcRect/>
          <a:stretch>
            <a:fillRect/>
          </a:stretch>
        </p:blipFill>
        <p:spPr bwMode="auto">
          <a:xfrm>
            <a:off x="2576024" y="3914775"/>
            <a:ext cx="190500" cy="190500"/>
          </a:xfrm>
          <a:prstGeom prst="rect">
            <a:avLst/>
          </a:prstGeom>
          <a:noFill/>
          <a:ln w="9525">
            <a:noFill/>
            <a:miter lim="800000"/>
            <a:headEnd/>
            <a:tailEnd/>
          </a:ln>
        </p:spPr>
      </p:pic>
      <p:pic>
        <p:nvPicPr>
          <p:cNvPr id="5130" name="Picture 12" descr="WB02258_"/>
          <p:cNvPicPr>
            <a:picLocks noChangeAspect="1" noChangeArrowheads="1"/>
          </p:cNvPicPr>
          <p:nvPr/>
        </p:nvPicPr>
        <p:blipFill>
          <a:blip r:embed="rId2" cstate="print"/>
          <a:srcRect/>
          <a:stretch>
            <a:fillRect/>
          </a:stretch>
        </p:blipFill>
        <p:spPr bwMode="auto">
          <a:xfrm>
            <a:off x="2576024" y="2543175"/>
            <a:ext cx="190500" cy="190500"/>
          </a:xfrm>
          <a:prstGeom prst="rect">
            <a:avLst/>
          </a:prstGeom>
          <a:noFill/>
          <a:ln w="9525">
            <a:noFill/>
            <a:miter lim="800000"/>
            <a:headEnd/>
            <a:tailEnd/>
          </a:ln>
        </p:spPr>
      </p:pic>
      <p:pic>
        <p:nvPicPr>
          <p:cNvPr id="5131" name="Picture 13" descr="WB02258_"/>
          <p:cNvPicPr>
            <a:picLocks noChangeAspect="1" noChangeArrowheads="1"/>
          </p:cNvPicPr>
          <p:nvPr/>
        </p:nvPicPr>
        <p:blipFill>
          <a:blip r:embed="rId2" cstate="print"/>
          <a:srcRect/>
          <a:stretch>
            <a:fillRect/>
          </a:stretch>
        </p:blipFill>
        <p:spPr bwMode="auto">
          <a:xfrm>
            <a:off x="2576024" y="3340980"/>
            <a:ext cx="190500" cy="190500"/>
          </a:xfrm>
          <a:prstGeom prst="rect">
            <a:avLst/>
          </a:prstGeom>
          <a:noFill/>
          <a:ln w="9525">
            <a:noFill/>
            <a:miter lim="800000"/>
            <a:headEnd/>
            <a:tailEnd/>
          </a:ln>
        </p:spPr>
      </p:pic>
      <p:pic>
        <p:nvPicPr>
          <p:cNvPr id="5132" name="Picture 14" descr="WB02258_"/>
          <p:cNvPicPr>
            <a:picLocks noChangeAspect="1" noChangeArrowheads="1"/>
          </p:cNvPicPr>
          <p:nvPr/>
        </p:nvPicPr>
        <p:blipFill>
          <a:blip r:embed="rId2" cstate="print"/>
          <a:srcRect/>
          <a:stretch>
            <a:fillRect/>
          </a:stretch>
        </p:blipFill>
        <p:spPr bwMode="auto">
          <a:xfrm>
            <a:off x="2576024" y="2238375"/>
            <a:ext cx="190500" cy="190500"/>
          </a:xfrm>
          <a:prstGeom prst="rect">
            <a:avLst/>
          </a:prstGeom>
          <a:noFill/>
          <a:ln w="9525">
            <a:noFill/>
            <a:miter lim="800000"/>
            <a:headEnd/>
            <a:tailEnd/>
          </a:ln>
        </p:spPr>
      </p:pic>
      <p:sp>
        <p:nvSpPr>
          <p:cNvPr id="5133" name="Text Box 15"/>
          <p:cNvSpPr txBox="1">
            <a:spLocks noChangeArrowheads="1"/>
          </p:cNvSpPr>
          <p:nvPr/>
        </p:nvSpPr>
        <p:spPr bwMode="auto">
          <a:xfrm>
            <a:off x="2728424" y="2162175"/>
            <a:ext cx="8079456" cy="2308324"/>
          </a:xfrm>
          <a:prstGeom prst="rect">
            <a:avLst/>
          </a:prstGeom>
          <a:noFill/>
          <a:ln w="9525">
            <a:noFill/>
            <a:miter lim="800000"/>
            <a:headEnd/>
            <a:tailEnd/>
          </a:ln>
        </p:spPr>
        <p:txBody>
          <a:bodyPr wrap="none">
            <a:spAutoFit/>
          </a:bodyPr>
          <a:lstStyle/>
          <a:p>
            <a:r>
              <a:rPr lang="en-US" sz="1800" dirty="0" smtClean="0">
                <a:latin typeface="Comic Sans MS" pitchFamily="66" charset="0"/>
              </a:rPr>
              <a:t>The definition of “flow of control”</a:t>
            </a:r>
            <a:endParaRPr lang="en-US" sz="1800" dirty="0">
              <a:latin typeface="Comic Sans MS" pitchFamily="66" charset="0"/>
            </a:endParaRPr>
          </a:p>
          <a:p>
            <a:r>
              <a:rPr lang="en-US" sz="1800" dirty="0" smtClean="0">
                <a:latin typeface="Comic Sans MS" pitchFamily="66" charset="0"/>
              </a:rPr>
              <a:t>How to correctly use if statements in a Java program.</a:t>
            </a:r>
            <a:endParaRPr lang="en-US" sz="1800" dirty="0">
              <a:latin typeface="Comic Sans MS" pitchFamily="66" charset="0"/>
            </a:endParaRPr>
          </a:p>
          <a:p>
            <a:r>
              <a:rPr lang="en-US" sz="1800" dirty="0" smtClean="0">
                <a:latin typeface="Comic Sans MS" pitchFamily="66" charset="0"/>
              </a:rPr>
              <a:t>How to correctly use if/else statements in a Java program.</a:t>
            </a:r>
            <a:endParaRPr lang="en-US" sz="1800" dirty="0">
              <a:latin typeface="Comic Sans MS" pitchFamily="66" charset="0"/>
            </a:endParaRPr>
          </a:p>
          <a:p>
            <a:r>
              <a:rPr lang="en-US" sz="1800" dirty="0">
                <a:latin typeface="Comic Sans MS" pitchFamily="66" charset="0"/>
              </a:rPr>
              <a:t> and use them correctly in a Java program</a:t>
            </a:r>
          </a:p>
          <a:p>
            <a:r>
              <a:rPr lang="en-US" sz="1800" dirty="0">
                <a:latin typeface="Comic Sans MS" pitchFamily="66" charset="0"/>
              </a:rPr>
              <a:t>Correctly use if/else statements in a Java program</a:t>
            </a:r>
          </a:p>
          <a:p>
            <a:r>
              <a:rPr lang="en-US" sz="1800" dirty="0">
                <a:latin typeface="Comic Sans MS" pitchFamily="66" charset="0"/>
              </a:rPr>
              <a:t>Correctly use blocks in if/else statements</a:t>
            </a:r>
          </a:p>
          <a:p>
            <a:r>
              <a:rPr lang="en-US" sz="1800" dirty="0">
                <a:latin typeface="Comic Sans MS" pitchFamily="66" charset="0"/>
              </a:rPr>
              <a:t>Correctly use a switch statement in a Java program</a:t>
            </a:r>
          </a:p>
          <a:p>
            <a:r>
              <a:rPr lang="en-US" sz="1800" dirty="0">
                <a:latin typeface="Comic Sans MS" pitchFamily="66" charset="0"/>
              </a:rPr>
              <a:t>Correctly use the logical operators to make complex Boolean expressions </a:t>
            </a:r>
          </a:p>
        </p:txBody>
      </p:sp>
    </p:spTree>
    <p:extLst>
      <p:ext uri="{BB962C8B-B14F-4D97-AF65-F5344CB8AC3E}">
        <p14:creationId xmlns:p14="http://schemas.microsoft.com/office/powerpoint/2010/main" val="725435009"/>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352800" y="144464"/>
            <a:ext cx="6841938" cy="6555641"/>
          </a:xfrm>
          <a:prstGeom prst="rect">
            <a:avLst/>
          </a:prstGeom>
          <a:noFill/>
          <a:ln w="9525">
            <a:noFill/>
            <a:miter lim="800000"/>
            <a:headEnd/>
            <a:tailEnd/>
          </a:ln>
        </p:spPr>
        <p:txBody>
          <a:bodyPr wrap="none">
            <a:spAutoFit/>
          </a:bodyPr>
          <a:lstStyle/>
          <a:p>
            <a:r>
              <a:rPr lang="en-US" sz="1400" dirty="0">
                <a:latin typeface="Comic Sans MS" pitchFamily="66" charset="0"/>
              </a:rPr>
              <a:t>package smallest;</a:t>
            </a:r>
          </a:p>
          <a:p>
            <a:endParaRPr lang="en-US" sz="1400" dirty="0">
              <a:latin typeface="Comic Sans MS" pitchFamily="66" charset="0"/>
            </a:endParaRPr>
          </a:p>
          <a:p>
            <a:r>
              <a:rPr lang="en-US" sz="1400" dirty="0">
                <a:latin typeface="Comic Sans MS" pitchFamily="66" charset="0"/>
              </a:rPr>
              <a:t>import </a:t>
            </a:r>
            <a:r>
              <a:rPr lang="en-US" sz="1400" dirty="0" err="1">
                <a:latin typeface="Comic Sans MS" pitchFamily="66" charset="0"/>
              </a:rPr>
              <a:t>java.util.Scanner</a:t>
            </a:r>
            <a:r>
              <a:rPr lang="en-US" sz="1400" dirty="0">
                <a:latin typeface="Comic Sans MS" pitchFamily="66" charset="0"/>
              </a:rPr>
              <a:t>;</a:t>
            </a:r>
          </a:p>
          <a:p>
            <a:endParaRPr lang="en-US" sz="1400" dirty="0">
              <a:latin typeface="Comic Sans MS" pitchFamily="66" charset="0"/>
            </a:endParaRPr>
          </a:p>
          <a:p>
            <a:r>
              <a:rPr lang="en-US" sz="1400" dirty="0">
                <a:latin typeface="Comic Sans MS" pitchFamily="66" charset="0"/>
              </a:rPr>
              <a:t>public class Smallest </a:t>
            </a:r>
          </a:p>
          <a:p>
            <a:r>
              <a:rPr lang="en-US" sz="1400" dirty="0">
                <a:latin typeface="Comic Sans MS" pitchFamily="66" charset="0"/>
              </a:rPr>
              <a:t>{</a:t>
            </a:r>
          </a:p>
          <a:p>
            <a:r>
              <a:rPr lang="en-US" sz="1400" dirty="0">
                <a:latin typeface="Comic Sans MS" pitchFamily="66" charset="0"/>
              </a:rPr>
              <a:t>    public static void main(String[] </a:t>
            </a:r>
            <a:r>
              <a:rPr lang="en-US" sz="1400" dirty="0" err="1">
                <a:latin typeface="Comic Sans MS" pitchFamily="66" charset="0"/>
              </a:rPr>
              <a:t>args</a:t>
            </a:r>
            <a:r>
              <a:rPr lang="en-US" sz="1400" dirty="0">
                <a:latin typeface="Comic Sans MS" pitchFamily="66" charset="0"/>
              </a:rPr>
              <a:t>) </a:t>
            </a:r>
          </a:p>
          <a:p>
            <a:r>
              <a:rPr lang="en-US" sz="1400" dirty="0">
                <a:latin typeface="Comic Sans MS" pitchFamily="66" charset="0"/>
              </a:rPr>
              <a:t>    {</a:t>
            </a:r>
          </a:p>
          <a:p>
            <a:r>
              <a:rPr lang="en-US" sz="1400" dirty="0">
                <a:latin typeface="Comic Sans MS" pitchFamily="66" charset="0"/>
              </a:rPr>
              <a:t>        </a:t>
            </a:r>
            <a:r>
              <a:rPr lang="en-US" sz="1400" dirty="0" err="1">
                <a:latin typeface="Comic Sans MS" pitchFamily="66" charset="0"/>
              </a:rPr>
              <a:t>int</a:t>
            </a:r>
            <a:r>
              <a:rPr lang="en-US" sz="1400" dirty="0">
                <a:latin typeface="Comic Sans MS" pitchFamily="66" charset="0"/>
              </a:rPr>
              <a:t> a, b, c, min = 0;</a:t>
            </a:r>
          </a:p>
          <a:p>
            <a:endParaRPr lang="en-US" sz="1400" dirty="0">
              <a:latin typeface="Comic Sans MS" pitchFamily="66" charset="0"/>
            </a:endParaRPr>
          </a:p>
          <a:p>
            <a:r>
              <a:rPr lang="en-US" sz="1400" dirty="0">
                <a:latin typeface="Comic Sans MS" pitchFamily="66" charset="0"/>
              </a:rPr>
              <a:t>        Scanner keyboard = new Scanner(System.in);</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("Enter three integer values - each on a separate line.");</a:t>
            </a:r>
          </a:p>
          <a:p>
            <a:r>
              <a:rPr lang="en-US" sz="1400" dirty="0">
                <a:latin typeface="Comic Sans MS" pitchFamily="66" charset="0"/>
              </a:rPr>
              <a:t>        a = </a:t>
            </a:r>
            <a:r>
              <a:rPr lang="en-US" sz="1400" dirty="0" err="1">
                <a:latin typeface="Comic Sans MS" pitchFamily="66" charset="0"/>
              </a:rPr>
              <a:t>keyboard.nextInt</a:t>
            </a:r>
            <a:r>
              <a:rPr lang="en-US" sz="1400" dirty="0">
                <a:latin typeface="Comic Sans MS" pitchFamily="66" charset="0"/>
              </a:rPr>
              <a:t>();</a:t>
            </a:r>
          </a:p>
          <a:p>
            <a:r>
              <a:rPr lang="en-US" sz="1400" dirty="0">
                <a:latin typeface="Comic Sans MS" pitchFamily="66" charset="0"/>
              </a:rPr>
              <a:t>        b = </a:t>
            </a:r>
            <a:r>
              <a:rPr lang="en-US" sz="1400" dirty="0" err="1">
                <a:latin typeface="Comic Sans MS" pitchFamily="66" charset="0"/>
              </a:rPr>
              <a:t>keyboard.nextInt</a:t>
            </a:r>
            <a:r>
              <a:rPr lang="en-US" sz="1400" dirty="0">
                <a:latin typeface="Comic Sans MS" pitchFamily="66" charset="0"/>
              </a:rPr>
              <a:t>();</a:t>
            </a:r>
          </a:p>
          <a:p>
            <a:r>
              <a:rPr lang="en-US" sz="1400" dirty="0">
                <a:latin typeface="Comic Sans MS" pitchFamily="66" charset="0"/>
              </a:rPr>
              <a:t>        c = </a:t>
            </a:r>
            <a:r>
              <a:rPr lang="en-US" sz="1400" dirty="0" err="1">
                <a:latin typeface="Comic Sans MS" pitchFamily="66" charset="0"/>
              </a:rPr>
              <a:t>keyboard.nextInt</a:t>
            </a:r>
            <a:r>
              <a:rPr lang="en-US" sz="1400" dirty="0">
                <a:latin typeface="Comic Sans MS" pitchFamily="66" charset="0"/>
              </a:rPr>
              <a:t>();</a:t>
            </a:r>
          </a:p>
          <a:p>
            <a:endParaRPr lang="en-US" sz="1400" dirty="0">
              <a:latin typeface="Comic Sans MS" pitchFamily="66" charset="0"/>
            </a:endParaRPr>
          </a:p>
          <a:p>
            <a:r>
              <a:rPr lang="en-US" sz="1400" dirty="0">
                <a:latin typeface="Comic Sans MS" pitchFamily="66" charset="0"/>
              </a:rPr>
              <a:t>        if (a &lt; b)</a:t>
            </a:r>
          </a:p>
          <a:p>
            <a:r>
              <a:rPr lang="en-US" sz="1400" dirty="0">
                <a:latin typeface="Comic Sans MS" pitchFamily="66" charset="0"/>
              </a:rPr>
              <a:t>            if (a &lt; c)</a:t>
            </a:r>
          </a:p>
          <a:p>
            <a:r>
              <a:rPr lang="en-US" sz="1400" dirty="0">
                <a:latin typeface="Comic Sans MS" pitchFamily="66" charset="0"/>
              </a:rPr>
              <a:t>                min = a;</a:t>
            </a:r>
          </a:p>
          <a:p>
            <a:r>
              <a:rPr lang="en-US" sz="1400" dirty="0">
                <a:latin typeface="Comic Sans MS" pitchFamily="66" charset="0"/>
              </a:rPr>
              <a:t>            else</a:t>
            </a:r>
          </a:p>
          <a:p>
            <a:r>
              <a:rPr lang="en-US" sz="1400" dirty="0">
                <a:latin typeface="Comic Sans MS" pitchFamily="66" charset="0"/>
              </a:rPr>
              <a:t>                min = c;</a:t>
            </a:r>
          </a:p>
          <a:p>
            <a:r>
              <a:rPr lang="en-US" sz="1400" dirty="0">
                <a:latin typeface="Comic Sans MS" pitchFamily="66" charset="0"/>
              </a:rPr>
              <a:t>        else</a:t>
            </a:r>
          </a:p>
          <a:p>
            <a:r>
              <a:rPr lang="en-US" sz="1400" dirty="0">
                <a:latin typeface="Comic Sans MS" pitchFamily="66" charset="0"/>
              </a:rPr>
              <a:t>            if (b &lt; c)</a:t>
            </a:r>
          </a:p>
          <a:p>
            <a:r>
              <a:rPr lang="en-US" sz="1400" dirty="0">
                <a:latin typeface="Comic Sans MS" pitchFamily="66" charset="0"/>
              </a:rPr>
              <a:t>                min = b;</a:t>
            </a:r>
          </a:p>
          <a:p>
            <a:r>
              <a:rPr lang="en-US" sz="1400" dirty="0">
                <a:latin typeface="Comic Sans MS" pitchFamily="66" charset="0"/>
              </a:rPr>
              <a:t>            else</a:t>
            </a:r>
          </a:p>
          <a:p>
            <a:r>
              <a:rPr lang="en-US" sz="1400" dirty="0">
                <a:latin typeface="Comic Sans MS" pitchFamily="66" charset="0"/>
              </a:rPr>
              <a:t>                min = c;</a:t>
            </a:r>
          </a:p>
          <a:p>
            <a:endParaRPr lang="en-US" sz="1400" dirty="0">
              <a:latin typeface="Comic Sans MS" pitchFamily="66" charset="0"/>
            </a:endParaRPr>
          </a:p>
          <a:p>
            <a:r>
              <a:rPr lang="en-US" sz="1400" dirty="0">
                <a:latin typeface="Comic Sans MS" pitchFamily="66" charset="0"/>
              </a:rPr>
              <a:t>        </a:t>
            </a:r>
            <a:r>
              <a:rPr lang="en-US" sz="1400" dirty="0" err="1">
                <a:latin typeface="Comic Sans MS" pitchFamily="66" charset="0"/>
              </a:rPr>
              <a:t>System.out.format</a:t>
            </a:r>
            <a:r>
              <a:rPr lang="en-US" sz="1400" dirty="0">
                <a:latin typeface="Comic Sans MS" pitchFamily="66" charset="0"/>
              </a:rPr>
              <a:t>("The smallest value entered was %d\n7", min);</a:t>
            </a:r>
          </a:p>
          <a:p>
            <a:r>
              <a:rPr lang="en-US" sz="1400" dirty="0">
                <a:latin typeface="Comic Sans MS" pitchFamily="66" charset="0"/>
              </a:rPr>
              <a:t>    }//End main()</a:t>
            </a:r>
          </a:p>
          <a:p>
            <a:r>
              <a:rPr lang="en-US" sz="1400" dirty="0">
                <a:latin typeface="Comic Sans MS" pitchFamily="66" charset="0"/>
              </a:rPr>
              <a:t>}//End class</a:t>
            </a:r>
          </a:p>
        </p:txBody>
      </p:sp>
      <p:sp>
        <p:nvSpPr>
          <p:cNvPr id="33795" name="Text Box 3"/>
          <p:cNvSpPr txBox="1">
            <a:spLocks noChangeArrowheads="1"/>
          </p:cNvSpPr>
          <p:nvPr/>
        </p:nvSpPr>
        <p:spPr bwMode="auto">
          <a:xfrm>
            <a:off x="6261755" y="3849623"/>
            <a:ext cx="3291286" cy="584775"/>
          </a:xfrm>
          <a:prstGeom prst="rect">
            <a:avLst/>
          </a:prstGeom>
          <a:noFill/>
          <a:ln w="9525">
            <a:noFill/>
            <a:miter lim="800000"/>
            <a:headEnd/>
            <a:tailEnd/>
          </a:ln>
        </p:spPr>
        <p:txBody>
          <a:bodyPr wrap="none">
            <a:spAutoFit/>
          </a:bodyPr>
          <a:lstStyle/>
          <a:p>
            <a:r>
              <a:rPr lang="en-US" dirty="0">
                <a:solidFill>
                  <a:srgbClr val="CCECFF"/>
                </a:solidFill>
                <a:latin typeface="Comic Sans MS" pitchFamily="66" charset="0"/>
              </a:rPr>
              <a:t>It is important to keep track of </a:t>
            </a:r>
          </a:p>
          <a:p>
            <a:r>
              <a:rPr lang="en-US" dirty="0">
                <a:solidFill>
                  <a:srgbClr val="CCECFF"/>
                </a:solidFill>
                <a:latin typeface="Comic Sans MS" pitchFamily="66" charset="0"/>
              </a:rPr>
              <a:t>which </a:t>
            </a:r>
            <a:r>
              <a:rPr lang="en-US" b="1" dirty="0">
                <a:solidFill>
                  <a:srgbClr val="FFC000"/>
                </a:solidFill>
                <a:latin typeface="Comic Sans MS" pitchFamily="66" charset="0"/>
              </a:rPr>
              <a:t>if</a:t>
            </a:r>
            <a:r>
              <a:rPr lang="en-US" b="1" dirty="0">
                <a:solidFill>
                  <a:srgbClr val="CCECFF"/>
                </a:solidFill>
                <a:latin typeface="Comic Sans MS" pitchFamily="66" charset="0"/>
              </a:rPr>
              <a:t> </a:t>
            </a:r>
            <a:r>
              <a:rPr lang="en-US" dirty="0">
                <a:solidFill>
                  <a:srgbClr val="CCECFF"/>
                </a:solidFill>
                <a:latin typeface="Comic Sans MS" pitchFamily="66" charset="0"/>
              </a:rPr>
              <a:t>an </a:t>
            </a:r>
            <a:r>
              <a:rPr lang="en-US" b="1" dirty="0">
                <a:solidFill>
                  <a:srgbClr val="FFC000"/>
                </a:solidFill>
                <a:latin typeface="Comic Sans MS" pitchFamily="66" charset="0"/>
              </a:rPr>
              <a:t>else</a:t>
            </a:r>
            <a:r>
              <a:rPr lang="en-US" dirty="0">
                <a:solidFill>
                  <a:srgbClr val="CCECFF"/>
                </a:solidFill>
                <a:latin typeface="Comic Sans MS" pitchFamily="66" charset="0"/>
              </a:rPr>
              <a:t> goes with!</a:t>
            </a: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352800" y="144464"/>
            <a:ext cx="6841938" cy="6555641"/>
          </a:xfrm>
          <a:prstGeom prst="rect">
            <a:avLst/>
          </a:prstGeom>
          <a:noFill/>
          <a:ln w="9525">
            <a:noFill/>
            <a:miter lim="800000"/>
            <a:headEnd/>
            <a:tailEnd/>
          </a:ln>
        </p:spPr>
        <p:txBody>
          <a:bodyPr wrap="none">
            <a:spAutoFit/>
          </a:bodyPr>
          <a:lstStyle/>
          <a:p>
            <a:r>
              <a:rPr lang="en-US" sz="1400" dirty="0">
                <a:latin typeface="Comic Sans MS" pitchFamily="66" charset="0"/>
              </a:rPr>
              <a:t>package smallest;</a:t>
            </a:r>
          </a:p>
          <a:p>
            <a:endParaRPr lang="en-US" sz="1400" dirty="0">
              <a:latin typeface="Comic Sans MS" pitchFamily="66" charset="0"/>
            </a:endParaRPr>
          </a:p>
          <a:p>
            <a:r>
              <a:rPr lang="en-US" sz="1400" dirty="0">
                <a:latin typeface="Comic Sans MS" pitchFamily="66" charset="0"/>
              </a:rPr>
              <a:t>import </a:t>
            </a:r>
            <a:r>
              <a:rPr lang="en-US" sz="1400" dirty="0" err="1">
                <a:latin typeface="Comic Sans MS" pitchFamily="66" charset="0"/>
              </a:rPr>
              <a:t>java.util.Scanner</a:t>
            </a:r>
            <a:r>
              <a:rPr lang="en-US" sz="1400" dirty="0">
                <a:latin typeface="Comic Sans MS" pitchFamily="66" charset="0"/>
              </a:rPr>
              <a:t>;</a:t>
            </a:r>
          </a:p>
          <a:p>
            <a:endParaRPr lang="en-US" sz="1400" dirty="0">
              <a:latin typeface="Comic Sans MS" pitchFamily="66" charset="0"/>
            </a:endParaRPr>
          </a:p>
          <a:p>
            <a:r>
              <a:rPr lang="en-US" sz="1400" dirty="0">
                <a:latin typeface="Comic Sans MS" pitchFamily="66" charset="0"/>
              </a:rPr>
              <a:t>public class Smallest </a:t>
            </a:r>
          </a:p>
          <a:p>
            <a:r>
              <a:rPr lang="en-US" sz="1400" dirty="0">
                <a:latin typeface="Comic Sans MS" pitchFamily="66" charset="0"/>
              </a:rPr>
              <a:t>{</a:t>
            </a:r>
          </a:p>
          <a:p>
            <a:r>
              <a:rPr lang="en-US" sz="1400" dirty="0">
                <a:latin typeface="Comic Sans MS" pitchFamily="66" charset="0"/>
              </a:rPr>
              <a:t>    public static void main(String[] </a:t>
            </a:r>
            <a:r>
              <a:rPr lang="en-US" sz="1400" dirty="0" err="1">
                <a:latin typeface="Comic Sans MS" pitchFamily="66" charset="0"/>
              </a:rPr>
              <a:t>args</a:t>
            </a:r>
            <a:r>
              <a:rPr lang="en-US" sz="1400" dirty="0">
                <a:latin typeface="Comic Sans MS" pitchFamily="66" charset="0"/>
              </a:rPr>
              <a:t>) </a:t>
            </a:r>
          </a:p>
          <a:p>
            <a:r>
              <a:rPr lang="en-US" sz="1400" dirty="0">
                <a:latin typeface="Comic Sans MS" pitchFamily="66" charset="0"/>
              </a:rPr>
              <a:t>    {</a:t>
            </a:r>
          </a:p>
          <a:p>
            <a:r>
              <a:rPr lang="en-US" sz="1400" dirty="0">
                <a:latin typeface="Comic Sans MS" pitchFamily="66" charset="0"/>
              </a:rPr>
              <a:t>        </a:t>
            </a:r>
            <a:r>
              <a:rPr lang="en-US" sz="1400" dirty="0" err="1">
                <a:latin typeface="Comic Sans MS" pitchFamily="66" charset="0"/>
              </a:rPr>
              <a:t>int</a:t>
            </a:r>
            <a:r>
              <a:rPr lang="en-US" sz="1400" dirty="0">
                <a:latin typeface="Comic Sans MS" pitchFamily="66" charset="0"/>
              </a:rPr>
              <a:t> a, b, c, min = 0;</a:t>
            </a:r>
          </a:p>
          <a:p>
            <a:endParaRPr lang="en-US" sz="1400" dirty="0">
              <a:latin typeface="Comic Sans MS" pitchFamily="66" charset="0"/>
            </a:endParaRPr>
          </a:p>
          <a:p>
            <a:r>
              <a:rPr lang="en-US" sz="1400" dirty="0">
                <a:latin typeface="Comic Sans MS" pitchFamily="66" charset="0"/>
              </a:rPr>
              <a:t>        Scanner keyboard = new Scanner(System.in);</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("Enter three integer values - each on a separate line.");</a:t>
            </a:r>
          </a:p>
          <a:p>
            <a:r>
              <a:rPr lang="en-US" sz="1400" dirty="0">
                <a:latin typeface="Comic Sans MS" pitchFamily="66" charset="0"/>
              </a:rPr>
              <a:t>        a = </a:t>
            </a:r>
            <a:r>
              <a:rPr lang="en-US" sz="1400" dirty="0" err="1">
                <a:latin typeface="Comic Sans MS" pitchFamily="66" charset="0"/>
              </a:rPr>
              <a:t>keyboard.nextInt</a:t>
            </a:r>
            <a:r>
              <a:rPr lang="en-US" sz="1400" dirty="0">
                <a:latin typeface="Comic Sans MS" pitchFamily="66" charset="0"/>
              </a:rPr>
              <a:t>();</a:t>
            </a:r>
          </a:p>
          <a:p>
            <a:r>
              <a:rPr lang="en-US" sz="1400" dirty="0">
                <a:latin typeface="Comic Sans MS" pitchFamily="66" charset="0"/>
              </a:rPr>
              <a:t>        b = </a:t>
            </a:r>
            <a:r>
              <a:rPr lang="en-US" sz="1400" dirty="0" err="1">
                <a:latin typeface="Comic Sans MS" pitchFamily="66" charset="0"/>
              </a:rPr>
              <a:t>keyboard.nextInt</a:t>
            </a:r>
            <a:r>
              <a:rPr lang="en-US" sz="1400" dirty="0">
                <a:latin typeface="Comic Sans MS" pitchFamily="66" charset="0"/>
              </a:rPr>
              <a:t>();</a:t>
            </a:r>
          </a:p>
          <a:p>
            <a:r>
              <a:rPr lang="en-US" sz="1400" dirty="0">
                <a:latin typeface="Comic Sans MS" pitchFamily="66" charset="0"/>
              </a:rPr>
              <a:t>        c = </a:t>
            </a:r>
            <a:r>
              <a:rPr lang="en-US" sz="1400" dirty="0" err="1">
                <a:latin typeface="Comic Sans MS" pitchFamily="66" charset="0"/>
              </a:rPr>
              <a:t>keyboard.nextInt</a:t>
            </a:r>
            <a:r>
              <a:rPr lang="en-US" sz="1400" dirty="0">
                <a:latin typeface="Comic Sans MS" pitchFamily="66" charset="0"/>
              </a:rPr>
              <a:t>();</a:t>
            </a:r>
          </a:p>
          <a:p>
            <a:endParaRPr lang="en-US" sz="1400" dirty="0">
              <a:latin typeface="Comic Sans MS" pitchFamily="66" charset="0"/>
            </a:endParaRPr>
          </a:p>
          <a:p>
            <a:r>
              <a:rPr lang="en-US" sz="1400" dirty="0">
                <a:latin typeface="Comic Sans MS" pitchFamily="66" charset="0"/>
              </a:rPr>
              <a:t>        if (a &lt; b)</a:t>
            </a:r>
          </a:p>
          <a:p>
            <a:r>
              <a:rPr lang="en-US" sz="1400" dirty="0">
                <a:latin typeface="Comic Sans MS" pitchFamily="66" charset="0"/>
              </a:rPr>
              <a:t>            if (a &lt; c)</a:t>
            </a:r>
          </a:p>
          <a:p>
            <a:r>
              <a:rPr lang="en-US" sz="1400" dirty="0">
                <a:latin typeface="Comic Sans MS" pitchFamily="66" charset="0"/>
              </a:rPr>
              <a:t>                min = a;</a:t>
            </a:r>
          </a:p>
          <a:p>
            <a:r>
              <a:rPr lang="en-US" sz="1400" dirty="0">
                <a:latin typeface="Comic Sans MS" pitchFamily="66" charset="0"/>
              </a:rPr>
              <a:t>            else</a:t>
            </a:r>
          </a:p>
          <a:p>
            <a:r>
              <a:rPr lang="en-US" sz="1400" dirty="0">
                <a:latin typeface="Comic Sans MS" pitchFamily="66" charset="0"/>
              </a:rPr>
              <a:t>                min = c;</a:t>
            </a:r>
          </a:p>
          <a:p>
            <a:r>
              <a:rPr lang="en-US" sz="1400" dirty="0">
                <a:latin typeface="Comic Sans MS" pitchFamily="66" charset="0"/>
              </a:rPr>
              <a:t>        else</a:t>
            </a:r>
          </a:p>
          <a:p>
            <a:r>
              <a:rPr lang="en-US" sz="1400" dirty="0">
                <a:latin typeface="Comic Sans MS" pitchFamily="66" charset="0"/>
              </a:rPr>
              <a:t>            if (b &lt; c)</a:t>
            </a:r>
          </a:p>
          <a:p>
            <a:r>
              <a:rPr lang="en-US" sz="1400" dirty="0">
                <a:latin typeface="Comic Sans MS" pitchFamily="66" charset="0"/>
              </a:rPr>
              <a:t>                min = b;</a:t>
            </a:r>
          </a:p>
          <a:p>
            <a:r>
              <a:rPr lang="en-US" sz="1400" dirty="0">
                <a:latin typeface="Comic Sans MS" pitchFamily="66" charset="0"/>
              </a:rPr>
              <a:t>            else</a:t>
            </a:r>
          </a:p>
          <a:p>
            <a:r>
              <a:rPr lang="en-US" sz="1400" dirty="0">
                <a:latin typeface="Comic Sans MS" pitchFamily="66" charset="0"/>
              </a:rPr>
              <a:t>                min = c;</a:t>
            </a:r>
          </a:p>
          <a:p>
            <a:endParaRPr lang="en-US" sz="1400" dirty="0">
              <a:latin typeface="Comic Sans MS" pitchFamily="66" charset="0"/>
            </a:endParaRPr>
          </a:p>
          <a:p>
            <a:r>
              <a:rPr lang="en-US" sz="1400" dirty="0">
                <a:latin typeface="Comic Sans MS" pitchFamily="66" charset="0"/>
              </a:rPr>
              <a:t>        </a:t>
            </a:r>
            <a:r>
              <a:rPr lang="en-US" sz="1400" dirty="0" err="1">
                <a:latin typeface="Comic Sans MS" pitchFamily="66" charset="0"/>
              </a:rPr>
              <a:t>System.out.format</a:t>
            </a:r>
            <a:r>
              <a:rPr lang="en-US" sz="1400" dirty="0">
                <a:latin typeface="Comic Sans MS" pitchFamily="66" charset="0"/>
              </a:rPr>
              <a:t>("The smallest value entered was %d\n7", min);</a:t>
            </a:r>
          </a:p>
          <a:p>
            <a:r>
              <a:rPr lang="en-US" sz="1400" dirty="0">
                <a:latin typeface="Comic Sans MS" pitchFamily="66" charset="0"/>
              </a:rPr>
              <a:t>    }//End main()</a:t>
            </a:r>
          </a:p>
          <a:p>
            <a:r>
              <a:rPr lang="en-US" sz="1400" dirty="0">
                <a:latin typeface="Comic Sans MS" pitchFamily="66" charset="0"/>
              </a:rPr>
              <a:t>}//End class</a:t>
            </a:r>
          </a:p>
        </p:txBody>
      </p:sp>
      <p:sp>
        <p:nvSpPr>
          <p:cNvPr id="2" name="TextBox 1"/>
          <p:cNvSpPr txBox="1"/>
          <p:nvPr/>
        </p:nvSpPr>
        <p:spPr>
          <a:xfrm>
            <a:off x="4465163" y="4185502"/>
            <a:ext cx="3318235" cy="307777"/>
          </a:xfrm>
          <a:prstGeom prst="rect">
            <a:avLst/>
          </a:prstGeom>
          <a:noFill/>
        </p:spPr>
        <p:txBody>
          <a:bodyPr wrap="square" rtlCol="0">
            <a:spAutoFit/>
          </a:bodyPr>
          <a:lstStyle/>
          <a:p>
            <a:r>
              <a:rPr lang="en-US" sz="1400" dirty="0">
                <a:solidFill>
                  <a:srgbClr val="FFC000"/>
                </a:solidFill>
                <a:latin typeface="Comic Sans MS" panose="030F0702030302020204" pitchFamily="66" charset="0"/>
              </a:rPr>
              <a:t>this else goes with this if</a:t>
            </a:r>
          </a:p>
        </p:txBody>
      </p:sp>
      <p:cxnSp>
        <p:nvCxnSpPr>
          <p:cNvPr id="10" name="Straight Connector 9"/>
          <p:cNvCxnSpPr/>
          <p:nvPr/>
        </p:nvCxnSpPr>
        <p:spPr>
          <a:xfrm>
            <a:off x="6773769" y="4339389"/>
            <a:ext cx="41574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08223" y="3874417"/>
            <a:ext cx="2281286" cy="942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89509" y="3902697"/>
            <a:ext cx="0" cy="436692"/>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42148" y="5287261"/>
            <a:ext cx="3318235" cy="307777"/>
          </a:xfrm>
          <a:prstGeom prst="rect">
            <a:avLst/>
          </a:prstGeom>
          <a:noFill/>
        </p:spPr>
        <p:txBody>
          <a:bodyPr wrap="square" rtlCol="0">
            <a:spAutoFit/>
          </a:bodyPr>
          <a:lstStyle/>
          <a:p>
            <a:r>
              <a:rPr lang="en-US" sz="1400" dirty="0">
                <a:solidFill>
                  <a:srgbClr val="FFC000"/>
                </a:solidFill>
                <a:latin typeface="Comic Sans MS" panose="030F0702030302020204" pitchFamily="66" charset="0"/>
              </a:rPr>
              <a:t>this else goes with this if</a:t>
            </a:r>
          </a:p>
        </p:txBody>
      </p:sp>
      <p:cxnSp>
        <p:nvCxnSpPr>
          <p:cNvPr id="19" name="Straight Connector 18"/>
          <p:cNvCxnSpPr/>
          <p:nvPr/>
        </p:nvCxnSpPr>
        <p:spPr>
          <a:xfrm>
            <a:off x="6850754" y="5441148"/>
            <a:ext cx="41574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985208" y="4976176"/>
            <a:ext cx="2281286" cy="942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266494" y="5004456"/>
            <a:ext cx="0" cy="436692"/>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2043" y="4625389"/>
            <a:ext cx="2315057" cy="307777"/>
          </a:xfrm>
          <a:prstGeom prst="rect">
            <a:avLst/>
          </a:prstGeom>
          <a:noFill/>
        </p:spPr>
        <p:txBody>
          <a:bodyPr wrap="none" rtlCol="0">
            <a:spAutoFit/>
          </a:bodyPr>
          <a:lstStyle/>
          <a:p>
            <a:r>
              <a:rPr lang="en-US" sz="1400" dirty="0">
                <a:solidFill>
                  <a:srgbClr val="92D050"/>
                </a:solidFill>
                <a:latin typeface="Comic Sans MS" panose="030F0702030302020204" pitchFamily="66" charset="0"/>
              </a:rPr>
              <a:t>this else goes with this if</a:t>
            </a:r>
          </a:p>
        </p:txBody>
      </p:sp>
      <p:cxnSp>
        <p:nvCxnSpPr>
          <p:cNvPr id="22" name="Straight Connector 21"/>
          <p:cNvCxnSpPr/>
          <p:nvPr/>
        </p:nvCxnSpPr>
        <p:spPr>
          <a:xfrm>
            <a:off x="6773770" y="4776082"/>
            <a:ext cx="934215"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672554" y="3657601"/>
            <a:ext cx="3016577" cy="9427"/>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707984" y="3656536"/>
            <a:ext cx="0" cy="1137879"/>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872338"/>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1"/>
          <p:cNvSpPr txBox="1">
            <a:spLocks noChangeArrowheads="1"/>
          </p:cNvSpPr>
          <p:nvPr/>
        </p:nvSpPr>
        <p:spPr bwMode="auto">
          <a:xfrm>
            <a:off x="2605964" y="1920765"/>
            <a:ext cx="6809878" cy="2862322"/>
          </a:xfrm>
          <a:prstGeom prst="rect">
            <a:avLst/>
          </a:prstGeom>
          <a:noFill/>
          <a:ln w="9525">
            <a:noFill/>
            <a:miter lim="800000"/>
            <a:headEnd/>
            <a:tailEnd/>
          </a:ln>
        </p:spPr>
        <p:txBody>
          <a:bodyPr wrap="none">
            <a:spAutoFit/>
          </a:bodyPr>
          <a:lstStyle/>
          <a:p>
            <a:r>
              <a:rPr lang="en-US" sz="1800" dirty="0">
                <a:latin typeface="Comic Sans MS" pitchFamily="66" charset="0"/>
              </a:rPr>
              <a:t>final </a:t>
            </a:r>
            <a:r>
              <a:rPr lang="en-US" sz="1800" dirty="0" err="1">
                <a:latin typeface="Comic Sans MS" pitchFamily="66" charset="0"/>
              </a:rPr>
              <a:t>int</a:t>
            </a:r>
            <a:r>
              <a:rPr lang="en-US" sz="1800" dirty="0">
                <a:latin typeface="Comic Sans MS" pitchFamily="66" charset="0"/>
              </a:rPr>
              <a:t>  R_LIMIT = 40;</a:t>
            </a:r>
          </a:p>
          <a:p>
            <a:r>
              <a:rPr lang="en-US" sz="1800" dirty="0">
                <a:latin typeface="Comic Sans MS" pitchFamily="66" charset="0"/>
              </a:rPr>
              <a:t>final </a:t>
            </a:r>
            <a:r>
              <a:rPr lang="en-US" sz="1800" dirty="0" err="1">
                <a:latin typeface="Comic Sans MS" pitchFamily="66" charset="0"/>
              </a:rPr>
              <a:t>int</a:t>
            </a:r>
            <a:r>
              <a:rPr lang="en-US" sz="1800" dirty="0">
                <a:latin typeface="Comic Sans MS" pitchFamily="66" charset="0"/>
              </a:rPr>
              <a:t> O_LIMIT = 20;</a:t>
            </a:r>
          </a:p>
          <a:p>
            <a:endParaRPr lang="en-US" sz="1800" dirty="0">
              <a:latin typeface="Comic Sans MS" pitchFamily="66" charset="0"/>
            </a:endParaRPr>
          </a:p>
          <a:p>
            <a:r>
              <a:rPr lang="en-US" sz="1800" dirty="0">
                <a:latin typeface="Comic Sans MS" pitchFamily="66" charset="0"/>
              </a:rPr>
              <a:t>. . .</a:t>
            </a:r>
          </a:p>
          <a:p>
            <a:endParaRPr lang="en-US" sz="1800" dirty="0">
              <a:latin typeface="Comic Sans MS" pitchFamily="66" charset="0"/>
            </a:endParaRPr>
          </a:p>
          <a:p>
            <a:r>
              <a:rPr lang="en-US" sz="1800" dirty="0">
                <a:latin typeface="Comic Sans MS" pitchFamily="66" charset="0"/>
              </a:rPr>
              <a:t>if (</a:t>
            </a:r>
            <a:r>
              <a:rPr lang="en-US" sz="1800" dirty="0" err="1">
                <a:latin typeface="Comic Sans MS" pitchFamily="66" charset="0"/>
              </a:rPr>
              <a:t>regTime</a:t>
            </a:r>
            <a:r>
              <a:rPr lang="en-US" sz="1800" dirty="0">
                <a:latin typeface="Comic Sans MS" pitchFamily="66" charset="0"/>
              </a:rPr>
              <a:t> &gt; R_LIMIT)</a:t>
            </a:r>
          </a:p>
          <a:p>
            <a:r>
              <a:rPr lang="en-US" sz="1800" dirty="0">
                <a:latin typeface="Comic Sans MS" pitchFamily="66" charset="0"/>
              </a:rPr>
              <a:t>     if (</a:t>
            </a:r>
            <a:r>
              <a:rPr lang="en-US" sz="1800" dirty="0" err="1">
                <a:latin typeface="Comic Sans MS" pitchFamily="66" charset="0"/>
              </a:rPr>
              <a:t>overTime</a:t>
            </a:r>
            <a:r>
              <a:rPr lang="en-US" sz="1800" dirty="0">
                <a:latin typeface="Comic Sans MS" pitchFamily="66" charset="0"/>
              </a:rPr>
              <a:t> &gt; O_LIMIT)</a:t>
            </a:r>
          </a:p>
          <a:p>
            <a:r>
              <a:rPr lang="en-US" sz="1800" dirty="0">
                <a:latin typeface="Comic Sans MS" pitchFamily="66" charset="0"/>
              </a:rPr>
              <a:t>          </a:t>
            </a:r>
            <a:r>
              <a:rPr lang="en-US" sz="1800" dirty="0" err="1">
                <a:latin typeface="Comic Sans MS" pitchFamily="66" charset="0"/>
              </a:rPr>
              <a:t>Console.WriteLine</a:t>
            </a:r>
            <a:r>
              <a:rPr lang="en-US" sz="1800" dirty="0">
                <a:latin typeface="Comic Sans MS" pitchFamily="66" charset="0"/>
              </a:rPr>
              <a:t>(“Overtime hours exceed the limit.”);</a:t>
            </a:r>
          </a:p>
          <a:p>
            <a:r>
              <a:rPr lang="en-US" sz="1800" dirty="0">
                <a:latin typeface="Comic Sans MS" pitchFamily="66" charset="0"/>
              </a:rPr>
              <a:t>else</a:t>
            </a:r>
          </a:p>
          <a:p>
            <a:r>
              <a:rPr lang="en-US" sz="1800" dirty="0">
                <a:latin typeface="Comic Sans MS" pitchFamily="66" charset="0"/>
              </a:rPr>
              <a:t>     </a:t>
            </a:r>
            <a:r>
              <a:rPr lang="en-US" sz="1800" dirty="0" err="1">
                <a:latin typeface="Comic Sans MS" pitchFamily="66" charset="0"/>
              </a:rPr>
              <a:t>WriteLine</a:t>
            </a:r>
            <a:r>
              <a:rPr lang="en-US" sz="1800" dirty="0">
                <a:latin typeface="Comic Sans MS" pitchFamily="66" charset="0"/>
              </a:rPr>
              <a:t>(“no overtime worked.”);</a:t>
            </a:r>
          </a:p>
        </p:txBody>
      </p:sp>
      <p:sp>
        <p:nvSpPr>
          <p:cNvPr id="43011" name="TextBox 2"/>
          <p:cNvSpPr txBox="1">
            <a:spLocks noChangeArrowheads="1"/>
          </p:cNvSpPr>
          <p:nvPr/>
        </p:nvSpPr>
        <p:spPr bwMode="auto">
          <a:xfrm>
            <a:off x="4213225" y="860425"/>
            <a:ext cx="4365298" cy="400110"/>
          </a:xfrm>
          <a:prstGeom prst="rect">
            <a:avLst/>
          </a:prstGeom>
          <a:noFill/>
          <a:ln w="9525">
            <a:noFill/>
            <a:miter lim="800000"/>
            <a:headEnd/>
            <a:tailEnd/>
          </a:ln>
        </p:spPr>
        <p:txBody>
          <a:bodyPr wrap="none">
            <a:spAutoFit/>
          </a:bodyPr>
          <a:lstStyle/>
          <a:p>
            <a:r>
              <a:rPr lang="en-US" sz="2000">
                <a:latin typeface="Comic Sans MS" pitchFamily="66" charset="0"/>
              </a:rPr>
              <a:t>Will this code do what you expect?</a:t>
            </a:r>
          </a:p>
        </p:txBody>
      </p:sp>
      <p:sp>
        <p:nvSpPr>
          <p:cNvPr id="2" name="TextBox 1"/>
          <p:cNvSpPr txBox="1"/>
          <p:nvPr/>
        </p:nvSpPr>
        <p:spPr>
          <a:xfrm>
            <a:off x="6160537" y="2613262"/>
            <a:ext cx="3663182" cy="738664"/>
          </a:xfrm>
          <a:prstGeom prst="rect">
            <a:avLst/>
          </a:prstGeom>
          <a:noFill/>
        </p:spPr>
        <p:txBody>
          <a:bodyPr wrap="none" rtlCol="0">
            <a:spAutoFit/>
          </a:bodyPr>
          <a:lstStyle/>
          <a:p>
            <a:r>
              <a:rPr lang="en-US" sz="1400" dirty="0">
                <a:solidFill>
                  <a:srgbClr val="FFC000"/>
                </a:solidFill>
                <a:latin typeface="Comic Sans MS" pitchFamily="66" charset="0"/>
              </a:rPr>
              <a:t>If an employee works more than 40 hours</a:t>
            </a:r>
          </a:p>
          <a:p>
            <a:r>
              <a:rPr lang="en-US" sz="1400" dirty="0">
                <a:solidFill>
                  <a:srgbClr val="FFC000"/>
                </a:solidFill>
                <a:latin typeface="Comic Sans MS" pitchFamily="66" charset="0"/>
              </a:rPr>
              <a:t>a week, then make sure that they don’t</a:t>
            </a:r>
          </a:p>
          <a:p>
            <a:r>
              <a:rPr lang="en-US" sz="1400" dirty="0">
                <a:solidFill>
                  <a:srgbClr val="FFC000"/>
                </a:solidFill>
                <a:latin typeface="Comic Sans MS" pitchFamily="66" charset="0"/>
              </a:rPr>
              <a:t>work more than 20 hours of overtime</a:t>
            </a:r>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4213226" y="860425"/>
            <a:ext cx="4365625" cy="400050"/>
          </a:xfrm>
          <a:prstGeom prst="rect">
            <a:avLst/>
          </a:prstGeom>
          <a:noFill/>
          <a:ln w="9525">
            <a:noFill/>
            <a:miter lim="800000"/>
            <a:headEnd/>
            <a:tailEnd/>
          </a:ln>
        </p:spPr>
        <p:txBody>
          <a:bodyPr wrap="none">
            <a:spAutoFit/>
          </a:bodyPr>
          <a:lstStyle/>
          <a:p>
            <a:r>
              <a:rPr lang="en-US" sz="2000" dirty="0">
                <a:latin typeface="Comic Sans MS" pitchFamily="66" charset="0"/>
              </a:rPr>
              <a:t>Will this code do what you expect?</a:t>
            </a:r>
          </a:p>
        </p:txBody>
      </p:sp>
      <p:sp>
        <p:nvSpPr>
          <p:cNvPr id="44037" name="TextBox 4"/>
          <p:cNvSpPr txBox="1">
            <a:spLocks noChangeArrowheads="1"/>
          </p:cNvSpPr>
          <p:nvPr/>
        </p:nvSpPr>
        <p:spPr bwMode="auto">
          <a:xfrm>
            <a:off x="3594830" y="4080780"/>
            <a:ext cx="2951449" cy="307777"/>
          </a:xfrm>
          <a:prstGeom prst="rect">
            <a:avLst/>
          </a:prstGeom>
          <a:noFill/>
          <a:ln w="9525">
            <a:noFill/>
            <a:miter lim="800000"/>
            <a:headEnd/>
            <a:tailEnd/>
          </a:ln>
        </p:spPr>
        <p:txBody>
          <a:bodyPr wrap="none">
            <a:spAutoFit/>
          </a:bodyPr>
          <a:lstStyle/>
          <a:p>
            <a:r>
              <a:rPr lang="en-US" sz="1400" dirty="0">
                <a:solidFill>
                  <a:srgbClr val="FFC000"/>
                </a:solidFill>
              </a:rPr>
              <a:t>this else goes with this if statement</a:t>
            </a:r>
          </a:p>
        </p:txBody>
      </p:sp>
      <p:sp>
        <p:nvSpPr>
          <p:cNvPr id="6" name="Rectangle 5"/>
          <p:cNvSpPr/>
          <p:nvPr/>
        </p:nvSpPr>
        <p:spPr>
          <a:xfrm>
            <a:off x="4377744" y="5127603"/>
            <a:ext cx="4296087" cy="1214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44040" name="TextBox 7"/>
          <p:cNvSpPr txBox="1">
            <a:spLocks noChangeArrowheads="1"/>
          </p:cNvSpPr>
          <p:nvPr/>
        </p:nvSpPr>
        <p:spPr bwMode="auto">
          <a:xfrm>
            <a:off x="4527937" y="5182698"/>
            <a:ext cx="4036682" cy="1077218"/>
          </a:xfrm>
          <a:prstGeom prst="rect">
            <a:avLst/>
          </a:prstGeom>
          <a:noFill/>
          <a:ln w="9525">
            <a:noFill/>
            <a:miter lim="800000"/>
            <a:headEnd/>
            <a:tailEnd/>
          </a:ln>
        </p:spPr>
        <p:txBody>
          <a:bodyPr wrap="none">
            <a:spAutoFit/>
          </a:bodyPr>
          <a:lstStyle/>
          <a:p>
            <a:r>
              <a:rPr lang="en-US" dirty="0">
                <a:latin typeface="Comic Sans MS" pitchFamily="66" charset="0"/>
              </a:rPr>
              <a:t>This is known as a dangling else problem.</a:t>
            </a:r>
          </a:p>
          <a:p>
            <a:r>
              <a:rPr lang="en-US" dirty="0">
                <a:latin typeface="Comic Sans MS" pitchFamily="66" charset="0"/>
              </a:rPr>
              <a:t>If </a:t>
            </a:r>
            <a:r>
              <a:rPr lang="en-US" dirty="0" err="1">
                <a:latin typeface="Comic Sans MS" pitchFamily="66" charset="0"/>
              </a:rPr>
              <a:t>regTime</a:t>
            </a:r>
            <a:r>
              <a:rPr lang="en-US" dirty="0">
                <a:latin typeface="Comic Sans MS" pitchFamily="66" charset="0"/>
              </a:rPr>
              <a:t> were 50 and </a:t>
            </a:r>
            <a:r>
              <a:rPr lang="en-US" dirty="0" err="1">
                <a:latin typeface="Comic Sans MS" pitchFamily="66" charset="0"/>
              </a:rPr>
              <a:t>overTime</a:t>
            </a:r>
            <a:r>
              <a:rPr lang="en-US" dirty="0">
                <a:latin typeface="Comic Sans MS" pitchFamily="66" charset="0"/>
              </a:rPr>
              <a:t> </a:t>
            </a:r>
          </a:p>
          <a:p>
            <a:r>
              <a:rPr lang="en-US" dirty="0">
                <a:latin typeface="Comic Sans MS" pitchFamily="66" charset="0"/>
              </a:rPr>
              <a:t>were 10, the message “no overtime </a:t>
            </a:r>
          </a:p>
          <a:p>
            <a:r>
              <a:rPr lang="en-US" dirty="0">
                <a:latin typeface="Comic Sans MS" pitchFamily="66" charset="0"/>
              </a:rPr>
              <a:t>worked” would be displayed.</a:t>
            </a:r>
          </a:p>
        </p:txBody>
      </p:sp>
      <p:sp>
        <p:nvSpPr>
          <p:cNvPr id="9" name="TextBox 1"/>
          <p:cNvSpPr txBox="1">
            <a:spLocks noChangeArrowheads="1"/>
          </p:cNvSpPr>
          <p:nvPr/>
        </p:nvSpPr>
        <p:spPr bwMode="auto">
          <a:xfrm>
            <a:off x="2991903" y="1842105"/>
            <a:ext cx="5947462" cy="2862322"/>
          </a:xfrm>
          <a:prstGeom prst="rect">
            <a:avLst/>
          </a:prstGeom>
          <a:noFill/>
          <a:ln w="9525">
            <a:noFill/>
            <a:miter lim="800000"/>
            <a:headEnd/>
            <a:tailEnd/>
          </a:ln>
        </p:spPr>
        <p:txBody>
          <a:bodyPr wrap="none">
            <a:spAutoFit/>
          </a:bodyPr>
          <a:lstStyle/>
          <a:p>
            <a:r>
              <a:rPr lang="en-US" sz="1800" dirty="0">
                <a:latin typeface="Comic Sans MS" pitchFamily="66" charset="0"/>
              </a:rPr>
              <a:t>final </a:t>
            </a:r>
            <a:r>
              <a:rPr lang="en-US" sz="1800" dirty="0" err="1">
                <a:latin typeface="Comic Sans MS" pitchFamily="66" charset="0"/>
              </a:rPr>
              <a:t>int</a:t>
            </a:r>
            <a:r>
              <a:rPr lang="en-US" sz="1800" dirty="0">
                <a:latin typeface="Comic Sans MS" pitchFamily="66" charset="0"/>
              </a:rPr>
              <a:t>  R_LIMIT = 40;</a:t>
            </a:r>
          </a:p>
          <a:p>
            <a:r>
              <a:rPr lang="en-US" sz="1800" dirty="0">
                <a:latin typeface="Comic Sans MS" pitchFamily="66" charset="0"/>
              </a:rPr>
              <a:t>final </a:t>
            </a:r>
            <a:r>
              <a:rPr lang="en-US" sz="1800" dirty="0" err="1">
                <a:latin typeface="Comic Sans MS" pitchFamily="66" charset="0"/>
              </a:rPr>
              <a:t>int</a:t>
            </a:r>
            <a:r>
              <a:rPr lang="en-US" sz="1800" dirty="0">
                <a:latin typeface="Comic Sans MS" pitchFamily="66" charset="0"/>
              </a:rPr>
              <a:t> O_LIMIT = 20;</a:t>
            </a:r>
          </a:p>
          <a:p>
            <a:endParaRPr lang="en-US" sz="1800" dirty="0">
              <a:latin typeface="Comic Sans MS" pitchFamily="66" charset="0"/>
            </a:endParaRPr>
          </a:p>
          <a:p>
            <a:r>
              <a:rPr lang="en-US" sz="1800" dirty="0">
                <a:latin typeface="Comic Sans MS" pitchFamily="66" charset="0"/>
              </a:rPr>
              <a:t>. . .</a:t>
            </a:r>
          </a:p>
          <a:p>
            <a:endParaRPr lang="en-US" sz="1800" dirty="0">
              <a:latin typeface="Comic Sans MS" pitchFamily="66" charset="0"/>
            </a:endParaRPr>
          </a:p>
          <a:p>
            <a:r>
              <a:rPr lang="en-US" sz="1800" dirty="0">
                <a:latin typeface="Comic Sans MS" pitchFamily="66" charset="0"/>
              </a:rPr>
              <a:t>if (</a:t>
            </a:r>
            <a:r>
              <a:rPr lang="en-US" sz="1800" dirty="0" err="1">
                <a:latin typeface="Comic Sans MS" pitchFamily="66" charset="0"/>
              </a:rPr>
              <a:t>regTime</a:t>
            </a:r>
            <a:r>
              <a:rPr lang="en-US" sz="1800" dirty="0">
                <a:latin typeface="Comic Sans MS" pitchFamily="66" charset="0"/>
              </a:rPr>
              <a:t> &gt; R_LIMIT)</a:t>
            </a:r>
          </a:p>
          <a:p>
            <a:r>
              <a:rPr lang="en-US" sz="1800" dirty="0">
                <a:latin typeface="Comic Sans MS" pitchFamily="66" charset="0"/>
              </a:rPr>
              <a:t>     if (</a:t>
            </a:r>
            <a:r>
              <a:rPr lang="en-US" sz="1800" dirty="0" err="1">
                <a:latin typeface="Comic Sans MS" pitchFamily="66" charset="0"/>
              </a:rPr>
              <a:t>overTime</a:t>
            </a:r>
            <a:r>
              <a:rPr lang="en-US" sz="1800" dirty="0">
                <a:latin typeface="Comic Sans MS" pitchFamily="66" charset="0"/>
              </a:rPr>
              <a:t> &gt; O_LIMIT)</a:t>
            </a:r>
          </a:p>
          <a:p>
            <a:r>
              <a:rPr lang="en-US" sz="1800" dirty="0">
                <a:latin typeface="Comic Sans MS" pitchFamily="66" charset="0"/>
              </a:rPr>
              <a:t>          </a:t>
            </a:r>
            <a:r>
              <a:rPr lang="en-US" sz="1800" dirty="0" err="1">
                <a:latin typeface="Comic Sans MS" pitchFamily="66" charset="0"/>
              </a:rPr>
              <a:t>WriteLine</a:t>
            </a:r>
            <a:r>
              <a:rPr lang="en-US" sz="1800" dirty="0">
                <a:latin typeface="Comic Sans MS" pitchFamily="66" charset="0"/>
              </a:rPr>
              <a:t>(“Overtime hours exceed the limit.”);</a:t>
            </a:r>
          </a:p>
          <a:p>
            <a:r>
              <a:rPr lang="en-US" sz="1800" dirty="0">
                <a:latin typeface="Comic Sans MS" pitchFamily="66" charset="0"/>
              </a:rPr>
              <a:t>else</a:t>
            </a:r>
          </a:p>
          <a:p>
            <a:r>
              <a:rPr lang="en-US" sz="1800" dirty="0">
                <a:latin typeface="Comic Sans MS" pitchFamily="66" charset="0"/>
              </a:rPr>
              <a:t>     </a:t>
            </a:r>
            <a:r>
              <a:rPr lang="en-US" sz="1800" dirty="0" err="1">
                <a:latin typeface="Comic Sans MS" pitchFamily="66" charset="0"/>
              </a:rPr>
              <a:t>WriteLine</a:t>
            </a:r>
            <a:r>
              <a:rPr lang="en-US" sz="1800" dirty="0">
                <a:latin typeface="Comic Sans MS" pitchFamily="66" charset="0"/>
              </a:rPr>
              <a:t>(“no overtime worked.”);</a:t>
            </a:r>
          </a:p>
        </p:txBody>
      </p:sp>
      <p:cxnSp>
        <p:nvCxnSpPr>
          <p:cNvPr id="7" name="Straight Connector 6"/>
          <p:cNvCxnSpPr/>
          <p:nvPr/>
        </p:nvCxnSpPr>
        <p:spPr>
          <a:xfrm>
            <a:off x="6546278" y="4234667"/>
            <a:ext cx="2528592"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227975" y="3648177"/>
            <a:ext cx="2837468" cy="942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074870" y="3653037"/>
            <a:ext cx="0" cy="58163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Box 2"/>
          <p:cNvSpPr txBox="1">
            <a:spLocks noChangeArrowheads="1"/>
          </p:cNvSpPr>
          <p:nvPr/>
        </p:nvSpPr>
        <p:spPr bwMode="auto">
          <a:xfrm>
            <a:off x="4213226" y="860425"/>
            <a:ext cx="4576763" cy="400050"/>
          </a:xfrm>
          <a:prstGeom prst="rect">
            <a:avLst/>
          </a:prstGeom>
          <a:noFill/>
          <a:ln w="9525">
            <a:noFill/>
            <a:miter lim="800000"/>
            <a:headEnd/>
            <a:tailEnd/>
          </a:ln>
        </p:spPr>
        <p:txBody>
          <a:bodyPr wrap="none">
            <a:spAutoFit/>
          </a:bodyPr>
          <a:lstStyle/>
          <a:p>
            <a:r>
              <a:rPr lang="en-US" sz="2000" dirty="0">
                <a:latin typeface="Comic Sans MS" pitchFamily="66" charset="0"/>
              </a:rPr>
              <a:t>The code should be written this way.</a:t>
            </a:r>
          </a:p>
        </p:txBody>
      </p:sp>
      <p:sp>
        <p:nvSpPr>
          <p:cNvPr id="4" name="TextBox 1"/>
          <p:cNvSpPr txBox="1">
            <a:spLocks noChangeArrowheads="1"/>
          </p:cNvSpPr>
          <p:nvPr/>
        </p:nvSpPr>
        <p:spPr bwMode="auto">
          <a:xfrm>
            <a:off x="3997019" y="1765123"/>
            <a:ext cx="5947462" cy="3416320"/>
          </a:xfrm>
          <a:prstGeom prst="rect">
            <a:avLst/>
          </a:prstGeom>
          <a:noFill/>
          <a:ln w="9525">
            <a:noFill/>
            <a:miter lim="800000"/>
            <a:headEnd/>
            <a:tailEnd/>
          </a:ln>
        </p:spPr>
        <p:txBody>
          <a:bodyPr wrap="none">
            <a:spAutoFit/>
          </a:bodyPr>
          <a:lstStyle/>
          <a:p>
            <a:r>
              <a:rPr lang="en-US" sz="1800" dirty="0">
                <a:latin typeface="Comic Sans MS" pitchFamily="66" charset="0"/>
              </a:rPr>
              <a:t>final </a:t>
            </a:r>
            <a:r>
              <a:rPr lang="en-US" sz="1800" dirty="0" err="1">
                <a:latin typeface="Comic Sans MS" pitchFamily="66" charset="0"/>
              </a:rPr>
              <a:t>int</a:t>
            </a:r>
            <a:r>
              <a:rPr lang="en-US" sz="1800" dirty="0">
                <a:latin typeface="Comic Sans MS" pitchFamily="66" charset="0"/>
              </a:rPr>
              <a:t>  R_LIMIT = 40;</a:t>
            </a:r>
          </a:p>
          <a:p>
            <a:r>
              <a:rPr lang="en-US" sz="1800" dirty="0">
                <a:latin typeface="Comic Sans MS" pitchFamily="66" charset="0"/>
              </a:rPr>
              <a:t>final </a:t>
            </a:r>
            <a:r>
              <a:rPr lang="en-US" sz="1800" dirty="0" err="1">
                <a:latin typeface="Comic Sans MS" pitchFamily="66" charset="0"/>
              </a:rPr>
              <a:t>int</a:t>
            </a:r>
            <a:r>
              <a:rPr lang="en-US" sz="1800" dirty="0">
                <a:latin typeface="Comic Sans MS" pitchFamily="66" charset="0"/>
              </a:rPr>
              <a:t> O_LIMIT = 20;</a:t>
            </a:r>
          </a:p>
          <a:p>
            <a:endParaRPr lang="en-US" sz="1800" dirty="0">
              <a:latin typeface="Comic Sans MS" pitchFamily="66" charset="0"/>
            </a:endParaRPr>
          </a:p>
          <a:p>
            <a:r>
              <a:rPr lang="en-US" sz="1800" dirty="0">
                <a:latin typeface="Comic Sans MS" pitchFamily="66" charset="0"/>
              </a:rPr>
              <a:t>. . .</a:t>
            </a:r>
          </a:p>
          <a:p>
            <a:endParaRPr lang="en-US" sz="1800" dirty="0">
              <a:latin typeface="Comic Sans MS" pitchFamily="66" charset="0"/>
            </a:endParaRPr>
          </a:p>
          <a:p>
            <a:r>
              <a:rPr lang="en-US" sz="1800" dirty="0">
                <a:latin typeface="Comic Sans MS" pitchFamily="66" charset="0"/>
              </a:rPr>
              <a:t>if (</a:t>
            </a:r>
            <a:r>
              <a:rPr lang="en-US" sz="1800" dirty="0" err="1">
                <a:latin typeface="Comic Sans MS" pitchFamily="66" charset="0"/>
              </a:rPr>
              <a:t>regTime</a:t>
            </a:r>
            <a:r>
              <a:rPr lang="en-US" sz="1800" dirty="0">
                <a:latin typeface="Comic Sans MS" pitchFamily="66" charset="0"/>
              </a:rPr>
              <a:t> &gt; R_LIMIT)</a:t>
            </a:r>
          </a:p>
          <a:p>
            <a:r>
              <a:rPr lang="en-US" sz="1800" dirty="0">
                <a:solidFill>
                  <a:srgbClr val="FFC000"/>
                </a:solidFill>
                <a:latin typeface="Comic Sans MS" pitchFamily="66" charset="0"/>
              </a:rPr>
              <a:t>{</a:t>
            </a:r>
          </a:p>
          <a:p>
            <a:r>
              <a:rPr lang="en-US" sz="1800" dirty="0">
                <a:latin typeface="Comic Sans MS" pitchFamily="66" charset="0"/>
              </a:rPr>
              <a:t>     if (</a:t>
            </a:r>
            <a:r>
              <a:rPr lang="en-US" sz="1800" dirty="0" err="1">
                <a:latin typeface="Comic Sans MS" pitchFamily="66" charset="0"/>
              </a:rPr>
              <a:t>overTime</a:t>
            </a:r>
            <a:r>
              <a:rPr lang="en-US" sz="1800" dirty="0">
                <a:latin typeface="Comic Sans MS" pitchFamily="66" charset="0"/>
              </a:rPr>
              <a:t> &gt; O_LIMIT)</a:t>
            </a:r>
          </a:p>
          <a:p>
            <a:r>
              <a:rPr lang="en-US" sz="1800" dirty="0">
                <a:latin typeface="Comic Sans MS" pitchFamily="66" charset="0"/>
              </a:rPr>
              <a:t>          </a:t>
            </a:r>
            <a:r>
              <a:rPr lang="en-US" sz="1800" dirty="0" err="1">
                <a:latin typeface="Comic Sans MS" pitchFamily="66" charset="0"/>
              </a:rPr>
              <a:t>WriteLine</a:t>
            </a:r>
            <a:r>
              <a:rPr lang="en-US" sz="1800" dirty="0">
                <a:latin typeface="Comic Sans MS" pitchFamily="66" charset="0"/>
              </a:rPr>
              <a:t>(“Overtime hours exceed the limit.”);</a:t>
            </a:r>
          </a:p>
          <a:p>
            <a:r>
              <a:rPr lang="en-US" sz="1800" dirty="0">
                <a:solidFill>
                  <a:srgbClr val="FFC000"/>
                </a:solidFill>
                <a:latin typeface="Comic Sans MS" pitchFamily="66" charset="0"/>
              </a:rPr>
              <a:t>}</a:t>
            </a:r>
          </a:p>
          <a:p>
            <a:r>
              <a:rPr lang="en-US" sz="1800" dirty="0">
                <a:latin typeface="Comic Sans MS" pitchFamily="66" charset="0"/>
              </a:rPr>
              <a:t>else</a:t>
            </a:r>
          </a:p>
          <a:p>
            <a:r>
              <a:rPr lang="en-US" sz="1800" dirty="0">
                <a:latin typeface="Comic Sans MS" pitchFamily="66" charset="0"/>
              </a:rPr>
              <a:t>     </a:t>
            </a:r>
            <a:r>
              <a:rPr lang="en-US" sz="1800" dirty="0" err="1">
                <a:latin typeface="Comic Sans MS" pitchFamily="66" charset="0"/>
              </a:rPr>
              <a:t>WriteLine</a:t>
            </a:r>
            <a:r>
              <a:rPr lang="en-US" sz="1800" dirty="0">
                <a:latin typeface="Comic Sans MS" pitchFamily="66" charset="0"/>
              </a:rPr>
              <a:t>(“no overtime worked.”);</a:t>
            </a:r>
          </a:p>
        </p:txBody>
      </p:sp>
      <p:sp>
        <p:nvSpPr>
          <p:cNvPr id="2" name="TextBox 1"/>
          <p:cNvSpPr txBox="1"/>
          <p:nvPr/>
        </p:nvSpPr>
        <p:spPr>
          <a:xfrm>
            <a:off x="1764084" y="3784060"/>
            <a:ext cx="2541080" cy="738664"/>
          </a:xfrm>
          <a:prstGeom prst="rect">
            <a:avLst/>
          </a:prstGeom>
          <a:noFill/>
        </p:spPr>
        <p:txBody>
          <a:bodyPr wrap="none" rtlCol="0">
            <a:spAutoFit/>
          </a:bodyPr>
          <a:lstStyle/>
          <a:p>
            <a:r>
              <a:rPr lang="en-US" sz="1400" dirty="0">
                <a:solidFill>
                  <a:srgbClr val="FFC000"/>
                </a:solidFill>
                <a:latin typeface="Comic Sans MS" panose="030F0702030302020204" pitchFamily="66" charset="0"/>
              </a:rPr>
              <a:t>these brackets connect the</a:t>
            </a:r>
          </a:p>
          <a:p>
            <a:r>
              <a:rPr lang="en-US" sz="1400" dirty="0">
                <a:solidFill>
                  <a:srgbClr val="FFC000"/>
                </a:solidFill>
                <a:latin typeface="Comic Sans MS" panose="030F0702030302020204" pitchFamily="66" charset="0"/>
              </a:rPr>
              <a:t>the else with the correct if.</a:t>
            </a:r>
          </a:p>
          <a:p>
            <a:endParaRPr lang="en-US" sz="1400" dirty="0">
              <a:solidFill>
                <a:srgbClr val="FFC000"/>
              </a:solidFill>
              <a:latin typeface="Comic Sans MS" panose="030F0702030302020204" pitchFamily="66" charset="0"/>
            </a:endParaRPr>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8692" y="2127739"/>
            <a:ext cx="5977919" cy="2339102"/>
          </a:xfrm>
          <a:prstGeom prst="rect">
            <a:avLst/>
          </a:prstGeom>
          <a:noFill/>
        </p:spPr>
        <p:txBody>
          <a:bodyPr wrap="none" rtlCol="0">
            <a:spAutoFit/>
          </a:bodyPr>
          <a:lstStyle/>
          <a:p>
            <a:r>
              <a:rPr lang="en-US" sz="2000" b="1" dirty="0">
                <a:latin typeface="Comic Sans MS" pitchFamily="66" charset="0"/>
              </a:rPr>
              <a:t>Practice:</a:t>
            </a:r>
          </a:p>
          <a:p>
            <a:r>
              <a:rPr lang="en-US" sz="1800" dirty="0">
                <a:latin typeface="Comic Sans MS" pitchFamily="66" charset="0"/>
              </a:rPr>
              <a:t>Write a program that takes a temperature in degrees</a:t>
            </a:r>
          </a:p>
          <a:p>
            <a:r>
              <a:rPr lang="en-US" sz="1800" dirty="0">
                <a:latin typeface="Comic Sans MS" pitchFamily="66" charset="0"/>
              </a:rPr>
              <a:t>Celsius. Then output whether or not water is a solid, </a:t>
            </a:r>
          </a:p>
          <a:p>
            <a:r>
              <a:rPr lang="en-US" sz="1800" dirty="0">
                <a:latin typeface="Comic Sans MS" pitchFamily="66" charset="0"/>
              </a:rPr>
              <a:t>liquid, or vapor at that temperature at sea level. </a:t>
            </a:r>
          </a:p>
          <a:p>
            <a:endParaRPr lang="en-US" sz="1800" dirty="0">
              <a:latin typeface="Comic Sans MS" pitchFamily="66" charset="0"/>
            </a:endParaRPr>
          </a:p>
          <a:p>
            <a:r>
              <a:rPr lang="en-US" sz="1800" b="1" dirty="0">
                <a:latin typeface="Comic Sans MS" pitchFamily="66" charset="0"/>
              </a:rPr>
              <a:t>Example:</a:t>
            </a:r>
          </a:p>
          <a:p>
            <a:r>
              <a:rPr lang="en-US" sz="1800" dirty="0">
                <a:latin typeface="Comic Sans MS" pitchFamily="66" charset="0"/>
              </a:rPr>
              <a:t>Input: -5</a:t>
            </a:r>
          </a:p>
          <a:p>
            <a:r>
              <a:rPr lang="en-US" sz="1800" dirty="0">
                <a:latin typeface="Comic Sans MS" pitchFamily="66" charset="0"/>
              </a:rPr>
              <a:t>Output: Water is solid</a:t>
            </a:r>
            <a:endParaRPr lang="en-US" sz="2000" dirty="0">
              <a:latin typeface="Comic Sans MS" pitchFamily="66" charset="0"/>
            </a:endParaRPr>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1"/>
          <p:cNvSpPr txBox="1">
            <a:spLocks noChangeArrowheads="1"/>
          </p:cNvSpPr>
          <p:nvPr/>
        </p:nvSpPr>
        <p:spPr bwMode="auto">
          <a:xfrm>
            <a:off x="3816351" y="2663825"/>
            <a:ext cx="4665663" cy="954088"/>
          </a:xfrm>
          <a:prstGeom prst="rect">
            <a:avLst/>
          </a:prstGeom>
          <a:noFill/>
          <a:ln w="9525">
            <a:noFill/>
            <a:miter lim="800000"/>
            <a:headEnd/>
            <a:tailEnd/>
          </a:ln>
        </p:spPr>
        <p:txBody>
          <a:bodyPr wrap="none">
            <a:spAutoFit/>
          </a:bodyPr>
          <a:lstStyle/>
          <a:p>
            <a:pPr algn="ctr"/>
            <a:r>
              <a:rPr lang="en-US" sz="2800" dirty="0">
                <a:latin typeface="Comic Sans MS" pitchFamily="66" charset="0"/>
              </a:rPr>
              <a:t>Designing programs that </a:t>
            </a:r>
          </a:p>
          <a:p>
            <a:pPr algn="ctr"/>
            <a:r>
              <a:rPr lang="en-US" sz="2800" dirty="0">
                <a:latin typeface="Comic Sans MS" pitchFamily="66" charset="0"/>
              </a:rPr>
              <a:t>use conditional statements</a:t>
            </a:r>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p:cNvSpPr txBox="1">
            <a:spLocks noChangeArrowheads="1"/>
          </p:cNvSpPr>
          <p:nvPr/>
        </p:nvSpPr>
        <p:spPr bwMode="auto">
          <a:xfrm>
            <a:off x="2925383" y="2209066"/>
            <a:ext cx="6494085" cy="1631216"/>
          </a:xfrm>
          <a:prstGeom prst="rect">
            <a:avLst/>
          </a:prstGeom>
          <a:noFill/>
          <a:ln w="9525">
            <a:noFill/>
            <a:miter lim="800000"/>
            <a:headEnd/>
            <a:tailEnd/>
          </a:ln>
        </p:spPr>
        <p:txBody>
          <a:bodyPr wrap="none">
            <a:spAutoFit/>
          </a:bodyPr>
          <a:lstStyle/>
          <a:p>
            <a:pPr marL="457200" indent="-457200">
              <a:buFontTx/>
              <a:buAutoNum type="arabicPeriod"/>
            </a:pPr>
            <a:r>
              <a:rPr lang="en-US" sz="2000" dirty="0">
                <a:latin typeface="Comic Sans MS" pitchFamily="66" charset="0"/>
              </a:rPr>
              <a:t>Carefully inspect the problem statement. If</a:t>
            </a:r>
          </a:p>
          <a:p>
            <a:pPr marL="457200" indent="-457200"/>
            <a:r>
              <a:rPr lang="en-US" sz="2000" dirty="0">
                <a:latin typeface="Comic Sans MS" pitchFamily="66" charset="0"/>
              </a:rPr>
              <a:t>      </a:t>
            </a:r>
            <a:r>
              <a:rPr lang="en-US" sz="2000" dirty="0" smtClean="0">
                <a:latin typeface="Comic Sans MS" pitchFamily="66" charset="0"/>
              </a:rPr>
              <a:t>word </a:t>
            </a:r>
            <a:r>
              <a:rPr lang="en-US" sz="2000" dirty="0">
                <a:latin typeface="Comic Sans MS" pitchFamily="66" charset="0"/>
              </a:rPr>
              <a:t>“</a:t>
            </a:r>
            <a:r>
              <a:rPr lang="en-US" sz="2000" b="1" dirty="0">
                <a:latin typeface="Comic Sans MS" pitchFamily="66" charset="0"/>
              </a:rPr>
              <a:t>if</a:t>
            </a:r>
            <a:r>
              <a:rPr lang="en-US" sz="2000" dirty="0" smtClean="0">
                <a:latin typeface="Comic Sans MS" pitchFamily="66" charset="0"/>
              </a:rPr>
              <a:t>” </a:t>
            </a:r>
            <a:r>
              <a:rPr lang="en-US" sz="2000" dirty="0">
                <a:latin typeface="Comic Sans MS" pitchFamily="66" charset="0"/>
              </a:rPr>
              <a:t>or the word “</a:t>
            </a:r>
            <a:r>
              <a:rPr lang="en-US" sz="2000" b="1" dirty="0">
                <a:latin typeface="Comic Sans MS" pitchFamily="66" charset="0"/>
              </a:rPr>
              <a:t>when</a:t>
            </a:r>
            <a:r>
              <a:rPr lang="en-US" sz="2000" dirty="0">
                <a:latin typeface="Comic Sans MS" pitchFamily="66" charset="0"/>
              </a:rPr>
              <a:t>” is used </a:t>
            </a:r>
            <a:r>
              <a:rPr lang="en-US" sz="2000" dirty="0" smtClean="0">
                <a:latin typeface="Comic Sans MS" pitchFamily="66" charset="0"/>
              </a:rPr>
              <a:t>to </a:t>
            </a:r>
            <a:r>
              <a:rPr lang="en-US" sz="2000" dirty="0">
                <a:latin typeface="Comic Sans MS" pitchFamily="66" charset="0"/>
              </a:rPr>
              <a:t>describe </a:t>
            </a:r>
            <a:endParaRPr lang="en-US" sz="2000" dirty="0" smtClean="0">
              <a:latin typeface="Comic Sans MS" pitchFamily="66" charset="0"/>
            </a:endParaRPr>
          </a:p>
          <a:p>
            <a:pPr marL="457200" indent="-457200"/>
            <a:r>
              <a:rPr lang="en-US" sz="2000" dirty="0">
                <a:latin typeface="Comic Sans MS" pitchFamily="66" charset="0"/>
              </a:rPr>
              <a:t> </a:t>
            </a:r>
            <a:r>
              <a:rPr lang="en-US" sz="2000" dirty="0" smtClean="0">
                <a:latin typeface="Comic Sans MS" pitchFamily="66" charset="0"/>
              </a:rPr>
              <a:t>     different </a:t>
            </a:r>
            <a:r>
              <a:rPr lang="en-US" sz="2000" dirty="0">
                <a:latin typeface="Comic Sans MS" pitchFamily="66" charset="0"/>
              </a:rPr>
              <a:t>situations that </a:t>
            </a:r>
            <a:r>
              <a:rPr lang="en-US" sz="2000" dirty="0" smtClean="0">
                <a:latin typeface="Comic Sans MS" pitchFamily="66" charset="0"/>
              </a:rPr>
              <a:t>might exist</a:t>
            </a:r>
            <a:r>
              <a:rPr lang="en-US" sz="2000" dirty="0">
                <a:latin typeface="Comic Sans MS" pitchFamily="66" charset="0"/>
              </a:rPr>
              <a:t>, then the </a:t>
            </a:r>
            <a:endParaRPr lang="en-US" sz="2000" dirty="0" smtClean="0">
              <a:latin typeface="Comic Sans MS" pitchFamily="66" charset="0"/>
            </a:endParaRPr>
          </a:p>
          <a:p>
            <a:pPr marL="457200" indent="-457200"/>
            <a:r>
              <a:rPr lang="en-US" sz="2000" dirty="0">
                <a:latin typeface="Comic Sans MS" pitchFamily="66" charset="0"/>
              </a:rPr>
              <a:t> </a:t>
            </a:r>
            <a:r>
              <a:rPr lang="en-US" sz="2000" dirty="0" smtClean="0">
                <a:latin typeface="Comic Sans MS" pitchFamily="66" charset="0"/>
              </a:rPr>
              <a:t>     program </a:t>
            </a:r>
            <a:r>
              <a:rPr lang="en-US" sz="2000" dirty="0">
                <a:latin typeface="Comic Sans MS" pitchFamily="66" charset="0"/>
              </a:rPr>
              <a:t>probably will </a:t>
            </a:r>
            <a:r>
              <a:rPr lang="en-US" sz="2000" dirty="0" smtClean="0">
                <a:latin typeface="Comic Sans MS" pitchFamily="66" charset="0"/>
              </a:rPr>
              <a:t>need to </a:t>
            </a:r>
            <a:r>
              <a:rPr lang="en-US" sz="2000" dirty="0">
                <a:latin typeface="Comic Sans MS" pitchFamily="66" charset="0"/>
              </a:rPr>
              <a:t>use conditional </a:t>
            </a:r>
            <a:endParaRPr lang="en-US" sz="2000" dirty="0" smtClean="0">
              <a:latin typeface="Comic Sans MS" pitchFamily="66" charset="0"/>
            </a:endParaRPr>
          </a:p>
          <a:p>
            <a:pPr marL="457200" indent="-457200"/>
            <a:r>
              <a:rPr lang="en-US" sz="2000" dirty="0">
                <a:latin typeface="Comic Sans MS" pitchFamily="66" charset="0"/>
              </a:rPr>
              <a:t> </a:t>
            </a:r>
            <a:r>
              <a:rPr lang="en-US" sz="2000" dirty="0" smtClean="0">
                <a:latin typeface="Comic Sans MS" pitchFamily="66" charset="0"/>
              </a:rPr>
              <a:t>     statements</a:t>
            </a:r>
            <a:r>
              <a:rPr lang="en-US" sz="2000" dirty="0">
                <a:latin typeface="Comic Sans MS" pitchFamily="66" charset="0"/>
              </a:rPr>
              <a:t>.</a:t>
            </a:r>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1"/>
          <p:cNvSpPr txBox="1">
            <a:spLocks noChangeArrowheads="1"/>
          </p:cNvSpPr>
          <p:nvPr/>
        </p:nvSpPr>
        <p:spPr bwMode="auto">
          <a:xfrm>
            <a:off x="2761612" y="2325835"/>
            <a:ext cx="7072312" cy="2554288"/>
          </a:xfrm>
          <a:prstGeom prst="rect">
            <a:avLst/>
          </a:prstGeom>
          <a:noFill/>
          <a:ln w="9525">
            <a:noFill/>
            <a:miter lim="800000"/>
            <a:headEnd/>
            <a:tailEnd/>
          </a:ln>
        </p:spPr>
        <p:txBody>
          <a:bodyPr wrap="none">
            <a:spAutoFit/>
          </a:bodyPr>
          <a:lstStyle/>
          <a:p>
            <a:pPr marL="457200" indent="-457200">
              <a:buFontTx/>
              <a:buAutoNum type="arabicPeriod" startAt="2"/>
            </a:pPr>
            <a:r>
              <a:rPr lang="en-US" sz="2000" dirty="0">
                <a:latin typeface="Comic Sans MS" pitchFamily="66" charset="0"/>
              </a:rPr>
              <a:t>After determining that several different situations</a:t>
            </a:r>
          </a:p>
          <a:p>
            <a:pPr marL="457200" indent="-457200"/>
            <a:r>
              <a:rPr lang="en-US" sz="2000" dirty="0">
                <a:latin typeface="Comic Sans MS" pitchFamily="66" charset="0"/>
              </a:rPr>
              <a:t>      </a:t>
            </a:r>
            <a:r>
              <a:rPr lang="en-US" sz="2000" dirty="0" smtClean="0">
                <a:latin typeface="Comic Sans MS" pitchFamily="66" charset="0"/>
              </a:rPr>
              <a:t>might </a:t>
            </a:r>
            <a:r>
              <a:rPr lang="en-US" sz="2000" dirty="0">
                <a:latin typeface="Comic Sans MS" pitchFamily="66" charset="0"/>
              </a:rPr>
              <a:t>exist, try to identify each unique situation.</a:t>
            </a:r>
          </a:p>
          <a:p>
            <a:pPr marL="457200" indent="-457200"/>
            <a:r>
              <a:rPr lang="en-US" sz="2000" dirty="0">
                <a:latin typeface="Comic Sans MS" pitchFamily="66" charset="0"/>
              </a:rPr>
              <a:t>      </a:t>
            </a:r>
            <a:r>
              <a:rPr lang="en-US" sz="2000" dirty="0" smtClean="0">
                <a:latin typeface="Comic Sans MS" pitchFamily="66" charset="0"/>
              </a:rPr>
              <a:t>Write </a:t>
            </a:r>
            <a:r>
              <a:rPr lang="en-US" sz="2000" dirty="0">
                <a:latin typeface="Comic Sans MS" pitchFamily="66" charset="0"/>
              </a:rPr>
              <a:t>down the condition that makes this situation</a:t>
            </a:r>
          </a:p>
          <a:p>
            <a:pPr marL="457200" indent="-457200"/>
            <a:r>
              <a:rPr lang="en-US" sz="2000" dirty="0">
                <a:latin typeface="Comic Sans MS" pitchFamily="66" charset="0"/>
              </a:rPr>
              <a:t>      </a:t>
            </a:r>
            <a:r>
              <a:rPr lang="en-US" sz="2000" dirty="0" smtClean="0">
                <a:latin typeface="Comic Sans MS" pitchFamily="66" charset="0"/>
              </a:rPr>
              <a:t>unique</a:t>
            </a:r>
            <a:r>
              <a:rPr lang="en-US" sz="2000" dirty="0">
                <a:latin typeface="Comic Sans MS" pitchFamily="66" charset="0"/>
              </a:rPr>
              <a:t>.</a:t>
            </a:r>
          </a:p>
          <a:p>
            <a:pPr marL="457200" indent="-457200"/>
            <a:endParaRPr lang="en-US" sz="2000" dirty="0">
              <a:latin typeface="Comic Sans MS" pitchFamily="66" charset="0"/>
            </a:endParaRPr>
          </a:p>
          <a:p>
            <a:pPr marL="457200" indent="-457200"/>
            <a:r>
              <a:rPr lang="en-US" sz="2000" dirty="0">
                <a:latin typeface="Comic Sans MS" pitchFamily="66" charset="0"/>
              </a:rPr>
              <a:t>      </a:t>
            </a:r>
            <a:r>
              <a:rPr lang="en-US" sz="2000" dirty="0" smtClean="0">
                <a:latin typeface="Comic Sans MS" pitchFamily="66" charset="0"/>
              </a:rPr>
              <a:t>Carefully </a:t>
            </a:r>
            <a:r>
              <a:rPr lang="en-US" sz="2000" dirty="0">
                <a:latin typeface="Comic Sans MS" pitchFamily="66" charset="0"/>
              </a:rPr>
              <a:t>check that each condition is </a:t>
            </a:r>
            <a:r>
              <a:rPr lang="en-US" sz="2000" dirty="0" smtClean="0">
                <a:latin typeface="Comic Sans MS" pitchFamily="66" charset="0"/>
              </a:rPr>
              <a:t>unique; there</a:t>
            </a:r>
            <a:endParaRPr lang="en-US" sz="2000" dirty="0">
              <a:latin typeface="Comic Sans MS" pitchFamily="66" charset="0"/>
            </a:endParaRPr>
          </a:p>
          <a:p>
            <a:pPr marL="457200" indent="-457200"/>
            <a:r>
              <a:rPr lang="en-US" sz="2000" dirty="0">
                <a:latin typeface="Comic Sans MS" pitchFamily="66" charset="0"/>
              </a:rPr>
              <a:t>      </a:t>
            </a:r>
            <a:r>
              <a:rPr lang="en-US" sz="2000" dirty="0" smtClean="0">
                <a:latin typeface="Comic Sans MS" pitchFamily="66" charset="0"/>
              </a:rPr>
              <a:t>should </a:t>
            </a:r>
            <a:r>
              <a:rPr lang="en-US" sz="2000" dirty="0">
                <a:latin typeface="Comic Sans MS" pitchFamily="66" charset="0"/>
              </a:rPr>
              <a:t>be no overlaps. Be sure that the boundary </a:t>
            </a:r>
          </a:p>
          <a:p>
            <a:pPr marL="457200" indent="-457200"/>
            <a:r>
              <a:rPr lang="en-US" sz="2000" dirty="0">
                <a:latin typeface="Comic Sans MS" pitchFamily="66" charset="0"/>
              </a:rPr>
              <a:t>      </a:t>
            </a:r>
            <a:r>
              <a:rPr lang="en-US" sz="2000" dirty="0" smtClean="0">
                <a:latin typeface="Comic Sans MS" pitchFamily="66" charset="0"/>
              </a:rPr>
              <a:t>conditions </a:t>
            </a:r>
            <a:r>
              <a:rPr lang="en-US" sz="2000" dirty="0">
                <a:latin typeface="Comic Sans MS" pitchFamily="66" charset="0"/>
              </a:rPr>
              <a:t>are correctly stated.</a:t>
            </a:r>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1"/>
          <p:cNvSpPr txBox="1">
            <a:spLocks noChangeArrowheads="1"/>
          </p:cNvSpPr>
          <p:nvPr/>
        </p:nvSpPr>
        <p:spPr bwMode="auto">
          <a:xfrm>
            <a:off x="3243264" y="2873375"/>
            <a:ext cx="6397625" cy="1016000"/>
          </a:xfrm>
          <a:prstGeom prst="rect">
            <a:avLst/>
          </a:prstGeom>
          <a:noFill/>
          <a:ln w="9525">
            <a:noFill/>
            <a:miter lim="800000"/>
            <a:headEnd/>
            <a:tailEnd/>
          </a:ln>
        </p:spPr>
        <p:txBody>
          <a:bodyPr wrap="none">
            <a:spAutoFit/>
          </a:bodyPr>
          <a:lstStyle/>
          <a:p>
            <a:pPr marL="457200" indent="-457200">
              <a:buFontTx/>
              <a:buAutoNum type="arabicPeriod" startAt="3"/>
            </a:pPr>
            <a:r>
              <a:rPr lang="en-US" sz="2000">
                <a:latin typeface="Comic Sans MS" pitchFamily="66" charset="0"/>
              </a:rPr>
              <a:t>Write down exactly what the program should do</a:t>
            </a:r>
          </a:p>
          <a:p>
            <a:pPr marL="457200" indent="-457200"/>
            <a:r>
              <a:rPr lang="en-US" sz="2000">
                <a:latin typeface="Comic Sans MS" pitchFamily="66" charset="0"/>
              </a:rPr>
              <a:t>       differently in each of the unique situations</a:t>
            </a:r>
          </a:p>
          <a:p>
            <a:pPr marL="457200" indent="-457200"/>
            <a:r>
              <a:rPr lang="en-US" sz="2000">
                <a:latin typeface="Comic Sans MS" pitchFamily="66" charset="0"/>
              </a:rPr>
              <a:t>       that you have identified.</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3377944" y="2856273"/>
            <a:ext cx="5894562" cy="707886"/>
          </a:xfrm>
          <a:prstGeom prst="rect">
            <a:avLst/>
          </a:prstGeom>
          <a:noFill/>
          <a:ln w="9525">
            <a:noFill/>
            <a:miter lim="800000"/>
            <a:headEnd/>
            <a:tailEnd/>
          </a:ln>
        </p:spPr>
        <p:txBody>
          <a:bodyPr wrap="none">
            <a:spAutoFit/>
          </a:bodyPr>
          <a:lstStyle/>
          <a:p>
            <a:r>
              <a:rPr lang="en-US" sz="2000" dirty="0">
                <a:latin typeface="Comic Sans MS" pitchFamily="66" charset="0"/>
              </a:rPr>
              <a:t>The order in which statements in a program are</a:t>
            </a:r>
          </a:p>
          <a:p>
            <a:r>
              <a:rPr lang="en-US" sz="2000" dirty="0">
                <a:latin typeface="Comic Sans MS" pitchFamily="66" charset="0"/>
              </a:rPr>
              <a:t>executed is called the </a:t>
            </a:r>
            <a:r>
              <a:rPr lang="en-US" sz="2000" b="1" dirty="0">
                <a:latin typeface="Comic Sans MS" pitchFamily="66" charset="0"/>
              </a:rPr>
              <a:t>flow of control</a:t>
            </a:r>
            <a:r>
              <a:rPr lang="en-US" sz="2000" dirty="0">
                <a:latin typeface="Comic Sans MS" pitchFamily="66" charset="0"/>
              </a:rPr>
              <a:t>.</a:t>
            </a:r>
          </a:p>
        </p:txBody>
      </p:sp>
    </p:spTree>
    <p:extLst>
      <p:ext uri="{BB962C8B-B14F-4D97-AF65-F5344CB8AC3E}">
        <p14:creationId xmlns:p14="http://schemas.microsoft.com/office/powerpoint/2010/main" val="3622967326"/>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6332" y="2645677"/>
            <a:ext cx="6274475" cy="1015663"/>
          </a:xfrm>
          <a:prstGeom prst="rect">
            <a:avLst/>
          </a:prstGeom>
          <a:noFill/>
        </p:spPr>
        <p:txBody>
          <a:bodyPr wrap="none">
            <a:spAutoFit/>
          </a:bodyPr>
          <a:lstStyle/>
          <a:p>
            <a:pPr marL="457200" indent="-457200">
              <a:buFontTx/>
              <a:buAutoNum type="arabicPeriod" startAt="4"/>
              <a:defRPr/>
            </a:pPr>
            <a:r>
              <a:rPr lang="en-US" sz="2000" dirty="0">
                <a:latin typeface="Comic Sans MS" pitchFamily="66" charset="0"/>
              </a:rPr>
              <a:t>Formulate the </a:t>
            </a:r>
            <a:r>
              <a:rPr lang="en-US" sz="2000" b="1" dirty="0">
                <a:latin typeface="Comic Sans MS" pitchFamily="66" charset="0"/>
              </a:rPr>
              <a:t>if/else</a:t>
            </a:r>
            <a:r>
              <a:rPr lang="en-US" sz="2000" dirty="0">
                <a:latin typeface="Comic Sans MS" pitchFamily="66" charset="0"/>
              </a:rPr>
              <a:t> statements that reflect </a:t>
            </a:r>
          </a:p>
          <a:p>
            <a:pPr marL="457200" indent="-457200">
              <a:defRPr/>
            </a:pPr>
            <a:r>
              <a:rPr lang="en-US" sz="2000" dirty="0">
                <a:latin typeface="Comic Sans MS" pitchFamily="66" charset="0"/>
              </a:rPr>
              <a:t>      this set of conditions. Make them as simple </a:t>
            </a:r>
          </a:p>
          <a:p>
            <a:pPr marL="457200" indent="-457200">
              <a:defRPr/>
            </a:pPr>
            <a:r>
              <a:rPr lang="en-US" sz="2000" dirty="0">
                <a:latin typeface="Comic Sans MS" pitchFamily="66" charset="0"/>
              </a:rPr>
              <a:t>      as possible. Watch for dangling </a:t>
            </a:r>
            <a:r>
              <a:rPr lang="en-US" sz="2000" dirty="0" smtClean="0">
                <a:latin typeface="Comic Sans MS" pitchFamily="66" charset="0"/>
              </a:rPr>
              <a:t>“</a:t>
            </a:r>
            <a:r>
              <a:rPr lang="en-US" sz="2000" b="1" dirty="0" smtClean="0">
                <a:latin typeface="Comic Sans MS" pitchFamily="66" charset="0"/>
              </a:rPr>
              <a:t>elses”</a:t>
            </a:r>
            <a:r>
              <a:rPr lang="en-US" sz="2000" dirty="0" smtClean="0">
                <a:latin typeface="Comic Sans MS" pitchFamily="66" charset="0"/>
              </a:rPr>
              <a:t>.</a:t>
            </a:r>
            <a:endParaRPr lang="en-US" sz="2000" dirty="0">
              <a:latin typeface="Comic Sans MS" pitchFamily="66" charset="0"/>
            </a:endParaRPr>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1"/>
          <p:cNvSpPr txBox="1">
            <a:spLocks noChangeArrowheads="1"/>
          </p:cNvSpPr>
          <p:nvPr/>
        </p:nvSpPr>
        <p:spPr bwMode="auto">
          <a:xfrm>
            <a:off x="5192713" y="1828801"/>
            <a:ext cx="1371600" cy="461963"/>
          </a:xfrm>
          <a:prstGeom prst="rect">
            <a:avLst/>
          </a:prstGeom>
          <a:noFill/>
          <a:ln w="9525">
            <a:noFill/>
            <a:miter lim="800000"/>
            <a:headEnd/>
            <a:tailEnd/>
          </a:ln>
        </p:spPr>
        <p:txBody>
          <a:bodyPr wrap="none">
            <a:spAutoFit/>
          </a:bodyPr>
          <a:lstStyle/>
          <a:p>
            <a:r>
              <a:rPr lang="en-US" sz="2400">
                <a:latin typeface="Comic Sans MS" pitchFamily="66" charset="0"/>
              </a:rPr>
              <a:t>Example</a:t>
            </a:r>
          </a:p>
        </p:txBody>
      </p:sp>
      <p:sp>
        <p:nvSpPr>
          <p:cNvPr id="51203" name="TextBox 2"/>
          <p:cNvSpPr txBox="1">
            <a:spLocks noChangeArrowheads="1"/>
          </p:cNvSpPr>
          <p:nvPr/>
        </p:nvSpPr>
        <p:spPr bwMode="auto">
          <a:xfrm>
            <a:off x="3057870" y="2581373"/>
            <a:ext cx="6755375" cy="2308324"/>
          </a:xfrm>
          <a:prstGeom prst="rect">
            <a:avLst/>
          </a:prstGeom>
          <a:noFill/>
          <a:ln w="9525">
            <a:noFill/>
            <a:miter lim="800000"/>
            <a:headEnd/>
            <a:tailEnd/>
          </a:ln>
        </p:spPr>
        <p:txBody>
          <a:bodyPr wrap="none">
            <a:spAutoFit/>
          </a:bodyPr>
          <a:lstStyle/>
          <a:p>
            <a:r>
              <a:rPr lang="en-US" sz="1800" dirty="0">
                <a:latin typeface="Comic Sans MS" pitchFamily="66" charset="0"/>
              </a:rPr>
              <a:t>Slick Guys Used Car Sales gives their sales people a</a:t>
            </a:r>
          </a:p>
          <a:p>
            <a:r>
              <a:rPr lang="en-US" sz="1800" dirty="0">
                <a:latin typeface="Comic Sans MS" pitchFamily="66" charset="0"/>
              </a:rPr>
              <a:t>commission, based on the value of the sale. If the sale</a:t>
            </a:r>
          </a:p>
          <a:p>
            <a:r>
              <a:rPr lang="en-US" sz="1800" dirty="0">
                <a:latin typeface="Comic Sans MS" pitchFamily="66" charset="0"/>
              </a:rPr>
              <a:t>was made at or above the sticker price, the sales person </a:t>
            </a:r>
          </a:p>
          <a:p>
            <a:r>
              <a:rPr lang="en-US" sz="1800" dirty="0">
                <a:latin typeface="Comic Sans MS" pitchFamily="66" charset="0"/>
              </a:rPr>
              <a:t>gets a 20% commission. If the sale was less than the full </a:t>
            </a:r>
          </a:p>
          <a:p>
            <a:r>
              <a:rPr lang="en-US" sz="1800" dirty="0">
                <a:latin typeface="Comic Sans MS" pitchFamily="66" charset="0"/>
              </a:rPr>
              <a:t>sticker price, but greater than the </a:t>
            </a:r>
            <a:r>
              <a:rPr lang="en-US" sz="1800" dirty="0" smtClean="0">
                <a:latin typeface="Comic Sans MS" pitchFamily="66" charset="0"/>
              </a:rPr>
              <a:t>blue book </a:t>
            </a:r>
            <a:r>
              <a:rPr lang="en-US" sz="1800" dirty="0">
                <a:latin typeface="Comic Sans MS" pitchFamily="66" charset="0"/>
              </a:rPr>
              <a:t>price, the </a:t>
            </a:r>
          </a:p>
          <a:p>
            <a:r>
              <a:rPr lang="en-US" sz="1800" dirty="0">
                <a:latin typeface="Comic Sans MS" pitchFamily="66" charset="0"/>
              </a:rPr>
              <a:t>sales commission is 10%. If the sale price is equal to the</a:t>
            </a:r>
          </a:p>
          <a:p>
            <a:r>
              <a:rPr lang="en-US" sz="1800" dirty="0" smtClean="0">
                <a:latin typeface="Comic Sans MS" pitchFamily="66" charset="0"/>
              </a:rPr>
              <a:t>blue book </a:t>
            </a:r>
            <a:r>
              <a:rPr lang="en-US" sz="1800" dirty="0">
                <a:latin typeface="Comic Sans MS" pitchFamily="66" charset="0"/>
              </a:rPr>
              <a:t>price, the sales person gets a 5% commission. </a:t>
            </a:r>
          </a:p>
          <a:p>
            <a:r>
              <a:rPr lang="en-US" sz="1800" dirty="0">
                <a:latin typeface="Comic Sans MS" pitchFamily="66" charset="0"/>
              </a:rPr>
              <a:t>Slick Guys never sells a car for less than the </a:t>
            </a:r>
            <a:r>
              <a:rPr lang="en-US" sz="1800" dirty="0" smtClean="0">
                <a:latin typeface="Comic Sans MS" pitchFamily="66" charset="0"/>
              </a:rPr>
              <a:t>blue book </a:t>
            </a:r>
            <a:r>
              <a:rPr lang="en-US" sz="1800" dirty="0">
                <a:latin typeface="Comic Sans MS" pitchFamily="66" charset="0"/>
              </a:rPr>
              <a:t>price.</a:t>
            </a:r>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1"/>
          <p:cNvSpPr txBox="1">
            <a:spLocks noChangeArrowheads="1"/>
          </p:cNvSpPr>
          <p:nvPr/>
        </p:nvSpPr>
        <p:spPr bwMode="auto">
          <a:xfrm>
            <a:off x="4419601" y="2395538"/>
            <a:ext cx="4011613" cy="1630362"/>
          </a:xfrm>
          <a:prstGeom prst="rect">
            <a:avLst/>
          </a:prstGeom>
          <a:noFill/>
          <a:ln w="9525">
            <a:noFill/>
            <a:miter lim="800000"/>
            <a:headEnd/>
            <a:tailEnd/>
          </a:ln>
        </p:spPr>
        <p:txBody>
          <a:bodyPr wrap="none">
            <a:spAutoFit/>
          </a:bodyPr>
          <a:lstStyle/>
          <a:p>
            <a:pPr algn="ctr"/>
            <a:r>
              <a:rPr lang="en-US" sz="2000">
                <a:latin typeface="Comic Sans MS" pitchFamily="66" charset="0"/>
              </a:rPr>
              <a:t>How many conditions are there?</a:t>
            </a:r>
          </a:p>
          <a:p>
            <a:pPr algn="ctr"/>
            <a:endParaRPr lang="en-US" sz="2000">
              <a:latin typeface="Comic Sans MS" pitchFamily="66" charset="0"/>
            </a:endParaRPr>
          </a:p>
          <a:p>
            <a:pPr algn="ctr"/>
            <a:endParaRPr lang="en-US" sz="2000">
              <a:latin typeface="Comic Sans MS" pitchFamily="66" charset="0"/>
            </a:endParaRPr>
          </a:p>
          <a:p>
            <a:pPr algn="ctr"/>
            <a:endParaRPr lang="en-US" sz="2000">
              <a:latin typeface="Comic Sans MS" pitchFamily="66" charset="0"/>
            </a:endParaRPr>
          </a:p>
          <a:p>
            <a:pPr algn="ctr"/>
            <a:r>
              <a:rPr lang="en-US" sz="2000">
                <a:latin typeface="Comic Sans MS" pitchFamily="66" charset="0"/>
              </a:rPr>
              <a:t>What are the conditions?</a:t>
            </a:r>
          </a:p>
        </p:txBody>
      </p:sp>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
          <p:cNvSpPr txBox="1">
            <a:spLocks noChangeArrowheads="1"/>
          </p:cNvSpPr>
          <p:nvPr/>
        </p:nvSpPr>
        <p:spPr bwMode="auto">
          <a:xfrm>
            <a:off x="3429000" y="2579688"/>
            <a:ext cx="6015038" cy="2862262"/>
          </a:xfrm>
          <a:prstGeom prst="rect">
            <a:avLst/>
          </a:prstGeom>
          <a:noFill/>
          <a:ln w="9525">
            <a:noFill/>
            <a:miter lim="800000"/>
            <a:headEnd/>
            <a:tailEnd/>
          </a:ln>
        </p:spPr>
        <p:txBody>
          <a:bodyPr wrap="none">
            <a:spAutoFit/>
          </a:bodyPr>
          <a:lstStyle/>
          <a:p>
            <a:r>
              <a:rPr lang="en-US" sz="2000">
                <a:latin typeface="Comic Sans MS" pitchFamily="66" charset="0"/>
              </a:rPr>
              <a:t>1. The sales price is GREATER than or EQUAL </a:t>
            </a:r>
          </a:p>
          <a:p>
            <a:r>
              <a:rPr lang="en-US" sz="2000">
                <a:latin typeface="Comic Sans MS" pitchFamily="66" charset="0"/>
              </a:rPr>
              <a:t>    to the sticker price.</a:t>
            </a:r>
          </a:p>
          <a:p>
            <a:endParaRPr lang="en-US" sz="2000">
              <a:latin typeface="Comic Sans MS" pitchFamily="66" charset="0"/>
            </a:endParaRPr>
          </a:p>
          <a:p>
            <a:r>
              <a:rPr lang="en-US" sz="2000">
                <a:latin typeface="Comic Sans MS" pitchFamily="66" charset="0"/>
              </a:rPr>
              <a:t>2. The sales price is LESS than the sticker price</a:t>
            </a:r>
          </a:p>
          <a:p>
            <a:r>
              <a:rPr lang="en-US" sz="2000">
                <a:latin typeface="Comic Sans MS" pitchFamily="66" charset="0"/>
              </a:rPr>
              <a:t>     but GREATER than the blue book price.</a:t>
            </a:r>
          </a:p>
          <a:p>
            <a:endParaRPr lang="en-US" sz="2000">
              <a:latin typeface="Comic Sans MS" pitchFamily="66" charset="0"/>
            </a:endParaRPr>
          </a:p>
          <a:p>
            <a:r>
              <a:rPr lang="en-US" sz="2000">
                <a:latin typeface="Comic Sans MS" pitchFamily="66" charset="0"/>
              </a:rPr>
              <a:t>3. The sales price EQUALS the blue book price.</a:t>
            </a:r>
          </a:p>
          <a:p>
            <a:endParaRPr lang="en-US" sz="2000">
              <a:latin typeface="Comic Sans MS" pitchFamily="66" charset="0"/>
            </a:endParaRPr>
          </a:p>
          <a:p>
            <a:r>
              <a:rPr lang="en-US" sz="2000">
                <a:latin typeface="Comic Sans MS" pitchFamily="66" charset="0"/>
              </a:rPr>
              <a:t>4. The sales price cannot be less than blue book.</a:t>
            </a:r>
          </a:p>
        </p:txBody>
      </p:sp>
      <p:sp>
        <p:nvSpPr>
          <p:cNvPr id="53251" name="TextBox 2"/>
          <p:cNvSpPr txBox="1">
            <a:spLocks noChangeArrowheads="1"/>
          </p:cNvSpPr>
          <p:nvPr/>
        </p:nvSpPr>
        <p:spPr bwMode="auto">
          <a:xfrm>
            <a:off x="5246689" y="1200151"/>
            <a:ext cx="1944687" cy="461963"/>
          </a:xfrm>
          <a:prstGeom prst="rect">
            <a:avLst/>
          </a:prstGeom>
          <a:noFill/>
          <a:ln w="9525">
            <a:noFill/>
            <a:miter lim="800000"/>
            <a:headEnd/>
            <a:tailEnd/>
          </a:ln>
        </p:spPr>
        <p:txBody>
          <a:bodyPr wrap="none">
            <a:spAutoFit/>
          </a:bodyPr>
          <a:lstStyle/>
          <a:p>
            <a:r>
              <a:rPr lang="en-US" sz="2400">
                <a:latin typeface="Comic Sans MS" pitchFamily="66" charset="0"/>
              </a:rPr>
              <a:t>4 Conditions</a:t>
            </a:r>
          </a:p>
        </p:txBody>
      </p:sp>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1"/>
          <p:cNvSpPr txBox="1">
            <a:spLocks noChangeArrowheads="1"/>
          </p:cNvSpPr>
          <p:nvPr/>
        </p:nvSpPr>
        <p:spPr bwMode="auto">
          <a:xfrm>
            <a:off x="3429000" y="2579688"/>
            <a:ext cx="6015038" cy="2862262"/>
          </a:xfrm>
          <a:prstGeom prst="rect">
            <a:avLst/>
          </a:prstGeom>
          <a:noFill/>
          <a:ln w="9525">
            <a:noFill/>
            <a:miter lim="800000"/>
            <a:headEnd/>
            <a:tailEnd/>
          </a:ln>
        </p:spPr>
        <p:txBody>
          <a:bodyPr wrap="none">
            <a:spAutoFit/>
          </a:bodyPr>
          <a:lstStyle/>
          <a:p>
            <a:r>
              <a:rPr lang="en-US" sz="2000" dirty="0">
                <a:latin typeface="Comic Sans MS" pitchFamily="66" charset="0"/>
              </a:rPr>
              <a:t>1. The sales price is GREATER than or EQUAL </a:t>
            </a:r>
          </a:p>
          <a:p>
            <a:r>
              <a:rPr lang="en-US" sz="2000" dirty="0">
                <a:latin typeface="Comic Sans MS" pitchFamily="66" charset="0"/>
              </a:rPr>
              <a:t>    to the sticker price.</a:t>
            </a:r>
          </a:p>
          <a:p>
            <a:endParaRPr lang="en-US" sz="2000" dirty="0">
              <a:latin typeface="Comic Sans MS" pitchFamily="66" charset="0"/>
            </a:endParaRPr>
          </a:p>
          <a:p>
            <a:r>
              <a:rPr lang="en-US" sz="2000" dirty="0">
                <a:latin typeface="Comic Sans MS" pitchFamily="66" charset="0"/>
              </a:rPr>
              <a:t>2. The sales price is LESS than the sticker price</a:t>
            </a:r>
          </a:p>
          <a:p>
            <a:r>
              <a:rPr lang="en-US" sz="2000" dirty="0">
                <a:latin typeface="Comic Sans MS" pitchFamily="66" charset="0"/>
              </a:rPr>
              <a:t>     but GREATER than the blue book price.</a:t>
            </a:r>
          </a:p>
          <a:p>
            <a:endParaRPr lang="en-US" sz="2000" dirty="0">
              <a:latin typeface="Comic Sans MS" pitchFamily="66" charset="0"/>
            </a:endParaRPr>
          </a:p>
          <a:p>
            <a:r>
              <a:rPr lang="en-US" sz="2000" dirty="0">
                <a:latin typeface="Comic Sans MS" pitchFamily="66" charset="0"/>
              </a:rPr>
              <a:t>3. The sales price EQUALS the blue book price.</a:t>
            </a:r>
          </a:p>
          <a:p>
            <a:endParaRPr lang="en-US" sz="2000" dirty="0">
              <a:latin typeface="Comic Sans MS" pitchFamily="66" charset="0"/>
            </a:endParaRPr>
          </a:p>
          <a:p>
            <a:r>
              <a:rPr lang="en-US" sz="2000" dirty="0">
                <a:latin typeface="Comic Sans MS" pitchFamily="66" charset="0"/>
              </a:rPr>
              <a:t>4. The sales price cannot be less than blue book</a:t>
            </a:r>
          </a:p>
        </p:txBody>
      </p:sp>
      <p:sp>
        <p:nvSpPr>
          <p:cNvPr id="54275" name="TextBox 2"/>
          <p:cNvSpPr txBox="1">
            <a:spLocks noChangeArrowheads="1"/>
          </p:cNvSpPr>
          <p:nvPr/>
        </p:nvSpPr>
        <p:spPr bwMode="auto">
          <a:xfrm>
            <a:off x="3722688" y="1501776"/>
            <a:ext cx="5243512" cy="461963"/>
          </a:xfrm>
          <a:prstGeom prst="rect">
            <a:avLst/>
          </a:prstGeom>
          <a:noFill/>
          <a:ln w="9525">
            <a:noFill/>
            <a:miter lim="800000"/>
            <a:headEnd/>
            <a:tailEnd/>
          </a:ln>
        </p:spPr>
        <p:txBody>
          <a:bodyPr wrap="none">
            <a:spAutoFit/>
          </a:bodyPr>
          <a:lstStyle/>
          <a:p>
            <a:r>
              <a:rPr lang="en-US" sz="2400">
                <a:latin typeface="Comic Sans MS" pitchFamily="66" charset="0"/>
              </a:rPr>
              <a:t>What do you do for each situation?</a:t>
            </a:r>
          </a:p>
        </p:txBody>
      </p:sp>
      <p:sp>
        <p:nvSpPr>
          <p:cNvPr id="54276" name="TextBox 3"/>
          <p:cNvSpPr txBox="1">
            <a:spLocks noChangeArrowheads="1"/>
          </p:cNvSpPr>
          <p:nvPr/>
        </p:nvSpPr>
        <p:spPr bwMode="auto">
          <a:xfrm>
            <a:off x="4637088" y="3178176"/>
            <a:ext cx="3619500" cy="339725"/>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Set commission = 20% of sales price</a:t>
            </a:r>
          </a:p>
        </p:txBody>
      </p:sp>
      <p:sp>
        <p:nvSpPr>
          <p:cNvPr id="54277" name="TextBox 4"/>
          <p:cNvSpPr txBox="1">
            <a:spLocks noChangeArrowheads="1"/>
          </p:cNvSpPr>
          <p:nvPr/>
        </p:nvSpPr>
        <p:spPr bwMode="auto">
          <a:xfrm>
            <a:off x="4670425" y="4157664"/>
            <a:ext cx="3619500" cy="339725"/>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Set commission = 10% of sales price</a:t>
            </a:r>
          </a:p>
        </p:txBody>
      </p:sp>
      <p:sp>
        <p:nvSpPr>
          <p:cNvPr id="54278" name="TextBox 5"/>
          <p:cNvSpPr txBox="1">
            <a:spLocks noChangeArrowheads="1"/>
          </p:cNvSpPr>
          <p:nvPr/>
        </p:nvSpPr>
        <p:spPr bwMode="auto">
          <a:xfrm>
            <a:off x="4681538" y="4789489"/>
            <a:ext cx="3619500" cy="338137"/>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Set commission = 5% of sales price</a:t>
            </a:r>
          </a:p>
        </p:txBody>
      </p:sp>
      <p:sp>
        <p:nvSpPr>
          <p:cNvPr id="54279" name="TextBox 6"/>
          <p:cNvSpPr txBox="1">
            <a:spLocks noChangeArrowheads="1"/>
          </p:cNvSpPr>
          <p:nvPr/>
        </p:nvSpPr>
        <p:spPr bwMode="auto">
          <a:xfrm>
            <a:off x="4724400" y="5432425"/>
            <a:ext cx="4413250" cy="338138"/>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Message: Cannot sell for less than blue book</a:t>
            </a:r>
          </a:p>
        </p:txBody>
      </p:sp>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786063"/>
            <a:ext cx="5519738" cy="436562"/>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Isosceles Triangle 2"/>
          <p:cNvSpPr/>
          <p:nvPr/>
        </p:nvSpPr>
        <p:spPr>
          <a:xfrm>
            <a:off x="7162800" y="3222625"/>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0" name="TextBox 3"/>
          <p:cNvSpPr txBox="1">
            <a:spLocks noChangeArrowheads="1"/>
          </p:cNvSpPr>
          <p:nvPr/>
        </p:nvSpPr>
        <p:spPr bwMode="auto">
          <a:xfrm>
            <a:off x="6770688" y="3722689"/>
            <a:ext cx="1452562" cy="338137"/>
          </a:xfrm>
          <a:prstGeom prst="rect">
            <a:avLst/>
          </a:prstGeom>
          <a:noFill/>
          <a:ln w="9525">
            <a:noFill/>
            <a:miter lim="800000"/>
            <a:headEnd/>
            <a:tailEnd/>
          </a:ln>
        </p:spPr>
        <p:txBody>
          <a:bodyPr wrap="none">
            <a:spAutoFit/>
          </a:bodyPr>
          <a:lstStyle/>
          <a:p>
            <a:r>
              <a:rPr lang="en-US" dirty="0">
                <a:latin typeface="Comic Sans MS" pitchFamily="66" charset="0"/>
              </a:rPr>
              <a:t>Sticker Price</a:t>
            </a:r>
          </a:p>
        </p:txBody>
      </p:sp>
      <p:sp>
        <p:nvSpPr>
          <p:cNvPr id="5" name="Isosceles Triangle 4"/>
          <p:cNvSpPr/>
          <p:nvPr/>
        </p:nvSpPr>
        <p:spPr>
          <a:xfrm>
            <a:off x="4583114" y="3254376"/>
            <a:ext cx="293687"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2" name="TextBox 5"/>
          <p:cNvSpPr txBox="1">
            <a:spLocks noChangeArrowheads="1"/>
          </p:cNvSpPr>
          <p:nvPr/>
        </p:nvSpPr>
        <p:spPr bwMode="auto">
          <a:xfrm>
            <a:off x="3973513" y="3767139"/>
            <a:ext cx="1649412" cy="338137"/>
          </a:xfrm>
          <a:prstGeom prst="rect">
            <a:avLst/>
          </a:prstGeom>
          <a:noFill/>
          <a:ln w="9525">
            <a:noFill/>
            <a:miter lim="800000"/>
            <a:headEnd/>
            <a:tailEnd/>
          </a:ln>
        </p:spPr>
        <p:txBody>
          <a:bodyPr wrap="none">
            <a:spAutoFit/>
          </a:bodyPr>
          <a:lstStyle/>
          <a:p>
            <a:r>
              <a:rPr lang="en-US" dirty="0">
                <a:latin typeface="Comic Sans MS" pitchFamily="66" charset="0"/>
              </a:rPr>
              <a:t>Blue Book Price</a:t>
            </a:r>
          </a:p>
        </p:txBody>
      </p:sp>
      <p:sp>
        <p:nvSpPr>
          <p:cNvPr id="7" name="Rectangle 6"/>
          <p:cNvSpPr/>
          <p:nvPr/>
        </p:nvSpPr>
        <p:spPr>
          <a:xfrm>
            <a:off x="4703764" y="2795589"/>
            <a:ext cx="53975" cy="414337"/>
          </a:xfrm>
          <a:prstGeom prst="rect">
            <a:avLst/>
          </a:prstGeom>
          <a:solidFill>
            <a:srgbClr val="0070C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4" name="TextBox 8"/>
          <p:cNvSpPr txBox="1">
            <a:spLocks noChangeArrowheads="1"/>
          </p:cNvSpPr>
          <p:nvPr/>
        </p:nvSpPr>
        <p:spPr bwMode="auto">
          <a:xfrm>
            <a:off x="4495801" y="2386014"/>
            <a:ext cx="481013" cy="338137"/>
          </a:xfrm>
          <a:prstGeom prst="rect">
            <a:avLst/>
          </a:prstGeom>
          <a:noFill/>
          <a:ln w="9525">
            <a:noFill/>
            <a:miter lim="800000"/>
            <a:headEnd/>
            <a:tailEnd/>
          </a:ln>
        </p:spPr>
        <p:txBody>
          <a:bodyPr wrap="none">
            <a:spAutoFit/>
          </a:bodyPr>
          <a:lstStyle/>
          <a:p>
            <a:r>
              <a:rPr lang="en-US" dirty="0">
                <a:latin typeface="Comic Sans MS" pitchFamily="66" charset="0"/>
              </a:rPr>
              <a:t>5%</a:t>
            </a:r>
          </a:p>
        </p:txBody>
      </p:sp>
      <p:sp>
        <p:nvSpPr>
          <p:cNvPr id="10" name="Rectangle 9"/>
          <p:cNvSpPr/>
          <p:nvPr/>
        </p:nvSpPr>
        <p:spPr>
          <a:xfrm>
            <a:off x="7305675" y="2795589"/>
            <a:ext cx="1206500" cy="414337"/>
          </a:xfrm>
          <a:prstGeom prst="rect">
            <a:avLst/>
          </a:prstGeom>
          <a:solidFill>
            <a:srgbClr val="0070C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6" name="TextBox 10"/>
          <p:cNvSpPr txBox="1">
            <a:spLocks noChangeArrowheads="1"/>
          </p:cNvSpPr>
          <p:nvPr/>
        </p:nvSpPr>
        <p:spPr bwMode="auto">
          <a:xfrm>
            <a:off x="7566026" y="2841625"/>
            <a:ext cx="595313" cy="338138"/>
          </a:xfrm>
          <a:prstGeom prst="rect">
            <a:avLst/>
          </a:prstGeom>
          <a:noFill/>
          <a:ln w="9525">
            <a:noFill/>
            <a:miter lim="800000"/>
            <a:headEnd/>
            <a:tailEnd/>
          </a:ln>
        </p:spPr>
        <p:txBody>
          <a:bodyPr wrap="none">
            <a:spAutoFit/>
          </a:bodyPr>
          <a:lstStyle/>
          <a:p>
            <a:r>
              <a:rPr lang="en-US" dirty="0">
                <a:solidFill>
                  <a:schemeClr val="bg1"/>
                </a:solidFill>
              </a:rPr>
              <a:t>20%</a:t>
            </a:r>
          </a:p>
        </p:txBody>
      </p:sp>
      <p:sp>
        <p:nvSpPr>
          <p:cNvPr id="12" name="Right Arrow 11"/>
          <p:cNvSpPr/>
          <p:nvPr/>
        </p:nvSpPr>
        <p:spPr>
          <a:xfrm>
            <a:off x="8609014" y="2622550"/>
            <a:ext cx="458787" cy="76358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8" name="TextBox 12"/>
          <p:cNvSpPr txBox="1">
            <a:spLocks noChangeArrowheads="1"/>
          </p:cNvSpPr>
          <p:nvPr/>
        </p:nvSpPr>
        <p:spPr bwMode="auto">
          <a:xfrm>
            <a:off x="5813426" y="2819400"/>
            <a:ext cx="595313" cy="338138"/>
          </a:xfrm>
          <a:prstGeom prst="rect">
            <a:avLst/>
          </a:prstGeom>
          <a:noFill/>
          <a:ln w="9525">
            <a:noFill/>
            <a:miter lim="800000"/>
            <a:headEnd/>
            <a:tailEnd/>
          </a:ln>
        </p:spPr>
        <p:txBody>
          <a:bodyPr wrap="none">
            <a:spAutoFit/>
          </a:bodyPr>
          <a:lstStyle/>
          <a:p>
            <a:r>
              <a:rPr lang="en-US" dirty="0">
                <a:solidFill>
                  <a:schemeClr val="bg1"/>
                </a:solidFill>
              </a:rPr>
              <a:t>10%</a:t>
            </a:r>
          </a:p>
        </p:txBody>
      </p:sp>
      <p:sp>
        <p:nvSpPr>
          <p:cNvPr id="55309" name="TextBox 14"/>
          <p:cNvSpPr txBox="1">
            <a:spLocks noChangeArrowheads="1"/>
          </p:cNvSpPr>
          <p:nvPr/>
        </p:nvSpPr>
        <p:spPr bwMode="auto">
          <a:xfrm>
            <a:off x="5627688" y="1414464"/>
            <a:ext cx="2114550" cy="339725"/>
          </a:xfrm>
          <a:prstGeom prst="rect">
            <a:avLst/>
          </a:prstGeom>
          <a:noFill/>
          <a:ln w="9525">
            <a:noFill/>
            <a:miter lim="800000"/>
            <a:headEnd/>
            <a:tailEnd/>
          </a:ln>
        </p:spPr>
        <p:txBody>
          <a:bodyPr wrap="none">
            <a:spAutoFit/>
          </a:bodyPr>
          <a:lstStyle/>
          <a:p>
            <a:r>
              <a:rPr lang="en-US">
                <a:latin typeface="Comic Sans MS" pitchFamily="66" charset="0"/>
              </a:rPr>
              <a:t>Boundary Conditions</a:t>
            </a:r>
          </a:p>
        </p:txBody>
      </p:sp>
      <p:cxnSp>
        <p:nvCxnSpPr>
          <p:cNvPr id="17" name="Straight Arrow Connector 16"/>
          <p:cNvCxnSpPr/>
          <p:nvPr/>
        </p:nvCxnSpPr>
        <p:spPr>
          <a:xfrm rot="16200000" flipH="1">
            <a:off x="6500813" y="1951038"/>
            <a:ext cx="895350" cy="68897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5304" idx="2"/>
          </p:cNvCxnSpPr>
          <p:nvPr/>
        </p:nvCxnSpPr>
        <p:spPr>
          <a:xfrm rot="10800000" flipV="1">
            <a:off x="4737100" y="1862138"/>
            <a:ext cx="1849438" cy="862012"/>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973389" y="2779714"/>
            <a:ext cx="1736725" cy="452437"/>
          </a:xfrm>
          <a:prstGeom prst="rect">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13" name="TextBox 13"/>
          <p:cNvSpPr txBox="1">
            <a:spLocks noChangeArrowheads="1"/>
          </p:cNvSpPr>
          <p:nvPr/>
        </p:nvSpPr>
        <p:spPr bwMode="auto">
          <a:xfrm>
            <a:off x="3394076" y="2846388"/>
            <a:ext cx="845103" cy="338554"/>
          </a:xfrm>
          <a:prstGeom prst="rect">
            <a:avLst/>
          </a:prstGeom>
          <a:noFill/>
          <a:ln w="9525">
            <a:noFill/>
            <a:miter lim="800000"/>
            <a:headEnd/>
            <a:tailEnd/>
          </a:ln>
        </p:spPr>
        <p:txBody>
          <a:bodyPr wrap="none">
            <a:spAutoFit/>
          </a:bodyPr>
          <a:lstStyle/>
          <a:p>
            <a:r>
              <a:rPr lang="en-US" dirty="0">
                <a:solidFill>
                  <a:schemeClr val="bg1"/>
                </a:solidFill>
              </a:rPr>
              <a:t>no sale</a:t>
            </a:r>
          </a:p>
        </p:txBody>
      </p:sp>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786063"/>
            <a:ext cx="5519738" cy="436562"/>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Isosceles Triangle 2"/>
          <p:cNvSpPr/>
          <p:nvPr/>
        </p:nvSpPr>
        <p:spPr>
          <a:xfrm>
            <a:off x="7162800" y="3222625"/>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24" name="TextBox 3"/>
          <p:cNvSpPr txBox="1">
            <a:spLocks noChangeArrowheads="1"/>
          </p:cNvSpPr>
          <p:nvPr/>
        </p:nvSpPr>
        <p:spPr bwMode="auto">
          <a:xfrm>
            <a:off x="6770688" y="3722689"/>
            <a:ext cx="1452562" cy="338137"/>
          </a:xfrm>
          <a:prstGeom prst="rect">
            <a:avLst/>
          </a:prstGeom>
          <a:noFill/>
          <a:ln w="9525">
            <a:noFill/>
            <a:miter lim="800000"/>
            <a:headEnd/>
            <a:tailEnd/>
          </a:ln>
        </p:spPr>
        <p:txBody>
          <a:bodyPr wrap="none">
            <a:spAutoFit/>
          </a:bodyPr>
          <a:lstStyle/>
          <a:p>
            <a:r>
              <a:rPr lang="en-US" dirty="0">
                <a:latin typeface="Comic Sans MS" pitchFamily="66" charset="0"/>
              </a:rPr>
              <a:t>Sticker Price</a:t>
            </a:r>
          </a:p>
        </p:txBody>
      </p:sp>
      <p:sp>
        <p:nvSpPr>
          <p:cNvPr id="5" name="Isosceles Triangle 4"/>
          <p:cNvSpPr/>
          <p:nvPr/>
        </p:nvSpPr>
        <p:spPr>
          <a:xfrm>
            <a:off x="4583114" y="3254376"/>
            <a:ext cx="293687"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26" name="TextBox 5"/>
          <p:cNvSpPr txBox="1">
            <a:spLocks noChangeArrowheads="1"/>
          </p:cNvSpPr>
          <p:nvPr/>
        </p:nvSpPr>
        <p:spPr bwMode="auto">
          <a:xfrm>
            <a:off x="3973513" y="3767139"/>
            <a:ext cx="1649412" cy="338137"/>
          </a:xfrm>
          <a:prstGeom prst="rect">
            <a:avLst/>
          </a:prstGeom>
          <a:noFill/>
          <a:ln w="9525">
            <a:noFill/>
            <a:miter lim="800000"/>
            <a:headEnd/>
            <a:tailEnd/>
          </a:ln>
        </p:spPr>
        <p:txBody>
          <a:bodyPr wrap="none">
            <a:spAutoFit/>
          </a:bodyPr>
          <a:lstStyle/>
          <a:p>
            <a:r>
              <a:rPr lang="en-US">
                <a:latin typeface="Comic Sans MS" pitchFamily="66" charset="0"/>
              </a:rPr>
              <a:t>Blue Book Price</a:t>
            </a:r>
          </a:p>
        </p:txBody>
      </p:sp>
      <p:sp>
        <p:nvSpPr>
          <p:cNvPr id="7" name="Rectangle 6"/>
          <p:cNvSpPr/>
          <p:nvPr/>
        </p:nvSpPr>
        <p:spPr>
          <a:xfrm>
            <a:off x="4703764" y="2795589"/>
            <a:ext cx="53975" cy="414337"/>
          </a:xfrm>
          <a:prstGeom prst="rect">
            <a:avLst/>
          </a:prstGeom>
          <a:solidFill>
            <a:srgbClr val="0070C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28" name="TextBox 8"/>
          <p:cNvSpPr txBox="1">
            <a:spLocks noChangeArrowheads="1"/>
          </p:cNvSpPr>
          <p:nvPr/>
        </p:nvSpPr>
        <p:spPr bwMode="auto">
          <a:xfrm>
            <a:off x="4495801" y="2386014"/>
            <a:ext cx="481013" cy="338137"/>
          </a:xfrm>
          <a:prstGeom prst="rect">
            <a:avLst/>
          </a:prstGeom>
          <a:noFill/>
          <a:ln w="9525">
            <a:noFill/>
            <a:miter lim="800000"/>
            <a:headEnd/>
            <a:tailEnd/>
          </a:ln>
        </p:spPr>
        <p:txBody>
          <a:bodyPr wrap="none">
            <a:spAutoFit/>
          </a:bodyPr>
          <a:lstStyle/>
          <a:p>
            <a:r>
              <a:rPr lang="en-US" dirty="0">
                <a:latin typeface="Comic Sans MS" pitchFamily="66" charset="0"/>
              </a:rPr>
              <a:t>5%</a:t>
            </a:r>
          </a:p>
        </p:txBody>
      </p:sp>
      <p:sp>
        <p:nvSpPr>
          <p:cNvPr id="10" name="Rectangle 9"/>
          <p:cNvSpPr/>
          <p:nvPr/>
        </p:nvSpPr>
        <p:spPr>
          <a:xfrm>
            <a:off x="7305675" y="2795589"/>
            <a:ext cx="1206500" cy="414337"/>
          </a:xfrm>
          <a:prstGeom prst="rect">
            <a:avLst/>
          </a:prstGeom>
          <a:solidFill>
            <a:srgbClr val="0070C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30" name="TextBox 10"/>
          <p:cNvSpPr txBox="1">
            <a:spLocks noChangeArrowheads="1"/>
          </p:cNvSpPr>
          <p:nvPr/>
        </p:nvSpPr>
        <p:spPr bwMode="auto">
          <a:xfrm>
            <a:off x="7566026" y="2841625"/>
            <a:ext cx="595313" cy="338138"/>
          </a:xfrm>
          <a:prstGeom prst="rect">
            <a:avLst/>
          </a:prstGeom>
          <a:noFill/>
          <a:ln w="9525">
            <a:noFill/>
            <a:miter lim="800000"/>
            <a:headEnd/>
            <a:tailEnd/>
          </a:ln>
        </p:spPr>
        <p:txBody>
          <a:bodyPr wrap="none">
            <a:spAutoFit/>
          </a:bodyPr>
          <a:lstStyle/>
          <a:p>
            <a:r>
              <a:rPr lang="en-US">
                <a:solidFill>
                  <a:schemeClr val="bg1"/>
                </a:solidFill>
              </a:rPr>
              <a:t>20%</a:t>
            </a:r>
          </a:p>
        </p:txBody>
      </p:sp>
      <p:sp>
        <p:nvSpPr>
          <p:cNvPr id="12" name="Right Arrow 11"/>
          <p:cNvSpPr/>
          <p:nvPr/>
        </p:nvSpPr>
        <p:spPr>
          <a:xfrm>
            <a:off x="8577264" y="2644776"/>
            <a:ext cx="490537" cy="74136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32" name="TextBox 12"/>
          <p:cNvSpPr txBox="1">
            <a:spLocks noChangeArrowheads="1"/>
          </p:cNvSpPr>
          <p:nvPr/>
        </p:nvSpPr>
        <p:spPr bwMode="auto">
          <a:xfrm>
            <a:off x="5813426" y="2819400"/>
            <a:ext cx="595313" cy="338138"/>
          </a:xfrm>
          <a:prstGeom prst="rect">
            <a:avLst/>
          </a:prstGeom>
          <a:noFill/>
          <a:ln w="9525">
            <a:noFill/>
            <a:miter lim="800000"/>
            <a:headEnd/>
            <a:tailEnd/>
          </a:ln>
        </p:spPr>
        <p:txBody>
          <a:bodyPr wrap="none">
            <a:spAutoFit/>
          </a:bodyPr>
          <a:lstStyle/>
          <a:p>
            <a:r>
              <a:rPr lang="en-US">
                <a:solidFill>
                  <a:schemeClr val="bg1"/>
                </a:solidFill>
              </a:rPr>
              <a:t>10%</a:t>
            </a:r>
          </a:p>
        </p:txBody>
      </p:sp>
      <p:sp>
        <p:nvSpPr>
          <p:cNvPr id="56333" name="TextBox 14"/>
          <p:cNvSpPr txBox="1">
            <a:spLocks noChangeArrowheads="1"/>
          </p:cNvSpPr>
          <p:nvPr/>
        </p:nvSpPr>
        <p:spPr bwMode="auto">
          <a:xfrm>
            <a:off x="5627689" y="1414464"/>
            <a:ext cx="2016125" cy="339725"/>
          </a:xfrm>
          <a:prstGeom prst="rect">
            <a:avLst/>
          </a:prstGeom>
          <a:noFill/>
          <a:ln w="9525">
            <a:noFill/>
            <a:miter lim="800000"/>
            <a:headEnd/>
            <a:tailEnd/>
          </a:ln>
        </p:spPr>
        <p:txBody>
          <a:bodyPr wrap="none">
            <a:spAutoFit/>
          </a:bodyPr>
          <a:lstStyle/>
          <a:p>
            <a:r>
              <a:rPr lang="en-US" dirty="0">
                <a:latin typeface="Comic Sans MS" pitchFamily="66" charset="0"/>
              </a:rPr>
              <a:t>Boundary Condition</a:t>
            </a:r>
          </a:p>
        </p:txBody>
      </p:sp>
      <p:sp>
        <p:nvSpPr>
          <p:cNvPr id="22" name="Rectangle 21"/>
          <p:cNvSpPr/>
          <p:nvPr/>
        </p:nvSpPr>
        <p:spPr>
          <a:xfrm>
            <a:off x="2965450" y="2789239"/>
            <a:ext cx="1735138" cy="452437"/>
          </a:xfrm>
          <a:prstGeom prst="rect">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Arrow Connector 16"/>
          <p:cNvCxnSpPr/>
          <p:nvPr/>
        </p:nvCxnSpPr>
        <p:spPr>
          <a:xfrm rot="16200000" flipH="1">
            <a:off x="6530976" y="1981201"/>
            <a:ext cx="860425" cy="663575"/>
          </a:xfrm>
          <a:prstGeom prst="straightConnector1">
            <a:avLst/>
          </a:prstGeom>
          <a:ln w="25400">
            <a:solidFill>
              <a:srgbClr val="FFC000"/>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6328" idx="2"/>
          </p:cNvCxnSpPr>
          <p:nvPr/>
        </p:nvCxnSpPr>
        <p:spPr>
          <a:xfrm rot="10800000" flipV="1">
            <a:off x="4737100" y="1862138"/>
            <a:ext cx="1849438" cy="862012"/>
          </a:xfrm>
          <a:prstGeom prst="straightConnector1">
            <a:avLst/>
          </a:prstGeom>
          <a:ln w="25400">
            <a:solidFill>
              <a:srgbClr val="FFC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2928938" y="4713289"/>
            <a:ext cx="6138862" cy="1587"/>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338" name="TextBox 20"/>
          <p:cNvSpPr txBox="1">
            <a:spLocks noChangeArrowheads="1"/>
          </p:cNvSpPr>
          <p:nvPr/>
        </p:nvSpPr>
        <p:spPr bwMode="auto">
          <a:xfrm>
            <a:off x="2700338" y="5029200"/>
            <a:ext cx="6702476" cy="400110"/>
          </a:xfrm>
          <a:prstGeom prst="rect">
            <a:avLst/>
          </a:prstGeom>
          <a:noFill/>
          <a:ln w="9525">
            <a:noFill/>
            <a:miter lim="800000"/>
            <a:headEnd/>
            <a:tailEnd/>
          </a:ln>
        </p:spPr>
        <p:txBody>
          <a:bodyPr wrap="none">
            <a:spAutoFit/>
          </a:bodyPr>
          <a:lstStyle/>
          <a:p>
            <a:r>
              <a:rPr lang="en-US" sz="2000" dirty="0">
                <a:latin typeface="Comic Sans MS" pitchFamily="66" charset="0"/>
              </a:rPr>
              <a:t>Put your conditions in </a:t>
            </a:r>
            <a:r>
              <a:rPr lang="en-US" sz="2000" dirty="0" smtClean="0">
                <a:latin typeface="Comic Sans MS" pitchFamily="66" charset="0"/>
              </a:rPr>
              <a:t>order; start </a:t>
            </a:r>
            <a:r>
              <a:rPr lang="en-US" sz="2000" dirty="0">
                <a:latin typeface="Comic Sans MS" pitchFamily="66" charset="0"/>
              </a:rPr>
              <a:t>with the most </a:t>
            </a:r>
            <a:r>
              <a:rPr lang="en-US" sz="2000" dirty="0" smtClean="0">
                <a:latin typeface="Comic Sans MS" pitchFamily="66" charset="0"/>
              </a:rPr>
              <a:t>likely.</a:t>
            </a:r>
            <a:endParaRPr lang="en-US" sz="2000" dirty="0">
              <a:latin typeface="Comic Sans MS" pitchFamily="66" charset="0"/>
            </a:endParaRPr>
          </a:p>
        </p:txBody>
      </p:sp>
      <p:sp>
        <p:nvSpPr>
          <p:cNvPr id="56339" name="TextBox 13"/>
          <p:cNvSpPr txBox="1">
            <a:spLocks noChangeArrowheads="1"/>
          </p:cNvSpPr>
          <p:nvPr/>
        </p:nvSpPr>
        <p:spPr bwMode="auto">
          <a:xfrm>
            <a:off x="3386139" y="2819400"/>
            <a:ext cx="877887" cy="338138"/>
          </a:xfrm>
          <a:prstGeom prst="rect">
            <a:avLst/>
          </a:prstGeom>
          <a:noFill/>
          <a:ln w="9525">
            <a:noFill/>
            <a:miter lim="800000"/>
            <a:headEnd/>
            <a:tailEnd/>
          </a:ln>
        </p:spPr>
        <p:txBody>
          <a:bodyPr wrap="none">
            <a:spAutoFit/>
          </a:bodyPr>
          <a:lstStyle/>
          <a:p>
            <a:r>
              <a:rPr lang="en-US" dirty="0">
                <a:solidFill>
                  <a:schemeClr val="bg1"/>
                </a:solidFill>
              </a:rPr>
              <a:t>no sale</a:t>
            </a:r>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8840885">
            <a:off x="3231357" y="392907"/>
            <a:ext cx="1030288" cy="1006475"/>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47" name="TextBox 2"/>
          <p:cNvSpPr txBox="1">
            <a:spLocks noChangeArrowheads="1"/>
          </p:cNvSpPr>
          <p:nvPr/>
        </p:nvSpPr>
        <p:spPr bwMode="auto">
          <a:xfrm>
            <a:off x="3103564" y="517525"/>
            <a:ext cx="1373187" cy="738188"/>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is</a:t>
            </a:r>
          </a:p>
          <a:p>
            <a:pPr algn="ctr"/>
            <a:r>
              <a:rPr lang="en-US" sz="1400" dirty="0">
                <a:solidFill>
                  <a:schemeClr val="bg1"/>
                </a:solidFill>
                <a:latin typeface="Comic Sans MS" pitchFamily="66" charset="0"/>
              </a:rPr>
              <a:t>sale &gt;= sticker</a:t>
            </a:r>
          </a:p>
          <a:p>
            <a:pPr algn="ctr"/>
            <a:r>
              <a:rPr lang="en-US" sz="1400" dirty="0">
                <a:solidFill>
                  <a:schemeClr val="bg1"/>
                </a:solidFill>
                <a:latin typeface="Comic Sans MS" pitchFamily="66" charset="0"/>
              </a:rPr>
              <a:t>?</a:t>
            </a:r>
          </a:p>
        </p:txBody>
      </p:sp>
      <p:cxnSp>
        <p:nvCxnSpPr>
          <p:cNvPr id="5" name="Straight Arrow Connector 4"/>
          <p:cNvCxnSpPr/>
          <p:nvPr/>
        </p:nvCxnSpPr>
        <p:spPr>
          <a:xfrm flipV="1">
            <a:off x="4441826" y="858839"/>
            <a:ext cx="379413"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849814" y="498475"/>
            <a:ext cx="1495425"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0" name="TextBox 6"/>
          <p:cNvSpPr txBox="1">
            <a:spLocks noChangeArrowheads="1"/>
          </p:cNvSpPr>
          <p:nvPr/>
        </p:nvSpPr>
        <p:spPr bwMode="auto">
          <a:xfrm>
            <a:off x="4932363" y="582614"/>
            <a:ext cx="1179512" cy="522287"/>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commission </a:t>
            </a:r>
          </a:p>
          <a:p>
            <a:pPr algn="ctr"/>
            <a:r>
              <a:rPr lang="en-US" sz="1400" dirty="0">
                <a:solidFill>
                  <a:schemeClr val="bg1"/>
                </a:solidFill>
                <a:latin typeface="Comic Sans MS" pitchFamily="66" charset="0"/>
              </a:rPr>
              <a:t>= 0.20</a:t>
            </a:r>
          </a:p>
        </p:txBody>
      </p:sp>
      <p:cxnSp>
        <p:nvCxnSpPr>
          <p:cNvPr id="9" name="Straight Arrow Connector 8"/>
          <p:cNvCxnSpPr/>
          <p:nvPr/>
        </p:nvCxnSpPr>
        <p:spPr>
          <a:xfrm rot="5400000">
            <a:off x="3509963" y="1838325"/>
            <a:ext cx="461962" cy="1588"/>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8840885">
            <a:off x="3244851" y="2290764"/>
            <a:ext cx="1031875" cy="1006475"/>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3" name="TextBox 10"/>
          <p:cNvSpPr txBox="1">
            <a:spLocks noChangeArrowheads="1"/>
          </p:cNvSpPr>
          <p:nvPr/>
        </p:nvSpPr>
        <p:spPr bwMode="auto">
          <a:xfrm>
            <a:off x="3117851" y="2414589"/>
            <a:ext cx="1243013" cy="739775"/>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is</a:t>
            </a:r>
          </a:p>
          <a:p>
            <a:pPr algn="ctr"/>
            <a:r>
              <a:rPr lang="en-US" sz="1400">
                <a:solidFill>
                  <a:schemeClr val="bg1"/>
                </a:solidFill>
                <a:latin typeface="Comic Sans MS" pitchFamily="66" charset="0"/>
              </a:rPr>
              <a:t>sale &gt; bluebk</a:t>
            </a:r>
          </a:p>
          <a:p>
            <a:pPr algn="ctr"/>
            <a:r>
              <a:rPr lang="en-US" sz="1400">
                <a:solidFill>
                  <a:schemeClr val="bg1"/>
                </a:solidFill>
                <a:latin typeface="Comic Sans MS" pitchFamily="66" charset="0"/>
              </a:rPr>
              <a:t>?</a:t>
            </a:r>
          </a:p>
        </p:txBody>
      </p:sp>
      <p:cxnSp>
        <p:nvCxnSpPr>
          <p:cNvPr id="12" name="Straight Arrow Connector 11"/>
          <p:cNvCxnSpPr/>
          <p:nvPr/>
        </p:nvCxnSpPr>
        <p:spPr>
          <a:xfrm flipV="1">
            <a:off x="4456113" y="2757489"/>
            <a:ext cx="379412" cy="793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62513" y="2397125"/>
            <a:ext cx="1497012"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6" name="TextBox 13"/>
          <p:cNvSpPr txBox="1">
            <a:spLocks noChangeArrowheads="1"/>
          </p:cNvSpPr>
          <p:nvPr/>
        </p:nvSpPr>
        <p:spPr bwMode="auto">
          <a:xfrm>
            <a:off x="4946651" y="2479676"/>
            <a:ext cx="1179513" cy="523875"/>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commission </a:t>
            </a:r>
          </a:p>
          <a:p>
            <a:pPr algn="ctr"/>
            <a:r>
              <a:rPr lang="en-US" sz="1400">
                <a:solidFill>
                  <a:schemeClr val="bg1"/>
                </a:solidFill>
                <a:latin typeface="Comic Sans MS" pitchFamily="66" charset="0"/>
              </a:rPr>
              <a:t>= 0.10</a:t>
            </a:r>
          </a:p>
        </p:txBody>
      </p:sp>
      <p:cxnSp>
        <p:nvCxnSpPr>
          <p:cNvPr id="15" name="Straight Arrow Connector 14"/>
          <p:cNvCxnSpPr/>
          <p:nvPr/>
        </p:nvCxnSpPr>
        <p:spPr>
          <a:xfrm rot="5400000">
            <a:off x="3532188" y="3763963"/>
            <a:ext cx="461963" cy="1588"/>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rot="18840885">
            <a:off x="3267870" y="4217195"/>
            <a:ext cx="1031875" cy="1004887"/>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9" name="TextBox 16"/>
          <p:cNvSpPr txBox="1">
            <a:spLocks noChangeArrowheads="1"/>
          </p:cNvSpPr>
          <p:nvPr/>
        </p:nvSpPr>
        <p:spPr bwMode="auto">
          <a:xfrm>
            <a:off x="3140076" y="4341814"/>
            <a:ext cx="1293813" cy="738187"/>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is</a:t>
            </a:r>
          </a:p>
          <a:p>
            <a:pPr algn="ctr"/>
            <a:r>
              <a:rPr lang="en-US" sz="1400">
                <a:solidFill>
                  <a:schemeClr val="bg1"/>
                </a:solidFill>
                <a:latin typeface="Comic Sans MS" pitchFamily="66" charset="0"/>
              </a:rPr>
              <a:t>Sale = bluebk</a:t>
            </a:r>
          </a:p>
          <a:p>
            <a:pPr algn="ctr"/>
            <a:r>
              <a:rPr lang="en-US" sz="1400">
                <a:solidFill>
                  <a:schemeClr val="bg1"/>
                </a:solidFill>
                <a:latin typeface="Comic Sans MS" pitchFamily="66" charset="0"/>
              </a:rPr>
              <a:t>?</a:t>
            </a:r>
          </a:p>
        </p:txBody>
      </p:sp>
      <p:cxnSp>
        <p:nvCxnSpPr>
          <p:cNvPr id="18" name="Straight Arrow Connector 17"/>
          <p:cNvCxnSpPr/>
          <p:nvPr/>
        </p:nvCxnSpPr>
        <p:spPr>
          <a:xfrm flipV="1">
            <a:off x="4479926" y="4683126"/>
            <a:ext cx="377825"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86326" y="4322764"/>
            <a:ext cx="1495425" cy="757237"/>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62" name="TextBox 19"/>
          <p:cNvSpPr txBox="1">
            <a:spLocks noChangeArrowheads="1"/>
          </p:cNvSpPr>
          <p:nvPr/>
        </p:nvSpPr>
        <p:spPr bwMode="auto">
          <a:xfrm>
            <a:off x="4968875" y="4405314"/>
            <a:ext cx="1181100" cy="523875"/>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commission </a:t>
            </a:r>
          </a:p>
          <a:p>
            <a:pPr algn="ctr"/>
            <a:r>
              <a:rPr lang="en-US" sz="1400" dirty="0">
                <a:solidFill>
                  <a:schemeClr val="bg1"/>
                </a:solidFill>
                <a:latin typeface="Comic Sans MS" pitchFamily="66" charset="0"/>
              </a:rPr>
              <a:t>= 0.05</a:t>
            </a:r>
          </a:p>
        </p:txBody>
      </p:sp>
      <p:cxnSp>
        <p:nvCxnSpPr>
          <p:cNvPr id="21" name="Straight Arrow Connector 20"/>
          <p:cNvCxnSpPr/>
          <p:nvPr/>
        </p:nvCxnSpPr>
        <p:spPr>
          <a:xfrm rot="5400000">
            <a:off x="3546476" y="5588001"/>
            <a:ext cx="461962"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024188" y="5842000"/>
            <a:ext cx="1497012"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65" name="TextBox 22"/>
          <p:cNvSpPr txBox="1">
            <a:spLocks noChangeArrowheads="1"/>
          </p:cNvSpPr>
          <p:nvPr/>
        </p:nvSpPr>
        <p:spPr bwMode="auto">
          <a:xfrm>
            <a:off x="3403600" y="6035676"/>
            <a:ext cx="801688" cy="307975"/>
          </a:xfrm>
          <a:prstGeom prst="rect">
            <a:avLst/>
          </a:prstGeom>
          <a:noFill/>
          <a:ln w="9525">
            <a:noFill/>
            <a:miter lim="800000"/>
            <a:headEnd/>
            <a:tailEnd/>
          </a:ln>
        </p:spPr>
        <p:txBody>
          <a:bodyPr wrap="none">
            <a:spAutoFit/>
          </a:bodyPr>
          <a:lstStyle/>
          <a:p>
            <a:r>
              <a:rPr lang="en-US" sz="1400">
                <a:solidFill>
                  <a:schemeClr val="bg1"/>
                </a:solidFill>
                <a:latin typeface="Comic Sans MS" pitchFamily="66" charset="0"/>
              </a:rPr>
              <a:t>No sale</a:t>
            </a:r>
          </a:p>
        </p:txBody>
      </p:sp>
      <p:sp>
        <p:nvSpPr>
          <p:cNvPr id="57366" name="TextBox 23"/>
          <p:cNvSpPr txBox="1">
            <a:spLocks noChangeArrowheads="1"/>
          </p:cNvSpPr>
          <p:nvPr/>
        </p:nvSpPr>
        <p:spPr bwMode="auto">
          <a:xfrm>
            <a:off x="4368801" y="534989"/>
            <a:ext cx="492125" cy="307975"/>
          </a:xfrm>
          <a:prstGeom prst="rect">
            <a:avLst/>
          </a:prstGeom>
          <a:noFill/>
          <a:ln w="9525">
            <a:noFill/>
            <a:miter lim="800000"/>
            <a:headEnd/>
            <a:tailEnd/>
          </a:ln>
        </p:spPr>
        <p:txBody>
          <a:bodyPr wrap="none">
            <a:spAutoFit/>
          </a:bodyPr>
          <a:lstStyle/>
          <a:p>
            <a:r>
              <a:rPr lang="en-US" sz="1400" dirty="0"/>
              <a:t>true</a:t>
            </a:r>
          </a:p>
        </p:txBody>
      </p:sp>
      <p:sp>
        <p:nvSpPr>
          <p:cNvPr id="57367" name="TextBox 24"/>
          <p:cNvSpPr txBox="1">
            <a:spLocks noChangeArrowheads="1"/>
          </p:cNvSpPr>
          <p:nvPr/>
        </p:nvSpPr>
        <p:spPr bwMode="auto">
          <a:xfrm>
            <a:off x="4383089" y="2414589"/>
            <a:ext cx="492125" cy="307975"/>
          </a:xfrm>
          <a:prstGeom prst="rect">
            <a:avLst/>
          </a:prstGeom>
          <a:noFill/>
          <a:ln w="9525">
            <a:noFill/>
            <a:miter lim="800000"/>
            <a:headEnd/>
            <a:tailEnd/>
          </a:ln>
        </p:spPr>
        <p:txBody>
          <a:bodyPr wrap="none">
            <a:spAutoFit/>
          </a:bodyPr>
          <a:lstStyle/>
          <a:p>
            <a:r>
              <a:rPr lang="en-US" sz="1400"/>
              <a:t>true</a:t>
            </a:r>
          </a:p>
        </p:txBody>
      </p:sp>
      <p:sp>
        <p:nvSpPr>
          <p:cNvPr id="57368" name="TextBox 25"/>
          <p:cNvSpPr txBox="1">
            <a:spLocks noChangeArrowheads="1"/>
          </p:cNvSpPr>
          <p:nvPr/>
        </p:nvSpPr>
        <p:spPr bwMode="auto">
          <a:xfrm>
            <a:off x="4429126" y="4318001"/>
            <a:ext cx="492125" cy="307975"/>
          </a:xfrm>
          <a:prstGeom prst="rect">
            <a:avLst/>
          </a:prstGeom>
          <a:noFill/>
          <a:ln w="9525">
            <a:noFill/>
            <a:miter lim="800000"/>
            <a:headEnd/>
            <a:tailEnd/>
          </a:ln>
        </p:spPr>
        <p:txBody>
          <a:bodyPr wrap="none">
            <a:spAutoFit/>
          </a:bodyPr>
          <a:lstStyle/>
          <a:p>
            <a:r>
              <a:rPr lang="en-US" sz="1400"/>
              <a:t>true</a:t>
            </a:r>
          </a:p>
        </p:txBody>
      </p:sp>
      <p:sp>
        <p:nvSpPr>
          <p:cNvPr id="57369" name="TextBox 26"/>
          <p:cNvSpPr txBox="1">
            <a:spLocks noChangeArrowheads="1"/>
          </p:cNvSpPr>
          <p:nvPr/>
        </p:nvSpPr>
        <p:spPr bwMode="auto">
          <a:xfrm>
            <a:off x="3768726" y="1671639"/>
            <a:ext cx="561975" cy="307975"/>
          </a:xfrm>
          <a:prstGeom prst="rect">
            <a:avLst/>
          </a:prstGeom>
          <a:noFill/>
          <a:ln w="9525">
            <a:noFill/>
            <a:miter lim="800000"/>
            <a:headEnd/>
            <a:tailEnd/>
          </a:ln>
        </p:spPr>
        <p:txBody>
          <a:bodyPr wrap="none">
            <a:spAutoFit/>
          </a:bodyPr>
          <a:lstStyle/>
          <a:p>
            <a:r>
              <a:rPr lang="en-US" sz="1400"/>
              <a:t>false</a:t>
            </a:r>
          </a:p>
        </p:txBody>
      </p:sp>
      <p:sp>
        <p:nvSpPr>
          <p:cNvPr id="57370" name="TextBox 27"/>
          <p:cNvSpPr txBox="1">
            <a:spLocks noChangeArrowheads="1"/>
          </p:cNvSpPr>
          <p:nvPr/>
        </p:nvSpPr>
        <p:spPr bwMode="auto">
          <a:xfrm>
            <a:off x="3846513" y="3541714"/>
            <a:ext cx="563562" cy="307975"/>
          </a:xfrm>
          <a:prstGeom prst="rect">
            <a:avLst/>
          </a:prstGeom>
          <a:noFill/>
          <a:ln w="9525">
            <a:noFill/>
            <a:miter lim="800000"/>
            <a:headEnd/>
            <a:tailEnd/>
          </a:ln>
        </p:spPr>
        <p:txBody>
          <a:bodyPr wrap="none">
            <a:spAutoFit/>
          </a:bodyPr>
          <a:lstStyle/>
          <a:p>
            <a:r>
              <a:rPr lang="en-US" sz="1400"/>
              <a:t>false</a:t>
            </a:r>
          </a:p>
        </p:txBody>
      </p:sp>
      <p:sp>
        <p:nvSpPr>
          <p:cNvPr id="57371" name="TextBox 28"/>
          <p:cNvSpPr txBox="1">
            <a:spLocks noChangeArrowheads="1"/>
          </p:cNvSpPr>
          <p:nvPr/>
        </p:nvSpPr>
        <p:spPr bwMode="auto">
          <a:xfrm>
            <a:off x="3865563" y="5426076"/>
            <a:ext cx="563562" cy="307975"/>
          </a:xfrm>
          <a:prstGeom prst="rect">
            <a:avLst/>
          </a:prstGeom>
          <a:noFill/>
          <a:ln w="9525">
            <a:noFill/>
            <a:miter lim="800000"/>
            <a:headEnd/>
            <a:tailEnd/>
          </a:ln>
        </p:spPr>
        <p:txBody>
          <a:bodyPr wrap="none">
            <a:spAutoFit/>
          </a:bodyPr>
          <a:lstStyle/>
          <a:p>
            <a:r>
              <a:rPr lang="en-US" sz="1400"/>
              <a:t>false</a:t>
            </a:r>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8840885">
            <a:off x="3231357" y="392907"/>
            <a:ext cx="1030288" cy="1006475"/>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47" name="TextBox 2"/>
          <p:cNvSpPr txBox="1">
            <a:spLocks noChangeArrowheads="1"/>
          </p:cNvSpPr>
          <p:nvPr/>
        </p:nvSpPr>
        <p:spPr bwMode="auto">
          <a:xfrm>
            <a:off x="3103564" y="517525"/>
            <a:ext cx="1373187" cy="738188"/>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is</a:t>
            </a:r>
          </a:p>
          <a:p>
            <a:pPr algn="ctr"/>
            <a:r>
              <a:rPr lang="en-US" sz="1400" dirty="0">
                <a:solidFill>
                  <a:schemeClr val="bg1"/>
                </a:solidFill>
                <a:latin typeface="Comic Sans MS" pitchFamily="66" charset="0"/>
              </a:rPr>
              <a:t>sale &gt;= sticker</a:t>
            </a:r>
          </a:p>
          <a:p>
            <a:pPr algn="ctr"/>
            <a:r>
              <a:rPr lang="en-US" sz="1400" dirty="0">
                <a:solidFill>
                  <a:schemeClr val="bg1"/>
                </a:solidFill>
                <a:latin typeface="Comic Sans MS" pitchFamily="66" charset="0"/>
              </a:rPr>
              <a:t>?</a:t>
            </a:r>
          </a:p>
        </p:txBody>
      </p:sp>
      <p:cxnSp>
        <p:nvCxnSpPr>
          <p:cNvPr id="5" name="Straight Arrow Connector 4"/>
          <p:cNvCxnSpPr/>
          <p:nvPr/>
        </p:nvCxnSpPr>
        <p:spPr>
          <a:xfrm flipV="1">
            <a:off x="4441826" y="858839"/>
            <a:ext cx="379413"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849814" y="498475"/>
            <a:ext cx="1495425"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0" name="TextBox 6"/>
          <p:cNvSpPr txBox="1">
            <a:spLocks noChangeArrowheads="1"/>
          </p:cNvSpPr>
          <p:nvPr/>
        </p:nvSpPr>
        <p:spPr bwMode="auto">
          <a:xfrm>
            <a:off x="4932363" y="582614"/>
            <a:ext cx="1179512" cy="522287"/>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commission </a:t>
            </a:r>
          </a:p>
          <a:p>
            <a:pPr algn="ctr"/>
            <a:r>
              <a:rPr lang="en-US" sz="1400" dirty="0">
                <a:solidFill>
                  <a:schemeClr val="bg1"/>
                </a:solidFill>
                <a:latin typeface="Comic Sans MS" pitchFamily="66" charset="0"/>
              </a:rPr>
              <a:t>= 0.20</a:t>
            </a:r>
          </a:p>
        </p:txBody>
      </p:sp>
      <p:cxnSp>
        <p:nvCxnSpPr>
          <p:cNvPr id="9" name="Straight Arrow Connector 8"/>
          <p:cNvCxnSpPr/>
          <p:nvPr/>
        </p:nvCxnSpPr>
        <p:spPr>
          <a:xfrm rot="5400000">
            <a:off x="3509963" y="1838325"/>
            <a:ext cx="461962" cy="1588"/>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8840885">
            <a:off x="3244851" y="2290764"/>
            <a:ext cx="1031875" cy="1006475"/>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3" name="TextBox 10"/>
          <p:cNvSpPr txBox="1">
            <a:spLocks noChangeArrowheads="1"/>
          </p:cNvSpPr>
          <p:nvPr/>
        </p:nvSpPr>
        <p:spPr bwMode="auto">
          <a:xfrm>
            <a:off x="3117851" y="2414589"/>
            <a:ext cx="1243013" cy="739775"/>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is</a:t>
            </a:r>
          </a:p>
          <a:p>
            <a:pPr algn="ctr"/>
            <a:r>
              <a:rPr lang="en-US" sz="1400">
                <a:solidFill>
                  <a:schemeClr val="bg1"/>
                </a:solidFill>
                <a:latin typeface="Comic Sans MS" pitchFamily="66" charset="0"/>
              </a:rPr>
              <a:t>sale &gt; bluebk</a:t>
            </a:r>
          </a:p>
          <a:p>
            <a:pPr algn="ctr"/>
            <a:r>
              <a:rPr lang="en-US" sz="1400">
                <a:solidFill>
                  <a:schemeClr val="bg1"/>
                </a:solidFill>
                <a:latin typeface="Comic Sans MS" pitchFamily="66" charset="0"/>
              </a:rPr>
              <a:t>?</a:t>
            </a:r>
          </a:p>
        </p:txBody>
      </p:sp>
      <p:cxnSp>
        <p:nvCxnSpPr>
          <p:cNvPr id="12" name="Straight Arrow Connector 11"/>
          <p:cNvCxnSpPr/>
          <p:nvPr/>
        </p:nvCxnSpPr>
        <p:spPr>
          <a:xfrm flipV="1">
            <a:off x="4456113" y="2757489"/>
            <a:ext cx="379412" cy="793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62513" y="2397125"/>
            <a:ext cx="1497012"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6" name="TextBox 13"/>
          <p:cNvSpPr txBox="1">
            <a:spLocks noChangeArrowheads="1"/>
          </p:cNvSpPr>
          <p:nvPr/>
        </p:nvSpPr>
        <p:spPr bwMode="auto">
          <a:xfrm>
            <a:off x="4946651" y="2479676"/>
            <a:ext cx="1179513" cy="523875"/>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commission </a:t>
            </a:r>
          </a:p>
          <a:p>
            <a:pPr algn="ctr"/>
            <a:r>
              <a:rPr lang="en-US" sz="1400">
                <a:solidFill>
                  <a:schemeClr val="bg1"/>
                </a:solidFill>
                <a:latin typeface="Comic Sans MS" pitchFamily="66" charset="0"/>
              </a:rPr>
              <a:t>= 0.10</a:t>
            </a:r>
          </a:p>
        </p:txBody>
      </p:sp>
      <p:cxnSp>
        <p:nvCxnSpPr>
          <p:cNvPr id="15" name="Straight Arrow Connector 14"/>
          <p:cNvCxnSpPr/>
          <p:nvPr/>
        </p:nvCxnSpPr>
        <p:spPr>
          <a:xfrm rot="5400000">
            <a:off x="3532188" y="3763963"/>
            <a:ext cx="461963" cy="1588"/>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rot="18840885">
            <a:off x="3267870" y="4217195"/>
            <a:ext cx="1031875" cy="1004887"/>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9" name="TextBox 16"/>
          <p:cNvSpPr txBox="1">
            <a:spLocks noChangeArrowheads="1"/>
          </p:cNvSpPr>
          <p:nvPr/>
        </p:nvSpPr>
        <p:spPr bwMode="auto">
          <a:xfrm>
            <a:off x="3140076" y="4341814"/>
            <a:ext cx="1293813" cy="738187"/>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is</a:t>
            </a:r>
          </a:p>
          <a:p>
            <a:pPr algn="ctr"/>
            <a:r>
              <a:rPr lang="en-US" sz="1400">
                <a:solidFill>
                  <a:schemeClr val="bg1"/>
                </a:solidFill>
                <a:latin typeface="Comic Sans MS" pitchFamily="66" charset="0"/>
              </a:rPr>
              <a:t>Sale = bluebk</a:t>
            </a:r>
          </a:p>
          <a:p>
            <a:pPr algn="ctr"/>
            <a:r>
              <a:rPr lang="en-US" sz="1400">
                <a:solidFill>
                  <a:schemeClr val="bg1"/>
                </a:solidFill>
                <a:latin typeface="Comic Sans MS" pitchFamily="66" charset="0"/>
              </a:rPr>
              <a:t>?</a:t>
            </a:r>
          </a:p>
        </p:txBody>
      </p:sp>
      <p:cxnSp>
        <p:nvCxnSpPr>
          <p:cNvPr id="18" name="Straight Arrow Connector 17"/>
          <p:cNvCxnSpPr/>
          <p:nvPr/>
        </p:nvCxnSpPr>
        <p:spPr>
          <a:xfrm flipV="1">
            <a:off x="4479926" y="4683126"/>
            <a:ext cx="377825"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86326" y="4322764"/>
            <a:ext cx="1495425" cy="757237"/>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62" name="TextBox 19"/>
          <p:cNvSpPr txBox="1">
            <a:spLocks noChangeArrowheads="1"/>
          </p:cNvSpPr>
          <p:nvPr/>
        </p:nvSpPr>
        <p:spPr bwMode="auto">
          <a:xfrm>
            <a:off x="4968875" y="4405314"/>
            <a:ext cx="1181100" cy="523875"/>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commission </a:t>
            </a:r>
          </a:p>
          <a:p>
            <a:pPr algn="ctr"/>
            <a:r>
              <a:rPr lang="en-US" sz="1400" dirty="0">
                <a:solidFill>
                  <a:schemeClr val="bg1"/>
                </a:solidFill>
                <a:latin typeface="Comic Sans MS" pitchFamily="66" charset="0"/>
              </a:rPr>
              <a:t>= 0.05</a:t>
            </a:r>
          </a:p>
        </p:txBody>
      </p:sp>
      <p:cxnSp>
        <p:nvCxnSpPr>
          <p:cNvPr id="21" name="Straight Arrow Connector 20"/>
          <p:cNvCxnSpPr/>
          <p:nvPr/>
        </p:nvCxnSpPr>
        <p:spPr>
          <a:xfrm rot="5400000">
            <a:off x="3546476" y="5588001"/>
            <a:ext cx="461962"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024188" y="5842000"/>
            <a:ext cx="1497012"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65" name="TextBox 22"/>
          <p:cNvSpPr txBox="1">
            <a:spLocks noChangeArrowheads="1"/>
          </p:cNvSpPr>
          <p:nvPr/>
        </p:nvSpPr>
        <p:spPr bwMode="auto">
          <a:xfrm>
            <a:off x="3403600" y="6035676"/>
            <a:ext cx="801688" cy="307975"/>
          </a:xfrm>
          <a:prstGeom prst="rect">
            <a:avLst/>
          </a:prstGeom>
          <a:noFill/>
          <a:ln w="9525">
            <a:noFill/>
            <a:miter lim="800000"/>
            <a:headEnd/>
            <a:tailEnd/>
          </a:ln>
        </p:spPr>
        <p:txBody>
          <a:bodyPr wrap="none">
            <a:spAutoFit/>
          </a:bodyPr>
          <a:lstStyle/>
          <a:p>
            <a:r>
              <a:rPr lang="en-US" sz="1400">
                <a:solidFill>
                  <a:schemeClr val="bg1"/>
                </a:solidFill>
                <a:latin typeface="Comic Sans MS" pitchFamily="66" charset="0"/>
              </a:rPr>
              <a:t>No sale</a:t>
            </a:r>
          </a:p>
        </p:txBody>
      </p:sp>
      <p:sp>
        <p:nvSpPr>
          <p:cNvPr id="57366" name="TextBox 23"/>
          <p:cNvSpPr txBox="1">
            <a:spLocks noChangeArrowheads="1"/>
          </p:cNvSpPr>
          <p:nvPr/>
        </p:nvSpPr>
        <p:spPr bwMode="auto">
          <a:xfrm>
            <a:off x="4368801" y="534989"/>
            <a:ext cx="492125" cy="307975"/>
          </a:xfrm>
          <a:prstGeom prst="rect">
            <a:avLst/>
          </a:prstGeom>
          <a:noFill/>
          <a:ln w="9525">
            <a:noFill/>
            <a:miter lim="800000"/>
            <a:headEnd/>
            <a:tailEnd/>
          </a:ln>
        </p:spPr>
        <p:txBody>
          <a:bodyPr wrap="none">
            <a:spAutoFit/>
          </a:bodyPr>
          <a:lstStyle/>
          <a:p>
            <a:r>
              <a:rPr lang="en-US" sz="1400" dirty="0"/>
              <a:t>true</a:t>
            </a:r>
          </a:p>
        </p:txBody>
      </p:sp>
      <p:sp>
        <p:nvSpPr>
          <p:cNvPr id="57367" name="TextBox 24"/>
          <p:cNvSpPr txBox="1">
            <a:spLocks noChangeArrowheads="1"/>
          </p:cNvSpPr>
          <p:nvPr/>
        </p:nvSpPr>
        <p:spPr bwMode="auto">
          <a:xfrm>
            <a:off x="4383089" y="2414589"/>
            <a:ext cx="492125" cy="307975"/>
          </a:xfrm>
          <a:prstGeom prst="rect">
            <a:avLst/>
          </a:prstGeom>
          <a:noFill/>
          <a:ln w="9525">
            <a:noFill/>
            <a:miter lim="800000"/>
            <a:headEnd/>
            <a:tailEnd/>
          </a:ln>
        </p:spPr>
        <p:txBody>
          <a:bodyPr wrap="none">
            <a:spAutoFit/>
          </a:bodyPr>
          <a:lstStyle/>
          <a:p>
            <a:r>
              <a:rPr lang="en-US" sz="1400"/>
              <a:t>true</a:t>
            </a:r>
          </a:p>
        </p:txBody>
      </p:sp>
      <p:sp>
        <p:nvSpPr>
          <p:cNvPr id="57368" name="TextBox 25"/>
          <p:cNvSpPr txBox="1">
            <a:spLocks noChangeArrowheads="1"/>
          </p:cNvSpPr>
          <p:nvPr/>
        </p:nvSpPr>
        <p:spPr bwMode="auto">
          <a:xfrm>
            <a:off x="4429126" y="4318001"/>
            <a:ext cx="492125" cy="307975"/>
          </a:xfrm>
          <a:prstGeom prst="rect">
            <a:avLst/>
          </a:prstGeom>
          <a:noFill/>
          <a:ln w="9525">
            <a:noFill/>
            <a:miter lim="800000"/>
            <a:headEnd/>
            <a:tailEnd/>
          </a:ln>
        </p:spPr>
        <p:txBody>
          <a:bodyPr wrap="none">
            <a:spAutoFit/>
          </a:bodyPr>
          <a:lstStyle/>
          <a:p>
            <a:r>
              <a:rPr lang="en-US" sz="1400"/>
              <a:t>true</a:t>
            </a:r>
          </a:p>
        </p:txBody>
      </p:sp>
      <p:sp>
        <p:nvSpPr>
          <p:cNvPr id="57369" name="TextBox 26"/>
          <p:cNvSpPr txBox="1">
            <a:spLocks noChangeArrowheads="1"/>
          </p:cNvSpPr>
          <p:nvPr/>
        </p:nvSpPr>
        <p:spPr bwMode="auto">
          <a:xfrm>
            <a:off x="3768726" y="1671639"/>
            <a:ext cx="561975" cy="307975"/>
          </a:xfrm>
          <a:prstGeom prst="rect">
            <a:avLst/>
          </a:prstGeom>
          <a:noFill/>
          <a:ln w="9525">
            <a:noFill/>
            <a:miter lim="800000"/>
            <a:headEnd/>
            <a:tailEnd/>
          </a:ln>
        </p:spPr>
        <p:txBody>
          <a:bodyPr wrap="none">
            <a:spAutoFit/>
          </a:bodyPr>
          <a:lstStyle/>
          <a:p>
            <a:r>
              <a:rPr lang="en-US" sz="1400"/>
              <a:t>false</a:t>
            </a:r>
          </a:p>
        </p:txBody>
      </p:sp>
      <p:sp>
        <p:nvSpPr>
          <p:cNvPr id="57370" name="TextBox 27"/>
          <p:cNvSpPr txBox="1">
            <a:spLocks noChangeArrowheads="1"/>
          </p:cNvSpPr>
          <p:nvPr/>
        </p:nvSpPr>
        <p:spPr bwMode="auto">
          <a:xfrm>
            <a:off x="3846513" y="3541714"/>
            <a:ext cx="563562" cy="307975"/>
          </a:xfrm>
          <a:prstGeom prst="rect">
            <a:avLst/>
          </a:prstGeom>
          <a:noFill/>
          <a:ln w="9525">
            <a:noFill/>
            <a:miter lim="800000"/>
            <a:headEnd/>
            <a:tailEnd/>
          </a:ln>
        </p:spPr>
        <p:txBody>
          <a:bodyPr wrap="none">
            <a:spAutoFit/>
          </a:bodyPr>
          <a:lstStyle/>
          <a:p>
            <a:r>
              <a:rPr lang="en-US" sz="1400"/>
              <a:t>false</a:t>
            </a:r>
          </a:p>
        </p:txBody>
      </p:sp>
      <p:sp>
        <p:nvSpPr>
          <p:cNvPr id="57371" name="TextBox 28"/>
          <p:cNvSpPr txBox="1">
            <a:spLocks noChangeArrowheads="1"/>
          </p:cNvSpPr>
          <p:nvPr/>
        </p:nvSpPr>
        <p:spPr bwMode="auto">
          <a:xfrm>
            <a:off x="3865563" y="5426076"/>
            <a:ext cx="563562" cy="307975"/>
          </a:xfrm>
          <a:prstGeom prst="rect">
            <a:avLst/>
          </a:prstGeom>
          <a:noFill/>
          <a:ln w="9525">
            <a:noFill/>
            <a:miter lim="800000"/>
            <a:headEnd/>
            <a:tailEnd/>
          </a:ln>
        </p:spPr>
        <p:txBody>
          <a:bodyPr wrap="none">
            <a:spAutoFit/>
          </a:bodyPr>
          <a:lstStyle/>
          <a:p>
            <a:r>
              <a:rPr lang="en-US" sz="1400"/>
              <a:t>false</a:t>
            </a:r>
          </a:p>
        </p:txBody>
      </p:sp>
      <p:sp>
        <p:nvSpPr>
          <p:cNvPr id="28" name="TextBox 29"/>
          <p:cNvSpPr txBox="1">
            <a:spLocks noChangeArrowheads="1"/>
          </p:cNvSpPr>
          <p:nvPr/>
        </p:nvSpPr>
        <p:spPr bwMode="auto">
          <a:xfrm>
            <a:off x="6843714" y="1181101"/>
            <a:ext cx="2778325" cy="830997"/>
          </a:xfrm>
          <a:prstGeom prst="rect">
            <a:avLst/>
          </a:prstGeom>
          <a:noFill/>
          <a:ln w="9525">
            <a:noFill/>
            <a:miter lim="800000"/>
            <a:headEnd/>
            <a:tailEnd/>
          </a:ln>
        </p:spPr>
        <p:txBody>
          <a:bodyPr wrap="none">
            <a:spAutoFit/>
          </a:bodyPr>
          <a:lstStyle/>
          <a:p>
            <a:r>
              <a:rPr lang="en-US" dirty="0">
                <a:latin typeface="Comic Sans MS" pitchFamily="66" charset="0"/>
              </a:rPr>
              <a:t>What happens if you put</a:t>
            </a:r>
          </a:p>
          <a:p>
            <a:r>
              <a:rPr lang="en-US" dirty="0">
                <a:latin typeface="Comic Sans MS" pitchFamily="66" charset="0"/>
              </a:rPr>
              <a:t>the conditions in the wrong</a:t>
            </a:r>
          </a:p>
          <a:p>
            <a:r>
              <a:rPr lang="en-US" dirty="0">
                <a:latin typeface="Comic Sans MS" pitchFamily="66" charset="0"/>
              </a:rPr>
              <a:t>order?</a:t>
            </a:r>
          </a:p>
        </p:txBody>
      </p:sp>
      <p:sp>
        <p:nvSpPr>
          <p:cNvPr id="29" name="TextBox 30"/>
          <p:cNvSpPr txBox="1">
            <a:spLocks noChangeArrowheads="1"/>
          </p:cNvSpPr>
          <p:nvPr/>
        </p:nvSpPr>
        <p:spPr bwMode="auto">
          <a:xfrm>
            <a:off x="6554231" y="3056315"/>
            <a:ext cx="3748645" cy="1569660"/>
          </a:xfrm>
          <a:prstGeom prst="rect">
            <a:avLst/>
          </a:prstGeom>
          <a:noFill/>
          <a:ln w="9525">
            <a:noFill/>
            <a:miter lim="800000"/>
            <a:headEnd/>
            <a:tailEnd/>
          </a:ln>
        </p:spPr>
        <p:txBody>
          <a:bodyPr wrap="square">
            <a:spAutoFit/>
          </a:bodyPr>
          <a:lstStyle/>
          <a:p>
            <a:r>
              <a:rPr lang="en-US" dirty="0">
                <a:latin typeface="Comic Sans MS" pitchFamily="66" charset="0"/>
              </a:rPr>
              <a:t>Suppose </a:t>
            </a:r>
            <a:r>
              <a:rPr lang="en-US" dirty="0" smtClean="0">
                <a:latin typeface="Comic Sans MS" pitchFamily="66" charset="0"/>
              </a:rPr>
              <a:t>that </a:t>
            </a:r>
            <a:endParaRPr lang="en-US" dirty="0">
              <a:latin typeface="Comic Sans MS" pitchFamily="66" charset="0"/>
            </a:endParaRPr>
          </a:p>
          <a:p>
            <a:r>
              <a:rPr lang="en-US" dirty="0">
                <a:latin typeface="Comic Sans MS" pitchFamily="66" charset="0"/>
              </a:rPr>
              <a:t>the sticker price  = 20,000,  </a:t>
            </a:r>
          </a:p>
          <a:p>
            <a:r>
              <a:rPr lang="en-US" dirty="0">
                <a:latin typeface="Comic Sans MS" pitchFamily="66" charset="0"/>
              </a:rPr>
              <a:t>the blue book price = 19,000, and </a:t>
            </a:r>
          </a:p>
          <a:p>
            <a:r>
              <a:rPr lang="en-US" dirty="0">
                <a:latin typeface="Comic Sans MS" pitchFamily="66" charset="0"/>
              </a:rPr>
              <a:t>the sale price = 21,000. </a:t>
            </a:r>
          </a:p>
          <a:p>
            <a:r>
              <a:rPr lang="en-US" dirty="0">
                <a:latin typeface="Comic Sans MS" pitchFamily="66" charset="0"/>
              </a:rPr>
              <a:t>What will the commission be?</a:t>
            </a:r>
          </a:p>
          <a:p>
            <a:r>
              <a:rPr lang="en-US" dirty="0">
                <a:latin typeface="Comic Sans MS" pitchFamily="66" charset="0"/>
              </a:rPr>
              <a:t>What should it be?</a:t>
            </a:r>
          </a:p>
        </p:txBody>
      </p:sp>
    </p:spTree>
    <p:extLst>
      <p:ext uri="{BB962C8B-B14F-4D97-AF65-F5344CB8AC3E}">
        <p14:creationId xmlns:p14="http://schemas.microsoft.com/office/powerpoint/2010/main" val="837955364"/>
      </p:ext>
    </p:extLst>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4704811" y="1739754"/>
            <a:ext cx="3932487" cy="4524315"/>
          </a:xfrm>
          <a:prstGeom prst="rect">
            <a:avLst/>
          </a:prstGeom>
          <a:noFill/>
          <a:ln w="9525">
            <a:noFill/>
            <a:miter lim="800000"/>
            <a:headEnd/>
            <a:tailEnd/>
          </a:ln>
        </p:spPr>
        <p:txBody>
          <a:bodyPr wrap="none">
            <a:spAutoFit/>
          </a:bodyPr>
          <a:lstStyle/>
          <a:p>
            <a:r>
              <a:rPr lang="en-US" sz="1800" dirty="0">
                <a:latin typeface="Comic Sans MS" pitchFamily="66" charset="0"/>
              </a:rPr>
              <a:t>if ( </a:t>
            </a:r>
            <a:r>
              <a:rPr lang="en-US" sz="1800" dirty="0" err="1">
                <a:latin typeface="Comic Sans MS" pitchFamily="66" charset="0"/>
              </a:rPr>
              <a:t>salesPrice</a:t>
            </a:r>
            <a:r>
              <a:rPr lang="en-US" sz="1800" dirty="0">
                <a:latin typeface="Comic Sans MS" pitchFamily="66" charset="0"/>
              </a:rPr>
              <a:t> &gt;= STICKER_PRICE)</a:t>
            </a:r>
          </a:p>
          <a:p>
            <a:r>
              <a:rPr lang="en-US" sz="1800" dirty="0">
                <a:latin typeface="Comic Sans MS" pitchFamily="66" charset="0"/>
              </a:rPr>
              <a:t>{</a:t>
            </a:r>
          </a:p>
          <a:p>
            <a:r>
              <a:rPr lang="en-US" sz="1800" dirty="0">
                <a:latin typeface="Comic Sans MS" pitchFamily="66" charset="0"/>
              </a:rPr>
              <a:t>     </a:t>
            </a:r>
            <a:r>
              <a:rPr lang="en-US" sz="1800" dirty="0" err="1">
                <a:latin typeface="Comic Sans MS" pitchFamily="66" charset="0"/>
              </a:rPr>
              <a:t>commissionRate</a:t>
            </a:r>
            <a:r>
              <a:rPr lang="en-US" sz="1800" dirty="0">
                <a:latin typeface="Comic Sans MS" pitchFamily="66" charset="0"/>
              </a:rPr>
              <a:t> = 0.20;</a:t>
            </a:r>
          </a:p>
          <a:p>
            <a:r>
              <a:rPr lang="en-US" sz="1800" dirty="0">
                <a:latin typeface="Comic Sans MS" pitchFamily="66" charset="0"/>
              </a:rPr>
              <a:t>}</a:t>
            </a:r>
          </a:p>
          <a:p>
            <a:r>
              <a:rPr lang="en-US" sz="1800" dirty="0">
                <a:latin typeface="Comic Sans MS" pitchFamily="66" charset="0"/>
              </a:rPr>
              <a:t>else if ( </a:t>
            </a:r>
            <a:r>
              <a:rPr lang="en-US" sz="1800" dirty="0" err="1">
                <a:latin typeface="Comic Sans MS" pitchFamily="66" charset="0"/>
              </a:rPr>
              <a:t>salesPrice</a:t>
            </a:r>
            <a:r>
              <a:rPr lang="en-US" sz="1800" dirty="0">
                <a:latin typeface="Comic Sans MS" pitchFamily="66" charset="0"/>
              </a:rPr>
              <a:t> &gt; BLUE_BOOK)</a:t>
            </a:r>
          </a:p>
          <a:p>
            <a:r>
              <a:rPr lang="en-US" sz="1800" dirty="0">
                <a:latin typeface="Comic Sans MS" pitchFamily="66" charset="0"/>
              </a:rPr>
              <a:t>{</a:t>
            </a:r>
          </a:p>
          <a:p>
            <a:r>
              <a:rPr lang="en-US" sz="1800" dirty="0">
                <a:latin typeface="Comic Sans MS" pitchFamily="66" charset="0"/>
              </a:rPr>
              <a:t>     </a:t>
            </a:r>
            <a:r>
              <a:rPr lang="en-US" sz="1800" dirty="0" err="1">
                <a:latin typeface="Comic Sans MS" pitchFamily="66" charset="0"/>
              </a:rPr>
              <a:t>commissionRate</a:t>
            </a:r>
            <a:r>
              <a:rPr lang="en-US" sz="1800" dirty="0">
                <a:latin typeface="Comic Sans MS" pitchFamily="66" charset="0"/>
              </a:rPr>
              <a:t> = 0.10;</a:t>
            </a:r>
          </a:p>
          <a:p>
            <a:r>
              <a:rPr lang="en-US" sz="1800" dirty="0">
                <a:latin typeface="Comic Sans MS" pitchFamily="66" charset="0"/>
              </a:rPr>
              <a:t>}</a:t>
            </a:r>
          </a:p>
          <a:p>
            <a:r>
              <a:rPr lang="en-US" sz="1800" dirty="0">
                <a:latin typeface="Comic Sans MS" pitchFamily="66" charset="0"/>
              </a:rPr>
              <a:t>else if (</a:t>
            </a:r>
            <a:r>
              <a:rPr lang="en-US" sz="1800" dirty="0" err="1">
                <a:latin typeface="Comic Sans MS" pitchFamily="66" charset="0"/>
              </a:rPr>
              <a:t>salesPrice</a:t>
            </a:r>
            <a:r>
              <a:rPr lang="en-US" sz="1800" dirty="0">
                <a:latin typeface="Comic Sans MS" pitchFamily="66" charset="0"/>
              </a:rPr>
              <a:t> == BLUE_BOOK)</a:t>
            </a:r>
          </a:p>
          <a:p>
            <a:r>
              <a:rPr lang="en-US" sz="1800" dirty="0">
                <a:latin typeface="Comic Sans MS" pitchFamily="66" charset="0"/>
              </a:rPr>
              <a:t>{</a:t>
            </a:r>
          </a:p>
          <a:p>
            <a:r>
              <a:rPr lang="en-US" sz="1800" dirty="0">
                <a:latin typeface="Comic Sans MS" pitchFamily="66" charset="0"/>
              </a:rPr>
              <a:t>     </a:t>
            </a:r>
            <a:r>
              <a:rPr lang="en-US" sz="1800" dirty="0" err="1">
                <a:latin typeface="Comic Sans MS" pitchFamily="66" charset="0"/>
              </a:rPr>
              <a:t>commissionRate</a:t>
            </a:r>
            <a:r>
              <a:rPr lang="en-US" sz="1800" dirty="0">
                <a:latin typeface="Comic Sans MS" pitchFamily="66" charset="0"/>
              </a:rPr>
              <a:t> == 0.05;</a:t>
            </a:r>
          </a:p>
          <a:p>
            <a:r>
              <a:rPr lang="en-US" sz="1800" dirty="0">
                <a:latin typeface="Comic Sans MS" pitchFamily="66" charset="0"/>
              </a:rPr>
              <a:t>}</a:t>
            </a:r>
          </a:p>
          <a:p>
            <a:r>
              <a:rPr lang="en-US" sz="1800" dirty="0">
                <a:latin typeface="Comic Sans MS" pitchFamily="66" charset="0"/>
              </a:rPr>
              <a:t>else</a:t>
            </a:r>
          </a:p>
          <a:p>
            <a:r>
              <a:rPr lang="en-US" sz="1800" dirty="0">
                <a:latin typeface="Comic Sans MS" pitchFamily="66" charset="0"/>
              </a:rPr>
              <a:t>{</a:t>
            </a:r>
          </a:p>
          <a:p>
            <a:r>
              <a:rPr lang="en-US" sz="1800" dirty="0">
                <a:latin typeface="Comic Sans MS" pitchFamily="66" charset="0"/>
              </a:rPr>
              <a:t>      </a:t>
            </a:r>
            <a:r>
              <a:rPr lang="en-US" sz="1800" dirty="0" err="1">
                <a:latin typeface="Comic Sans MS" pitchFamily="66" charset="0"/>
              </a:rPr>
              <a:t>Console.WriteLine</a:t>
            </a:r>
            <a:r>
              <a:rPr lang="en-US" sz="1800" dirty="0">
                <a:latin typeface="Comic Sans MS" pitchFamily="66" charset="0"/>
              </a:rPr>
              <a:t>(“No Sale!”);</a:t>
            </a:r>
          </a:p>
          <a:p>
            <a:r>
              <a:rPr lang="en-US" sz="1800" dirty="0">
                <a:latin typeface="Comic Sans MS" pitchFamily="66" charset="0"/>
              </a:rPr>
              <a:t>}</a:t>
            </a:r>
          </a:p>
        </p:txBody>
      </p:sp>
      <p:sp>
        <p:nvSpPr>
          <p:cNvPr id="2" name="TextBox 1"/>
          <p:cNvSpPr txBox="1"/>
          <p:nvPr/>
        </p:nvSpPr>
        <p:spPr>
          <a:xfrm>
            <a:off x="4898796" y="829559"/>
            <a:ext cx="3419526" cy="400110"/>
          </a:xfrm>
          <a:prstGeom prst="rect">
            <a:avLst/>
          </a:prstGeom>
          <a:noFill/>
        </p:spPr>
        <p:txBody>
          <a:bodyPr wrap="none" rtlCol="0">
            <a:spAutoFit/>
          </a:bodyPr>
          <a:lstStyle/>
          <a:p>
            <a:r>
              <a:rPr lang="en-US" sz="2000" dirty="0">
                <a:latin typeface="Comic Sans MS" panose="030F0702030302020204" pitchFamily="66" charset="0"/>
              </a:rPr>
              <a:t>The code will look like </a:t>
            </a:r>
            <a:r>
              <a:rPr lang="en-US" sz="2000" dirty="0" smtClean="0">
                <a:latin typeface="Comic Sans MS" panose="030F0702030302020204" pitchFamily="66" charset="0"/>
              </a:rPr>
              <a:t>this:</a:t>
            </a:r>
            <a:endParaRPr lang="en-US" sz="2000" dirty="0">
              <a:latin typeface="Comic Sans MS" panose="030F0702030302020204" pitchFamily="66" charset="0"/>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907215" y="2640134"/>
            <a:ext cx="6862776" cy="1015663"/>
          </a:xfrm>
          <a:prstGeom prst="rect">
            <a:avLst/>
          </a:prstGeom>
          <a:noFill/>
          <a:ln w="9525">
            <a:noFill/>
            <a:miter lim="800000"/>
            <a:headEnd/>
            <a:tailEnd/>
          </a:ln>
        </p:spPr>
        <p:txBody>
          <a:bodyPr wrap="none">
            <a:spAutoFit/>
          </a:bodyPr>
          <a:lstStyle/>
          <a:p>
            <a:r>
              <a:rPr lang="en-US" sz="2000" dirty="0">
                <a:latin typeface="Comic Sans MS" pitchFamily="66" charset="0"/>
              </a:rPr>
              <a:t>Programs that we have written so far begin execution</a:t>
            </a:r>
          </a:p>
          <a:p>
            <a:r>
              <a:rPr lang="en-US" sz="2000" dirty="0">
                <a:latin typeface="Comic Sans MS" pitchFamily="66" charset="0"/>
              </a:rPr>
              <a:t>with the first line in the main( ) method</a:t>
            </a:r>
            <a:r>
              <a:rPr lang="en-US" sz="2000" dirty="0" smtClean="0">
                <a:latin typeface="Comic Sans MS" pitchFamily="66" charset="0"/>
              </a:rPr>
              <a:t>, </a:t>
            </a:r>
            <a:r>
              <a:rPr lang="en-US" sz="2000" dirty="0">
                <a:latin typeface="Comic Sans MS" pitchFamily="66" charset="0"/>
              </a:rPr>
              <a:t>and continue </a:t>
            </a:r>
          </a:p>
          <a:p>
            <a:r>
              <a:rPr lang="en-US" sz="2000" dirty="0">
                <a:latin typeface="Comic Sans MS" pitchFamily="66" charset="0"/>
              </a:rPr>
              <a:t>line by line until control reaches the end of the method.</a:t>
            </a:r>
          </a:p>
        </p:txBody>
      </p:sp>
    </p:spTree>
    <p:extLst>
      <p:ext uri="{BB962C8B-B14F-4D97-AF65-F5344CB8AC3E}">
        <p14:creationId xmlns:p14="http://schemas.microsoft.com/office/powerpoint/2010/main" val="481246035"/>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89163" y="142875"/>
            <a:ext cx="4085946" cy="774700"/>
          </a:xfrm>
        </p:spPr>
        <p:txBody>
          <a:bodyPr>
            <a:normAutofit/>
          </a:bodyPr>
          <a:lstStyle/>
          <a:p>
            <a:pPr eaLnBrk="1" hangingPunct="1"/>
            <a:r>
              <a:rPr lang="en-US" sz="2000" dirty="0">
                <a:latin typeface="Comic Sans MS" pitchFamily="66" charset="0"/>
              </a:rPr>
              <a:t>The </a:t>
            </a:r>
            <a:r>
              <a:rPr lang="en-US" sz="2000" i="1" dirty="0">
                <a:latin typeface="Comic Sans MS" pitchFamily="66" charset="0"/>
              </a:rPr>
              <a:t>Switch</a:t>
            </a:r>
            <a:r>
              <a:rPr lang="en-US" sz="2000" dirty="0">
                <a:latin typeface="Comic Sans MS" pitchFamily="66" charset="0"/>
              </a:rPr>
              <a:t> Statement</a:t>
            </a:r>
          </a:p>
        </p:txBody>
      </p:sp>
      <p:sp>
        <p:nvSpPr>
          <p:cNvPr id="60419" name="Text Box 3"/>
          <p:cNvSpPr txBox="1">
            <a:spLocks noChangeArrowheads="1"/>
          </p:cNvSpPr>
          <p:nvPr/>
        </p:nvSpPr>
        <p:spPr bwMode="auto">
          <a:xfrm>
            <a:off x="3341688" y="1089025"/>
            <a:ext cx="6203950" cy="923330"/>
          </a:xfrm>
          <a:prstGeom prst="rect">
            <a:avLst/>
          </a:prstGeom>
          <a:noFill/>
          <a:ln w="9525">
            <a:noFill/>
            <a:miter lim="800000"/>
            <a:headEnd/>
            <a:tailEnd/>
          </a:ln>
        </p:spPr>
        <p:txBody>
          <a:bodyPr>
            <a:spAutoFit/>
          </a:bodyPr>
          <a:lstStyle/>
          <a:p>
            <a:r>
              <a:rPr lang="en-US" sz="1800" dirty="0">
                <a:latin typeface="Comic Sans MS" pitchFamily="66" charset="0"/>
              </a:rPr>
              <a:t>The switch statement allows a program to take one of several different paths, based on the value given to the switch statement.</a:t>
            </a:r>
          </a:p>
        </p:txBody>
      </p:sp>
      <p:sp>
        <p:nvSpPr>
          <p:cNvPr id="60420" name="Text Box 4"/>
          <p:cNvSpPr txBox="1">
            <a:spLocks noChangeArrowheads="1"/>
          </p:cNvSpPr>
          <p:nvPr/>
        </p:nvSpPr>
        <p:spPr bwMode="auto">
          <a:xfrm>
            <a:off x="3510127" y="2266951"/>
            <a:ext cx="4667432" cy="4524315"/>
          </a:xfrm>
          <a:prstGeom prst="rect">
            <a:avLst/>
          </a:prstGeom>
          <a:noFill/>
          <a:ln w="9525">
            <a:noFill/>
            <a:miter lim="800000"/>
            <a:headEnd/>
            <a:tailEnd/>
          </a:ln>
        </p:spPr>
        <p:txBody>
          <a:bodyPr wrap="none">
            <a:spAutoFit/>
          </a:bodyPr>
          <a:lstStyle/>
          <a:p>
            <a:r>
              <a:rPr lang="en-US" dirty="0"/>
              <a:t>switch ( </a:t>
            </a:r>
            <a:r>
              <a:rPr lang="en-US" dirty="0" err="1"/>
              <a:t>numValues</a:t>
            </a:r>
            <a:r>
              <a:rPr lang="en-US" dirty="0"/>
              <a:t> )</a:t>
            </a:r>
          </a:p>
          <a:p>
            <a:r>
              <a:rPr lang="en-US" dirty="0"/>
              <a:t>{</a:t>
            </a:r>
          </a:p>
          <a:p>
            <a:r>
              <a:rPr lang="en-US" dirty="0"/>
              <a:t>   case 0:</a:t>
            </a:r>
          </a:p>
          <a:p>
            <a:r>
              <a:rPr lang="en-US" dirty="0"/>
              <a:t>      </a:t>
            </a:r>
            <a:r>
              <a:rPr lang="en-US" dirty="0" err="1"/>
              <a:t>WriteLine</a:t>
            </a:r>
            <a:r>
              <a:rPr lang="en-US" dirty="0"/>
              <a:t>(“No values were entered”);</a:t>
            </a:r>
          </a:p>
          <a:p>
            <a:r>
              <a:rPr lang="en-US" dirty="0"/>
              <a:t>      break;</a:t>
            </a:r>
          </a:p>
          <a:p>
            <a:endParaRPr lang="en-US" dirty="0"/>
          </a:p>
          <a:p>
            <a:r>
              <a:rPr lang="en-US" dirty="0"/>
              <a:t>   case 1:</a:t>
            </a:r>
          </a:p>
          <a:p>
            <a:r>
              <a:rPr lang="en-US" dirty="0"/>
              <a:t>      </a:t>
            </a:r>
            <a:r>
              <a:rPr lang="en-US" dirty="0" err="1"/>
              <a:t>WriteLine</a:t>
            </a:r>
            <a:r>
              <a:rPr lang="en-US" dirty="0"/>
              <a:t>(“One value was entered”);</a:t>
            </a:r>
          </a:p>
          <a:p>
            <a:r>
              <a:rPr lang="en-US" dirty="0"/>
              <a:t>      break;</a:t>
            </a:r>
          </a:p>
          <a:p>
            <a:endParaRPr lang="en-US" dirty="0"/>
          </a:p>
          <a:p>
            <a:r>
              <a:rPr lang="en-US" dirty="0"/>
              <a:t>   case 2:</a:t>
            </a:r>
          </a:p>
          <a:p>
            <a:r>
              <a:rPr lang="en-US" dirty="0"/>
              <a:t>      </a:t>
            </a:r>
            <a:r>
              <a:rPr lang="en-US" dirty="0" err="1"/>
              <a:t>WriteLine</a:t>
            </a:r>
            <a:r>
              <a:rPr lang="en-US" dirty="0"/>
              <a:t>(“Two values were entered”);</a:t>
            </a:r>
          </a:p>
          <a:p>
            <a:r>
              <a:rPr lang="en-US" dirty="0"/>
              <a:t>      break;</a:t>
            </a:r>
          </a:p>
          <a:p>
            <a:endParaRPr lang="en-US" dirty="0"/>
          </a:p>
          <a:p>
            <a:r>
              <a:rPr lang="en-US" dirty="0"/>
              <a:t>   default:</a:t>
            </a:r>
          </a:p>
          <a:p>
            <a:r>
              <a:rPr lang="en-US" dirty="0"/>
              <a:t>      </a:t>
            </a:r>
            <a:r>
              <a:rPr lang="en-US" dirty="0" err="1"/>
              <a:t>WriteLine</a:t>
            </a:r>
            <a:r>
              <a:rPr lang="en-US" dirty="0"/>
              <a:t>(“Too many values were entered”);</a:t>
            </a:r>
          </a:p>
          <a:p>
            <a:r>
              <a:rPr lang="en-US" dirty="0"/>
              <a:t>      break;</a:t>
            </a:r>
          </a:p>
          <a:p>
            <a:r>
              <a:rPr lang="en-US" dirty="0"/>
              <a:t>}</a:t>
            </a:r>
          </a:p>
        </p:txBody>
      </p:sp>
      <p:sp>
        <p:nvSpPr>
          <p:cNvPr id="60421" name="Text Box 5"/>
          <p:cNvSpPr txBox="1">
            <a:spLocks noChangeArrowheads="1"/>
          </p:cNvSpPr>
          <p:nvPr/>
        </p:nvSpPr>
        <p:spPr bwMode="auto">
          <a:xfrm>
            <a:off x="5032759" y="2728311"/>
            <a:ext cx="3567002" cy="307777"/>
          </a:xfrm>
          <a:prstGeom prst="rect">
            <a:avLst/>
          </a:prstGeom>
          <a:noFill/>
          <a:ln w="9525">
            <a:noFill/>
            <a:miter lim="800000"/>
            <a:headEnd/>
            <a:tailEnd/>
          </a:ln>
        </p:spPr>
        <p:txBody>
          <a:bodyPr wrap="none">
            <a:spAutoFit/>
          </a:bodyPr>
          <a:lstStyle/>
          <a:p>
            <a:r>
              <a:rPr lang="en-US" sz="1400" dirty="0">
                <a:solidFill>
                  <a:srgbClr val="FFC000"/>
                </a:solidFill>
                <a:latin typeface="Comic Sans MS" pitchFamily="66" charset="0"/>
              </a:rPr>
              <a:t>must be an integer or a character literal</a:t>
            </a:r>
          </a:p>
        </p:txBody>
      </p:sp>
      <p:sp>
        <p:nvSpPr>
          <p:cNvPr id="60422" name="Line 6"/>
          <p:cNvSpPr>
            <a:spLocks noChangeShapeType="1"/>
          </p:cNvSpPr>
          <p:nvPr/>
        </p:nvSpPr>
        <p:spPr bwMode="auto">
          <a:xfrm flipH="1">
            <a:off x="4573150" y="2919194"/>
            <a:ext cx="381000" cy="0"/>
          </a:xfrm>
          <a:prstGeom prst="line">
            <a:avLst/>
          </a:prstGeom>
          <a:noFill/>
          <a:ln w="25400">
            <a:solidFill>
              <a:srgbClr val="FFC000"/>
            </a:solidFill>
            <a:round/>
            <a:headEnd/>
            <a:tailEnd type="triangle" w="med" len="med"/>
          </a:ln>
        </p:spPr>
        <p:txBody>
          <a:bodyPr/>
          <a:lstStyle/>
          <a:p>
            <a:endParaRPr lang="en-US"/>
          </a:p>
        </p:txBody>
      </p:sp>
      <p:sp>
        <p:nvSpPr>
          <p:cNvPr id="60423" name="Text Box 7"/>
          <p:cNvSpPr txBox="1">
            <a:spLocks noChangeArrowheads="1"/>
          </p:cNvSpPr>
          <p:nvPr/>
        </p:nvSpPr>
        <p:spPr bwMode="auto">
          <a:xfrm>
            <a:off x="8070851" y="3563938"/>
            <a:ext cx="2327275" cy="738664"/>
          </a:xfrm>
          <a:prstGeom prst="rect">
            <a:avLst/>
          </a:prstGeom>
          <a:noFill/>
          <a:ln w="9525">
            <a:noFill/>
            <a:miter lim="800000"/>
            <a:headEnd/>
            <a:tailEnd/>
          </a:ln>
        </p:spPr>
        <p:txBody>
          <a:bodyPr>
            <a:spAutoFit/>
          </a:bodyPr>
          <a:lstStyle/>
          <a:p>
            <a:r>
              <a:rPr lang="en-US" sz="1400" dirty="0">
                <a:solidFill>
                  <a:srgbClr val="FFC000"/>
                </a:solidFill>
                <a:latin typeface="Comic Sans MS" pitchFamily="66" charset="0"/>
              </a:rPr>
              <a:t>without the break statement, you will get</a:t>
            </a:r>
          </a:p>
          <a:p>
            <a:r>
              <a:rPr lang="en-US" sz="1400" dirty="0">
                <a:solidFill>
                  <a:srgbClr val="FFC000"/>
                </a:solidFill>
                <a:latin typeface="Comic Sans MS" pitchFamily="66" charset="0"/>
              </a:rPr>
              <a:t>a compile error.</a:t>
            </a:r>
          </a:p>
        </p:txBody>
      </p:sp>
      <p:sp>
        <p:nvSpPr>
          <p:cNvPr id="60424" name="Line 8"/>
          <p:cNvSpPr>
            <a:spLocks noChangeShapeType="1"/>
          </p:cNvSpPr>
          <p:nvPr/>
        </p:nvSpPr>
        <p:spPr bwMode="auto">
          <a:xfrm flipH="1" flipV="1">
            <a:off x="4642781" y="3448871"/>
            <a:ext cx="3282019" cy="303322"/>
          </a:xfrm>
          <a:prstGeom prst="line">
            <a:avLst/>
          </a:prstGeom>
          <a:noFill/>
          <a:ln w="25400">
            <a:solidFill>
              <a:srgbClr val="FFC000"/>
            </a:solidFill>
            <a:round/>
            <a:headEnd/>
            <a:tailEnd type="triangle" w="med" len="med"/>
          </a:ln>
        </p:spPr>
        <p:txBody>
          <a:bodyPr/>
          <a:lstStyle/>
          <a:p>
            <a:endParaRPr lang="en-US"/>
          </a:p>
        </p:txBody>
      </p:sp>
      <p:sp>
        <p:nvSpPr>
          <p:cNvPr id="60425" name="Text Box 9"/>
          <p:cNvSpPr txBox="1">
            <a:spLocks noChangeArrowheads="1"/>
          </p:cNvSpPr>
          <p:nvPr/>
        </p:nvSpPr>
        <p:spPr bwMode="auto">
          <a:xfrm>
            <a:off x="8088314" y="5156200"/>
            <a:ext cx="1835759" cy="738664"/>
          </a:xfrm>
          <a:prstGeom prst="rect">
            <a:avLst/>
          </a:prstGeom>
          <a:noFill/>
          <a:ln w="9525">
            <a:noFill/>
            <a:miter lim="800000"/>
            <a:headEnd/>
            <a:tailEnd/>
          </a:ln>
        </p:spPr>
        <p:txBody>
          <a:bodyPr wrap="none">
            <a:spAutoFit/>
          </a:bodyPr>
          <a:lstStyle/>
          <a:p>
            <a:r>
              <a:rPr lang="en-US" sz="1400">
                <a:solidFill>
                  <a:srgbClr val="FFC000"/>
                </a:solidFill>
                <a:latin typeface="Comic Sans MS" pitchFamily="66" charset="0"/>
              </a:rPr>
              <a:t>if numValues is not</a:t>
            </a:r>
          </a:p>
          <a:p>
            <a:r>
              <a:rPr lang="en-US" sz="1400">
                <a:solidFill>
                  <a:srgbClr val="FFC000"/>
                </a:solidFill>
                <a:latin typeface="Comic Sans MS" pitchFamily="66" charset="0"/>
              </a:rPr>
              <a:t>0, 1, or 2, execution</a:t>
            </a:r>
          </a:p>
          <a:p>
            <a:r>
              <a:rPr lang="en-US" sz="1400">
                <a:solidFill>
                  <a:srgbClr val="FFC000"/>
                </a:solidFill>
                <a:latin typeface="Comic Sans MS" pitchFamily="66" charset="0"/>
              </a:rPr>
              <a:t> goes here.</a:t>
            </a:r>
          </a:p>
        </p:txBody>
      </p:sp>
      <p:sp>
        <p:nvSpPr>
          <p:cNvPr id="60426" name="Line 10"/>
          <p:cNvSpPr>
            <a:spLocks noChangeShapeType="1"/>
          </p:cNvSpPr>
          <p:nvPr/>
        </p:nvSpPr>
        <p:spPr bwMode="auto">
          <a:xfrm flipH="1">
            <a:off x="5118101" y="5467350"/>
            <a:ext cx="2995613" cy="393700"/>
          </a:xfrm>
          <a:prstGeom prst="line">
            <a:avLst/>
          </a:prstGeom>
          <a:noFill/>
          <a:ln w="25400">
            <a:solidFill>
              <a:srgbClr val="FFC000"/>
            </a:solidFill>
            <a:round/>
            <a:headEnd/>
            <a:tailEnd type="triangle" w="med" len="me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1"/>
          <p:cNvSpPr txBox="1">
            <a:spLocks noChangeArrowheads="1"/>
          </p:cNvSpPr>
          <p:nvPr/>
        </p:nvSpPr>
        <p:spPr bwMode="auto">
          <a:xfrm>
            <a:off x="4424542" y="2965074"/>
            <a:ext cx="3586238" cy="400110"/>
          </a:xfrm>
          <a:prstGeom prst="rect">
            <a:avLst/>
          </a:prstGeom>
          <a:noFill/>
          <a:ln w="9525">
            <a:noFill/>
            <a:miter lim="800000"/>
            <a:headEnd/>
            <a:tailEnd/>
          </a:ln>
        </p:spPr>
        <p:txBody>
          <a:bodyPr wrap="none">
            <a:spAutoFit/>
          </a:bodyPr>
          <a:lstStyle/>
          <a:p>
            <a:pPr algn="ctr"/>
            <a:r>
              <a:rPr lang="en-US" sz="2000">
                <a:latin typeface="Comic Sans MS" pitchFamily="66" charset="0"/>
              </a:rPr>
              <a:t>Handling Complex Conditions</a:t>
            </a:r>
          </a:p>
        </p:txBody>
      </p:sp>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1"/>
          <p:cNvSpPr txBox="1">
            <a:spLocks noChangeArrowheads="1"/>
          </p:cNvSpPr>
          <p:nvPr/>
        </p:nvSpPr>
        <p:spPr bwMode="auto">
          <a:xfrm>
            <a:off x="3602039" y="2327276"/>
            <a:ext cx="5737225" cy="1323975"/>
          </a:xfrm>
          <a:prstGeom prst="rect">
            <a:avLst/>
          </a:prstGeom>
          <a:noFill/>
          <a:ln w="9525">
            <a:noFill/>
            <a:miter lim="800000"/>
            <a:headEnd/>
            <a:tailEnd/>
          </a:ln>
        </p:spPr>
        <p:txBody>
          <a:bodyPr wrap="none">
            <a:spAutoFit/>
          </a:bodyPr>
          <a:lstStyle/>
          <a:p>
            <a:r>
              <a:rPr lang="en-US" sz="2000" dirty="0">
                <a:latin typeface="Comic Sans MS" pitchFamily="66" charset="0"/>
              </a:rPr>
              <a:t>Consider the following situation:</a:t>
            </a:r>
          </a:p>
          <a:p>
            <a:endParaRPr lang="en-US" sz="2000" dirty="0">
              <a:latin typeface="Comic Sans MS" pitchFamily="66" charset="0"/>
            </a:endParaRPr>
          </a:p>
          <a:p>
            <a:r>
              <a:rPr lang="en-US" sz="2000" dirty="0">
                <a:latin typeface="Comic Sans MS" pitchFamily="66" charset="0"/>
              </a:rPr>
              <a:t>If it is Friday night and you have no homework</a:t>
            </a:r>
          </a:p>
          <a:p>
            <a:r>
              <a:rPr lang="en-US" sz="2000" dirty="0">
                <a:latin typeface="Comic Sans MS" pitchFamily="66" charset="0"/>
              </a:rPr>
              <a:t>then go to the movies.</a:t>
            </a:r>
          </a:p>
        </p:txBody>
      </p:sp>
      <p:sp>
        <p:nvSpPr>
          <p:cNvPr id="66563" name="TextBox 2"/>
          <p:cNvSpPr txBox="1">
            <a:spLocks noChangeArrowheads="1"/>
          </p:cNvSpPr>
          <p:nvPr/>
        </p:nvSpPr>
        <p:spPr bwMode="auto">
          <a:xfrm>
            <a:off x="5145089" y="5005389"/>
            <a:ext cx="4137025" cy="708025"/>
          </a:xfrm>
          <a:prstGeom prst="rect">
            <a:avLst/>
          </a:prstGeom>
          <a:noFill/>
          <a:ln w="9525">
            <a:noFill/>
            <a:miter lim="800000"/>
            <a:headEnd/>
            <a:tailEnd/>
          </a:ln>
        </p:spPr>
        <p:txBody>
          <a:bodyPr wrap="none">
            <a:spAutoFit/>
          </a:bodyPr>
          <a:lstStyle/>
          <a:p>
            <a:pPr algn="ctr"/>
            <a:r>
              <a:rPr lang="en-US" sz="2000" dirty="0">
                <a:solidFill>
                  <a:srgbClr val="FFCC66"/>
                </a:solidFill>
                <a:latin typeface="Comic Sans MS" pitchFamily="66" charset="0"/>
              </a:rPr>
              <a:t>These two conditions can be </a:t>
            </a:r>
          </a:p>
          <a:p>
            <a:pPr algn="ctr"/>
            <a:r>
              <a:rPr lang="en-US" sz="2000" dirty="0">
                <a:solidFill>
                  <a:srgbClr val="FFCC66"/>
                </a:solidFill>
                <a:latin typeface="Comic Sans MS" pitchFamily="66" charset="0"/>
              </a:rPr>
              <a:t>combined using logical operators.</a:t>
            </a:r>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a:xfrm>
            <a:off x="2382363" y="1589825"/>
            <a:ext cx="3411980" cy="598602"/>
          </a:xfrm>
        </p:spPr>
        <p:txBody>
          <a:bodyPr>
            <a:normAutofit/>
          </a:bodyPr>
          <a:lstStyle/>
          <a:p>
            <a:pPr eaLnBrk="1" hangingPunct="1"/>
            <a:r>
              <a:rPr lang="en-US" sz="2000">
                <a:latin typeface="Comic Sans MS" pitchFamily="66" charset="0"/>
              </a:rPr>
              <a:t>Logical Operators</a:t>
            </a:r>
          </a:p>
        </p:txBody>
      </p:sp>
      <p:sp>
        <p:nvSpPr>
          <p:cNvPr id="67587" name="Text Box 5"/>
          <p:cNvSpPr txBox="1">
            <a:spLocks noChangeArrowheads="1"/>
          </p:cNvSpPr>
          <p:nvPr/>
        </p:nvSpPr>
        <p:spPr bwMode="auto">
          <a:xfrm>
            <a:off x="3581401" y="2590801"/>
            <a:ext cx="4854575" cy="1616075"/>
          </a:xfrm>
          <a:prstGeom prst="rect">
            <a:avLst/>
          </a:prstGeom>
          <a:noFill/>
          <a:ln w="9525">
            <a:noFill/>
            <a:miter lim="800000"/>
            <a:headEnd/>
            <a:tailEnd/>
          </a:ln>
        </p:spPr>
        <p:txBody>
          <a:bodyPr wrap="none">
            <a:spAutoFit/>
          </a:bodyPr>
          <a:lstStyle/>
          <a:p>
            <a:r>
              <a:rPr lang="en-US" sz="2000" dirty="0">
                <a:latin typeface="Tahoma" pitchFamily="34" charset="0"/>
              </a:rPr>
              <a:t>Operator	Description	Example</a:t>
            </a:r>
          </a:p>
          <a:p>
            <a:endParaRPr lang="en-US" sz="2000" dirty="0">
              <a:latin typeface="Tahoma" pitchFamily="34" charset="0"/>
            </a:endParaRPr>
          </a:p>
          <a:p>
            <a:r>
              <a:rPr lang="en-US" sz="2000" dirty="0">
                <a:latin typeface="Tahoma" pitchFamily="34" charset="0"/>
              </a:rPr>
              <a:t>     </a:t>
            </a:r>
            <a:r>
              <a:rPr lang="en-US" sz="2000" b="1" dirty="0">
                <a:latin typeface="Tahoma" pitchFamily="34" charset="0"/>
              </a:rPr>
              <a:t>!</a:t>
            </a:r>
            <a:r>
              <a:rPr lang="en-US" sz="2000" dirty="0">
                <a:latin typeface="Tahoma" pitchFamily="34" charset="0"/>
              </a:rPr>
              <a:t>		logical NOT	   !a	</a:t>
            </a:r>
          </a:p>
          <a:p>
            <a:r>
              <a:rPr lang="en-US" sz="2000" dirty="0">
                <a:latin typeface="Tahoma" pitchFamily="34" charset="0"/>
              </a:rPr>
              <a:t>     </a:t>
            </a:r>
            <a:r>
              <a:rPr lang="en-US" sz="2000" b="1" dirty="0">
                <a:latin typeface="Tahoma" pitchFamily="34" charset="0"/>
              </a:rPr>
              <a:t>&amp;&amp;</a:t>
            </a:r>
            <a:r>
              <a:rPr lang="en-US" sz="2000" dirty="0">
                <a:latin typeface="Tahoma" pitchFamily="34" charset="0"/>
              </a:rPr>
              <a:t>		logical AND	   a &amp;&amp; b</a:t>
            </a:r>
          </a:p>
          <a:p>
            <a:r>
              <a:rPr lang="en-US" sz="2000" dirty="0">
                <a:latin typeface="Tahoma" pitchFamily="34" charset="0"/>
              </a:rPr>
              <a:t>     </a:t>
            </a:r>
            <a:r>
              <a:rPr lang="en-US" sz="2000" b="1" dirty="0">
                <a:latin typeface="Tahoma" pitchFamily="34" charset="0"/>
              </a:rPr>
              <a:t>||</a:t>
            </a:r>
            <a:r>
              <a:rPr lang="en-US" sz="2000" dirty="0">
                <a:latin typeface="Tahoma" pitchFamily="34" charset="0"/>
              </a:rPr>
              <a:t>		logical OR	   a || b	</a:t>
            </a:r>
          </a:p>
        </p:txBody>
      </p:sp>
      <p:sp>
        <p:nvSpPr>
          <p:cNvPr id="67588" name="Line 6"/>
          <p:cNvSpPr>
            <a:spLocks noChangeShapeType="1"/>
          </p:cNvSpPr>
          <p:nvPr/>
        </p:nvSpPr>
        <p:spPr bwMode="auto">
          <a:xfrm>
            <a:off x="3657600" y="3048000"/>
            <a:ext cx="4572000" cy="0"/>
          </a:xfrm>
          <a:prstGeom prst="line">
            <a:avLst/>
          </a:prstGeom>
          <a:noFill/>
          <a:ln w="25400">
            <a:solidFill>
              <a:schemeClr val="tx1"/>
            </a:solidFill>
            <a:round/>
            <a:headEnd/>
            <a:tailEnd/>
          </a:ln>
        </p:spPr>
        <p:txBody>
          <a:bodyPr/>
          <a:lstStyle/>
          <a:p>
            <a:endParaRPr lang="en-US"/>
          </a:p>
        </p:txBody>
      </p:sp>
      <p:sp>
        <p:nvSpPr>
          <p:cNvPr id="67589" name="Text Box 7"/>
          <p:cNvSpPr txBox="1">
            <a:spLocks noChangeArrowheads="1"/>
          </p:cNvSpPr>
          <p:nvPr/>
        </p:nvSpPr>
        <p:spPr bwMode="auto">
          <a:xfrm>
            <a:off x="2683252" y="4890697"/>
            <a:ext cx="7353295" cy="400110"/>
          </a:xfrm>
          <a:prstGeom prst="rect">
            <a:avLst/>
          </a:prstGeom>
          <a:noFill/>
          <a:ln w="9525">
            <a:noFill/>
            <a:miter lim="800000"/>
            <a:headEnd/>
            <a:tailEnd/>
          </a:ln>
        </p:spPr>
        <p:txBody>
          <a:bodyPr wrap="none">
            <a:spAutoFit/>
          </a:bodyPr>
          <a:lstStyle/>
          <a:p>
            <a:r>
              <a:rPr lang="en-US" sz="2000" dirty="0">
                <a:latin typeface="Comic Sans MS" pitchFamily="66" charset="0"/>
              </a:rPr>
              <a:t>T</a:t>
            </a:r>
            <a:r>
              <a:rPr lang="en-US" sz="2000" dirty="0" smtClean="0">
                <a:latin typeface="Comic Sans MS" pitchFamily="66" charset="0"/>
              </a:rPr>
              <a:t>he </a:t>
            </a:r>
            <a:r>
              <a:rPr lang="en-US" sz="2000" dirty="0">
                <a:latin typeface="Comic Sans MS" pitchFamily="66" charset="0"/>
              </a:rPr>
              <a:t>results of logical operations are defined in truth </a:t>
            </a:r>
            <a:r>
              <a:rPr lang="en-US" sz="2000" dirty="0" smtClean="0">
                <a:latin typeface="Comic Sans MS" pitchFamily="66" charset="0"/>
              </a:rPr>
              <a:t>tables.</a:t>
            </a:r>
            <a:endParaRPr lang="en-US" sz="2000" dirty="0">
              <a:latin typeface="Comic Sans MS" pitchFamily="66" charset="0"/>
            </a:endParaRPr>
          </a:p>
        </p:txBody>
      </p:sp>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467225" y="2155825"/>
            <a:ext cx="2657522" cy="1938992"/>
          </a:xfrm>
          <a:prstGeom prst="rect">
            <a:avLst/>
          </a:prstGeom>
          <a:noFill/>
          <a:ln w="9525">
            <a:noFill/>
            <a:miter lim="800000"/>
            <a:headEnd/>
            <a:tailEnd/>
          </a:ln>
        </p:spPr>
        <p:txBody>
          <a:bodyPr wrap="none">
            <a:spAutoFit/>
          </a:bodyPr>
          <a:lstStyle/>
          <a:p>
            <a:r>
              <a:rPr lang="en-US" sz="2400" dirty="0">
                <a:latin typeface="Tahoma" pitchFamily="34" charset="0"/>
              </a:rPr>
              <a:t>  a		 !a</a:t>
            </a:r>
          </a:p>
          <a:p>
            <a:endParaRPr lang="en-US" sz="2400" dirty="0">
              <a:latin typeface="Tahoma" pitchFamily="34" charset="0"/>
            </a:endParaRPr>
          </a:p>
          <a:p>
            <a:r>
              <a:rPr lang="en-US" sz="2400" b="1" dirty="0">
                <a:latin typeface="Tahoma" pitchFamily="34" charset="0"/>
              </a:rPr>
              <a:t>false</a:t>
            </a:r>
            <a:r>
              <a:rPr lang="en-US" sz="2400" dirty="0">
                <a:latin typeface="Tahoma" pitchFamily="34" charset="0"/>
              </a:rPr>
              <a:t>		true</a:t>
            </a:r>
          </a:p>
          <a:p>
            <a:endParaRPr lang="en-US" sz="2400" dirty="0">
              <a:latin typeface="Tahoma" pitchFamily="34" charset="0"/>
            </a:endParaRPr>
          </a:p>
          <a:p>
            <a:r>
              <a:rPr lang="en-US" sz="2400" b="1" dirty="0">
                <a:latin typeface="Tahoma" pitchFamily="34" charset="0"/>
              </a:rPr>
              <a:t>true</a:t>
            </a:r>
            <a:r>
              <a:rPr lang="en-US" sz="2400" dirty="0">
                <a:latin typeface="Tahoma" pitchFamily="34" charset="0"/>
              </a:rPr>
              <a:t>		false</a:t>
            </a:r>
          </a:p>
        </p:txBody>
      </p:sp>
      <p:sp>
        <p:nvSpPr>
          <p:cNvPr id="68611" name="Line 3"/>
          <p:cNvSpPr>
            <a:spLocks noChangeShapeType="1"/>
          </p:cNvSpPr>
          <p:nvPr/>
        </p:nvSpPr>
        <p:spPr bwMode="auto">
          <a:xfrm>
            <a:off x="4406900" y="2808288"/>
            <a:ext cx="2743200" cy="0"/>
          </a:xfrm>
          <a:prstGeom prst="line">
            <a:avLst/>
          </a:prstGeom>
          <a:noFill/>
          <a:ln w="25400">
            <a:solidFill>
              <a:schemeClr val="tx1"/>
            </a:solidFill>
            <a:round/>
            <a:headEnd/>
            <a:tailEnd/>
          </a:ln>
        </p:spPr>
        <p:txBody>
          <a:bodyPr/>
          <a:lstStyle/>
          <a:p>
            <a:endParaRPr lang="en-US"/>
          </a:p>
        </p:txBody>
      </p:sp>
      <p:sp>
        <p:nvSpPr>
          <p:cNvPr id="68612" name="Line 4"/>
          <p:cNvSpPr>
            <a:spLocks noChangeShapeType="1"/>
          </p:cNvSpPr>
          <p:nvPr/>
        </p:nvSpPr>
        <p:spPr bwMode="auto">
          <a:xfrm>
            <a:off x="5778500" y="2274888"/>
            <a:ext cx="0" cy="1905000"/>
          </a:xfrm>
          <a:prstGeom prst="line">
            <a:avLst/>
          </a:prstGeom>
          <a:noFill/>
          <a:ln w="25400">
            <a:solidFill>
              <a:schemeClr val="tx1"/>
            </a:solidFill>
            <a:round/>
            <a:headEnd/>
            <a:tailEnd/>
          </a:ln>
        </p:spPr>
        <p:txBody>
          <a:bodyPr/>
          <a:lstStyle/>
          <a:p>
            <a:endParaRPr lang="en-US"/>
          </a:p>
        </p:txBody>
      </p:sp>
      <p:sp>
        <p:nvSpPr>
          <p:cNvPr id="68613" name="Text Box 5"/>
          <p:cNvSpPr txBox="1">
            <a:spLocks noChangeArrowheads="1"/>
          </p:cNvSpPr>
          <p:nvPr/>
        </p:nvSpPr>
        <p:spPr bwMode="auto">
          <a:xfrm>
            <a:off x="4953001" y="1143001"/>
            <a:ext cx="1958975" cy="461963"/>
          </a:xfrm>
          <a:prstGeom prst="rect">
            <a:avLst/>
          </a:prstGeom>
          <a:noFill/>
          <a:ln w="9525">
            <a:noFill/>
            <a:miter lim="800000"/>
            <a:headEnd/>
            <a:tailEnd/>
          </a:ln>
        </p:spPr>
        <p:txBody>
          <a:bodyPr wrap="none">
            <a:spAutoFit/>
          </a:bodyPr>
          <a:lstStyle/>
          <a:p>
            <a:r>
              <a:rPr lang="en-US" sz="2400">
                <a:latin typeface="Comic Sans MS" pitchFamily="66" charset="0"/>
              </a:rPr>
              <a:t>Logical NOT</a:t>
            </a:r>
          </a:p>
        </p:txBody>
      </p:sp>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181600" y="1447801"/>
            <a:ext cx="1951038" cy="461963"/>
          </a:xfrm>
          <a:prstGeom prst="rect">
            <a:avLst/>
          </a:prstGeom>
          <a:noFill/>
          <a:ln w="9525">
            <a:noFill/>
            <a:miter lim="800000"/>
            <a:headEnd/>
            <a:tailEnd/>
          </a:ln>
        </p:spPr>
        <p:txBody>
          <a:bodyPr wrap="none">
            <a:spAutoFit/>
          </a:bodyPr>
          <a:lstStyle/>
          <a:p>
            <a:r>
              <a:rPr lang="en-US" sz="2400">
                <a:latin typeface="Comic Sans MS" pitchFamily="66" charset="0"/>
              </a:rPr>
              <a:t>Logical AND</a:t>
            </a:r>
          </a:p>
        </p:txBody>
      </p:sp>
      <p:sp>
        <p:nvSpPr>
          <p:cNvPr id="69635" name="Text Box 3"/>
          <p:cNvSpPr txBox="1">
            <a:spLocks noChangeArrowheads="1"/>
          </p:cNvSpPr>
          <p:nvPr/>
        </p:nvSpPr>
        <p:spPr bwMode="auto">
          <a:xfrm>
            <a:off x="4038600" y="2438400"/>
            <a:ext cx="4801314" cy="3416320"/>
          </a:xfrm>
          <a:prstGeom prst="rect">
            <a:avLst/>
          </a:prstGeom>
          <a:noFill/>
          <a:ln w="9525">
            <a:noFill/>
            <a:miter lim="800000"/>
            <a:headEnd/>
            <a:tailEnd/>
          </a:ln>
        </p:spPr>
        <p:txBody>
          <a:bodyPr wrap="none">
            <a:spAutoFit/>
          </a:bodyPr>
          <a:lstStyle/>
          <a:p>
            <a:r>
              <a:rPr lang="en-US" sz="2400" dirty="0"/>
              <a:t>   a		   b		a &amp;&amp; b</a:t>
            </a:r>
          </a:p>
          <a:p>
            <a:endParaRPr lang="en-US" sz="2400" dirty="0"/>
          </a:p>
          <a:p>
            <a:r>
              <a:rPr lang="en-US" sz="2400" dirty="0"/>
              <a:t>false		</a:t>
            </a:r>
            <a:r>
              <a:rPr lang="en-US" sz="2400" dirty="0" err="1"/>
              <a:t>false</a:t>
            </a:r>
            <a:r>
              <a:rPr lang="en-US" sz="2400" dirty="0"/>
              <a:t>		 </a:t>
            </a:r>
            <a:r>
              <a:rPr lang="en-US" sz="2400" dirty="0" err="1"/>
              <a:t>false</a:t>
            </a:r>
            <a:endParaRPr lang="en-US" sz="2400" dirty="0"/>
          </a:p>
          <a:p>
            <a:endParaRPr lang="en-US" sz="2400" dirty="0"/>
          </a:p>
          <a:p>
            <a:r>
              <a:rPr lang="en-US" sz="2400" dirty="0"/>
              <a:t>false		true		 false</a:t>
            </a:r>
          </a:p>
          <a:p>
            <a:endParaRPr lang="en-US" sz="2400" dirty="0"/>
          </a:p>
          <a:p>
            <a:r>
              <a:rPr lang="en-US" sz="2400" dirty="0"/>
              <a:t>true		false		 </a:t>
            </a:r>
            <a:r>
              <a:rPr lang="en-US" sz="2400" dirty="0" err="1"/>
              <a:t>false</a:t>
            </a:r>
            <a:endParaRPr lang="en-US" sz="2400" dirty="0"/>
          </a:p>
          <a:p>
            <a:endParaRPr lang="en-US" sz="2400" dirty="0"/>
          </a:p>
          <a:p>
            <a:r>
              <a:rPr lang="en-US" sz="2400" dirty="0"/>
              <a:t>true		</a:t>
            </a:r>
            <a:r>
              <a:rPr lang="en-US" sz="2400" dirty="0" err="1"/>
              <a:t>true</a:t>
            </a:r>
            <a:r>
              <a:rPr lang="en-US" sz="2400" dirty="0"/>
              <a:t>		 </a:t>
            </a:r>
            <a:r>
              <a:rPr lang="en-US" sz="2400" dirty="0" err="1"/>
              <a:t>true</a:t>
            </a:r>
            <a:endParaRPr lang="en-US" sz="2400" dirty="0"/>
          </a:p>
        </p:txBody>
      </p:sp>
      <p:sp>
        <p:nvSpPr>
          <p:cNvPr id="69636" name="Line 4"/>
          <p:cNvSpPr>
            <a:spLocks noChangeShapeType="1"/>
          </p:cNvSpPr>
          <p:nvPr/>
        </p:nvSpPr>
        <p:spPr bwMode="auto">
          <a:xfrm>
            <a:off x="4114800" y="3048000"/>
            <a:ext cx="4724400" cy="0"/>
          </a:xfrm>
          <a:prstGeom prst="line">
            <a:avLst/>
          </a:prstGeom>
          <a:noFill/>
          <a:ln w="25400">
            <a:solidFill>
              <a:schemeClr val="tx1"/>
            </a:solidFill>
            <a:round/>
            <a:headEnd/>
            <a:tailEnd/>
          </a:ln>
        </p:spPr>
        <p:txBody>
          <a:bodyPr/>
          <a:lstStyle/>
          <a:p>
            <a:endParaRPr lang="en-US"/>
          </a:p>
        </p:txBody>
      </p:sp>
      <p:sp>
        <p:nvSpPr>
          <p:cNvPr id="69637" name="Line 5"/>
          <p:cNvSpPr>
            <a:spLocks noChangeShapeType="1"/>
          </p:cNvSpPr>
          <p:nvPr/>
        </p:nvSpPr>
        <p:spPr bwMode="auto">
          <a:xfrm>
            <a:off x="4114800" y="3810000"/>
            <a:ext cx="4724400" cy="0"/>
          </a:xfrm>
          <a:prstGeom prst="line">
            <a:avLst/>
          </a:prstGeom>
          <a:noFill/>
          <a:ln w="25400">
            <a:solidFill>
              <a:schemeClr val="tx1"/>
            </a:solidFill>
            <a:round/>
            <a:headEnd/>
            <a:tailEnd/>
          </a:ln>
        </p:spPr>
        <p:txBody>
          <a:bodyPr/>
          <a:lstStyle/>
          <a:p>
            <a:endParaRPr lang="en-US"/>
          </a:p>
        </p:txBody>
      </p:sp>
      <p:sp>
        <p:nvSpPr>
          <p:cNvPr id="69638" name="Line 6"/>
          <p:cNvSpPr>
            <a:spLocks noChangeShapeType="1"/>
          </p:cNvSpPr>
          <p:nvPr/>
        </p:nvSpPr>
        <p:spPr bwMode="auto">
          <a:xfrm>
            <a:off x="4191000" y="4495800"/>
            <a:ext cx="4724400" cy="0"/>
          </a:xfrm>
          <a:prstGeom prst="line">
            <a:avLst/>
          </a:prstGeom>
          <a:noFill/>
          <a:ln w="25400">
            <a:solidFill>
              <a:schemeClr val="tx1"/>
            </a:solidFill>
            <a:round/>
            <a:headEnd/>
            <a:tailEnd/>
          </a:ln>
        </p:spPr>
        <p:txBody>
          <a:bodyPr/>
          <a:lstStyle/>
          <a:p>
            <a:endParaRPr lang="en-US"/>
          </a:p>
        </p:txBody>
      </p:sp>
      <p:sp>
        <p:nvSpPr>
          <p:cNvPr id="69639" name="Line 7"/>
          <p:cNvSpPr>
            <a:spLocks noChangeShapeType="1"/>
          </p:cNvSpPr>
          <p:nvPr/>
        </p:nvSpPr>
        <p:spPr bwMode="auto">
          <a:xfrm>
            <a:off x="4114800" y="5181600"/>
            <a:ext cx="4724400" cy="0"/>
          </a:xfrm>
          <a:prstGeom prst="line">
            <a:avLst/>
          </a:prstGeom>
          <a:noFill/>
          <a:ln w="25400">
            <a:solidFill>
              <a:schemeClr val="tx1"/>
            </a:solidFill>
            <a:round/>
            <a:headEnd/>
            <a:tailEnd/>
          </a:ln>
        </p:spPr>
        <p:txBody>
          <a:bodyPr/>
          <a:lstStyle/>
          <a:p>
            <a:endParaRPr lang="en-US"/>
          </a:p>
        </p:txBody>
      </p:sp>
      <p:sp>
        <p:nvSpPr>
          <p:cNvPr id="69640" name="Line 8"/>
          <p:cNvSpPr>
            <a:spLocks noChangeShapeType="1"/>
          </p:cNvSpPr>
          <p:nvPr/>
        </p:nvSpPr>
        <p:spPr bwMode="auto">
          <a:xfrm>
            <a:off x="5257800" y="2514600"/>
            <a:ext cx="0" cy="3429000"/>
          </a:xfrm>
          <a:prstGeom prst="line">
            <a:avLst/>
          </a:prstGeom>
          <a:noFill/>
          <a:ln w="25400">
            <a:solidFill>
              <a:schemeClr val="tx1"/>
            </a:solidFill>
            <a:round/>
            <a:headEnd/>
            <a:tailEnd/>
          </a:ln>
        </p:spPr>
        <p:txBody>
          <a:bodyPr/>
          <a:lstStyle/>
          <a:p>
            <a:endParaRPr lang="en-US"/>
          </a:p>
        </p:txBody>
      </p:sp>
      <p:sp>
        <p:nvSpPr>
          <p:cNvPr id="69641" name="Line 9"/>
          <p:cNvSpPr>
            <a:spLocks noChangeShapeType="1"/>
          </p:cNvSpPr>
          <p:nvPr/>
        </p:nvSpPr>
        <p:spPr bwMode="auto">
          <a:xfrm>
            <a:off x="7315200" y="2514600"/>
            <a:ext cx="0" cy="3429000"/>
          </a:xfrm>
          <a:prstGeom prst="line">
            <a:avLst/>
          </a:prstGeom>
          <a:noFill/>
          <a:ln w="25400">
            <a:solidFill>
              <a:schemeClr val="tx1"/>
            </a:solidFill>
            <a:round/>
            <a:headEnd/>
            <a:tailEn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181600" y="1447801"/>
            <a:ext cx="1951038" cy="461963"/>
          </a:xfrm>
          <a:prstGeom prst="rect">
            <a:avLst/>
          </a:prstGeom>
          <a:noFill/>
          <a:ln w="9525">
            <a:noFill/>
            <a:miter lim="800000"/>
            <a:headEnd/>
            <a:tailEnd/>
          </a:ln>
        </p:spPr>
        <p:txBody>
          <a:bodyPr wrap="none">
            <a:spAutoFit/>
          </a:bodyPr>
          <a:lstStyle/>
          <a:p>
            <a:r>
              <a:rPr lang="en-US" sz="2400">
                <a:latin typeface="Comic Sans MS" pitchFamily="66" charset="0"/>
              </a:rPr>
              <a:t>Logical AND</a:t>
            </a:r>
          </a:p>
        </p:txBody>
      </p:sp>
      <p:sp>
        <p:nvSpPr>
          <p:cNvPr id="69635" name="Text Box 3"/>
          <p:cNvSpPr txBox="1">
            <a:spLocks noChangeArrowheads="1"/>
          </p:cNvSpPr>
          <p:nvPr/>
        </p:nvSpPr>
        <p:spPr bwMode="auto">
          <a:xfrm>
            <a:off x="4038600" y="2438400"/>
            <a:ext cx="4801314" cy="3416320"/>
          </a:xfrm>
          <a:prstGeom prst="rect">
            <a:avLst/>
          </a:prstGeom>
          <a:noFill/>
          <a:ln w="9525">
            <a:noFill/>
            <a:miter lim="800000"/>
            <a:headEnd/>
            <a:tailEnd/>
          </a:ln>
        </p:spPr>
        <p:txBody>
          <a:bodyPr wrap="none">
            <a:spAutoFit/>
          </a:bodyPr>
          <a:lstStyle/>
          <a:p>
            <a:r>
              <a:rPr lang="en-US" sz="2400" dirty="0"/>
              <a:t>   a		   b		a &amp;&amp; b</a:t>
            </a:r>
          </a:p>
          <a:p>
            <a:endParaRPr lang="en-US" sz="2400" dirty="0"/>
          </a:p>
          <a:p>
            <a:r>
              <a:rPr lang="en-US" sz="2400" dirty="0"/>
              <a:t>false		</a:t>
            </a:r>
            <a:r>
              <a:rPr lang="en-US" sz="2400" dirty="0" err="1"/>
              <a:t>false</a:t>
            </a:r>
            <a:r>
              <a:rPr lang="en-US" sz="2400" dirty="0"/>
              <a:t>		 </a:t>
            </a:r>
            <a:r>
              <a:rPr lang="en-US" sz="2400" dirty="0" err="1"/>
              <a:t>false</a:t>
            </a:r>
            <a:endParaRPr lang="en-US" sz="2400" dirty="0"/>
          </a:p>
          <a:p>
            <a:endParaRPr lang="en-US" sz="2400" dirty="0"/>
          </a:p>
          <a:p>
            <a:r>
              <a:rPr lang="en-US" sz="2400" dirty="0"/>
              <a:t>false		true		 false</a:t>
            </a:r>
          </a:p>
          <a:p>
            <a:endParaRPr lang="en-US" sz="2400" dirty="0"/>
          </a:p>
          <a:p>
            <a:r>
              <a:rPr lang="en-US" sz="2400" dirty="0"/>
              <a:t>true		false		 </a:t>
            </a:r>
            <a:r>
              <a:rPr lang="en-US" sz="2400" dirty="0" err="1"/>
              <a:t>false</a:t>
            </a:r>
            <a:endParaRPr lang="en-US" sz="2400" dirty="0"/>
          </a:p>
          <a:p>
            <a:endParaRPr lang="en-US" sz="2400" dirty="0"/>
          </a:p>
          <a:p>
            <a:r>
              <a:rPr lang="en-US" sz="2400" dirty="0"/>
              <a:t>true		</a:t>
            </a:r>
            <a:r>
              <a:rPr lang="en-US" sz="2400" dirty="0" err="1"/>
              <a:t>true</a:t>
            </a:r>
            <a:r>
              <a:rPr lang="en-US" sz="2400" dirty="0"/>
              <a:t>		 </a:t>
            </a:r>
            <a:r>
              <a:rPr lang="en-US" sz="2400" dirty="0" err="1"/>
              <a:t>true</a:t>
            </a:r>
            <a:endParaRPr lang="en-US" sz="2400" dirty="0"/>
          </a:p>
        </p:txBody>
      </p:sp>
      <p:sp>
        <p:nvSpPr>
          <p:cNvPr id="69636" name="Line 4"/>
          <p:cNvSpPr>
            <a:spLocks noChangeShapeType="1"/>
          </p:cNvSpPr>
          <p:nvPr/>
        </p:nvSpPr>
        <p:spPr bwMode="auto">
          <a:xfrm>
            <a:off x="4114800" y="3048000"/>
            <a:ext cx="4724400" cy="0"/>
          </a:xfrm>
          <a:prstGeom prst="line">
            <a:avLst/>
          </a:prstGeom>
          <a:noFill/>
          <a:ln w="25400">
            <a:solidFill>
              <a:schemeClr val="tx1"/>
            </a:solidFill>
            <a:round/>
            <a:headEnd/>
            <a:tailEnd/>
          </a:ln>
        </p:spPr>
        <p:txBody>
          <a:bodyPr/>
          <a:lstStyle/>
          <a:p>
            <a:endParaRPr lang="en-US"/>
          </a:p>
        </p:txBody>
      </p:sp>
      <p:sp>
        <p:nvSpPr>
          <p:cNvPr id="69637" name="Line 5"/>
          <p:cNvSpPr>
            <a:spLocks noChangeShapeType="1"/>
          </p:cNvSpPr>
          <p:nvPr/>
        </p:nvSpPr>
        <p:spPr bwMode="auto">
          <a:xfrm>
            <a:off x="4114800" y="3810000"/>
            <a:ext cx="4724400" cy="0"/>
          </a:xfrm>
          <a:prstGeom prst="line">
            <a:avLst/>
          </a:prstGeom>
          <a:noFill/>
          <a:ln w="25400">
            <a:solidFill>
              <a:schemeClr val="tx1"/>
            </a:solidFill>
            <a:round/>
            <a:headEnd/>
            <a:tailEnd/>
          </a:ln>
        </p:spPr>
        <p:txBody>
          <a:bodyPr/>
          <a:lstStyle/>
          <a:p>
            <a:endParaRPr lang="en-US"/>
          </a:p>
        </p:txBody>
      </p:sp>
      <p:sp>
        <p:nvSpPr>
          <p:cNvPr id="69638" name="Line 6"/>
          <p:cNvSpPr>
            <a:spLocks noChangeShapeType="1"/>
          </p:cNvSpPr>
          <p:nvPr/>
        </p:nvSpPr>
        <p:spPr bwMode="auto">
          <a:xfrm>
            <a:off x="4191000" y="4495800"/>
            <a:ext cx="4724400" cy="0"/>
          </a:xfrm>
          <a:prstGeom prst="line">
            <a:avLst/>
          </a:prstGeom>
          <a:noFill/>
          <a:ln w="25400">
            <a:solidFill>
              <a:schemeClr val="tx1"/>
            </a:solidFill>
            <a:round/>
            <a:headEnd/>
            <a:tailEnd/>
          </a:ln>
        </p:spPr>
        <p:txBody>
          <a:bodyPr/>
          <a:lstStyle/>
          <a:p>
            <a:endParaRPr lang="en-US"/>
          </a:p>
        </p:txBody>
      </p:sp>
      <p:sp>
        <p:nvSpPr>
          <p:cNvPr id="69639" name="Line 7"/>
          <p:cNvSpPr>
            <a:spLocks noChangeShapeType="1"/>
          </p:cNvSpPr>
          <p:nvPr/>
        </p:nvSpPr>
        <p:spPr bwMode="auto">
          <a:xfrm>
            <a:off x="4114800" y="5181600"/>
            <a:ext cx="4724400" cy="0"/>
          </a:xfrm>
          <a:prstGeom prst="line">
            <a:avLst/>
          </a:prstGeom>
          <a:noFill/>
          <a:ln w="25400">
            <a:solidFill>
              <a:schemeClr val="tx1"/>
            </a:solidFill>
            <a:round/>
            <a:headEnd/>
            <a:tailEnd/>
          </a:ln>
        </p:spPr>
        <p:txBody>
          <a:bodyPr/>
          <a:lstStyle/>
          <a:p>
            <a:endParaRPr lang="en-US"/>
          </a:p>
        </p:txBody>
      </p:sp>
      <p:sp>
        <p:nvSpPr>
          <p:cNvPr id="69640" name="Line 8"/>
          <p:cNvSpPr>
            <a:spLocks noChangeShapeType="1"/>
          </p:cNvSpPr>
          <p:nvPr/>
        </p:nvSpPr>
        <p:spPr bwMode="auto">
          <a:xfrm>
            <a:off x="5257800" y="2514600"/>
            <a:ext cx="0" cy="3429000"/>
          </a:xfrm>
          <a:prstGeom prst="line">
            <a:avLst/>
          </a:prstGeom>
          <a:noFill/>
          <a:ln w="25400">
            <a:solidFill>
              <a:schemeClr val="tx1"/>
            </a:solidFill>
            <a:round/>
            <a:headEnd/>
            <a:tailEnd/>
          </a:ln>
        </p:spPr>
        <p:txBody>
          <a:bodyPr/>
          <a:lstStyle/>
          <a:p>
            <a:endParaRPr lang="en-US"/>
          </a:p>
        </p:txBody>
      </p:sp>
      <p:sp>
        <p:nvSpPr>
          <p:cNvPr id="69641" name="Line 9"/>
          <p:cNvSpPr>
            <a:spLocks noChangeShapeType="1"/>
          </p:cNvSpPr>
          <p:nvPr/>
        </p:nvSpPr>
        <p:spPr bwMode="auto">
          <a:xfrm>
            <a:off x="7315200" y="2514600"/>
            <a:ext cx="0" cy="3429000"/>
          </a:xfrm>
          <a:prstGeom prst="line">
            <a:avLst/>
          </a:prstGeom>
          <a:noFill/>
          <a:ln w="25400">
            <a:solidFill>
              <a:schemeClr val="tx1"/>
            </a:solidFill>
            <a:round/>
            <a:headEnd/>
            <a:tailEnd/>
          </a:ln>
        </p:spPr>
        <p:txBody>
          <a:bodyPr/>
          <a:lstStyle/>
          <a:p>
            <a:endParaRPr lang="en-US"/>
          </a:p>
        </p:txBody>
      </p:sp>
      <p:sp>
        <p:nvSpPr>
          <p:cNvPr id="69642" name="Text Box 10"/>
          <p:cNvSpPr txBox="1">
            <a:spLocks noChangeArrowheads="1"/>
          </p:cNvSpPr>
          <p:nvPr/>
        </p:nvSpPr>
        <p:spPr bwMode="auto">
          <a:xfrm>
            <a:off x="2332563" y="1171099"/>
            <a:ext cx="2286203" cy="1600438"/>
          </a:xfrm>
          <a:prstGeom prst="rect">
            <a:avLst/>
          </a:prstGeom>
          <a:noFill/>
          <a:ln w="9525">
            <a:noFill/>
            <a:miter lim="800000"/>
            <a:headEnd/>
            <a:tailEnd/>
          </a:ln>
        </p:spPr>
        <p:txBody>
          <a:bodyPr wrap="none">
            <a:spAutoFit/>
          </a:bodyPr>
          <a:lstStyle/>
          <a:p>
            <a:r>
              <a:rPr lang="en-US" sz="1400" dirty="0">
                <a:solidFill>
                  <a:srgbClr val="FFC000"/>
                </a:solidFill>
                <a:latin typeface="Comic Sans MS" pitchFamily="66" charset="0"/>
              </a:rPr>
              <a:t>T</a:t>
            </a:r>
            <a:r>
              <a:rPr lang="en-US" sz="1400" dirty="0" smtClean="0">
                <a:solidFill>
                  <a:srgbClr val="FFC000"/>
                </a:solidFill>
                <a:latin typeface="Comic Sans MS" pitchFamily="66" charset="0"/>
              </a:rPr>
              <a:t>he </a:t>
            </a:r>
            <a:r>
              <a:rPr lang="en-US" sz="1400" dirty="0">
                <a:solidFill>
                  <a:srgbClr val="FFC000"/>
                </a:solidFill>
                <a:latin typeface="Comic Sans MS" pitchFamily="66" charset="0"/>
              </a:rPr>
              <a:t>evaluation of &amp;&amp;</a:t>
            </a:r>
          </a:p>
          <a:p>
            <a:r>
              <a:rPr lang="en-US" sz="1400" dirty="0">
                <a:solidFill>
                  <a:srgbClr val="FFC000"/>
                </a:solidFill>
                <a:latin typeface="Comic Sans MS" pitchFamily="66" charset="0"/>
              </a:rPr>
              <a:t>is short circuited if </a:t>
            </a:r>
            <a:r>
              <a:rPr lang="en-US" sz="1400" b="1" dirty="0">
                <a:solidFill>
                  <a:srgbClr val="FFC000"/>
                </a:solidFill>
                <a:latin typeface="Comic Sans MS" pitchFamily="66" charset="0"/>
              </a:rPr>
              <a:t>a</a:t>
            </a:r>
          </a:p>
          <a:p>
            <a:r>
              <a:rPr lang="en-US" sz="1400" dirty="0">
                <a:solidFill>
                  <a:srgbClr val="FFC000"/>
                </a:solidFill>
                <a:latin typeface="Comic Sans MS" pitchFamily="66" charset="0"/>
              </a:rPr>
              <a:t>is false. That is, if </a:t>
            </a:r>
            <a:r>
              <a:rPr lang="en-US" sz="1400" b="1" dirty="0">
                <a:solidFill>
                  <a:srgbClr val="FFC000"/>
                </a:solidFill>
                <a:latin typeface="Comic Sans MS" pitchFamily="66" charset="0"/>
              </a:rPr>
              <a:t>a</a:t>
            </a:r>
          </a:p>
          <a:p>
            <a:r>
              <a:rPr lang="en-US" sz="1400" dirty="0">
                <a:solidFill>
                  <a:srgbClr val="FFC000"/>
                </a:solidFill>
                <a:latin typeface="Comic Sans MS" pitchFamily="66" charset="0"/>
              </a:rPr>
              <a:t>is false, then </a:t>
            </a:r>
            <a:r>
              <a:rPr lang="en-US" sz="1400" b="1" dirty="0">
                <a:solidFill>
                  <a:srgbClr val="FFC000"/>
                </a:solidFill>
                <a:latin typeface="Comic Sans MS" pitchFamily="66" charset="0"/>
              </a:rPr>
              <a:t>b</a:t>
            </a:r>
            <a:r>
              <a:rPr lang="en-US" sz="1400" dirty="0">
                <a:solidFill>
                  <a:srgbClr val="FFC000"/>
                </a:solidFill>
                <a:latin typeface="Comic Sans MS" pitchFamily="66" charset="0"/>
              </a:rPr>
              <a:t> does</a:t>
            </a:r>
          </a:p>
          <a:p>
            <a:r>
              <a:rPr lang="en-US" sz="1400" dirty="0">
                <a:solidFill>
                  <a:srgbClr val="FFC000"/>
                </a:solidFill>
                <a:latin typeface="Comic Sans MS" pitchFamily="66" charset="0"/>
              </a:rPr>
              <a:t>not have to be evaluated</a:t>
            </a:r>
          </a:p>
          <a:p>
            <a:r>
              <a:rPr lang="en-US" sz="1400" dirty="0">
                <a:solidFill>
                  <a:srgbClr val="FFC000"/>
                </a:solidFill>
                <a:latin typeface="Comic Sans MS" pitchFamily="66" charset="0"/>
              </a:rPr>
              <a:t>because a &amp;&amp; b can</a:t>
            </a:r>
          </a:p>
          <a:p>
            <a:r>
              <a:rPr lang="en-US" sz="1400" dirty="0">
                <a:solidFill>
                  <a:srgbClr val="FFC000"/>
                </a:solidFill>
                <a:latin typeface="Comic Sans MS" pitchFamily="66" charset="0"/>
              </a:rPr>
              <a:t>never be true.</a:t>
            </a:r>
          </a:p>
        </p:txBody>
      </p:sp>
    </p:spTree>
    <p:extLst>
      <p:ext uri="{BB962C8B-B14F-4D97-AF65-F5344CB8AC3E}">
        <p14:creationId xmlns:p14="http://schemas.microsoft.com/office/powerpoint/2010/main" val="3546305919"/>
      </p:ext>
    </p:extLst>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181601" y="1447801"/>
            <a:ext cx="1698625" cy="461963"/>
          </a:xfrm>
          <a:prstGeom prst="rect">
            <a:avLst/>
          </a:prstGeom>
          <a:noFill/>
          <a:ln w="9525">
            <a:noFill/>
            <a:miter lim="800000"/>
            <a:headEnd/>
            <a:tailEnd/>
          </a:ln>
        </p:spPr>
        <p:txBody>
          <a:bodyPr wrap="none">
            <a:spAutoFit/>
          </a:bodyPr>
          <a:lstStyle/>
          <a:p>
            <a:r>
              <a:rPr lang="en-US" sz="2400">
                <a:latin typeface="Comic Sans MS" pitchFamily="66" charset="0"/>
              </a:rPr>
              <a:t>Logical OR</a:t>
            </a:r>
          </a:p>
        </p:txBody>
      </p:sp>
      <p:sp>
        <p:nvSpPr>
          <p:cNvPr id="70659" name="Text Box 3"/>
          <p:cNvSpPr txBox="1">
            <a:spLocks noChangeArrowheads="1"/>
          </p:cNvSpPr>
          <p:nvPr/>
        </p:nvSpPr>
        <p:spPr bwMode="auto">
          <a:xfrm>
            <a:off x="4038600" y="2438400"/>
            <a:ext cx="4613764" cy="3416320"/>
          </a:xfrm>
          <a:prstGeom prst="rect">
            <a:avLst/>
          </a:prstGeom>
          <a:noFill/>
          <a:ln w="9525">
            <a:noFill/>
            <a:miter lim="800000"/>
            <a:headEnd/>
            <a:tailEnd/>
          </a:ln>
        </p:spPr>
        <p:txBody>
          <a:bodyPr wrap="none">
            <a:spAutoFit/>
          </a:bodyPr>
          <a:lstStyle/>
          <a:p>
            <a:r>
              <a:rPr lang="en-US" sz="2400" dirty="0"/>
              <a:t>   a		   b		a || b</a:t>
            </a:r>
          </a:p>
          <a:p>
            <a:endParaRPr lang="en-US" sz="2400" dirty="0"/>
          </a:p>
          <a:p>
            <a:r>
              <a:rPr lang="en-US" sz="2400" dirty="0"/>
              <a:t>false		</a:t>
            </a:r>
            <a:r>
              <a:rPr lang="en-US" sz="2400" dirty="0" err="1"/>
              <a:t>false</a:t>
            </a:r>
            <a:r>
              <a:rPr lang="en-US" sz="2400" dirty="0"/>
              <a:t>		 </a:t>
            </a:r>
            <a:r>
              <a:rPr lang="en-US" sz="2400" dirty="0" err="1"/>
              <a:t>false</a:t>
            </a:r>
            <a:endParaRPr lang="en-US" sz="2400" dirty="0"/>
          </a:p>
          <a:p>
            <a:endParaRPr lang="en-US" sz="2400" dirty="0"/>
          </a:p>
          <a:p>
            <a:r>
              <a:rPr lang="en-US" sz="2400" dirty="0"/>
              <a:t>false		true		 </a:t>
            </a:r>
            <a:r>
              <a:rPr lang="en-US" sz="2400" dirty="0" err="1"/>
              <a:t>true</a:t>
            </a:r>
            <a:endParaRPr lang="en-US" sz="2400" dirty="0"/>
          </a:p>
          <a:p>
            <a:endParaRPr lang="en-US" sz="2400" dirty="0"/>
          </a:p>
          <a:p>
            <a:r>
              <a:rPr lang="en-US" sz="2400" dirty="0"/>
              <a:t>true		false		 true</a:t>
            </a:r>
          </a:p>
          <a:p>
            <a:endParaRPr lang="en-US" sz="2400" dirty="0"/>
          </a:p>
          <a:p>
            <a:r>
              <a:rPr lang="en-US" sz="2400" dirty="0"/>
              <a:t>true		</a:t>
            </a:r>
            <a:r>
              <a:rPr lang="en-US" sz="2400" dirty="0" err="1"/>
              <a:t>true</a:t>
            </a:r>
            <a:r>
              <a:rPr lang="en-US" sz="2400" dirty="0"/>
              <a:t>		 </a:t>
            </a:r>
            <a:r>
              <a:rPr lang="en-US" sz="2400" dirty="0" err="1"/>
              <a:t>true</a:t>
            </a:r>
            <a:endParaRPr lang="en-US" sz="2400" dirty="0"/>
          </a:p>
        </p:txBody>
      </p:sp>
      <p:sp>
        <p:nvSpPr>
          <p:cNvPr id="70660" name="Line 4"/>
          <p:cNvSpPr>
            <a:spLocks noChangeShapeType="1"/>
          </p:cNvSpPr>
          <p:nvPr/>
        </p:nvSpPr>
        <p:spPr bwMode="auto">
          <a:xfrm>
            <a:off x="4114800" y="3048000"/>
            <a:ext cx="4724400" cy="0"/>
          </a:xfrm>
          <a:prstGeom prst="line">
            <a:avLst/>
          </a:prstGeom>
          <a:noFill/>
          <a:ln w="25400">
            <a:solidFill>
              <a:schemeClr val="tx1"/>
            </a:solidFill>
            <a:round/>
            <a:headEnd/>
            <a:tailEnd/>
          </a:ln>
        </p:spPr>
        <p:txBody>
          <a:bodyPr/>
          <a:lstStyle/>
          <a:p>
            <a:endParaRPr lang="en-US"/>
          </a:p>
        </p:txBody>
      </p:sp>
      <p:sp>
        <p:nvSpPr>
          <p:cNvPr id="70661" name="Line 5"/>
          <p:cNvSpPr>
            <a:spLocks noChangeShapeType="1"/>
          </p:cNvSpPr>
          <p:nvPr/>
        </p:nvSpPr>
        <p:spPr bwMode="auto">
          <a:xfrm>
            <a:off x="4114800" y="3810000"/>
            <a:ext cx="4724400" cy="0"/>
          </a:xfrm>
          <a:prstGeom prst="line">
            <a:avLst/>
          </a:prstGeom>
          <a:noFill/>
          <a:ln w="25400">
            <a:solidFill>
              <a:schemeClr val="tx1"/>
            </a:solidFill>
            <a:round/>
            <a:headEnd/>
            <a:tailEnd/>
          </a:ln>
        </p:spPr>
        <p:txBody>
          <a:bodyPr/>
          <a:lstStyle/>
          <a:p>
            <a:endParaRPr lang="en-US"/>
          </a:p>
        </p:txBody>
      </p:sp>
      <p:sp>
        <p:nvSpPr>
          <p:cNvPr id="70662" name="Line 6"/>
          <p:cNvSpPr>
            <a:spLocks noChangeShapeType="1"/>
          </p:cNvSpPr>
          <p:nvPr/>
        </p:nvSpPr>
        <p:spPr bwMode="auto">
          <a:xfrm>
            <a:off x="4191000" y="4495800"/>
            <a:ext cx="4724400" cy="0"/>
          </a:xfrm>
          <a:prstGeom prst="line">
            <a:avLst/>
          </a:prstGeom>
          <a:noFill/>
          <a:ln w="25400">
            <a:solidFill>
              <a:schemeClr val="tx1"/>
            </a:solidFill>
            <a:round/>
            <a:headEnd/>
            <a:tailEnd/>
          </a:ln>
        </p:spPr>
        <p:txBody>
          <a:bodyPr/>
          <a:lstStyle/>
          <a:p>
            <a:endParaRPr lang="en-US"/>
          </a:p>
        </p:txBody>
      </p:sp>
      <p:sp>
        <p:nvSpPr>
          <p:cNvPr id="70663" name="Line 7"/>
          <p:cNvSpPr>
            <a:spLocks noChangeShapeType="1"/>
          </p:cNvSpPr>
          <p:nvPr/>
        </p:nvSpPr>
        <p:spPr bwMode="auto">
          <a:xfrm>
            <a:off x="4114800" y="5181600"/>
            <a:ext cx="4724400" cy="0"/>
          </a:xfrm>
          <a:prstGeom prst="line">
            <a:avLst/>
          </a:prstGeom>
          <a:noFill/>
          <a:ln w="25400">
            <a:solidFill>
              <a:schemeClr val="tx1"/>
            </a:solidFill>
            <a:round/>
            <a:headEnd/>
            <a:tailEnd/>
          </a:ln>
        </p:spPr>
        <p:txBody>
          <a:bodyPr/>
          <a:lstStyle/>
          <a:p>
            <a:endParaRPr lang="en-US"/>
          </a:p>
        </p:txBody>
      </p:sp>
      <p:sp>
        <p:nvSpPr>
          <p:cNvPr id="70664" name="Line 8"/>
          <p:cNvSpPr>
            <a:spLocks noChangeShapeType="1"/>
          </p:cNvSpPr>
          <p:nvPr/>
        </p:nvSpPr>
        <p:spPr bwMode="auto">
          <a:xfrm>
            <a:off x="5257800" y="2514600"/>
            <a:ext cx="0" cy="3429000"/>
          </a:xfrm>
          <a:prstGeom prst="line">
            <a:avLst/>
          </a:prstGeom>
          <a:noFill/>
          <a:ln w="25400">
            <a:solidFill>
              <a:schemeClr val="tx1"/>
            </a:solidFill>
            <a:round/>
            <a:headEnd/>
            <a:tailEnd/>
          </a:ln>
        </p:spPr>
        <p:txBody>
          <a:bodyPr/>
          <a:lstStyle/>
          <a:p>
            <a:endParaRPr lang="en-US"/>
          </a:p>
        </p:txBody>
      </p:sp>
      <p:sp>
        <p:nvSpPr>
          <p:cNvPr id="70665" name="Line 9"/>
          <p:cNvSpPr>
            <a:spLocks noChangeShapeType="1"/>
          </p:cNvSpPr>
          <p:nvPr/>
        </p:nvSpPr>
        <p:spPr bwMode="auto">
          <a:xfrm>
            <a:off x="7315200" y="2514600"/>
            <a:ext cx="0" cy="3429000"/>
          </a:xfrm>
          <a:prstGeom prst="line">
            <a:avLst/>
          </a:prstGeom>
          <a:noFill/>
          <a:ln w="25400">
            <a:solidFill>
              <a:schemeClr val="tx1"/>
            </a:solidFill>
            <a:round/>
            <a:headEnd/>
            <a:tailEn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181601" y="1447801"/>
            <a:ext cx="1698625" cy="461963"/>
          </a:xfrm>
          <a:prstGeom prst="rect">
            <a:avLst/>
          </a:prstGeom>
          <a:noFill/>
          <a:ln w="9525">
            <a:noFill/>
            <a:miter lim="800000"/>
            <a:headEnd/>
            <a:tailEnd/>
          </a:ln>
        </p:spPr>
        <p:txBody>
          <a:bodyPr wrap="none">
            <a:spAutoFit/>
          </a:bodyPr>
          <a:lstStyle/>
          <a:p>
            <a:r>
              <a:rPr lang="en-US" sz="2400">
                <a:latin typeface="Comic Sans MS" pitchFamily="66" charset="0"/>
              </a:rPr>
              <a:t>Logical OR</a:t>
            </a:r>
          </a:p>
        </p:txBody>
      </p:sp>
      <p:sp>
        <p:nvSpPr>
          <p:cNvPr id="70659" name="Text Box 3"/>
          <p:cNvSpPr txBox="1">
            <a:spLocks noChangeArrowheads="1"/>
          </p:cNvSpPr>
          <p:nvPr/>
        </p:nvSpPr>
        <p:spPr bwMode="auto">
          <a:xfrm>
            <a:off x="4038600" y="2438400"/>
            <a:ext cx="4613764" cy="3416320"/>
          </a:xfrm>
          <a:prstGeom prst="rect">
            <a:avLst/>
          </a:prstGeom>
          <a:noFill/>
          <a:ln w="9525">
            <a:noFill/>
            <a:miter lim="800000"/>
            <a:headEnd/>
            <a:tailEnd/>
          </a:ln>
        </p:spPr>
        <p:txBody>
          <a:bodyPr wrap="none">
            <a:spAutoFit/>
          </a:bodyPr>
          <a:lstStyle/>
          <a:p>
            <a:r>
              <a:rPr lang="en-US" sz="2400" dirty="0"/>
              <a:t>   a		   b		a || b</a:t>
            </a:r>
          </a:p>
          <a:p>
            <a:endParaRPr lang="en-US" sz="2400" dirty="0"/>
          </a:p>
          <a:p>
            <a:r>
              <a:rPr lang="en-US" sz="2400" dirty="0"/>
              <a:t>false		</a:t>
            </a:r>
            <a:r>
              <a:rPr lang="en-US" sz="2400" dirty="0" err="1"/>
              <a:t>false</a:t>
            </a:r>
            <a:r>
              <a:rPr lang="en-US" sz="2400" dirty="0"/>
              <a:t>		 </a:t>
            </a:r>
            <a:r>
              <a:rPr lang="en-US" sz="2400" dirty="0" err="1"/>
              <a:t>false</a:t>
            </a:r>
            <a:endParaRPr lang="en-US" sz="2400" dirty="0"/>
          </a:p>
          <a:p>
            <a:endParaRPr lang="en-US" sz="2400" dirty="0"/>
          </a:p>
          <a:p>
            <a:r>
              <a:rPr lang="en-US" sz="2400" dirty="0"/>
              <a:t>false		true		 </a:t>
            </a:r>
            <a:r>
              <a:rPr lang="en-US" sz="2400" dirty="0" err="1"/>
              <a:t>true</a:t>
            </a:r>
            <a:endParaRPr lang="en-US" sz="2400" dirty="0"/>
          </a:p>
          <a:p>
            <a:endParaRPr lang="en-US" sz="2400" dirty="0"/>
          </a:p>
          <a:p>
            <a:r>
              <a:rPr lang="en-US" sz="2400" dirty="0"/>
              <a:t>true		false		 true</a:t>
            </a:r>
          </a:p>
          <a:p>
            <a:endParaRPr lang="en-US" sz="2400" dirty="0"/>
          </a:p>
          <a:p>
            <a:r>
              <a:rPr lang="en-US" sz="2400" dirty="0"/>
              <a:t>true		</a:t>
            </a:r>
            <a:r>
              <a:rPr lang="en-US" sz="2400" dirty="0" err="1"/>
              <a:t>true</a:t>
            </a:r>
            <a:r>
              <a:rPr lang="en-US" sz="2400" dirty="0"/>
              <a:t>		 </a:t>
            </a:r>
            <a:r>
              <a:rPr lang="en-US" sz="2400" dirty="0" err="1"/>
              <a:t>true</a:t>
            </a:r>
            <a:endParaRPr lang="en-US" sz="2400" dirty="0"/>
          </a:p>
        </p:txBody>
      </p:sp>
      <p:sp>
        <p:nvSpPr>
          <p:cNvPr id="70660" name="Line 4"/>
          <p:cNvSpPr>
            <a:spLocks noChangeShapeType="1"/>
          </p:cNvSpPr>
          <p:nvPr/>
        </p:nvSpPr>
        <p:spPr bwMode="auto">
          <a:xfrm>
            <a:off x="4114800" y="3048000"/>
            <a:ext cx="4724400" cy="0"/>
          </a:xfrm>
          <a:prstGeom prst="line">
            <a:avLst/>
          </a:prstGeom>
          <a:noFill/>
          <a:ln w="25400">
            <a:solidFill>
              <a:schemeClr val="tx1"/>
            </a:solidFill>
            <a:round/>
            <a:headEnd/>
            <a:tailEnd/>
          </a:ln>
        </p:spPr>
        <p:txBody>
          <a:bodyPr/>
          <a:lstStyle/>
          <a:p>
            <a:endParaRPr lang="en-US"/>
          </a:p>
        </p:txBody>
      </p:sp>
      <p:sp>
        <p:nvSpPr>
          <p:cNvPr id="70661" name="Line 5"/>
          <p:cNvSpPr>
            <a:spLocks noChangeShapeType="1"/>
          </p:cNvSpPr>
          <p:nvPr/>
        </p:nvSpPr>
        <p:spPr bwMode="auto">
          <a:xfrm>
            <a:off x="4114800" y="3810000"/>
            <a:ext cx="4724400" cy="0"/>
          </a:xfrm>
          <a:prstGeom prst="line">
            <a:avLst/>
          </a:prstGeom>
          <a:noFill/>
          <a:ln w="25400">
            <a:solidFill>
              <a:schemeClr val="tx1"/>
            </a:solidFill>
            <a:round/>
            <a:headEnd/>
            <a:tailEnd/>
          </a:ln>
        </p:spPr>
        <p:txBody>
          <a:bodyPr/>
          <a:lstStyle/>
          <a:p>
            <a:endParaRPr lang="en-US"/>
          </a:p>
        </p:txBody>
      </p:sp>
      <p:sp>
        <p:nvSpPr>
          <p:cNvPr id="70662" name="Line 6"/>
          <p:cNvSpPr>
            <a:spLocks noChangeShapeType="1"/>
          </p:cNvSpPr>
          <p:nvPr/>
        </p:nvSpPr>
        <p:spPr bwMode="auto">
          <a:xfrm>
            <a:off x="4191000" y="4495800"/>
            <a:ext cx="4724400" cy="0"/>
          </a:xfrm>
          <a:prstGeom prst="line">
            <a:avLst/>
          </a:prstGeom>
          <a:noFill/>
          <a:ln w="25400">
            <a:solidFill>
              <a:schemeClr val="tx1"/>
            </a:solidFill>
            <a:round/>
            <a:headEnd/>
            <a:tailEnd/>
          </a:ln>
        </p:spPr>
        <p:txBody>
          <a:bodyPr/>
          <a:lstStyle/>
          <a:p>
            <a:endParaRPr lang="en-US"/>
          </a:p>
        </p:txBody>
      </p:sp>
      <p:sp>
        <p:nvSpPr>
          <p:cNvPr id="70663" name="Line 7"/>
          <p:cNvSpPr>
            <a:spLocks noChangeShapeType="1"/>
          </p:cNvSpPr>
          <p:nvPr/>
        </p:nvSpPr>
        <p:spPr bwMode="auto">
          <a:xfrm>
            <a:off x="4114800" y="5181600"/>
            <a:ext cx="4724400" cy="0"/>
          </a:xfrm>
          <a:prstGeom prst="line">
            <a:avLst/>
          </a:prstGeom>
          <a:noFill/>
          <a:ln w="25400">
            <a:solidFill>
              <a:schemeClr val="tx1"/>
            </a:solidFill>
            <a:round/>
            <a:headEnd/>
            <a:tailEnd/>
          </a:ln>
        </p:spPr>
        <p:txBody>
          <a:bodyPr/>
          <a:lstStyle/>
          <a:p>
            <a:endParaRPr lang="en-US"/>
          </a:p>
        </p:txBody>
      </p:sp>
      <p:sp>
        <p:nvSpPr>
          <p:cNvPr id="70664" name="Line 8"/>
          <p:cNvSpPr>
            <a:spLocks noChangeShapeType="1"/>
          </p:cNvSpPr>
          <p:nvPr/>
        </p:nvSpPr>
        <p:spPr bwMode="auto">
          <a:xfrm>
            <a:off x="5257800" y="2514600"/>
            <a:ext cx="0" cy="3429000"/>
          </a:xfrm>
          <a:prstGeom prst="line">
            <a:avLst/>
          </a:prstGeom>
          <a:noFill/>
          <a:ln w="25400">
            <a:solidFill>
              <a:schemeClr val="tx1"/>
            </a:solidFill>
            <a:round/>
            <a:headEnd/>
            <a:tailEnd/>
          </a:ln>
        </p:spPr>
        <p:txBody>
          <a:bodyPr/>
          <a:lstStyle/>
          <a:p>
            <a:endParaRPr lang="en-US"/>
          </a:p>
        </p:txBody>
      </p:sp>
      <p:sp>
        <p:nvSpPr>
          <p:cNvPr id="70665" name="Line 9"/>
          <p:cNvSpPr>
            <a:spLocks noChangeShapeType="1"/>
          </p:cNvSpPr>
          <p:nvPr/>
        </p:nvSpPr>
        <p:spPr bwMode="auto">
          <a:xfrm>
            <a:off x="7315200" y="2514600"/>
            <a:ext cx="0" cy="3429000"/>
          </a:xfrm>
          <a:prstGeom prst="line">
            <a:avLst/>
          </a:prstGeom>
          <a:noFill/>
          <a:ln w="25400">
            <a:solidFill>
              <a:schemeClr val="tx1"/>
            </a:solidFill>
            <a:round/>
            <a:headEnd/>
            <a:tailEnd/>
          </a:ln>
        </p:spPr>
        <p:txBody>
          <a:bodyPr/>
          <a:lstStyle/>
          <a:p>
            <a:endParaRPr lang="en-US"/>
          </a:p>
        </p:txBody>
      </p:sp>
      <p:sp>
        <p:nvSpPr>
          <p:cNvPr id="70666" name="Text Box 10"/>
          <p:cNvSpPr txBox="1">
            <a:spLocks noChangeArrowheads="1"/>
          </p:cNvSpPr>
          <p:nvPr/>
        </p:nvSpPr>
        <p:spPr bwMode="auto">
          <a:xfrm>
            <a:off x="1939206" y="1610838"/>
            <a:ext cx="2119491" cy="1384995"/>
          </a:xfrm>
          <a:prstGeom prst="rect">
            <a:avLst/>
          </a:prstGeom>
          <a:noFill/>
          <a:ln w="9525">
            <a:noFill/>
            <a:miter lim="800000"/>
            <a:headEnd/>
            <a:tailEnd/>
          </a:ln>
        </p:spPr>
        <p:txBody>
          <a:bodyPr wrap="none">
            <a:spAutoFit/>
          </a:bodyPr>
          <a:lstStyle/>
          <a:p>
            <a:r>
              <a:rPr lang="en-US" sz="1400" dirty="0">
                <a:solidFill>
                  <a:srgbClr val="FFC000"/>
                </a:solidFill>
                <a:latin typeface="Comic Sans MS" pitchFamily="66" charset="0"/>
              </a:rPr>
              <a:t>T</a:t>
            </a:r>
            <a:r>
              <a:rPr lang="en-US" sz="1400" dirty="0" smtClean="0">
                <a:solidFill>
                  <a:srgbClr val="FFC000"/>
                </a:solidFill>
                <a:latin typeface="Comic Sans MS" pitchFamily="66" charset="0"/>
              </a:rPr>
              <a:t>he </a:t>
            </a:r>
            <a:r>
              <a:rPr lang="en-US" sz="1400" dirty="0">
                <a:solidFill>
                  <a:srgbClr val="FFC000"/>
                </a:solidFill>
                <a:latin typeface="Comic Sans MS" pitchFamily="66" charset="0"/>
              </a:rPr>
              <a:t>evaluation of ||</a:t>
            </a:r>
          </a:p>
          <a:p>
            <a:r>
              <a:rPr lang="en-US" sz="1400" dirty="0">
                <a:solidFill>
                  <a:srgbClr val="FFC000"/>
                </a:solidFill>
                <a:latin typeface="Comic Sans MS" pitchFamily="66" charset="0"/>
              </a:rPr>
              <a:t>is short circuited if</a:t>
            </a:r>
          </a:p>
          <a:p>
            <a:r>
              <a:rPr lang="en-US" sz="1400" b="1" dirty="0">
                <a:solidFill>
                  <a:srgbClr val="FFC000"/>
                </a:solidFill>
                <a:latin typeface="Comic Sans MS" pitchFamily="66" charset="0"/>
              </a:rPr>
              <a:t>a</a:t>
            </a:r>
            <a:r>
              <a:rPr lang="en-US" sz="1400" dirty="0">
                <a:solidFill>
                  <a:srgbClr val="FFC000"/>
                </a:solidFill>
                <a:latin typeface="Comic Sans MS" pitchFamily="66" charset="0"/>
              </a:rPr>
              <a:t> is true. If </a:t>
            </a:r>
            <a:r>
              <a:rPr lang="en-US" sz="1400" b="1" dirty="0">
                <a:solidFill>
                  <a:srgbClr val="FFC000"/>
                </a:solidFill>
                <a:latin typeface="Comic Sans MS" pitchFamily="66" charset="0"/>
              </a:rPr>
              <a:t>a</a:t>
            </a:r>
            <a:r>
              <a:rPr lang="en-US" sz="1400" dirty="0">
                <a:solidFill>
                  <a:srgbClr val="FFC000"/>
                </a:solidFill>
                <a:latin typeface="Comic Sans MS" pitchFamily="66" charset="0"/>
              </a:rPr>
              <a:t> is true it</a:t>
            </a:r>
          </a:p>
          <a:p>
            <a:r>
              <a:rPr lang="en-US" sz="1400" dirty="0">
                <a:solidFill>
                  <a:srgbClr val="FFC000"/>
                </a:solidFill>
                <a:latin typeface="Comic Sans MS" pitchFamily="66" charset="0"/>
              </a:rPr>
              <a:t>does not matter what</a:t>
            </a:r>
          </a:p>
          <a:p>
            <a:r>
              <a:rPr lang="en-US" sz="1400" b="1" dirty="0">
                <a:solidFill>
                  <a:srgbClr val="FFC000"/>
                </a:solidFill>
                <a:latin typeface="Comic Sans MS" pitchFamily="66" charset="0"/>
              </a:rPr>
              <a:t>b</a:t>
            </a:r>
            <a:r>
              <a:rPr lang="en-US" sz="1400" dirty="0">
                <a:solidFill>
                  <a:srgbClr val="FFC000"/>
                </a:solidFill>
                <a:latin typeface="Comic Sans MS" pitchFamily="66" charset="0"/>
              </a:rPr>
              <a:t> is. The value of a || b</a:t>
            </a:r>
          </a:p>
          <a:p>
            <a:r>
              <a:rPr lang="en-US" sz="1400" dirty="0">
                <a:solidFill>
                  <a:srgbClr val="FFC000"/>
                </a:solidFill>
                <a:latin typeface="Comic Sans MS" pitchFamily="66" charset="0"/>
              </a:rPr>
              <a:t>will always be true.</a:t>
            </a:r>
          </a:p>
        </p:txBody>
      </p:sp>
    </p:spTree>
    <p:extLst>
      <p:ext uri="{BB962C8B-B14F-4D97-AF65-F5344CB8AC3E}">
        <p14:creationId xmlns:p14="http://schemas.microsoft.com/office/powerpoint/2010/main" val="898934994"/>
      </p:ext>
    </p:extLst>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1"/>
          <p:cNvSpPr txBox="1">
            <a:spLocks noChangeArrowheads="1"/>
          </p:cNvSpPr>
          <p:nvPr/>
        </p:nvSpPr>
        <p:spPr bwMode="auto">
          <a:xfrm>
            <a:off x="3602039" y="2327276"/>
            <a:ext cx="5737225" cy="1323975"/>
          </a:xfrm>
          <a:prstGeom prst="rect">
            <a:avLst/>
          </a:prstGeom>
          <a:noFill/>
          <a:ln w="9525">
            <a:noFill/>
            <a:miter lim="800000"/>
            <a:headEnd/>
            <a:tailEnd/>
          </a:ln>
        </p:spPr>
        <p:txBody>
          <a:bodyPr wrap="none">
            <a:spAutoFit/>
          </a:bodyPr>
          <a:lstStyle/>
          <a:p>
            <a:r>
              <a:rPr lang="en-US" sz="2000" dirty="0">
                <a:latin typeface="Comic Sans MS" pitchFamily="66" charset="0"/>
              </a:rPr>
              <a:t>Consider the following situation:</a:t>
            </a:r>
          </a:p>
          <a:p>
            <a:endParaRPr lang="en-US" sz="2000" dirty="0">
              <a:latin typeface="Comic Sans MS" pitchFamily="66" charset="0"/>
            </a:endParaRPr>
          </a:p>
          <a:p>
            <a:r>
              <a:rPr lang="en-US" sz="2000" dirty="0">
                <a:latin typeface="Comic Sans MS" pitchFamily="66" charset="0"/>
              </a:rPr>
              <a:t>If it is Friday night and you have no homework</a:t>
            </a:r>
          </a:p>
          <a:p>
            <a:r>
              <a:rPr lang="en-US" sz="2000" dirty="0">
                <a:latin typeface="Comic Sans MS" pitchFamily="66" charset="0"/>
              </a:rPr>
              <a:t>then go to the movies.</a:t>
            </a:r>
          </a:p>
        </p:txBody>
      </p:sp>
      <p:sp>
        <p:nvSpPr>
          <p:cNvPr id="71683" name="TextBox 2"/>
          <p:cNvSpPr txBox="1">
            <a:spLocks noChangeArrowheads="1"/>
          </p:cNvSpPr>
          <p:nvPr/>
        </p:nvSpPr>
        <p:spPr bwMode="auto">
          <a:xfrm>
            <a:off x="3621089" y="3962401"/>
            <a:ext cx="5386387" cy="708025"/>
          </a:xfrm>
          <a:prstGeom prst="rect">
            <a:avLst/>
          </a:prstGeom>
          <a:noFill/>
          <a:ln w="9525">
            <a:noFill/>
            <a:miter lim="800000"/>
            <a:headEnd/>
            <a:tailEnd/>
          </a:ln>
        </p:spPr>
        <p:txBody>
          <a:bodyPr wrap="none">
            <a:spAutoFit/>
          </a:bodyPr>
          <a:lstStyle/>
          <a:p>
            <a:r>
              <a:rPr lang="en-US" sz="2000">
                <a:solidFill>
                  <a:srgbClr val="FFCC66"/>
                </a:solidFill>
                <a:latin typeface="Comic Sans MS" pitchFamily="66" charset="0"/>
              </a:rPr>
              <a:t>if ( today == FRIDAY &amp;&amp; homework == NO)</a:t>
            </a:r>
          </a:p>
          <a:p>
            <a:r>
              <a:rPr lang="en-US" sz="2000">
                <a:solidFill>
                  <a:srgbClr val="FFCC66"/>
                </a:solidFill>
                <a:latin typeface="Comic Sans MS" pitchFamily="66" charset="0"/>
              </a:rPr>
              <a:t>                goToMovie( );</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257" y="1827045"/>
            <a:ext cx="5355953" cy="4154984"/>
          </a:xfrm>
          <a:prstGeom prst="rect">
            <a:avLst/>
          </a:prstGeom>
          <a:noFill/>
        </p:spPr>
        <p:txBody>
          <a:bodyPr wrap="none" rtlCol="0">
            <a:spAutoFit/>
          </a:bodyPr>
          <a:lstStyle/>
          <a:p>
            <a:r>
              <a:rPr lang="en-US" sz="1200" dirty="0">
                <a:latin typeface="Comic Sans MS" pitchFamily="66" charset="0"/>
              </a:rPr>
              <a:t>package </a:t>
            </a:r>
            <a:r>
              <a:rPr lang="en-US" sz="1200" dirty="0" err="1">
                <a:latin typeface="Comic Sans MS" pitchFamily="66" charset="0"/>
              </a:rPr>
              <a:t>flowofcontrol</a:t>
            </a:r>
            <a:r>
              <a:rPr lang="en-US" sz="1200" dirty="0">
                <a:latin typeface="Comic Sans MS" pitchFamily="66" charset="0"/>
              </a:rPr>
              <a:t>;</a:t>
            </a:r>
          </a:p>
          <a:p>
            <a:endParaRPr lang="en-US" sz="1200" dirty="0">
              <a:latin typeface="Comic Sans MS" pitchFamily="66" charset="0"/>
            </a:endParaRPr>
          </a:p>
          <a:p>
            <a:r>
              <a:rPr lang="en-US" sz="1200" dirty="0">
                <a:latin typeface="Comic Sans MS" pitchFamily="66" charset="0"/>
              </a:rPr>
              <a:t>import </a:t>
            </a:r>
            <a:r>
              <a:rPr lang="en-US" sz="1200" dirty="0" err="1">
                <a:latin typeface="Comic Sans MS" pitchFamily="66" charset="0"/>
              </a:rPr>
              <a:t>java.util.Scanner</a:t>
            </a:r>
            <a:r>
              <a:rPr lang="en-US" sz="1200" dirty="0">
                <a:latin typeface="Comic Sans MS" pitchFamily="66" charset="0"/>
              </a:rPr>
              <a:t>;</a:t>
            </a:r>
          </a:p>
          <a:p>
            <a:endParaRPr lang="en-US" sz="1200" dirty="0">
              <a:latin typeface="Comic Sans MS" pitchFamily="66" charset="0"/>
            </a:endParaRPr>
          </a:p>
          <a:p>
            <a:r>
              <a:rPr lang="en-US" sz="1200" dirty="0">
                <a:latin typeface="Comic Sans MS" pitchFamily="66" charset="0"/>
              </a:rPr>
              <a:t>public class </a:t>
            </a:r>
            <a:r>
              <a:rPr lang="en-US" sz="1200" dirty="0" err="1">
                <a:latin typeface="Comic Sans MS" pitchFamily="66" charset="0"/>
              </a:rPr>
              <a:t>FlowOfControl</a:t>
            </a:r>
            <a:r>
              <a:rPr lang="en-US" sz="1200" dirty="0">
                <a:latin typeface="Comic Sans MS" pitchFamily="66" charset="0"/>
              </a:rPr>
              <a:t> {</a:t>
            </a:r>
          </a:p>
          <a:p>
            <a:endParaRPr lang="en-US" sz="1200" dirty="0">
              <a:latin typeface="Comic Sans MS" pitchFamily="66" charset="0"/>
            </a:endParaRPr>
          </a:p>
          <a:p>
            <a:r>
              <a:rPr lang="en-US" sz="1200" dirty="0">
                <a:latin typeface="Comic Sans MS" pitchFamily="66" charset="0"/>
              </a:rPr>
              <a:t>    public static void main(String[] </a:t>
            </a:r>
            <a:r>
              <a:rPr lang="en-US" sz="1200" dirty="0" err="1">
                <a:latin typeface="Comic Sans MS" pitchFamily="66" charset="0"/>
              </a:rPr>
              <a:t>args</a:t>
            </a:r>
            <a:r>
              <a:rPr lang="en-US" sz="1200" dirty="0">
                <a:latin typeface="Comic Sans MS" pitchFamily="66" charset="0"/>
              </a:rPr>
              <a:t>) </a:t>
            </a:r>
          </a:p>
          <a:p>
            <a:r>
              <a:rPr lang="en-US" sz="1200" dirty="0">
                <a:latin typeface="Comic Sans MS" pitchFamily="66" charset="0"/>
              </a:rPr>
              <a:t>    {</a:t>
            </a:r>
          </a:p>
          <a:p>
            <a:r>
              <a:rPr lang="en-US" sz="1200" dirty="0">
                <a:latin typeface="Comic Sans MS" pitchFamily="66" charset="0"/>
              </a:rPr>
              <a:t>        </a:t>
            </a:r>
            <a:r>
              <a:rPr lang="en-US" sz="1200" dirty="0" err="1">
                <a:latin typeface="Comic Sans MS" pitchFamily="66" charset="0"/>
              </a:rPr>
              <a:t>int</a:t>
            </a:r>
            <a:r>
              <a:rPr lang="en-US" sz="1200" dirty="0">
                <a:latin typeface="Comic Sans MS" pitchFamily="66" charset="0"/>
              </a:rPr>
              <a:t> height = 0;</a:t>
            </a:r>
          </a:p>
          <a:p>
            <a:r>
              <a:rPr lang="en-US" sz="1200" dirty="0">
                <a:latin typeface="Comic Sans MS" pitchFamily="66" charset="0"/>
              </a:rPr>
              <a:t>        </a:t>
            </a:r>
            <a:r>
              <a:rPr lang="en-US" sz="1200" dirty="0" err="1">
                <a:latin typeface="Comic Sans MS" pitchFamily="66" charset="0"/>
              </a:rPr>
              <a:t>int</a:t>
            </a:r>
            <a:r>
              <a:rPr lang="en-US" sz="1200" dirty="0">
                <a:latin typeface="Comic Sans MS" pitchFamily="66" charset="0"/>
              </a:rPr>
              <a:t> width = 0;</a:t>
            </a:r>
          </a:p>
          <a:p>
            <a:r>
              <a:rPr lang="en-US" sz="1200" dirty="0">
                <a:latin typeface="Comic Sans MS" pitchFamily="66" charset="0"/>
              </a:rPr>
              <a:t>        </a:t>
            </a:r>
          </a:p>
          <a:p>
            <a:r>
              <a:rPr lang="en-US" sz="1200" dirty="0">
                <a:latin typeface="Comic Sans MS" pitchFamily="66" charset="0"/>
              </a:rPr>
              <a:t>        Scanner keyboard = new Scanner(System.in);</a:t>
            </a:r>
          </a:p>
          <a:p>
            <a:r>
              <a:rPr lang="en-US" sz="1200" dirty="0">
                <a:latin typeface="Comic Sans MS" pitchFamily="66" charset="0"/>
              </a:rPr>
              <a:t>        </a:t>
            </a:r>
            <a:r>
              <a:rPr lang="en-US" sz="1200" dirty="0" err="1">
                <a:latin typeface="Comic Sans MS" pitchFamily="66" charset="0"/>
              </a:rPr>
              <a:t>System.out.println</a:t>
            </a:r>
            <a:r>
              <a:rPr lang="en-US" sz="1200" dirty="0">
                <a:latin typeface="Comic Sans MS" pitchFamily="66" charset="0"/>
              </a:rPr>
              <a:t>("Enter in the height of a rectangle in inches: ");</a:t>
            </a:r>
          </a:p>
          <a:p>
            <a:r>
              <a:rPr lang="en-US" sz="1200" dirty="0">
                <a:latin typeface="Comic Sans MS" pitchFamily="66" charset="0"/>
              </a:rPr>
              <a:t>        height = </a:t>
            </a:r>
            <a:r>
              <a:rPr lang="en-US" sz="1200" dirty="0" err="1">
                <a:latin typeface="Comic Sans MS" pitchFamily="66" charset="0"/>
              </a:rPr>
              <a:t>keyboard.nextInt</a:t>
            </a:r>
            <a:r>
              <a:rPr lang="en-US" sz="1200" dirty="0">
                <a:latin typeface="Comic Sans MS" pitchFamily="66" charset="0"/>
              </a:rPr>
              <a:t>();</a:t>
            </a:r>
          </a:p>
          <a:p>
            <a:r>
              <a:rPr lang="en-US" sz="1200" dirty="0">
                <a:latin typeface="Comic Sans MS" pitchFamily="66" charset="0"/>
              </a:rPr>
              <a:t>        </a:t>
            </a:r>
          </a:p>
          <a:p>
            <a:r>
              <a:rPr lang="en-US" sz="1200" dirty="0">
                <a:latin typeface="Comic Sans MS" pitchFamily="66" charset="0"/>
              </a:rPr>
              <a:t>        </a:t>
            </a:r>
            <a:r>
              <a:rPr lang="en-US" sz="1200" dirty="0" err="1">
                <a:latin typeface="Comic Sans MS" pitchFamily="66" charset="0"/>
              </a:rPr>
              <a:t>System.out.println</a:t>
            </a:r>
            <a:r>
              <a:rPr lang="en-US" sz="1200" dirty="0">
                <a:latin typeface="Comic Sans MS" pitchFamily="66" charset="0"/>
              </a:rPr>
              <a:t>("</a:t>
            </a:r>
            <a:r>
              <a:rPr lang="en-US" sz="1200" dirty="0" smtClean="0">
                <a:latin typeface="Comic Sans MS" pitchFamily="66" charset="0"/>
              </a:rPr>
              <a:t>Enter </a:t>
            </a:r>
            <a:r>
              <a:rPr lang="en-US" sz="1200" dirty="0">
                <a:latin typeface="Comic Sans MS" pitchFamily="66" charset="0"/>
              </a:rPr>
              <a:t>in the width of a rectangle in inches: ");</a:t>
            </a:r>
          </a:p>
          <a:p>
            <a:r>
              <a:rPr lang="en-US" sz="1200" dirty="0">
                <a:latin typeface="Comic Sans MS" pitchFamily="66" charset="0"/>
              </a:rPr>
              <a:t>        width = </a:t>
            </a:r>
            <a:r>
              <a:rPr lang="en-US" sz="1200" dirty="0" err="1">
                <a:latin typeface="Comic Sans MS" pitchFamily="66" charset="0"/>
              </a:rPr>
              <a:t>keyboard.nextInt</a:t>
            </a:r>
            <a:r>
              <a:rPr lang="en-US" sz="1200" dirty="0">
                <a:latin typeface="Comic Sans MS" pitchFamily="66" charset="0"/>
              </a:rPr>
              <a:t>();    </a:t>
            </a:r>
          </a:p>
          <a:p>
            <a:r>
              <a:rPr lang="en-US" sz="1200" dirty="0">
                <a:latin typeface="Comic Sans MS" pitchFamily="66" charset="0"/>
              </a:rPr>
              <a:t>        </a:t>
            </a:r>
          </a:p>
          <a:p>
            <a:r>
              <a:rPr lang="en-US" sz="1200" dirty="0">
                <a:latin typeface="Comic Sans MS" pitchFamily="66" charset="0"/>
              </a:rPr>
              <a:t>        </a:t>
            </a:r>
            <a:r>
              <a:rPr lang="en-US" sz="1200" dirty="0" err="1">
                <a:latin typeface="Comic Sans MS" pitchFamily="66" charset="0"/>
              </a:rPr>
              <a:t>int</a:t>
            </a:r>
            <a:r>
              <a:rPr lang="en-US" sz="1200" dirty="0">
                <a:latin typeface="Comic Sans MS" pitchFamily="66" charset="0"/>
              </a:rPr>
              <a:t> area = height * width;</a:t>
            </a:r>
          </a:p>
          <a:p>
            <a:r>
              <a:rPr lang="en-US" sz="1200" dirty="0">
                <a:latin typeface="Comic Sans MS" pitchFamily="66" charset="0"/>
              </a:rPr>
              <a:t>        </a:t>
            </a:r>
            <a:r>
              <a:rPr lang="en-US" sz="1200" dirty="0" err="1">
                <a:latin typeface="Comic Sans MS" pitchFamily="66" charset="0"/>
              </a:rPr>
              <a:t>System.out.format</a:t>
            </a:r>
            <a:r>
              <a:rPr lang="en-US" sz="1200" dirty="0">
                <a:latin typeface="Comic Sans MS" pitchFamily="66" charset="0"/>
              </a:rPr>
              <a:t>("The area of the rectangle is %d\n", area);</a:t>
            </a:r>
          </a:p>
          <a:p>
            <a:r>
              <a:rPr lang="en-US" sz="1200" dirty="0">
                <a:latin typeface="Comic Sans MS" pitchFamily="66" charset="0"/>
              </a:rPr>
              <a:t>    }    </a:t>
            </a:r>
          </a:p>
          <a:p>
            <a:r>
              <a:rPr lang="en-US" sz="1200" dirty="0">
                <a:latin typeface="Comic Sans MS" pitchFamily="66" charset="0"/>
              </a:rPr>
              <a:t>}</a:t>
            </a:r>
          </a:p>
        </p:txBody>
      </p:sp>
      <p:sp>
        <p:nvSpPr>
          <p:cNvPr id="3" name="Down Arrow 2"/>
          <p:cNvSpPr/>
          <p:nvPr/>
        </p:nvSpPr>
        <p:spPr>
          <a:xfrm>
            <a:off x="2939422" y="1960777"/>
            <a:ext cx="631371" cy="4259633"/>
          </a:xfrm>
          <a:prstGeom prst="downArrow">
            <a:avLst/>
          </a:prstGeom>
          <a:gradFill>
            <a:gsLst>
              <a:gs pos="0">
                <a:schemeClr val="accent1">
                  <a:tint val="66000"/>
                  <a:satMod val="160000"/>
                </a:schemeClr>
              </a:gs>
              <a:gs pos="0">
                <a:srgbClr val="33CCFF"/>
              </a:gs>
              <a:gs pos="50000">
                <a:srgbClr val="CCFFFF"/>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Flow </a:t>
            </a:r>
            <a:endParaRPr lang="en-US" dirty="0" smtClean="0">
              <a:solidFill>
                <a:schemeClr val="bg1"/>
              </a:solidFill>
            </a:endParaRPr>
          </a:p>
          <a:p>
            <a:pPr algn="ctr"/>
            <a:endParaRPr lang="en-US" dirty="0">
              <a:solidFill>
                <a:schemeClr val="bg1"/>
              </a:solidFill>
            </a:endParaRPr>
          </a:p>
          <a:p>
            <a:pPr algn="ctr"/>
            <a:r>
              <a:rPr lang="en-US" dirty="0" smtClean="0">
                <a:solidFill>
                  <a:schemeClr val="bg1"/>
                </a:solidFill>
              </a:rPr>
              <a:t>of</a:t>
            </a:r>
            <a:endParaRPr lang="en-US" dirty="0">
              <a:solidFill>
                <a:schemeClr val="bg1"/>
              </a:solidFill>
            </a:endParaRPr>
          </a:p>
          <a:p>
            <a:pPr algn="ctr"/>
            <a:r>
              <a:rPr lang="en-US" dirty="0">
                <a:solidFill>
                  <a:schemeClr val="bg1"/>
                </a:solidFill>
              </a:rPr>
              <a:t> </a:t>
            </a:r>
            <a:r>
              <a:rPr lang="en-US" dirty="0" err="1">
                <a:solidFill>
                  <a:schemeClr val="bg1"/>
                </a:solidFill>
              </a:rPr>
              <a:t>cont</a:t>
            </a:r>
            <a:endParaRPr lang="en-US" dirty="0">
              <a:solidFill>
                <a:schemeClr val="bg1"/>
              </a:solidFill>
            </a:endParaRPr>
          </a:p>
          <a:p>
            <a:pPr algn="ctr"/>
            <a:r>
              <a:rPr lang="en-US" dirty="0" err="1">
                <a:solidFill>
                  <a:schemeClr val="bg1"/>
                </a:solidFill>
              </a:rPr>
              <a:t>rol</a:t>
            </a:r>
            <a:endParaRPr lang="en-US" dirty="0">
              <a:solidFill>
                <a:schemeClr val="bg1"/>
              </a:solidFill>
            </a:endParaRPr>
          </a:p>
        </p:txBody>
      </p:sp>
      <p:sp>
        <p:nvSpPr>
          <p:cNvPr id="4" name="TextBox 3"/>
          <p:cNvSpPr txBox="1"/>
          <p:nvPr/>
        </p:nvSpPr>
        <p:spPr>
          <a:xfrm>
            <a:off x="4383949" y="1127001"/>
            <a:ext cx="4115229" cy="461665"/>
          </a:xfrm>
          <a:prstGeom prst="rect">
            <a:avLst/>
          </a:prstGeom>
          <a:noFill/>
        </p:spPr>
        <p:txBody>
          <a:bodyPr wrap="none" rtlCol="0">
            <a:spAutoFit/>
          </a:bodyPr>
          <a:lstStyle/>
          <a:p>
            <a:r>
              <a:rPr lang="en-US" sz="2400" dirty="0">
                <a:latin typeface="Comic Sans MS" pitchFamily="66" charset="0"/>
              </a:rPr>
              <a:t>Example of Sequential Flow</a:t>
            </a:r>
          </a:p>
        </p:txBody>
      </p:sp>
    </p:spTree>
    <p:extLst>
      <p:ext uri="{BB962C8B-B14F-4D97-AF65-F5344CB8AC3E}">
        <p14:creationId xmlns:p14="http://schemas.microsoft.com/office/powerpoint/2010/main" val="2387581752"/>
      </p:ext>
    </p:extLst>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1"/>
          <p:cNvSpPr txBox="1">
            <a:spLocks noChangeArrowheads="1"/>
          </p:cNvSpPr>
          <p:nvPr/>
        </p:nvSpPr>
        <p:spPr bwMode="auto">
          <a:xfrm>
            <a:off x="4100513" y="2651126"/>
            <a:ext cx="4235450" cy="708025"/>
          </a:xfrm>
          <a:prstGeom prst="rect">
            <a:avLst/>
          </a:prstGeom>
          <a:noFill/>
          <a:ln w="9525">
            <a:noFill/>
            <a:miter lim="800000"/>
            <a:headEnd/>
            <a:tailEnd/>
          </a:ln>
        </p:spPr>
        <p:txBody>
          <a:bodyPr wrap="none">
            <a:spAutoFit/>
          </a:bodyPr>
          <a:lstStyle/>
          <a:p>
            <a:pPr algn="ctr"/>
            <a:r>
              <a:rPr lang="en-US" sz="2000" dirty="0">
                <a:latin typeface="Comic Sans MS" pitchFamily="66" charset="0"/>
              </a:rPr>
              <a:t>Simplifying complex relationships</a:t>
            </a:r>
          </a:p>
          <a:p>
            <a:pPr algn="ctr"/>
            <a:r>
              <a:rPr lang="en-US" sz="2000" dirty="0">
                <a:latin typeface="Comic Sans MS" pitchFamily="66" charset="0"/>
              </a:rPr>
              <a:t>using logical operators</a:t>
            </a:r>
          </a:p>
        </p:txBody>
      </p:sp>
    </p:spTree>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1"/>
          <p:cNvSpPr txBox="1">
            <a:spLocks noChangeArrowheads="1"/>
          </p:cNvSpPr>
          <p:nvPr/>
        </p:nvSpPr>
        <p:spPr bwMode="auto">
          <a:xfrm>
            <a:off x="3679351" y="1586896"/>
            <a:ext cx="5216493" cy="1323439"/>
          </a:xfrm>
          <a:prstGeom prst="rect">
            <a:avLst/>
          </a:prstGeom>
          <a:noFill/>
          <a:ln w="9525">
            <a:noFill/>
            <a:miter lim="800000"/>
            <a:headEnd/>
            <a:tailEnd/>
          </a:ln>
        </p:spPr>
        <p:txBody>
          <a:bodyPr wrap="none">
            <a:spAutoFit/>
          </a:bodyPr>
          <a:lstStyle/>
          <a:p>
            <a:r>
              <a:rPr lang="en-US" sz="2000" dirty="0">
                <a:latin typeface="Comic Sans MS" pitchFamily="66" charset="0"/>
              </a:rPr>
              <a:t>Consider the following problem:</a:t>
            </a:r>
          </a:p>
          <a:p>
            <a:endParaRPr lang="en-US" sz="2000" dirty="0">
              <a:latin typeface="Comic Sans MS" pitchFamily="66" charset="0"/>
            </a:endParaRPr>
          </a:p>
          <a:p>
            <a:r>
              <a:rPr lang="en-US" sz="2000" dirty="0">
                <a:latin typeface="Comic Sans MS" pitchFamily="66" charset="0"/>
              </a:rPr>
              <a:t>Given three </a:t>
            </a:r>
            <a:r>
              <a:rPr lang="en-US" sz="2000" dirty="0" smtClean="0">
                <a:latin typeface="Comic Sans MS" pitchFamily="66" charset="0"/>
              </a:rPr>
              <a:t>values, x</a:t>
            </a:r>
            <a:r>
              <a:rPr lang="en-US" sz="2000" dirty="0">
                <a:latin typeface="Comic Sans MS" pitchFamily="66" charset="0"/>
              </a:rPr>
              <a:t>, y, and z, find out if</a:t>
            </a:r>
          </a:p>
          <a:p>
            <a:r>
              <a:rPr lang="en-US" sz="2000" dirty="0">
                <a:latin typeface="Comic Sans MS" pitchFamily="66" charset="0"/>
              </a:rPr>
              <a:t>y lies in between x and z.</a:t>
            </a:r>
          </a:p>
        </p:txBody>
      </p:sp>
      <p:sp>
        <p:nvSpPr>
          <p:cNvPr id="3" name="Rectangle 2"/>
          <p:cNvSpPr/>
          <p:nvPr/>
        </p:nvSpPr>
        <p:spPr>
          <a:xfrm>
            <a:off x="3206277" y="3661758"/>
            <a:ext cx="5519737" cy="436563"/>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 name="Isosceles Triangle 3"/>
          <p:cNvSpPr/>
          <p:nvPr/>
        </p:nvSpPr>
        <p:spPr>
          <a:xfrm>
            <a:off x="6862288" y="4106258"/>
            <a:ext cx="293688"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73733" name="TextBox 4"/>
          <p:cNvSpPr txBox="1">
            <a:spLocks noChangeArrowheads="1"/>
          </p:cNvSpPr>
          <p:nvPr/>
        </p:nvSpPr>
        <p:spPr bwMode="auto">
          <a:xfrm>
            <a:off x="6857527" y="4552346"/>
            <a:ext cx="295275" cy="338137"/>
          </a:xfrm>
          <a:prstGeom prst="rect">
            <a:avLst/>
          </a:prstGeom>
          <a:noFill/>
          <a:ln w="9525">
            <a:noFill/>
            <a:miter lim="800000"/>
            <a:headEnd/>
            <a:tailEnd/>
          </a:ln>
        </p:spPr>
        <p:txBody>
          <a:bodyPr wrap="none">
            <a:spAutoFit/>
          </a:bodyPr>
          <a:lstStyle/>
          <a:p>
            <a:r>
              <a:rPr lang="en-US">
                <a:latin typeface="Comic Sans MS" pitchFamily="66" charset="0"/>
              </a:rPr>
              <a:t>z</a:t>
            </a:r>
          </a:p>
        </p:txBody>
      </p:sp>
      <p:sp>
        <p:nvSpPr>
          <p:cNvPr id="6" name="Isosceles Triangle 5"/>
          <p:cNvSpPr/>
          <p:nvPr/>
        </p:nvSpPr>
        <p:spPr>
          <a:xfrm>
            <a:off x="4725513" y="4112607"/>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73735" name="TextBox 6"/>
          <p:cNvSpPr txBox="1">
            <a:spLocks noChangeArrowheads="1"/>
          </p:cNvSpPr>
          <p:nvPr/>
        </p:nvSpPr>
        <p:spPr bwMode="auto">
          <a:xfrm>
            <a:off x="4706463" y="4558696"/>
            <a:ext cx="306388" cy="338137"/>
          </a:xfrm>
          <a:prstGeom prst="rect">
            <a:avLst/>
          </a:prstGeom>
          <a:noFill/>
          <a:ln w="9525">
            <a:noFill/>
            <a:miter lim="800000"/>
            <a:headEnd/>
            <a:tailEnd/>
          </a:ln>
        </p:spPr>
        <p:txBody>
          <a:bodyPr wrap="none">
            <a:spAutoFit/>
          </a:bodyPr>
          <a:lstStyle/>
          <a:p>
            <a:r>
              <a:rPr lang="en-US">
                <a:latin typeface="Comic Sans MS" pitchFamily="66" charset="0"/>
              </a:rPr>
              <a:t>x</a:t>
            </a:r>
          </a:p>
        </p:txBody>
      </p:sp>
      <p:cxnSp>
        <p:nvCxnSpPr>
          <p:cNvPr id="17" name="Straight Connector 16"/>
          <p:cNvCxnSpPr>
            <a:endCxn id="6" idx="0"/>
          </p:cNvCxnSpPr>
          <p:nvPr/>
        </p:nvCxnSpPr>
        <p:spPr>
          <a:xfrm rot="5400000">
            <a:off x="4653283" y="3884802"/>
            <a:ext cx="447675" cy="793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791646" y="3887977"/>
            <a:ext cx="446087" cy="952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3738" name="TextBox 18"/>
          <p:cNvSpPr txBox="1">
            <a:spLocks noChangeArrowheads="1"/>
          </p:cNvSpPr>
          <p:nvPr/>
        </p:nvSpPr>
        <p:spPr bwMode="auto">
          <a:xfrm>
            <a:off x="3671414" y="3710971"/>
            <a:ext cx="682625" cy="338137"/>
          </a:xfrm>
          <a:prstGeom prst="rect">
            <a:avLst/>
          </a:prstGeom>
          <a:noFill/>
          <a:ln w="9525">
            <a:noFill/>
            <a:miter lim="800000"/>
            <a:headEnd/>
            <a:tailEnd/>
          </a:ln>
        </p:spPr>
        <p:txBody>
          <a:bodyPr wrap="none">
            <a:spAutoFit/>
          </a:bodyPr>
          <a:lstStyle/>
          <a:p>
            <a:r>
              <a:rPr lang="en-US">
                <a:solidFill>
                  <a:schemeClr val="bg1"/>
                </a:solidFill>
              </a:rPr>
              <a:t>y  &lt; x</a:t>
            </a:r>
          </a:p>
        </p:txBody>
      </p:sp>
      <p:sp>
        <p:nvSpPr>
          <p:cNvPr id="73739" name="TextBox 19"/>
          <p:cNvSpPr txBox="1">
            <a:spLocks noChangeArrowheads="1"/>
          </p:cNvSpPr>
          <p:nvPr/>
        </p:nvSpPr>
        <p:spPr bwMode="auto">
          <a:xfrm>
            <a:off x="5176364" y="3720496"/>
            <a:ext cx="1552575" cy="338137"/>
          </a:xfrm>
          <a:prstGeom prst="rect">
            <a:avLst/>
          </a:prstGeom>
          <a:noFill/>
          <a:ln w="9525">
            <a:noFill/>
            <a:miter lim="800000"/>
            <a:headEnd/>
            <a:tailEnd/>
          </a:ln>
        </p:spPr>
        <p:txBody>
          <a:bodyPr wrap="none">
            <a:spAutoFit/>
          </a:bodyPr>
          <a:lstStyle/>
          <a:p>
            <a:r>
              <a:rPr lang="en-US">
                <a:solidFill>
                  <a:schemeClr val="bg1"/>
                </a:solidFill>
              </a:rPr>
              <a:t>y &gt; x and y &lt; z</a:t>
            </a:r>
          </a:p>
        </p:txBody>
      </p:sp>
      <p:sp>
        <p:nvSpPr>
          <p:cNvPr id="73740" name="TextBox 20"/>
          <p:cNvSpPr txBox="1">
            <a:spLocks noChangeArrowheads="1"/>
          </p:cNvSpPr>
          <p:nvPr/>
        </p:nvSpPr>
        <p:spPr bwMode="auto">
          <a:xfrm>
            <a:off x="7559202" y="3710971"/>
            <a:ext cx="625475" cy="338137"/>
          </a:xfrm>
          <a:prstGeom prst="rect">
            <a:avLst/>
          </a:prstGeom>
          <a:noFill/>
          <a:ln w="9525">
            <a:noFill/>
            <a:miter lim="800000"/>
            <a:headEnd/>
            <a:tailEnd/>
          </a:ln>
        </p:spPr>
        <p:txBody>
          <a:bodyPr wrap="none">
            <a:spAutoFit/>
          </a:bodyPr>
          <a:lstStyle/>
          <a:p>
            <a:r>
              <a:rPr lang="en-US">
                <a:solidFill>
                  <a:schemeClr val="bg1"/>
                </a:solidFill>
              </a:rPr>
              <a:t>y &gt; z</a:t>
            </a:r>
          </a:p>
        </p:txBody>
      </p:sp>
    </p:spTree>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1"/>
          <p:cNvSpPr txBox="1">
            <a:spLocks noChangeArrowheads="1"/>
          </p:cNvSpPr>
          <p:nvPr/>
        </p:nvSpPr>
        <p:spPr bwMode="auto">
          <a:xfrm>
            <a:off x="3481388" y="766764"/>
            <a:ext cx="5122862" cy="1323975"/>
          </a:xfrm>
          <a:prstGeom prst="rect">
            <a:avLst/>
          </a:prstGeom>
          <a:noFill/>
          <a:ln w="9525">
            <a:noFill/>
            <a:miter lim="800000"/>
            <a:headEnd/>
            <a:tailEnd/>
          </a:ln>
        </p:spPr>
        <p:txBody>
          <a:bodyPr wrap="none">
            <a:spAutoFit/>
          </a:bodyPr>
          <a:lstStyle/>
          <a:p>
            <a:r>
              <a:rPr lang="en-US" sz="2000">
                <a:latin typeface="Comic Sans MS" pitchFamily="66" charset="0"/>
              </a:rPr>
              <a:t>Consider the following problem:</a:t>
            </a:r>
          </a:p>
          <a:p>
            <a:endParaRPr lang="en-US" sz="2000">
              <a:latin typeface="Comic Sans MS" pitchFamily="66" charset="0"/>
            </a:endParaRPr>
          </a:p>
          <a:p>
            <a:r>
              <a:rPr lang="en-US" sz="2000">
                <a:latin typeface="Comic Sans MS" pitchFamily="66" charset="0"/>
              </a:rPr>
              <a:t>Given three values, x, y, and z, find out if</a:t>
            </a:r>
          </a:p>
          <a:p>
            <a:r>
              <a:rPr lang="en-US" sz="2000">
                <a:latin typeface="Comic Sans MS" pitchFamily="66" charset="0"/>
              </a:rPr>
              <a:t>y lies in between x and z.</a:t>
            </a:r>
          </a:p>
        </p:txBody>
      </p:sp>
      <p:sp>
        <p:nvSpPr>
          <p:cNvPr id="3" name="Rectangle 2"/>
          <p:cNvSpPr/>
          <p:nvPr/>
        </p:nvSpPr>
        <p:spPr>
          <a:xfrm>
            <a:off x="3008314" y="2841626"/>
            <a:ext cx="5519737" cy="436563"/>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 name="Isosceles Triangle 3"/>
          <p:cNvSpPr/>
          <p:nvPr/>
        </p:nvSpPr>
        <p:spPr>
          <a:xfrm>
            <a:off x="6664325" y="3286126"/>
            <a:ext cx="293688"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74757" name="TextBox 4"/>
          <p:cNvSpPr txBox="1">
            <a:spLocks noChangeArrowheads="1"/>
          </p:cNvSpPr>
          <p:nvPr/>
        </p:nvSpPr>
        <p:spPr bwMode="auto">
          <a:xfrm>
            <a:off x="6659564" y="3732214"/>
            <a:ext cx="295275" cy="338137"/>
          </a:xfrm>
          <a:prstGeom prst="rect">
            <a:avLst/>
          </a:prstGeom>
          <a:noFill/>
          <a:ln w="9525">
            <a:noFill/>
            <a:miter lim="800000"/>
            <a:headEnd/>
            <a:tailEnd/>
          </a:ln>
        </p:spPr>
        <p:txBody>
          <a:bodyPr wrap="none">
            <a:spAutoFit/>
          </a:bodyPr>
          <a:lstStyle/>
          <a:p>
            <a:r>
              <a:rPr lang="en-US">
                <a:latin typeface="Comic Sans MS" pitchFamily="66" charset="0"/>
              </a:rPr>
              <a:t>z</a:t>
            </a:r>
          </a:p>
        </p:txBody>
      </p:sp>
      <p:sp>
        <p:nvSpPr>
          <p:cNvPr id="6" name="Isosceles Triangle 5"/>
          <p:cNvSpPr/>
          <p:nvPr/>
        </p:nvSpPr>
        <p:spPr>
          <a:xfrm>
            <a:off x="4527550" y="3292475"/>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74759" name="TextBox 6"/>
          <p:cNvSpPr txBox="1">
            <a:spLocks noChangeArrowheads="1"/>
          </p:cNvSpPr>
          <p:nvPr/>
        </p:nvSpPr>
        <p:spPr bwMode="auto">
          <a:xfrm>
            <a:off x="4508500" y="3738564"/>
            <a:ext cx="306388" cy="338137"/>
          </a:xfrm>
          <a:prstGeom prst="rect">
            <a:avLst/>
          </a:prstGeom>
          <a:noFill/>
          <a:ln w="9525">
            <a:noFill/>
            <a:miter lim="800000"/>
            <a:headEnd/>
            <a:tailEnd/>
          </a:ln>
        </p:spPr>
        <p:txBody>
          <a:bodyPr wrap="none">
            <a:spAutoFit/>
          </a:bodyPr>
          <a:lstStyle/>
          <a:p>
            <a:r>
              <a:rPr lang="en-US">
                <a:latin typeface="Comic Sans MS" pitchFamily="66" charset="0"/>
              </a:rPr>
              <a:t>x</a:t>
            </a:r>
          </a:p>
        </p:txBody>
      </p:sp>
      <p:cxnSp>
        <p:nvCxnSpPr>
          <p:cNvPr id="17" name="Straight Connector 16"/>
          <p:cNvCxnSpPr>
            <a:endCxn id="6" idx="0"/>
          </p:cNvCxnSpPr>
          <p:nvPr/>
        </p:nvCxnSpPr>
        <p:spPr>
          <a:xfrm rot="5400000">
            <a:off x="4455320" y="3064670"/>
            <a:ext cx="447675" cy="793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593683" y="3067845"/>
            <a:ext cx="446087" cy="952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4762" name="TextBox 18"/>
          <p:cNvSpPr txBox="1">
            <a:spLocks noChangeArrowheads="1"/>
          </p:cNvSpPr>
          <p:nvPr/>
        </p:nvSpPr>
        <p:spPr bwMode="auto">
          <a:xfrm>
            <a:off x="3473451" y="2890839"/>
            <a:ext cx="682625" cy="338137"/>
          </a:xfrm>
          <a:prstGeom prst="rect">
            <a:avLst/>
          </a:prstGeom>
          <a:noFill/>
          <a:ln w="9525">
            <a:noFill/>
            <a:miter lim="800000"/>
            <a:headEnd/>
            <a:tailEnd/>
          </a:ln>
        </p:spPr>
        <p:txBody>
          <a:bodyPr wrap="none">
            <a:spAutoFit/>
          </a:bodyPr>
          <a:lstStyle/>
          <a:p>
            <a:r>
              <a:rPr lang="en-US">
                <a:solidFill>
                  <a:schemeClr val="bg1"/>
                </a:solidFill>
              </a:rPr>
              <a:t>y  &lt; x</a:t>
            </a:r>
          </a:p>
        </p:txBody>
      </p:sp>
      <p:sp>
        <p:nvSpPr>
          <p:cNvPr id="74763" name="TextBox 19"/>
          <p:cNvSpPr txBox="1">
            <a:spLocks noChangeArrowheads="1"/>
          </p:cNvSpPr>
          <p:nvPr/>
        </p:nvSpPr>
        <p:spPr bwMode="auto">
          <a:xfrm>
            <a:off x="4978401" y="2900364"/>
            <a:ext cx="1552575" cy="338137"/>
          </a:xfrm>
          <a:prstGeom prst="rect">
            <a:avLst/>
          </a:prstGeom>
          <a:noFill/>
          <a:ln w="9525">
            <a:noFill/>
            <a:miter lim="800000"/>
            <a:headEnd/>
            <a:tailEnd/>
          </a:ln>
        </p:spPr>
        <p:txBody>
          <a:bodyPr wrap="none">
            <a:spAutoFit/>
          </a:bodyPr>
          <a:lstStyle/>
          <a:p>
            <a:r>
              <a:rPr lang="en-US">
                <a:solidFill>
                  <a:schemeClr val="bg1"/>
                </a:solidFill>
              </a:rPr>
              <a:t>y &gt; x and y &lt; z</a:t>
            </a:r>
          </a:p>
        </p:txBody>
      </p:sp>
      <p:sp>
        <p:nvSpPr>
          <p:cNvPr id="74764" name="TextBox 20"/>
          <p:cNvSpPr txBox="1">
            <a:spLocks noChangeArrowheads="1"/>
          </p:cNvSpPr>
          <p:nvPr/>
        </p:nvSpPr>
        <p:spPr bwMode="auto">
          <a:xfrm>
            <a:off x="7361239" y="2890839"/>
            <a:ext cx="625475" cy="338137"/>
          </a:xfrm>
          <a:prstGeom prst="rect">
            <a:avLst/>
          </a:prstGeom>
          <a:noFill/>
          <a:ln w="9525">
            <a:noFill/>
            <a:miter lim="800000"/>
            <a:headEnd/>
            <a:tailEnd/>
          </a:ln>
        </p:spPr>
        <p:txBody>
          <a:bodyPr wrap="none">
            <a:spAutoFit/>
          </a:bodyPr>
          <a:lstStyle/>
          <a:p>
            <a:r>
              <a:rPr lang="en-US">
                <a:solidFill>
                  <a:schemeClr val="bg1"/>
                </a:solidFill>
              </a:rPr>
              <a:t>y &gt; z</a:t>
            </a:r>
          </a:p>
        </p:txBody>
      </p:sp>
      <p:sp>
        <p:nvSpPr>
          <p:cNvPr id="74765" name="TextBox 12"/>
          <p:cNvSpPr txBox="1">
            <a:spLocks noChangeArrowheads="1"/>
          </p:cNvSpPr>
          <p:nvPr/>
        </p:nvSpPr>
        <p:spPr bwMode="auto">
          <a:xfrm>
            <a:off x="3205163" y="4005263"/>
            <a:ext cx="7281160" cy="2308324"/>
          </a:xfrm>
          <a:prstGeom prst="rect">
            <a:avLst/>
          </a:prstGeom>
          <a:noFill/>
          <a:ln w="9525">
            <a:noFill/>
            <a:miter lim="800000"/>
            <a:headEnd/>
            <a:tailEnd/>
          </a:ln>
        </p:spPr>
        <p:txBody>
          <a:bodyPr wrap="none">
            <a:spAutoFit/>
          </a:bodyPr>
          <a:lstStyle/>
          <a:p>
            <a:r>
              <a:rPr lang="en-US" dirty="0">
                <a:latin typeface="Comic Sans MS" pitchFamily="66" charset="0"/>
              </a:rPr>
              <a:t>We could write the conditions as follows:</a:t>
            </a:r>
          </a:p>
          <a:p>
            <a:endParaRPr lang="en-US" dirty="0">
              <a:latin typeface="Comic Sans MS" pitchFamily="66" charset="0"/>
            </a:endParaRPr>
          </a:p>
          <a:p>
            <a:r>
              <a:rPr lang="en-US" dirty="0">
                <a:latin typeface="Comic Sans MS" pitchFamily="66" charset="0"/>
              </a:rPr>
              <a:t>if ( y &gt; x)</a:t>
            </a:r>
          </a:p>
          <a:p>
            <a:r>
              <a:rPr lang="en-US" dirty="0">
                <a:latin typeface="Comic Sans MS" pitchFamily="66" charset="0"/>
              </a:rPr>
              <a:t>     if ( y &lt; z)</a:t>
            </a:r>
          </a:p>
          <a:p>
            <a:r>
              <a:rPr lang="en-US" dirty="0">
                <a:latin typeface="Comic Sans MS" pitchFamily="66" charset="0"/>
              </a:rPr>
              <a:t>        </a:t>
            </a:r>
            <a:r>
              <a:rPr lang="en-US" dirty="0" err="1">
                <a:latin typeface="Comic Sans MS" pitchFamily="66" charset="0"/>
              </a:rPr>
              <a:t>System.out.println</a:t>
            </a:r>
            <a:r>
              <a:rPr lang="en-US" dirty="0">
                <a:latin typeface="Comic Sans MS" pitchFamily="66" charset="0"/>
              </a:rPr>
              <a:t>(“\n the value of y lies between x and z.”);</a:t>
            </a:r>
          </a:p>
          <a:p>
            <a:r>
              <a:rPr lang="en-US" dirty="0">
                <a:latin typeface="Comic Sans MS" pitchFamily="66" charset="0"/>
              </a:rPr>
              <a:t>     else</a:t>
            </a:r>
          </a:p>
          <a:p>
            <a:r>
              <a:rPr lang="en-US" dirty="0">
                <a:latin typeface="Comic Sans MS" pitchFamily="66" charset="0"/>
              </a:rPr>
              <a:t>        </a:t>
            </a:r>
            <a:r>
              <a:rPr lang="en-US" dirty="0" err="1">
                <a:latin typeface="Comic Sans MS" pitchFamily="66" charset="0"/>
              </a:rPr>
              <a:t>System.out.println</a:t>
            </a:r>
            <a:r>
              <a:rPr lang="en-US" dirty="0">
                <a:latin typeface="Comic Sans MS" pitchFamily="66" charset="0"/>
              </a:rPr>
              <a:t>( “\n the value of y does not lie between x and z.”);</a:t>
            </a:r>
          </a:p>
          <a:p>
            <a:r>
              <a:rPr lang="en-US" dirty="0">
                <a:latin typeface="Comic Sans MS" pitchFamily="66" charset="0"/>
              </a:rPr>
              <a:t>else</a:t>
            </a:r>
          </a:p>
          <a:p>
            <a:r>
              <a:rPr lang="en-US" dirty="0">
                <a:latin typeface="Comic Sans MS" pitchFamily="66" charset="0"/>
              </a:rPr>
              <a:t>     </a:t>
            </a:r>
            <a:r>
              <a:rPr lang="en-US" dirty="0" err="1">
                <a:latin typeface="Comic Sans MS" pitchFamily="66" charset="0"/>
              </a:rPr>
              <a:t>System.out.println</a:t>
            </a:r>
            <a:r>
              <a:rPr lang="en-US" dirty="0">
                <a:latin typeface="Comic Sans MS" pitchFamily="66" charset="0"/>
              </a:rPr>
              <a:t>( “\n the value of y does not lie between x and z.”);</a:t>
            </a:r>
          </a:p>
        </p:txBody>
      </p:sp>
      <p:sp>
        <p:nvSpPr>
          <p:cNvPr id="14" name="Oval 13"/>
          <p:cNvSpPr/>
          <p:nvPr/>
        </p:nvSpPr>
        <p:spPr>
          <a:xfrm>
            <a:off x="2781300" y="4343400"/>
            <a:ext cx="2180492" cy="80889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Box 1"/>
          <p:cNvSpPr txBox="1">
            <a:spLocks noChangeArrowheads="1"/>
          </p:cNvSpPr>
          <p:nvPr/>
        </p:nvSpPr>
        <p:spPr bwMode="auto">
          <a:xfrm>
            <a:off x="3481388" y="766764"/>
            <a:ext cx="5122862" cy="1323975"/>
          </a:xfrm>
          <a:prstGeom prst="rect">
            <a:avLst/>
          </a:prstGeom>
          <a:noFill/>
          <a:ln w="9525">
            <a:noFill/>
            <a:miter lim="800000"/>
            <a:headEnd/>
            <a:tailEnd/>
          </a:ln>
        </p:spPr>
        <p:txBody>
          <a:bodyPr wrap="none">
            <a:spAutoFit/>
          </a:bodyPr>
          <a:lstStyle/>
          <a:p>
            <a:r>
              <a:rPr lang="en-US" sz="2000">
                <a:latin typeface="Comic Sans MS" pitchFamily="66" charset="0"/>
              </a:rPr>
              <a:t>Consider the following problem:</a:t>
            </a:r>
          </a:p>
          <a:p>
            <a:endParaRPr lang="en-US" sz="2000">
              <a:latin typeface="Comic Sans MS" pitchFamily="66" charset="0"/>
            </a:endParaRPr>
          </a:p>
          <a:p>
            <a:r>
              <a:rPr lang="en-US" sz="2000">
                <a:latin typeface="Comic Sans MS" pitchFamily="66" charset="0"/>
              </a:rPr>
              <a:t>Given three values, x, y, and z, find out if</a:t>
            </a:r>
          </a:p>
          <a:p>
            <a:r>
              <a:rPr lang="en-US" sz="2000">
                <a:latin typeface="Comic Sans MS" pitchFamily="66" charset="0"/>
              </a:rPr>
              <a:t>y lies in between x and z.</a:t>
            </a:r>
          </a:p>
        </p:txBody>
      </p:sp>
      <p:sp>
        <p:nvSpPr>
          <p:cNvPr id="3" name="Rectangle 2"/>
          <p:cNvSpPr/>
          <p:nvPr/>
        </p:nvSpPr>
        <p:spPr>
          <a:xfrm>
            <a:off x="3008314" y="2841626"/>
            <a:ext cx="5519737" cy="436563"/>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 name="Isosceles Triangle 3"/>
          <p:cNvSpPr/>
          <p:nvPr/>
        </p:nvSpPr>
        <p:spPr>
          <a:xfrm>
            <a:off x="6664325" y="3286126"/>
            <a:ext cx="293688"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5781" name="TextBox 4"/>
          <p:cNvSpPr txBox="1">
            <a:spLocks noChangeArrowheads="1"/>
          </p:cNvSpPr>
          <p:nvPr/>
        </p:nvSpPr>
        <p:spPr bwMode="auto">
          <a:xfrm>
            <a:off x="6659564" y="3732214"/>
            <a:ext cx="295275" cy="338137"/>
          </a:xfrm>
          <a:prstGeom prst="rect">
            <a:avLst/>
          </a:prstGeom>
          <a:noFill/>
          <a:ln w="9525">
            <a:noFill/>
            <a:miter lim="800000"/>
            <a:headEnd/>
            <a:tailEnd/>
          </a:ln>
        </p:spPr>
        <p:txBody>
          <a:bodyPr wrap="none">
            <a:spAutoFit/>
          </a:bodyPr>
          <a:lstStyle/>
          <a:p>
            <a:r>
              <a:rPr lang="en-US">
                <a:latin typeface="Comic Sans MS" pitchFamily="66" charset="0"/>
              </a:rPr>
              <a:t>z</a:t>
            </a:r>
          </a:p>
        </p:txBody>
      </p:sp>
      <p:sp>
        <p:nvSpPr>
          <p:cNvPr id="6" name="Isosceles Triangle 5"/>
          <p:cNvSpPr/>
          <p:nvPr/>
        </p:nvSpPr>
        <p:spPr>
          <a:xfrm>
            <a:off x="4527550" y="3292475"/>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5783" name="TextBox 6"/>
          <p:cNvSpPr txBox="1">
            <a:spLocks noChangeArrowheads="1"/>
          </p:cNvSpPr>
          <p:nvPr/>
        </p:nvSpPr>
        <p:spPr bwMode="auto">
          <a:xfrm>
            <a:off x="4508500" y="3738564"/>
            <a:ext cx="306388" cy="338137"/>
          </a:xfrm>
          <a:prstGeom prst="rect">
            <a:avLst/>
          </a:prstGeom>
          <a:noFill/>
          <a:ln w="9525">
            <a:noFill/>
            <a:miter lim="800000"/>
            <a:headEnd/>
            <a:tailEnd/>
          </a:ln>
        </p:spPr>
        <p:txBody>
          <a:bodyPr wrap="none">
            <a:spAutoFit/>
          </a:bodyPr>
          <a:lstStyle/>
          <a:p>
            <a:r>
              <a:rPr lang="en-US">
                <a:latin typeface="Comic Sans MS" pitchFamily="66" charset="0"/>
              </a:rPr>
              <a:t>x</a:t>
            </a:r>
          </a:p>
        </p:txBody>
      </p:sp>
      <p:cxnSp>
        <p:nvCxnSpPr>
          <p:cNvPr id="17" name="Straight Connector 16"/>
          <p:cNvCxnSpPr>
            <a:endCxn id="6" idx="0"/>
          </p:cNvCxnSpPr>
          <p:nvPr/>
        </p:nvCxnSpPr>
        <p:spPr>
          <a:xfrm rot="5400000">
            <a:off x="4455320" y="3064670"/>
            <a:ext cx="447675" cy="793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593683" y="3067845"/>
            <a:ext cx="446087" cy="952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5786" name="TextBox 18"/>
          <p:cNvSpPr txBox="1">
            <a:spLocks noChangeArrowheads="1"/>
          </p:cNvSpPr>
          <p:nvPr/>
        </p:nvSpPr>
        <p:spPr bwMode="auto">
          <a:xfrm>
            <a:off x="3473451" y="2890839"/>
            <a:ext cx="682625" cy="338137"/>
          </a:xfrm>
          <a:prstGeom prst="rect">
            <a:avLst/>
          </a:prstGeom>
          <a:noFill/>
          <a:ln w="9525">
            <a:noFill/>
            <a:miter lim="800000"/>
            <a:headEnd/>
            <a:tailEnd/>
          </a:ln>
        </p:spPr>
        <p:txBody>
          <a:bodyPr wrap="none">
            <a:spAutoFit/>
          </a:bodyPr>
          <a:lstStyle/>
          <a:p>
            <a:r>
              <a:rPr lang="en-US">
                <a:solidFill>
                  <a:schemeClr val="bg1"/>
                </a:solidFill>
              </a:rPr>
              <a:t>y  &lt; x</a:t>
            </a:r>
          </a:p>
        </p:txBody>
      </p:sp>
      <p:sp>
        <p:nvSpPr>
          <p:cNvPr id="75787" name="TextBox 19"/>
          <p:cNvSpPr txBox="1">
            <a:spLocks noChangeArrowheads="1"/>
          </p:cNvSpPr>
          <p:nvPr/>
        </p:nvSpPr>
        <p:spPr bwMode="auto">
          <a:xfrm>
            <a:off x="4978401" y="2900364"/>
            <a:ext cx="1552575" cy="338137"/>
          </a:xfrm>
          <a:prstGeom prst="rect">
            <a:avLst/>
          </a:prstGeom>
          <a:noFill/>
          <a:ln w="9525">
            <a:noFill/>
            <a:miter lim="800000"/>
            <a:headEnd/>
            <a:tailEnd/>
          </a:ln>
        </p:spPr>
        <p:txBody>
          <a:bodyPr wrap="none">
            <a:spAutoFit/>
          </a:bodyPr>
          <a:lstStyle/>
          <a:p>
            <a:r>
              <a:rPr lang="en-US">
                <a:solidFill>
                  <a:schemeClr val="bg1"/>
                </a:solidFill>
              </a:rPr>
              <a:t>y &gt; x and y &lt; z</a:t>
            </a:r>
          </a:p>
        </p:txBody>
      </p:sp>
      <p:sp>
        <p:nvSpPr>
          <p:cNvPr id="75788" name="TextBox 20"/>
          <p:cNvSpPr txBox="1">
            <a:spLocks noChangeArrowheads="1"/>
          </p:cNvSpPr>
          <p:nvPr/>
        </p:nvSpPr>
        <p:spPr bwMode="auto">
          <a:xfrm>
            <a:off x="7361239" y="2890839"/>
            <a:ext cx="625475" cy="338137"/>
          </a:xfrm>
          <a:prstGeom prst="rect">
            <a:avLst/>
          </a:prstGeom>
          <a:noFill/>
          <a:ln w="9525">
            <a:noFill/>
            <a:miter lim="800000"/>
            <a:headEnd/>
            <a:tailEnd/>
          </a:ln>
        </p:spPr>
        <p:txBody>
          <a:bodyPr wrap="none">
            <a:spAutoFit/>
          </a:bodyPr>
          <a:lstStyle/>
          <a:p>
            <a:r>
              <a:rPr lang="en-US">
                <a:solidFill>
                  <a:schemeClr val="bg1"/>
                </a:solidFill>
              </a:rPr>
              <a:t>y &gt; z</a:t>
            </a:r>
          </a:p>
        </p:txBody>
      </p:sp>
      <p:sp>
        <p:nvSpPr>
          <p:cNvPr id="75789" name="TextBox 12"/>
          <p:cNvSpPr txBox="1">
            <a:spLocks noChangeArrowheads="1"/>
          </p:cNvSpPr>
          <p:nvPr/>
        </p:nvSpPr>
        <p:spPr bwMode="auto">
          <a:xfrm>
            <a:off x="3205163" y="4346575"/>
            <a:ext cx="6529352" cy="1569660"/>
          </a:xfrm>
          <a:prstGeom prst="rect">
            <a:avLst/>
          </a:prstGeom>
          <a:noFill/>
          <a:ln w="9525">
            <a:noFill/>
            <a:miter lim="800000"/>
            <a:headEnd/>
            <a:tailEnd/>
          </a:ln>
        </p:spPr>
        <p:txBody>
          <a:bodyPr wrap="none">
            <a:spAutoFit/>
          </a:bodyPr>
          <a:lstStyle/>
          <a:p>
            <a:r>
              <a:rPr lang="en-US" dirty="0">
                <a:latin typeface="Comic Sans MS" pitchFamily="66" charset="0"/>
              </a:rPr>
              <a:t>But the following is simpler and eliminates one else clause:</a:t>
            </a:r>
          </a:p>
          <a:p>
            <a:endParaRPr lang="en-US" dirty="0">
              <a:latin typeface="Comic Sans MS" pitchFamily="66" charset="0"/>
            </a:endParaRPr>
          </a:p>
          <a:p>
            <a:r>
              <a:rPr lang="en-US" dirty="0">
                <a:latin typeface="Comic Sans MS" pitchFamily="66" charset="0"/>
              </a:rPr>
              <a:t>if ( y &gt; x &amp;&amp; y &lt; z )</a:t>
            </a:r>
          </a:p>
          <a:p>
            <a:r>
              <a:rPr lang="en-US" dirty="0">
                <a:latin typeface="Comic Sans MS" pitchFamily="66" charset="0"/>
              </a:rPr>
              <a:t>     </a:t>
            </a:r>
            <a:r>
              <a:rPr lang="en-US" dirty="0" err="1">
                <a:latin typeface="Comic Sans MS" pitchFamily="66" charset="0"/>
              </a:rPr>
              <a:t>System.out.println</a:t>
            </a:r>
            <a:r>
              <a:rPr lang="en-US" dirty="0">
                <a:latin typeface="Comic Sans MS" pitchFamily="66" charset="0"/>
              </a:rPr>
              <a:t>( “\n the value of y is between x and z.”);</a:t>
            </a:r>
          </a:p>
          <a:p>
            <a:r>
              <a:rPr lang="en-US" dirty="0">
                <a:latin typeface="Comic Sans MS" pitchFamily="66" charset="0"/>
              </a:rPr>
              <a:t>else</a:t>
            </a:r>
          </a:p>
          <a:p>
            <a:r>
              <a:rPr lang="en-US" dirty="0">
                <a:latin typeface="Comic Sans MS" pitchFamily="66" charset="0"/>
              </a:rPr>
              <a:t>     </a:t>
            </a:r>
            <a:r>
              <a:rPr lang="en-US" dirty="0" err="1">
                <a:latin typeface="Comic Sans MS" pitchFamily="66" charset="0"/>
              </a:rPr>
              <a:t>System.out.println</a:t>
            </a:r>
            <a:r>
              <a:rPr lang="en-US" dirty="0">
                <a:latin typeface="Comic Sans MS" pitchFamily="66" charset="0"/>
              </a:rPr>
              <a:t>( “\n the value of y is not between x and z.”);</a:t>
            </a:r>
          </a:p>
        </p:txBody>
      </p:sp>
    </p:spTree>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a:xfrm>
            <a:off x="3694114" y="654078"/>
            <a:ext cx="4828880" cy="693656"/>
          </a:xfrm>
        </p:spPr>
        <p:txBody>
          <a:bodyPr>
            <a:normAutofit/>
          </a:bodyPr>
          <a:lstStyle/>
          <a:p>
            <a:pPr eaLnBrk="1" hangingPunct="1"/>
            <a:r>
              <a:rPr lang="en-US" sz="2000" dirty="0">
                <a:latin typeface="Comic Sans MS" pitchFamily="66" charset="0"/>
              </a:rPr>
              <a:t>Operator Precedence (again)</a:t>
            </a:r>
          </a:p>
        </p:txBody>
      </p:sp>
      <p:sp>
        <p:nvSpPr>
          <p:cNvPr id="76803" name="Text Box 5"/>
          <p:cNvSpPr txBox="1">
            <a:spLocks noChangeArrowheads="1"/>
          </p:cNvSpPr>
          <p:nvPr/>
        </p:nvSpPr>
        <p:spPr bwMode="auto">
          <a:xfrm>
            <a:off x="5130197" y="2317691"/>
            <a:ext cx="3214341" cy="3293209"/>
          </a:xfrm>
          <a:prstGeom prst="rect">
            <a:avLst/>
          </a:prstGeom>
          <a:noFill/>
          <a:ln w="9525">
            <a:noFill/>
            <a:miter lim="800000"/>
            <a:headEnd/>
            <a:tailEnd/>
          </a:ln>
        </p:spPr>
        <p:txBody>
          <a:bodyPr wrap="none">
            <a:spAutoFit/>
          </a:bodyPr>
          <a:lstStyle/>
          <a:p>
            <a:endParaRPr lang="en-US" dirty="0"/>
          </a:p>
          <a:p>
            <a:r>
              <a:rPr lang="en-US" b="1" dirty="0"/>
              <a:t>+</a:t>
            </a:r>
            <a:r>
              <a:rPr lang="en-US" dirty="0"/>
              <a:t>		unary plus</a:t>
            </a:r>
          </a:p>
          <a:p>
            <a:pPr>
              <a:buFontTx/>
              <a:buChar char="-"/>
            </a:pPr>
            <a:r>
              <a:rPr lang="en-US" b="1" dirty="0"/>
              <a:t> </a:t>
            </a:r>
            <a:r>
              <a:rPr lang="en-US" dirty="0"/>
              <a:t>		unary minus</a:t>
            </a:r>
          </a:p>
          <a:p>
            <a:r>
              <a:rPr lang="en-US" b="1" dirty="0"/>
              <a:t>!</a:t>
            </a:r>
            <a:r>
              <a:rPr lang="en-US" dirty="0"/>
              <a:t>		Not</a:t>
            </a:r>
          </a:p>
          <a:p>
            <a:endParaRPr lang="en-US" dirty="0"/>
          </a:p>
          <a:p>
            <a:r>
              <a:rPr lang="en-US" b="1" dirty="0"/>
              <a:t>*</a:t>
            </a:r>
            <a:r>
              <a:rPr lang="en-US" dirty="0"/>
              <a:t>		multiplication</a:t>
            </a:r>
          </a:p>
          <a:p>
            <a:r>
              <a:rPr lang="en-US" b="1" dirty="0"/>
              <a:t>/</a:t>
            </a:r>
            <a:r>
              <a:rPr lang="en-US" dirty="0"/>
              <a:t>		division</a:t>
            </a:r>
          </a:p>
          <a:p>
            <a:r>
              <a:rPr lang="en-US" b="1" dirty="0"/>
              <a:t>%</a:t>
            </a:r>
            <a:r>
              <a:rPr lang="en-US" dirty="0"/>
              <a:t>		remainder</a:t>
            </a:r>
          </a:p>
          <a:p>
            <a:endParaRPr lang="en-US" dirty="0"/>
          </a:p>
          <a:p>
            <a:r>
              <a:rPr lang="en-US" b="1" dirty="0"/>
              <a:t>+</a:t>
            </a:r>
            <a:r>
              <a:rPr lang="en-US" dirty="0"/>
              <a:t>		addition</a:t>
            </a:r>
          </a:p>
          <a:p>
            <a:r>
              <a:rPr lang="en-US" b="1" dirty="0"/>
              <a:t>-</a:t>
            </a:r>
            <a:r>
              <a:rPr lang="en-US" dirty="0"/>
              <a:t>		subtraction</a:t>
            </a:r>
          </a:p>
          <a:p>
            <a:endParaRPr lang="en-US" dirty="0"/>
          </a:p>
          <a:p>
            <a:endParaRPr lang="en-US" dirty="0"/>
          </a:p>
        </p:txBody>
      </p:sp>
      <p:sp>
        <p:nvSpPr>
          <p:cNvPr id="76806" name="Line 8"/>
          <p:cNvSpPr>
            <a:spLocks noChangeShapeType="1"/>
          </p:cNvSpPr>
          <p:nvPr/>
        </p:nvSpPr>
        <p:spPr bwMode="auto">
          <a:xfrm flipV="1">
            <a:off x="3872981" y="2333897"/>
            <a:ext cx="30637" cy="2837468"/>
          </a:xfrm>
          <a:prstGeom prst="line">
            <a:avLst/>
          </a:prstGeom>
          <a:noFill/>
          <a:ln w="25400">
            <a:solidFill>
              <a:schemeClr val="tx1"/>
            </a:solidFill>
            <a:round/>
            <a:headEnd/>
            <a:tailEnd type="triangle" w="med" len="med"/>
          </a:ln>
        </p:spPr>
        <p:txBody>
          <a:bodyPr/>
          <a:lstStyle/>
          <a:p>
            <a:endParaRPr lang="en-US"/>
          </a:p>
        </p:txBody>
      </p:sp>
      <p:sp>
        <p:nvSpPr>
          <p:cNvPr id="76807" name="Text Box 9"/>
          <p:cNvSpPr txBox="1">
            <a:spLocks noChangeArrowheads="1"/>
          </p:cNvSpPr>
          <p:nvPr/>
        </p:nvSpPr>
        <p:spPr bwMode="auto">
          <a:xfrm>
            <a:off x="3065418" y="1952897"/>
            <a:ext cx="1865313" cy="336550"/>
          </a:xfrm>
          <a:prstGeom prst="rect">
            <a:avLst/>
          </a:prstGeom>
          <a:noFill/>
          <a:ln w="9525">
            <a:noFill/>
            <a:miter lim="800000"/>
            <a:headEnd/>
            <a:tailEnd/>
          </a:ln>
        </p:spPr>
        <p:txBody>
          <a:bodyPr wrap="none">
            <a:spAutoFit/>
          </a:bodyPr>
          <a:lstStyle/>
          <a:p>
            <a:r>
              <a:rPr lang="en-US"/>
              <a:t>higher precedence</a:t>
            </a:r>
          </a:p>
        </p:txBody>
      </p:sp>
      <p:sp>
        <p:nvSpPr>
          <p:cNvPr id="76808" name="Text Box 10"/>
          <p:cNvSpPr txBox="1">
            <a:spLocks noChangeArrowheads="1"/>
          </p:cNvSpPr>
          <p:nvPr/>
        </p:nvSpPr>
        <p:spPr bwMode="auto">
          <a:xfrm>
            <a:off x="3065417" y="5274349"/>
            <a:ext cx="1785938" cy="336550"/>
          </a:xfrm>
          <a:prstGeom prst="rect">
            <a:avLst/>
          </a:prstGeom>
          <a:noFill/>
          <a:ln w="9525">
            <a:noFill/>
            <a:miter lim="800000"/>
            <a:headEnd/>
            <a:tailEnd/>
          </a:ln>
        </p:spPr>
        <p:txBody>
          <a:bodyPr wrap="none">
            <a:spAutoFit/>
          </a:bodyPr>
          <a:lstStyle/>
          <a:p>
            <a:r>
              <a:rPr lang="en-US" dirty="0"/>
              <a:t>lower precedence</a:t>
            </a:r>
          </a:p>
        </p:txBody>
      </p:sp>
      <p:sp>
        <p:nvSpPr>
          <p:cNvPr id="11" name="Line 11"/>
          <p:cNvSpPr>
            <a:spLocks noChangeShapeType="1"/>
          </p:cNvSpPr>
          <p:nvPr/>
        </p:nvSpPr>
        <p:spPr bwMode="auto">
          <a:xfrm>
            <a:off x="5082621" y="3460161"/>
            <a:ext cx="3733800" cy="0"/>
          </a:xfrm>
          <a:prstGeom prst="line">
            <a:avLst/>
          </a:prstGeom>
          <a:noFill/>
          <a:ln w="25400">
            <a:solidFill>
              <a:schemeClr val="tx1"/>
            </a:solidFill>
            <a:round/>
            <a:headEnd/>
            <a:tailEnd/>
          </a:ln>
        </p:spPr>
        <p:txBody>
          <a:bodyPr/>
          <a:lstStyle/>
          <a:p>
            <a:endParaRPr lang="en-US"/>
          </a:p>
        </p:txBody>
      </p:sp>
      <p:sp>
        <p:nvSpPr>
          <p:cNvPr id="12" name="Line 11"/>
          <p:cNvSpPr>
            <a:spLocks noChangeShapeType="1"/>
          </p:cNvSpPr>
          <p:nvPr/>
        </p:nvSpPr>
        <p:spPr bwMode="auto">
          <a:xfrm>
            <a:off x="5131259" y="4452383"/>
            <a:ext cx="3733800" cy="0"/>
          </a:xfrm>
          <a:prstGeom prst="line">
            <a:avLst/>
          </a:prstGeom>
          <a:noFill/>
          <a:ln w="25400">
            <a:solidFill>
              <a:schemeClr val="tx1"/>
            </a:solidFill>
            <a:round/>
            <a:headEnd/>
            <a:tailEn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4251325" y="1125651"/>
            <a:ext cx="3937296" cy="3046988"/>
          </a:xfrm>
          <a:prstGeom prst="rect">
            <a:avLst/>
          </a:prstGeom>
          <a:noFill/>
          <a:ln w="9525">
            <a:noFill/>
            <a:miter lim="800000"/>
            <a:headEnd/>
            <a:tailEnd/>
          </a:ln>
        </p:spPr>
        <p:txBody>
          <a:bodyPr wrap="none">
            <a:spAutoFit/>
          </a:bodyPr>
          <a:lstStyle/>
          <a:p>
            <a:endParaRPr lang="en-US" dirty="0"/>
          </a:p>
          <a:p>
            <a:r>
              <a:rPr lang="en-US" b="1" dirty="0"/>
              <a:t>&lt;</a:t>
            </a:r>
            <a:r>
              <a:rPr lang="en-US" dirty="0"/>
              <a:t>		less than</a:t>
            </a:r>
          </a:p>
          <a:p>
            <a:r>
              <a:rPr lang="en-US" b="1" dirty="0"/>
              <a:t>&gt;</a:t>
            </a:r>
            <a:r>
              <a:rPr lang="en-US" dirty="0"/>
              <a:t>		greater than</a:t>
            </a:r>
          </a:p>
          <a:p>
            <a:r>
              <a:rPr lang="en-US" b="1" dirty="0"/>
              <a:t>&lt;=</a:t>
            </a:r>
            <a:r>
              <a:rPr lang="en-US" dirty="0"/>
              <a:t>		less than or equal</a:t>
            </a:r>
          </a:p>
          <a:p>
            <a:r>
              <a:rPr lang="en-US" b="1" dirty="0"/>
              <a:t>&gt;=</a:t>
            </a:r>
            <a:r>
              <a:rPr lang="en-US" dirty="0"/>
              <a:t>		greater than or equal</a:t>
            </a:r>
          </a:p>
          <a:p>
            <a:endParaRPr lang="en-US" dirty="0"/>
          </a:p>
          <a:p>
            <a:r>
              <a:rPr lang="en-US" b="1" dirty="0"/>
              <a:t>==</a:t>
            </a:r>
            <a:r>
              <a:rPr lang="en-US" dirty="0"/>
              <a:t>		equal</a:t>
            </a:r>
          </a:p>
          <a:p>
            <a:r>
              <a:rPr lang="en-US" b="1" dirty="0"/>
              <a:t>!=</a:t>
            </a:r>
            <a:r>
              <a:rPr lang="en-US" dirty="0"/>
              <a:t>		not equal</a:t>
            </a:r>
          </a:p>
          <a:p>
            <a:endParaRPr lang="en-US" dirty="0"/>
          </a:p>
          <a:p>
            <a:r>
              <a:rPr lang="en-US" b="1" dirty="0"/>
              <a:t>&amp;&amp;</a:t>
            </a:r>
            <a:r>
              <a:rPr lang="en-US" dirty="0"/>
              <a:t>		and</a:t>
            </a:r>
          </a:p>
          <a:p>
            <a:endParaRPr lang="en-US" dirty="0"/>
          </a:p>
          <a:p>
            <a:r>
              <a:rPr lang="en-US" b="1" dirty="0"/>
              <a:t>||</a:t>
            </a:r>
            <a:r>
              <a:rPr lang="en-US" dirty="0"/>
              <a:t>		or</a:t>
            </a:r>
          </a:p>
        </p:txBody>
      </p:sp>
      <p:sp>
        <p:nvSpPr>
          <p:cNvPr id="77827" name="Line 5"/>
          <p:cNvSpPr>
            <a:spLocks noChangeShapeType="1"/>
          </p:cNvSpPr>
          <p:nvPr/>
        </p:nvSpPr>
        <p:spPr bwMode="auto">
          <a:xfrm flipV="1">
            <a:off x="2667000" y="1447800"/>
            <a:ext cx="0" cy="4267200"/>
          </a:xfrm>
          <a:prstGeom prst="line">
            <a:avLst/>
          </a:prstGeom>
          <a:noFill/>
          <a:ln w="25400">
            <a:solidFill>
              <a:schemeClr val="tx1"/>
            </a:solidFill>
            <a:round/>
            <a:headEnd/>
            <a:tailEnd type="triangle" w="med" len="med"/>
          </a:ln>
        </p:spPr>
        <p:txBody>
          <a:bodyPr/>
          <a:lstStyle/>
          <a:p>
            <a:endParaRPr lang="en-US"/>
          </a:p>
        </p:txBody>
      </p:sp>
      <p:sp>
        <p:nvSpPr>
          <p:cNvPr id="77828" name="Text Box 6"/>
          <p:cNvSpPr txBox="1">
            <a:spLocks noChangeArrowheads="1"/>
          </p:cNvSpPr>
          <p:nvPr/>
        </p:nvSpPr>
        <p:spPr bwMode="auto">
          <a:xfrm>
            <a:off x="1828801" y="1066800"/>
            <a:ext cx="1865313" cy="336550"/>
          </a:xfrm>
          <a:prstGeom prst="rect">
            <a:avLst/>
          </a:prstGeom>
          <a:noFill/>
          <a:ln w="9525">
            <a:noFill/>
            <a:miter lim="800000"/>
            <a:headEnd/>
            <a:tailEnd/>
          </a:ln>
        </p:spPr>
        <p:txBody>
          <a:bodyPr wrap="none">
            <a:spAutoFit/>
          </a:bodyPr>
          <a:lstStyle/>
          <a:p>
            <a:r>
              <a:rPr lang="en-US"/>
              <a:t>higher precedence</a:t>
            </a:r>
          </a:p>
        </p:txBody>
      </p:sp>
      <p:sp>
        <p:nvSpPr>
          <p:cNvPr id="77829" name="Text Box 7"/>
          <p:cNvSpPr txBox="1">
            <a:spLocks noChangeArrowheads="1"/>
          </p:cNvSpPr>
          <p:nvPr/>
        </p:nvSpPr>
        <p:spPr bwMode="auto">
          <a:xfrm>
            <a:off x="1752600" y="5867400"/>
            <a:ext cx="1785938" cy="336550"/>
          </a:xfrm>
          <a:prstGeom prst="rect">
            <a:avLst/>
          </a:prstGeom>
          <a:noFill/>
          <a:ln w="9525">
            <a:noFill/>
            <a:miter lim="800000"/>
            <a:headEnd/>
            <a:tailEnd/>
          </a:ln>
        </p:spPr>
        <p:txBody>
          <a:bodyPr wrap="none">
            <a:spAutoFit/>
          </a:bodyPr>
          <a:lstStyle/>
          <a:p>
            <a:r>
              <a:rPr lang="en-US"/>
              <a:t>lower precedence</a:t>
            </a:r>
          </a:p>
        </p:txBody>
      </p:sp>
      <p:sp>
        <p:nvSpPr>
          <p:cNvPr id="77833" name="Line 11"/>
          <p:cNvSpPr>
            <a:spLocks noChangeShapeType="1"/>
          </p:cNvSpPr>
          <p:nvPr/>
        </p:nvSpPr>
        <p:spPr bwMode="auto">
          <a:xfrm>
            <a:off x="4293476" y="2536775"/>
            <a:ext cx="3733800" cy="0"/>
          </a:xfrm>
          <a:prstGeom prst="line">
            <a:avLst/>
          </a:prstGeom>
          <a:noFill/>
          <a:ln w="25400">
            <a:solidFill>
              <a:schemeClr val="tx1"/>
            </a:solidFill>
            <a:round/>
            <a:headEnd/>
            <a:tailEnd/>
          </a:ln>
        </p:spPr>
        <p:txBody>
          <a:bodyPr/>
          <a:lstStyle/>
          <a:p>
            <a:endParaRPr lang="en-US"/>
          </a:p>
        </p:txBody>
      </p:sp>
      <p:sp>
        <p:nvSpPr>
          <p:cNvPr id="13" name="Line 11"/>
          <p:cNvSpPr>
            <a:spLocks noChangeShapeType="1"/>
          </p:cNvSpPr>
          <p:nvPr/>
        </p:nvSpPr>
        <p:spPr bwMode="auto">
          <a:xfrm>
            <a:off x="4309246" y="3235695"/>
            <a:ext cx="3733800" cy="0"/>
          </a:xfrm>
          <a:prstGeom prst="line">
            <a:avLst/>
          </a:prstGeom>
          <a:noFill/>
          <a:ln w="25400">
            <a:solidFill>
              <a:schemeClr val="tx1"/>
            </a:solidFill>
            <a:round/>
            <a:headEnd/>
            <a:tailEnd/>
          </a:ln>
        </p:spPr>
        <p:txBody>
          <a:bodyPr/>
          <a:lstStyle/>
          <a:p>
            <a:endParaRPr lang="en-US"/>
          </a:p>
        </p:txBody>
      </p:sp>
      <p:sp>
        <p:nvSpPr>
          <p:cNvPr id="14" name="Text Box 5"/>
          <p:cNvSpPr txBox="1">
            <a:spLocks noChangeArrowheads="1"/>
          </p:cNvSpPr>
          <p:nvPr/>
        </p:nvSpPr>
        <p:spPr bwMode="auto">
          <a:xfrm>
            <a:off x="4235556" y="4391651"/>
            <a:ext cx="3810659" cy="1815882"/>
          </a:xfrm>
          <a:prstGeom prst="rect">
            <a:avLst/>
          </a:prstGeom>
          <a:noFill/>
          <a:ln w="9525">
            <a:noFill/>
            <a:miter lim="800000"/>
            <a:headEnd/>
            <a:tailEnd/>
          </a:ln>
        </p:spPr>
        <p:txBody>
          <a:bodyPr wrap="none">
            <a:spAutoFit/>
          </a:bodyPr>
          <a:lstStyle/>
          <a:p>
            <a:r>
              <a:rPr lang="en-US" b="1" dirty="0"/>
              <a:t>=</a:t>
            </a:r>
            <a:r>
              <a:rPr lang="en-US" dirty="0"/>
              <a:t>		assignment</a:t>
            </a:r>
          </a:p>
          <a:p>
            <a:r>
              <a:rPr lang="en-US" b="1" dirty="0"/>
              <a:t>+=</a:t>
            </a:r>
            <a:r>
              <a:rPr lang="en-US" dirty="0"/>
              <a:t>		add and assign</a:t>
            </a:r>
          </a:p>
          <a:p>
            <a:r>
              <a:rPr lang="en-US" b="1" dirty="0"/>
              <a:t>-=</a:t>
            </a:r>
            <a:r>
              <a:rPr lang="en-US" dirty="0"/>
              <a:t>		subtract and assign</a:t>
            </a:r>
          </a:p>
          <a:p>
            <a:r>
              <a:rPr lang="en-US" b="1" dirty="0"/>
              <a:t>*=</a:t>
            </a:r>
            <a:r>
              <a:rPr lang="en-US" dirty="0"/>
              <a:t>		multiply and assign</a:t>
            </a:r>
          </a:p>
          <a:p>
            <a:r>
              <a:rPr lang="en-US" b="1" dirty="0"/>
              <a:t>/=</a:t>
            </a:r>
            <a:r>
              <a:rPr lang="en-US" dirty="0"/>
              <a:t>		divide and assign</a:t>
            </a:r>
          </a:p>
          <a:p>
            <a:r>
              <a:rPr lang="en-US" b="1" dirty="0"/>
              <a:t>%=</a:t>
            </a:r>
            <a:r>
              <a:rPr lang="en-US" dirty="0"/>
              <a:t>		modulo and assign</a:t>
            </a:r>
          </a:p>
          <a:p>
            <a:endParaRPr lang="en-US" dirty="0"/>
          </a:p>
        </p:txBody>
      </p:sp>
      <p:sp>
        <p:nvSpPr>
          <p:cNvPr id="15" name="Line 11"/>
          <p:cNvSpPr>
            <a:spLocks noChangeShapeType="1"/>
          </p:cNvSpPr>
          <p:nvPr/>
        </p:nvSpPr>
        <p:spPr bwMode="auto">
          <a:xfrm>
            <a:off x="4335526" y="4302465"/>
            <a:ext cx="3733800" cy="0"/>
          </a:xfrm>
          <a:prstGeom prst="line">
            <a:avLst/>
          </a:prstGeom>
          <a:noFill/>
          <a:ln w="25400">
            <a:solidFill>
              <a:schemeClr val="tx1"/>
            </a:solidFill>
            <a:round/>
            <a:headEnd/>
            <a:tailEnd/>
          </a:ln>
        </p:spPr>
        <p:txBody>
          <a:bodyPr/>
          <a:lstStyle/>
          <a:p>
            <a:endParaRPr lang="en-US"/>
          </a:p>
        </p:txBody>
      </p:sp>
      <p:sp>
        <p:nvSpPr>
          <p:cNvPr id="16" name="Line 11"/>
          <p:cNvSpPr>
            <a:spLocks noChangeShapeType="1"/>
          </p:cNvSpPr>
          <p:nvPr/>
        </p:nvSpPr>
        <p:spPr bwMode="auto">
          <a:xfrm>
            <a:off x="4335526" y="3713905"/>
            <a:ext cx="3733800" cy="0"/>
          </a:xfrm>
          <a:prstGeom prst="line">
            <a:avLst/>
          </a:prstGeom>
          <a:noFill/>
          <a:ln w="25400">
            <a:solidFill>
              <a:schemeClr val="tx1"/>
            </a:solidFill>
            <a:round/>
            <a:headEnd/>
            <a:tailEn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462139" y="1779605"/>
            <a:ext cx="4055981" cy="765633"/>
          </a:xfrm>
        </p:spPr>
        <p:txBody>
          <a:bodyPr>
            <a:normAutofit/>
          </a:bodyPr>
          <a:lstStyle/>
          <a:p>
            <a:pPr eaLnBrk="1" hangingPunct="1"/>
            <a:r>
              <a:rPr lang="en-US" sz="2000" dirty="0">
                <a:latin typeface="Comic Sans MS" pitchFamily="66" charset="0"/>
              </a:rPr>
              <a:t>Comparing Characters</a:t>
            </a:r>
          </a:p>
        </p:txBody>
      </p:sp>
      <p:sp>
        <p:nvSpPr>
          <p:cNvPr id="79875" name="Text Box 3"/>
          <p:cNvSpPr txBox="1">
            <a:spLocks noChangeArrowheads="1"/>
          </p:cNvSpPr>
          <p:nvPr/>
        </p:nvSpPr>
        <p:spPr bwMode="auto">
          <a:xfrm>
            <a:off x="2462139" y="2675739"/>
            <a:ext cx="6774611" cy="1477328"/>
          </a:xfrm>
          <a:prstGeom prst="rect">
            <a:avLst/>
          </a:prstGeom>
          <a:noFill/>
          <a:ln w="9525">
            <a:noFill/>
            <a:miter lim="800000"/>
            <a:headEnd/>
            <a:tailEnd/>
          </a:ln>
        </p:spPr>
        <p:txBody>
          <a:bodyPr wrap="none">
            <a:spAutoFit/>
          </a:bodyPr>
          <a:lstStyle/>
          <a:p>
            <a:r>
              <a:rPr lang="en-US" sz="1800" dirty="0">
                <a:latin typeface="Comic Sans MS" pitchFamily="66" charset="0"/>
              </a:rPr>
              <a:t>Characters in the ASCII standard are arranged so </a:t>
            </a:r>
          </a:p>
          <a:p>
            <a:r>
              <a:rPr lang="en-US" sz="1800" dirty="0">
                <a:latin typeface="Comic Sans MS" pitchFamily="66" charset="0"/>
              </a:rPr>
              <a:t>that they compare in alphabetical order (collating sequence). </a:t>
            </a:r>
          </a:p>
          <a:p>
            <a:r>
              <a:rPr lang="en-US" sz="1800" dirty="0" smtClean="0">
                <a:latin typeface="Comic Sans MS" pitchFamily="66" charset="0"/>
              </a:rPr>
              <a:t>Lowercase </a:t>
            </a:r>
            <a:r>
              <a:rPr lang="en-US" sz="1800" dirty="0">
                <a:latin typeface="Comic Sans MS" pitchFamily="66" charset="0"/>
              </a:rPr>
              <a:t>characters are not equal to their upper case </a:t>
            </a:r>
          </a:p>
          <a:p>
            <a:r>
              <a:rPr lang="en-US" sz="1800" dirty="0">
                <a:latin typeface="Comic Sans MS" pitchFamily="66" charset="0"/>
              </a:rPr>
              <a:t>counterparts. As a matter of </a:t>
            </a:r>
            <a:r>
              <a:rPr lang="en-US" sz="1800" dirty="0" smtClean="0">
                <a:latin typeface="Comic Sans MS" pitchFamily="66" charset="0"/>
              </a:rPr>
              <a:t>fact, </a:t>
            </a:r>
            <a:r>
              <a:rPr lang="en-US" sz="1800" dirty="0">
                <a:latin typeface="Comic Sans MS" pitchFamily="66" charset="0"/>
              </a:rPr>
              <a:t>lower case characters are</a:t>
            </a:r>
          </a:p>
          <a:p>
            <a:r>
              <a:rPr lang="en-US" sz="1800" dirty="0">
                <a:latin typeface="Comic Sans MS" pitchFamily="66" charset="0"/>
              </a:rPr>
              <a:t>greater in value than upper case characters. </a:t>
            </a:r>
          </a:p>
        </p:txBody>
      </p:sp>
    </p:spTree>
  </p:cSld>
  <p:clrMapOvr>
    <a:masterClrMapping/>
  </p:clrMapOvr>
  <p:transition>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www.ascii.ws/images/ascii-chart.gif"/>
          <p:cNvPicPr>
            <a:picLocks noChangeAspect="1" noChangeArrowheads="1"/>
          </p:cNvPicPr>
          <p:nvPr/>
        </p:nvPicPr>
        <p:blipFill>
          <a:blip r:embed="rId2" cstate="print"/>
          <a:srcRect/>
          <a:stretch>
            <a:fillRect/>
          </a:stretch>
        </p:blipFill>
        <p:spPr bwMode="auto">
          <a:xfrm>
            <a:off x="2566989" y="1581150"/>
            <a:ext cx="6810375" cy="4648200"/>
          </a:xfrm>
          <a:prstGeom prst="rect">
            <a:avLst/>
          </a:prstGeom>
          <a:noFill/>
          <a:ln w="9525">
            <a:noFill/>
            <a:miter lim="800000"/>
            <a:headEnd/>
            <a:tailEnd/>
          </a:ln>
        </p:spPr>
      </p:pic>
      <p:sp>
        <p:nvSpPr>
          <p:cNvPr id="80899" name="TextBox 3"/>
          <p:cNvSpPr txBox="1">
            <a:spLocks noChangeArrowheads="1"/>
          </p:cNvSpPr>
          <p:nvPr/>
        </p:nvSpPr>
        <p:spPr bwMode="auto">
          <a:xfrm>
            <a:off x="4286250" y="877888"/>
            <a:ext cx="2927350" cy="400050"/>
          </a:xfrm>
          <a:prstGeom prst="rect">
            <a:avLst/>
          </a:prstGeom>
          <a:noFill/>
          <a:ln w="9525">
            <a:noFill/>
            <a:miter lim="800000"/>
            <a:headEnd/>
            <a:tailEnd/>
          </a:ln>
        </p:spPr>
        <p:txBody>
          <a:bodyPr wrap="none">
            <a:spAutoFit/>
          </a:bodyPr>
          <a:lstStyle/>
          <a:p>
            <a:r>
              <a:rPr lang="en-US" sz="2000">
                <a:latin typeface="Comic Sans MS" pitchFamily="66" charset="0"/>
              </a:rPr>
              <a:t>The ASCII Code Table</a:t>
            </a:r>
          </a:p>
        </p:txBody>
      </p:sp>
    </p:spTree>
  </p:cSld>
  <p:clrMapOvr>
    <a:masterClrMapping/>
  </p:clrMapOvr>
  <p:transition>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2"/>
          <p:cNvSpPr txBox="1">
            <a:spLocks noChangeArrowheads="1"/>
          </p:cNvSpPr>
          <p:nvPr/>
        </p:nvSpPr>
        <p:spPr bwMode="auto">
          <a:xfrm>
            <a:off x="4443413" y="2733675"/>
            <a:ext cx="742950" cy="400050"/>
          </a:xfrm>
          <a:prstGeom prst="rect">
            <a:avLst/>
          </a:prstGeom>
          <a:noFill/>
          <a:ln w="9525">
            <a:noFill/>
            <a:miter lim="800000"/>
            <a:headEnd/>
            <a:tailEnd/>
          </a:ln>
        </p:spPr>
        <p:txBody>
          <a:bodyPr wrap="none">
            <a:spAutoFit/>
          </a:bodyPr>
          <a:lstStyle/>
          <a:p>
            <a:r>
              <a:rPr lang="en-US" sz="2000" dirty="0">
                <a:latin typeface="Comic Sans MS" pitchFamily="66" charset="0"/>
              </a:rPr>
              <a:t>c a t</a:t>
            </a:r>
          </a:p>
        </p:txBody>
      </p:sp>
      <p:sp>
        <p:nvSpPr>
          <p:cNvPr id="81923" name="TextBox 3"/>
          <p:cNvSpPr txBox="1">
            <a:spLocks noChangeArrowheads="1"/>
          </p:cNvSpPr>
          <p:nvPr/>
        </p:nvSpPr>
        <p:spPr bwMode="auto">
          <a:xfrm>
            <a:off x="6599239" y="2784475"/>
            <a:ext cx="744537" cy="400050"/>
          </a:xfrm>
          <a:prstGeom prst="rect">
            <a:avLst/>
          </a:prstGeom>
          <a:noFill/>
          <a:ln w="9525">
            <a:noFill/>
            <a:miter lim="800000"/>
            <a:headEnd/>
            <a:tailEnd/>
          </a:ln>
        </p:spPr>
        <p:txBody>
          <a:bodyPr wrap="none">
            <a:spAutoFit/>
          </a:bodyPr>
          <a:lstStyle/>
          <a:p>
            <a:r>
              <a:rPr lang="en-US" sz="2000">
                <a:latin typeface="Comic Sans MS" pitchFamily="66" charset="0"/>
              </a:rPr>
              <a:t>c a r</a:t>
            </a:r>
          </a:p>
        </p:txBody>
      </p:sp>
      <p:sp>
        <p:nvSpPr>
          <p:cNvPr id="81924" name="TextBox 4"/>
          <p:cNvSpPr txBox="1">
            <a:spLocks noChangeArrowheads="1"/>
          </p:cNvSpPr>
          <p:nvPr/>
        </p:nvSpPr>
        <p:spPr bwMode="auto">
          <a:xfrm>
            <a:off x="4083220" y="3225368"/>
            <a:ext cx="1511300" cy="368300"/>
          </a:xfrm>
          <a:prstGeom prst="rect">
            <a:avLst/>
          </a:prstGeom>
          <a:noFill/>
          <a:ln w="9525">
            <a:noFill/>
            <a:miter lim="800000"/>
            <a:headEnd/>
            <a:tailEnd/>
          </a:ln>
        </p:spPr>
        <p:txBody>
          <a:bodyPr wrap="none">
            <a:spAutoFit/>
          </a:bodyPr>
          <a:lstStyle/>
          <a:p>
            <a:r>
              <a:rPr lang="en-US" sz="1800" dirty="0">
                <a:latin typeface="Comic Sans MS" pitchFamily="66" charset="0"/>
              </a:rPr>
              <a:t>99   97   116</a:t>
            </a:r>
          </a:p>
        </p:txBody>
      </p:sp>
      <p:sp>
        <p:nvSpPr>
          <p:cNvPr id="81925" name="TextBox 5"/>
          <p:cNvSpPr txBox="1">
            <a:spLocks noChangeArrowheads="1"/>
          </p:cNvSpPr>
          <p:nvPr/>
        </p:nvSpPr>
        <p:spPr bwMode="auto">
          <a:xfrm>
            <a:off x="6233110" y="3192033"/>
            <a:ext cx="1511300" cy="369887"/>
          </a:xfrm>
          <a:prstGeom prst="rect">
            <a:avLst/>
          </a:prstGeom>
          <a:noFill/>
          <a:ln w="9525">
            <a:noFill/>
            <a:miter lim="800000"/>
            <a:headEnd/>
            <a:tailEnd/>
          </a:ln>
        </p:spPr>
        <p:txBody>
          <a:bodyPr wrap="none">
            <a:spAutoFit/>
          </a:bodyPr>
          <a:lstStyle/>
          <a:p>
            <a:r>
              <a:rPr lang="en-US" sz="1800" dirty="0">
                <a:latin typeface="Comic Sans MS" pitchFamily="66" charset="0"/>
              </a:rPr>
              <a:t>99   97   114</a:t>
            </a:r>
          </a:p>
        </p:txBody>
      </p:sp>
      <p:sp>
        <p:nvSpPr>
          <p:cNvPr id="6" name="TextBox 2"/>
          <p:cNvSpPr txBox="1">
            <a:spLocks noChangeArrowheads="1"/>
          </p:cNvSpPr>
          <p:nvPr/>
        </p:nvSpPr>
        <p:spPr bwMode="auto">
          <a:xfrm>
            <a:off x="4595813" y="4031337"/>
            <a:ext cx="742950" cy="400050"/>
          </a:xfrm>
          <a:prstGeom prst="rect">
            <a:avLst/>
          </a:prstGeom>
          <a:noFill/>
          <a:ln w="9525">
            <a:noFill/>
            <a:miter lim="800000"/>
            <a:headEnd/>
            <a:tailEnd/>
          </a:ln>
        </p:spPr>
        <p:txBody>
          <a:bodyPr wrap="none">
            <a:spAutoFit/>
          </a:bodyPr>
          <a:lstStyle/>
          <a:p>
            <a:r>
              <a:rPr lang="en-US" sz="2000" dirty="0">
                <a:latin typeface="Comic Sans MS" pitchFamily="66" charset="0"/>
              </a:rPr>
              <a:t>C a t</a:t>
            </a:r>
          </a:p>
        </p:txBody>
      </p:sp>
      <p:sp>
        <p:nvSpPr>
          <p:cNvPr id="7" name="TextBox 3"/>
          <p:cNvSpPr txBox="1">
            <a:spLocks noChangeArrowheads="1"/>
          </p:cNvSpPr>
          <p:nvPr/>
        </p:nvSpPr>
        <p:spPr bwMode="auto">
          <a:xfrm>
            <a:off x="6751639" y="4082137"/>
            <a:ext cx="688009" cy="400110"/>
          </a:xfrm>
          <a:prstGeom prst="rect">
            <a:avLst/>
          </a:prstGeom>
          <a:noFill/>
          <a:ln w="9525">
            <a:noFill/>
            <a:miter lim="800000"/>
            <a:headEnd/>
            <a:tailEnd/>
          </a:ln>
        </p:spPr>
        <p:txBody>
          <a:bodyPr wrap="none">
            <a:spAutoFit/>
          </a:bodyPr>
          <a:lstStyle/>
          <a:p>
            <a:r>
              <a:rPr lang="en-US" sz="2000" dirty="0">
                <a:latin typeface="Comic Sans MS" pitchFamily="66" charset="0"/>
              </a:rPr>
              <a:t>CAR</a:t>
            </a:r>
          </a:p>
        </p:txBody>
      </p:sp>
      <p:sp>
        <p:nvSpPr>
          <p:cNvPr id="8" name="TextBox 4"/>
          <p:cNvSpPr txBox="1">
            <a:spLocks noChangeArrowheads="1"/>
          </p:cNvSpPr>
          <p:nvPr/>
        </p:nvSpPr>
        <p:spPr bwMode="auto">
          <a:xfrm>
            <a:off x="4235620" y="4523030"/>
            <a:ext cx="1511952" cy="369332"/>
          </a:xfrm>
          <a:prstGeom prst="rect">
            <a:avLst/>
          </a:prstGeom>
          <a:noFill/>
          <a:ln w="9525">
            <a:noFill/>
            <a:miter lim="800000"/>
            <a:headEnd/>
            <a:tailEnd/>
          </a:ln>
        </p:spPr>
        <p:txBody>
          <a:bodyPr wrap="none">
            <a:spAutoFit/>
          </a:bodyPr>
          <a:lstStyle/>
          <a:p>
            <a:r>
              <a:rPr lang="en-US" sz="1800" dirty="0">
                <a:latin typeface="Comic Sans MS" pitchFamily="66" charset="0"/>
              </a:rPr>
              <a:t>67   97   116</a:t>
            </a:r>
          </a:p>
        </p:txBody>
      </p:sp>
      <p:sp>
        <p:nvSpPr>
          <p:cNvPr id="9" name="TextBox 5"/>
          <p:cNvSpPr txBox="1">
            <a:spLocks noChangeArrowheads="1"/>
          </p:cNvSpPr>
          <p:nvPr/>
        </p:nvSpPr>
        <p:spPr bwMode="auto">
          <a:xfrm>
            <a:off x="6385510" y="4489694"/>
            <a:ext cx="1513556" cy="369332"/>
          </a:xfrm>
          <a:prstGeom prst="rect">
            <a:avLst/>
          </a:prstGeom>
          <a:noFill/>
          <a:ln w="9525">
            <a:noFill/>
            <a:miter lim="800000"/>
            <a:headEnd/>
            <a:tailEnd/>
          </a:ln>
        </p:spPr>
        <p:txBody>
          <a:bodyPr wrap="none">
            <a:spAutoFit/>
          </a:bodyPr>
          <a:lstStyle/>
          <a:p>
            <a:r>
              <a:rPr lang="en-US" sz="1800" dirty="0">
                <a:latin typeface="Comic Sans MS" pitchFamily="66" charset="0"/>
              </a:rPr>
              <a:t>67   65    82</a:t>
            </a:r>
          </a:p>
        </p:txBody>
      </p:sp>
      <p:sp>
        <p:nvSpPr>
          <p:cNvPr id="3" name="TextBox 2"/>
          <p:cNvSpPr txBox="1"/>
          <p:nvPr/>
        </p:nvSpPr>
        <p:spPr>
          <a:xfrm>
            <a:off x="4670022" y="1830626"/>
            <a:ext cx="3126177" cy="400110"/>
          </a:xfrm>
          <a:prstGeom prst="rect">
            <a:avLst/>
          </a:prstGeom>
          <a:noFill/>
        </p:spPr>
        <p:txBody>
          <a:bodyPr wrap="none" rtlCol="0">
            <a:spAutoFit/>
          </a:bodyPr>
          <a:lstStyle/>
          <a:p>
            <a:r>
              <a:rPr lang="en-US" sz="2000" dirty="0">
                <a:latin typeface="Comic Sans MS" panose="030F0702030302020204" pitchFamily="66" charset="0"/>
              </a:rPr>
              <a:t>How Do These Compare?</a:t>
            </a:r>
          </a:p>
        </p:txBody>
      </p:sp>
    </p:spTree>
  </p:cSld>
  <p:clrMapOvr>
    <a:masterClrMapping/>
  </p:clrMapOvr>
  <p:transition>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181225" y="1200150"/>
            <a:ext cx="3999616" cy="553236"/>
          </a:xfrm>
        </p:spPr>
        <p:txBody>
          <a:bodyPr>
            <a:normAutofit/>
          </a:bodyPr>
          <a:lstStyle/>
          <a:p>
            <a:pPr eaLnBrk="1" hangingPunct="1"/>
            <a:r>
              <a:rPr lang="en-US" sz="2000">
                <a:latin typeface="Comic Sans MS" pitchFamily="66" charset="0"/>
              </a:rPr>
              <a:t>Comparing Real Numbers</a:t>
            </a:r>
          </a:p>
        </p:txBody>
      </p:sp>
      <p:sp>
        <p:nvSpPr>
          <p:cNvPr id="82947" name="Text Box 3"/>
          <p:cNvSpPr txBox="1">
            <a:spLocks noChangeArrowheads="1"/>
          </p:cNvSpPr>
          <p:nvPr/>
        </p:nvSpPr>
        <p:spPr bwMode="auto">
          <a:xfrm>
            <a:off x="2181226" y="2039562"/>
            <a:ext cx="7351693" cy="2246769"/>
          </a:xfrm>
          <a:prstGeom prst="rect">
            <a:avLst/>
          </a:prstGeom>
          <a:noFill/>
          <a:ln w="9525">
            <a:noFill/>
            <a:miter lim="800000"/>
            <a:headEnd/>
            <a:tailEnd/>
          </a:ln>
        </p:spPr>
        <p:txBody>
          <a:bodyPr wrap="none">
            <a:spAutoFit/>
          </a:bodyPr>
          <a:lstStyle/>
          <a:p>
            <a:r>
              <a:rPr lang="en-US" sz="2000" dirty="0">
                <a:latin typeface="Comic Sans MS" pitchFamily="66" charset="0"/>
              </a:rPr>
              <a:t>Because of the way that real numbers are represented</a:t>
            </a:r>
          </a:p>
          <a:p>
            <a:r>
              <a:rPr lang="en-US" sz="2000" dirty="0">
                <a:latin typeface="Comic Sans MS" pitchFamily="66" charset="0"/>
              </a:rPr>
              <a:t>in the computer, you cannot be guaranteed that two</a:t>
            </a:r>
          </a:p>
          <a:p>
            <a:r>
              <a:rPr lang="en-US" sz="2000" dirty="0">
                <a:latin typeface="Comic Sans MS" pitchFamily="66" charset="0"/>
              </a:rPr>
              <a:t>real numbers are exactly equal to one another.</a:t>
            </a:r>
          </a:p>
          <a:p>
            <a:endParaRPr lang="en-US" sz="2000" dirty="0">
              <a:latin typeface="Comic Sans MS" pitchFamily="66" charset="0"/>
            </a:endParaRPr>
          </a:p>
          <a:p>
            <a:r>
              <a:rPr lang="en-US" sz="2000" dirty="0">
                <a:latin typeface="Comic Sans MS" pitchFamily="66" charset="0"/>
              </a:rPr>
              <a:t>The best way to handle this situation is to subtract one</a:t>
            </a:r>
          </a:p>
          <a:p>
            <a:r>
              <a:rPr lang="en-US" sz="2000" dirty="0">
                <a:latin typeface="Comic Sans MS" pitchFamily="66" charset="0"/>
              </a:rPr>
              <a:t>r</a:t>
            </a:r>
            <a:r>
              <a:rPr lang="en-US" sz="2000" dirty="0" smtClean="0">
                <a:latin typeface="Comic Sans MS" pitchFamily="66" charset="0"/>
              </a:rPr>
              <a:t>eal </a:t>
            </a:r>
            <a:r>
              <a:rPr lang="en-US" sz="2000" dirty="0">
                <a:latin typeface="Comic Sans MS" pitchFamily="66" charset="0"/>
              </a:rPr>
              <a:t>number from the other and see if the absolute value of</a:t>
            </a:r>
          </a:p>
          <a:p>
            <a:r>
              <a:rPr lang="en-US" sz="2000" dirty="0">
                <a:latin typeface="Comic Sans MS" pitchFamily="66" charset="0"/>
              </a:rPr>
              <a:t>their difference is smaller than some tolerance value.</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3684589" y="2160589"/>
            <a:ext cx="5301451" cy="2031325"/>
          </a:xfrm>
          <a:prstGeom prst="rect">
            <a:avLst/>
          </a:prstGeom>
          <a:noFill/>
          <a:ln w="9525">
            <a:noFill/>
            <a:miter lim="800000"/>
            <a:headEnd/>
            <a:tailEnd/>
          </a:ln>
        </p:spPr>
        <p:txBody>
          <a:bodyPr wrap="none">
            <a:spAutoFit/>
          </a:bodyPr>
          <a:lstStyle/>
          <a:p>
            <a:r>
              <a:rPr lang="en-US" sz="1800" dirty="0">
                <a:latin typeface="Comic Sans MS" pitchFamily="66" charset="0"/>
              </a:rPr>
              <a:t>There are many problems that cannot be solved</a:t>
            </a:r>
          </a:p>
          <a:p>
            <a:r>
              <a:rPr lang="en-US" sz="1800" dirty="0">
                <a:latin typeface="Comic Sans MS" pitchFamily="66" charset="0"/>
              </a:rPr>
              <a:t>using code that executes in this line-by-line </a:t>
            </a:r>
          </a:p>
          <a:p>
            <a:r>
              <a:rPr lang="en-US" sz="1800" dirty="0">
                <a:latin typeface="Comic Sans MS" pitchFamily="66" charset="0"/>
              </a:rPr>
              <a:t>fashion from beginning to end.</a:t>
            </a:r>
          </a:p>
          <a:p>
            <a:endParaRPr lang="en-US" sz="1800" dirty="0">
              <a:latin typeface="Comic Sans MS" pitchFamily="66" charset="0"/>
            </a:endParaRPr>
          </a:p>
          <a:p>
            <a:r>
              <a:rPr lang="en-US" sz="1800" dirty="0">
                <a:latin typeface="Comic Sans MS" pitchFamily="66" charset="0"/>
              </a:rPr>
              <a:t>Some problems require the program to take</a:t>
            </a:r>
          </a:p>
          <a:p>
            <a:r>
              <a:rPr lang="en-US" sz="1800" dirty="0">
                <a:latin typeface="Comic Sans MS" pitchFamily="66" charset="0"/>
              </a:rPr>
              <a:t>different actions, depending upon conditions</a:t>
            </a:r>
          </a:p>
          <a:p>
            <a:r>
              <a:rPr lang="en-US" sz="1800" dirty="0">
                <a:latin typeface="Comic Sans MS" pitchFamily="66" charset="0"/>
              </a:rPr>
              <a:t>that exist in the program at the time.</a:t>
            </a:r>
          </a:p>
        </p:txBody>
      </p:sp>
    </p:spTree>
    <p:extLst>
      <p:ext uri="{BB962C8B-B14F-4D97-AF65-F5344CB8AC3E}">
        <p14:creationId xmlns:p14="http://schemas.microsoft.com/office/powerpoint/2010/main" val="3958454562"/>
      </p:ext>
    </p:extLst>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2"/>
          <p:cNvSpPr txBox="1">
            <a:spLocks noChangeArrowheads="1"/>
          </p:cNvSpPr>
          <p:nvPr/>
        </p:nvSpPr>
        <p:spPr bwMode="auto">
          <a:xfrm>
            <a:off x="3367258" y="2259861"/>
            <a:ext cx="5370381" cy="3477875"/>
          </a:xfrm>
          <a:prstGeom prst="rect">
            <a:avLst/>
          </a:prstGeom>
          <a:noFill/>
          <a:ln w="9525">
            <a:noFill/>
            <a:miter lim="800000"/>
            <a:headEnd/>
            <a:tailEnd/>
          </a:ln>
        </p:spPr>
        <p:txBody>
          <a:bodyPr wrap="none">
            <a:spAutoFit/>
          </a:bodyPr>
          <a:lstStyle/>
          <a:p>
            <a:r>
              <a:rPr lang="en-US" sz="2000" dirty="0">
                <a:latin typeface="Comic Sans MS" pitchFamily="66" charset="0"/>
              </a:rPr>
              <a:t>const double EPS = 0.0001;</a:t>
            </a:r>
          </a:p>
          <a:p>
            <a:endParaRPr lang="en-US" sz="2000" dirty="0">
              <a:latin typeface="Comic Sans MS" pitchFamily="66" charset="0"/>
            </a:endParaRPr>
          </a:p>
          <a:p>
            <a:r>
              <a:rPr lang="en-US" sz="2000" dirty="0">
                <a:latin typeface="Comic Sans MS" pitchFamily="66" charset="0"/>
              </a:rPr>
              <a:t>. . .</a:t>
            </a:r>
          </a:p>
          <a:p>
            <a:endParaRPr lang="en-US" sz="2000" dirty="0">
              <a:latin typeface="Comic Sans MS" pitchFamily="66" charset="0"/>
            </a:endParaRPr>
          </a:p>
          <a:p>
            <a:endParaRPr lang="en-US" sz="2000" dirty="0">
              <a:latin typeface="Comic Sans MS" pitchFamily="66" charset="0"/>
            </a:endParaRPr>
          </a:p>
          <a:p>
            <a:r>
              <a:rPr lang="en-US" sz="2000" dirty="0">
                <a:latin typeface="Comic Sans MS" pitchFamily="66" charset="0"/>
              </a:rPr>
              <a:t>if ( (a – b) &lt; EPS) )</a:t>
            </a:r>
          </a:p>
          <a:p>
            <a:r>
              <a:rPr lang="en-US" sz="2000" dirty="0">
                <a:latin typeface="Comic Sans MS" pitchFamily="66" charset="0"/>
              </a:rPr>
              <a:t>    </a:t>
            </a:r>
            <a:r>
              <a:rPr lang="en-US" sz="2000" dirty="0" err="1">
                <a:latin typeface="Comic Sans MS" pitchFamily="66" charset="0"/>
              </a:rPr>
              <a:t>System.out.println</a:t>
            </a:r>
            <a:r>
              <a:rPr lang="en-US" sz="2000" dirty="0">
                <a:latin typeface="Comic Sans MS" pitchFamily="66" charset="0"/>
              </a:rPr>
              <a:t>(“\</a:t>
            </a:r>
            <a:r>
              <a:rPr lang="en-US" sz="2000" dirty="0" err="1">
                <a:latin typeface="Comic Sans MS" pitchFamily="66" charset="0"/>
              </a:rPr>
              <a:t>nThey</a:t>
            </a:r>
            <a:r>
              <a:rPr lang="en-US" sz="2000" dirty="0">
                <a:latin typeface="Comic Sans MS" pitchFamily="66" charset="0"/>
              </a:rPr>
              <a:t> are equal…”);</a:t>
            </a:r>
          </a:p>
          <a:p>
            <a:endParaRPr lang="en-US" sz="2000" dirty="0">
              <a:latin typeface="Comic Sans MS" pitchFamily="66" charset="0"/>
            </a:endParaRPr>
          </a:p>
          <a:p>
            <a:endParaRPr lang="en-US" sz="2000" dirty="0">
              <a:latin typeface="Comic Sans MS" pitchFamily="66" charset="0"/>
            </a:endParaRPr>
          </a:p>
          <a:p>
            <a:endParaRPr lang="en-US" sz="2000" dirty="0">
              <a:latin typeface="Comic Sans MS" pitchFamily="66" charset="0"/>
            </a:endParaRPr>
          </a:p>
          <a:p>
            <a:endParaRPr lang="en-US" sz="2000" dirty="0">
              <a:latin typeface="Comic Sans MS" pitchFamily="66" charset="0"/>
            </a:endParaRPr>
          </a:p>
        </p:txBody>
      </p:sp>
      <p:sp>
        <p:nvSpPr>
          <p:cNvPr id="83971" name="TextBox 3"/>
          <p:cNvSpPr txBox="1">
            <a:spLocks noChangeArrowheads="1"/>
          </p:cNvSpPr>
          <p:nvPr/>
        </p:nvSpPr>
        <p:spPr bwMode="auto">
          <a:xfrm>
            <a:off x="2697164" y="1462088"/>
            <a:ext cx="6465887" cy="400050"/>
          </a:xfrm>
          <a:prstGeom prst="rect">
            <a:avLst/>
          </a:prstGeom>
          <a:noFill/>
          <a:ln w="9525">
            <a:noFill/>
            <a:miter lim="800000"/>
            <a:headEnd/>
            <a:tailEnd/>
          </a:ln>
        </p:spPr>
        <p:txBody>
          <a:bodyPr wrap="none">
            <a:spAutoFit/>
          </a:bodyPr>
          <a:lstStyle/>
          <a:p>
            <a:r>
              <a:rPr lang="en-US" sz="2000" dirty="0">
                <a:latin typeface="Comic Sans MS" pitchFamily="66" charset="0"/>
              </a:rPr>
              <a:t>Testing to see if two floating point values are </a:t>
            </a:r>
            <a:r>
              <a:rPr lang="en-US" sz="2000" dirty="0" smtClean="0">
                <a:latin typeface="Comic Sans MS" pitchFamily="66" charset="0"/>
              </a:rPr>
              <a:t>equal:</a:t>
            </a:r>
            <a:endParaRPr lang="en-US" sz="2000" dirty="0">
              <a:latin typeface="Comic Sans MS" pitchFamily="66" charset="0"/>
            </a:endParaRPr>
          </a:p>
        </p:txBody>
      </p:sp>
    </p:spTree>
  </p:cSld>
  <p:clrMapOvr>
    <a:masterClrMapping/>
  </p:clrMapOvr>
  <p:transition>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a:xfrm>
            <a:off x="3353546" y="1047821"/>
            <a:ext cx="1710964" cy="672444"/>
          </a:xfrm>
        </p:spPr>
        <p:txBody>
          <a:bodyPr>
            <a:normAutofit/>
          </a:bodyPr>
          <a:lstStyle/>
          <a:p>
            <a:pPr eaLnBrk="1" hangingPunct="1"/>
            <a:r>
              <a:rPr lang="en-US" sz="2000">
                <a:latin typeface="Comic Sans MS" pitchFamily="66" charset="0"/>
              </a:rPr>
              <a:t>Practice</a:t>
            </a:r>
          </a:p>
        </p:txBody>
      </p:sp>
      <p:sp>
        <p:nvSpPr>
          <p:cNvPr id="86019" name="Text Box 5"/>
          <p:cNvSpPr txBox="1">
            <a:spLocks noChangeArrowheads="1"/>
          </p:cNvSpPr>
          <p:nvPr/>
        </p:nvSpPr>
        <p:spPr bwMode="auto">
          <a:xfrm>
            <a:off x="3249614" y="1962151"/>
            <a:ext cx="6645275" cy="581025"/>
          </a:xfrm>
          <a:prstGeom prst="rect">
            <a:avLst/>
          </a:prstGeom>
          <a:noFill/>
          <a:ln w="9525">
            <a:noFill/>
            <a:miter lim="800000"/>
            <a:headEnd/>
            <a:tailEnd/>
          </a:ln>
        </p:spPr>
        <p:txBody>
          <a:bodyPr wrap="none">
            <a:spAutoFit/>
          </a:bodyPr>
          <a:lstStyle/>
          <a:p>
            <a:r>
              <a:rPr lang="en-US">
                <a:latin typeface="Comic Sans MS" pitchFamily="66" charset="0"/>
              </a:rPr>
              <a:t>What is the value of the following, given that the value of </a:t>
            </a:r>
            <a:r>
              <a:rPr lang="en-US" i="1">
                <a:latin typeface="Comic Sans MS" pitchFamily="66" charset="0"/>
              </a:rPr>
              <a:t>count</a:t>
            </a:r>
            <a:r>
              <a:rPr lang="en-US">
                <a:latin typeface="Comic Sans MS" pitchFamily="66" charset="0"/>
              </a:rPr>
              <a:t> = 0,</a:t>
            </a:r>
          </a:p>
          <a:p>
            <a:r>
              <a:rPr lang="en-US">
                <a:latin typeface="Comic Sans MS" pitchFamily="66" charset="0"/>
              </a:rPr>
              <a:t>and the value of </a:t>
            </a:r>
            <a:r>
              <a:rPr lang="en-US" i="1">
                <a:latin typeface="Comic Sans MS" pitchFamily="66" charset="0"/>
              </a:rPr>
              <a:t>limit</a:t>
            </a:r>
            <a:r>
              <a:rPr lang="en-US">
                <a:latin typeface="Comic Sans MS" pitchFamily="66" charset="0"/>
              </a:rPr>
              <a:t> = 10? We don’t know what x and y are.</a:t>
            </a:r>
          </a:p>
        </p:txBody>
      </p:sp>
      <p:sp>
        <p:nvSpPr>
          <p:cNvPr id="86020" name="Text Box 6"/>
          <p:cNvSpPr txBox="1">
            <a:spLocks noChangeArrowheads="1"/>
          </p:cNvSpPr>
          <p:nvPr/>
        </p:nvSpPr>
        <p:spPr bwMode="auto">
          <a:xfrm>
            <a:off x="3810000" y="2971800"/>
            <a:ext cx="2679700" cy="336550"/>
          </a:xfrm>
          <a:prstGeom prst="rect">
            <a:avLst/>
          </a:prstGeom>
          <a:noFill/>
          <a:ln w="9525">
            <a:noFill/>
            <a:miter lim="800000"/>
            <a:headEnd/>
            <a:tailEnd/>
          </a:ln>
        </p:spPr>
        <p:txBody>
          <a:bodyPr wrap="none">
            <a:spAutoFit/>
          </a:bodyPr>
          <a:lstStyle/>
          <a:p>
            <a:r>
              <a:rPr lang="en-US"/>
              <a:t>(count == 0 ) &amp;&amp; (limit &lt; 20)</a:t>
            </a:r>
          </a:p>
        </p:txBody>
      </p:sp>
      <p:sp>
        <p:nvSpPr>
          <p:cNvPr id="73735" name="Text Box 7"/>
          <p:cNvSpPr txBox="1">
            <a:spLocks noChangeArrowheads="1"/>
          </p:cNvSpPr>
          <p:nvPr/>
        </p:nvSpPr>
        <p:spPr bwMode="auto">
          <a:xfrm>
            <a:off x="7162800" y="2940050"/>
            <a:ext cx="534988" cy="336550"/>
          </a:xfrm>
          <a:prstGeom prst="rect">
            <a:avLst/>
          </a:prstGeom>
          <a:noFill/>
          <a:ln w="9525">
            <a:noFill/>
            <a:miter lim="800000"/>
            <a:headEnd/>
            <a:tailEnd/>
          </a:ln>
        </p:spPr>
        <p:txBody>
          <a:bodyPr wrap="none">
            <a:spAutoFit/>
          </a:bodyPr>
          <a:lstStyle/>
          <a:p>
            <a:r>
              <a:rPr lang="en-US"/>
              <a:t>true</a:t>
            </a:r>
          </a:p>
        </p:txBody>
      </p:sp>
      <p:sp>
        <p:nvSpPr>
          <p:cNvPr id="73736" name="Text Box 8"/>
          <p:cNvSpPr txBox="1">
            <a:spLocks noChangeArrowheads="1"/>
          </p:cNvSpPr>
          <p:nvPr/>
        </p:nvSpPr>
        <p:spPr bwMode="auto">
          <a:xfrm>
            <a:off x="3810000" y="3413125"/>
            <a:ext cx="2509020" cy="338554"/>
          </a:xfrm>
          <a:prstGeom prst="rect">
            <a:avLst/>
          </a:prstGeom>
          <a:noFill/>
          <a:ln w="9525">
            <a:noFill/>
            <a:miter lim="800000"/>
            <a:headEnd/>
            <a:tailEnd/>
          </a:ln>
        </p:spPr>
        <p:txBody>
          <a:bodyPr wrap="none">
            <a:spAutoFit/>
          </a:bodyPr>
          <a:lstStyle/>
          <a:p>
            <a:r>
              <a:rPr lang="en-US" dirty="0"/>
              <a:t>(count == 0 &amp;&amp; limit &lt; 20)</a:t>
            </a:r>
          </a:p>
        </p:txBody>
      </p:sp>
      <p:sp>
        <p:nvSpPr>
          <p:cNvPr id="73737" name="Text Box 9"/>
          <p:cNvSpPr txBox="1">
            <a:spLocks noChangeArrowheads="1"/>
          </p:cNvSpPr>
          <p:nvPr/>
        </p:nvSpPr>
        <p:spPr bwMode="auto">
          <a:xfrm>
            <a:off x="7162800" y="3321050"/>
            <a:ext cx="534988" cy="336550"/>
          </a:xfrm>
          <a:prstGeom prst="rect">
            <a:avLst/>
          </a:prstGeom>
          <a:noFill/>
          <a:ln w="9525">
            <a:noFill/>
            <a:miter lim="800000"/>
            <a:headEnd/>
            <a:tailEnd/>
          </a:ln>
        </p:spPr>
        <p:txBody>
          <a:bodyPr wrap="none">
            <a:spAutoFit/>
          </a:bodyPr>
          <a:lstStyle/>
          <a:p>
            <a:r>
              <a:rPr lang="en-US"/>
              <a:t>true</a:t>
            </a:r>
          </a:p>
        </p:txBody>
      </p:sp>
      <p:sp>
        <p:nvSpPr>
          <p:cNvPr id="73738" name="Text Box 10"/>
          <p:cNvSpPr txBox="1">
            <a:spLocks noChangeArrowheads="1"/>
          </p:cNvSpPr>
          <p:nvPr/>
        </p:nvSpPr>
        <p:spPr bwMode="auto">
          <a:xfrm>
            <a:off x="3810001" y="3810000"/>
            <a:ext cx="2279791" cy="338554"/>
          </a:xfrm>
          <a:prstGeom prst="rect">
            <a:avLst/>
          </a:prstGeom>
          <a:noFill/>
          <a:ln w="9525">
            <a:noFill/>
            <a:miter lim="800000"/>
            <a:headEnd/>
            <a:tailEnd/>
          </a:ln>
        </p:spPr>
        <p:txBody>
          <a:bodyPr wrap="none">
            <a:spAutoFit/>
          </a:bodyPr>
          <a:lstStyle/>
          <a:p>
            <a:r>
              <a:rPr lang="en-US" dirty="0"/>
              <a:t>(limit &gt; 20  || count &lt; 5)</a:t>
            </a:r>
          </a:p>
        </p:txBody>
      </p:sp>
      <p:sp>
        <p:nvSpPr>
          <p:cNvPr id="73739" name="Text Box 11"/>
          <p:cNvSpPr txBox="1">
            <a:spLocks noChangeArrowheads="1"/>
          </p:cNvSpPr>
          <p:nvPr/>
        </p:nvSpPr>
        <p:spPr bwMode="auto">
          <a:xfrm>
            <a:off x="7162800" y="3778250"/>
            <a:ext cx="534988" cy="336550"/>
          </a:xfrm>
          <a:prstGeom prst="rect">
            <a:avLst/>
          </a:prstGeom>
          <a:noFill/>
          <a:ln w="9525">
            <a:noFill/>
            <a:miter lim="800000"/>
            <a:headEnd/>
            <a:tailEnd/>
          </a:ln>
        </p:spPr>
        <p:txBody>
          <a:bodyPr wrap="none">
            <a:spAutoFit/>
          </a:bodyPr>
          <a:lstStyle/>
          <a:p>
            <a:r>
              <a:rPr lang="en-US"/>
              <a:t>true</a:t>
            </a:r>
          </a:p>
        </p:txBody>
      </p:sp>
      <p:sp>
        <p:nvSpPr>
          <p:cNvPr id="73740" name="Text Box 12"/>
          <p:cNvSpPr txBox="1">
            <a:spLocks noChangeArrowheads="1"/>
          </p:cNvSpPr>
          <p:nvPr/>
        </p:nvSpPr>
        <p:spPr bwMode="auto">
          <a:xfrm>
            <a:off x="3810001" y="4251325"/>
            <a:ext cx="1452563" cy="336550"/>
          </a:xfrm>
          <a:prstGeom prst="rect">
            <a:avLst/>
          </a:prstGeom>
          <a:noFill/>
          <a:ln w="9525">
            <a:noFill/>
            <a:miter lim="800000"/>
            <a:headEnd/>
            <a:tailEnd/>
          </a:ln>
        </p:spPr>
        <p:txBody>
          <a:bodyPr wrap="none">
            <a:spAutoFit/>
          </a:bodyPr>
          <a:lstStyle/>
          <a:p>
            <a:r>
              <a:rPr lang="en-US"/>
              <a:t>!(count == 12)</a:t>
            </a:r>
          </a:p>
        </p:txBody>
      </p:sp>
      <p:sp>
        <p:nvSpPr>
          <p:cNvPr id="73741" name="Text Box 13"/>
          <p:cNvSpPr txBox="1">
            <a:spLocks noChangeArrowheads="1"/>
          </p:cNvSpPr>
          <p:nvPr/>
        </p:nvSpPr>
        <p:spPr bwMode="auto">
          <a:xfrm>
            <a:off x="7162800" y="4175125"/>
            <a:ext cx="534988" cy="336550"/>
          </a:xfrm>
          <a:prstGeom prst="rect">
            <a:avLst/>
          </a:prstGeom>
          <a:noFill/>
          <a:ln w="9525">
            <a:noFill/>
            <a:miter lim="800000"/>
            <a:headEnd/>
            <a:tailEnd/>
          </a:ln>
        </p:spPr>
        <p:txBody>
          <a:bodyPr wrap="none">
            <a:spAutoFit/>
          </a:bodyPr>
          <a:lstStyle/>
          <a:p>
            <a:r>
              <a:rPr lang="en-US"/>
              <a:t>true</a:t>
            </a:r>
          </a:p>
        </p:txBody>
      </p:sp>
      <p:sp>
        <p:nvSpPr>
          <p:cNvPr id="73742" name="Text Box 14"/>
          <p:cNvSpPr txBox="1">
            <a:spLocks noChangeArrowheads="1"/>
          </p:cNvSpPr>
          <p:nvPr/>
        </p:nvSpPr>
        <p:spPr bwMode="auto">
          <a:xfrm>
            <a:off x="3810001" y="4632325"/>
            <a:ext cx="2122697" cy="338554"/>
          </a:xfrm>
          <a:prstGeom prst="rect">
            <a:avLst/>
          </a:prstGeom>
          <a:noFill/>
          <a:ln w="9525">
            <a:noFill/>
            <a:miter lim="800000"/>
            <a:headEnd/>
            <a:tailEnd/>
          </a:ln>
        </p:spPr>
        <p:txBody>
          <a:bodyPr wrap="none">
            <a:spAutoFit/>
          </a:bodyPr>
          <a:lstStyle/>
          <a:p>
            <a:r>
              <a:rPr lang="en-US" dirty="0"/>
              <a:t>(count == 1 &amp;&amp; x &lt; y)</a:t>
            </a:r>
          </a:p>
        </p:txBody>
      </p:sp>
      <p:sp>
        <p:nvSpPr>
          <p:cNvPr id="73743" name="Text Box 15"/>
          <p:cNvSpPr txBox="1">
            <a:spLocks noChangeArrowheads="1"/>
          </p:cNvSpPr>
          <p:nvPr/>
        </p:nvSpPr>
        <p:spPr bwMode="auto">
          <a:xfrm>
            <a:off x="7162801" y="4616450"/>
            <a:ext cx="612775" cy="336550"/>
          </a:xfrm>
          <a:prstGeom prst="rect">
            <a:avLst/>
          </a:prstGeom>
          <a:noFill/>
          <a:ln w="9525">
            <a:noFill/>
            <a:miter lim="800000"/>
            <a:headEnd/>
            <a:tailEnd/>
          </a:ln>
        </p:spPr>
        <p:txBody>
          <a:bodyPr wrap="none">
            <a:spAutoFit/>
          </a:bodyPr>
          <a:lstStyle/>
          <a:p>
            <a:r>
              <a:rPr lang="en-US" dirty="0"/>
              <a:t>false</a:t>
            </a:r>
          </a:p>
        </p:txBody>
      </p:sp>
      <p:sp>
        <p:nvSpPr>
          <p:cNvPr id="73744" name="Text Box 16"/>
          <p:cNvSpPr txBox="1">
            <a:spLocks noChangeArrowheads="1"/>
          </p:cNvSpPr>
          <p:nvPr/>
        </p:nvSpPr>
        <p:spPr bwMode="auto">
          <a:xfrm>
            <a:off x="3810001" y="5073650"/>
            <a:ext cx="2007281" cy="338554"/>
          </a:xfrm>
          <a:prstGeom prst="rect">
            <a:avLst/>
          </a:prstGeom>
          <a:noFill/>
          <a:ln w="9525">
            <a:noFill/>
            <a:miter lim="800000"/>
            <a:headEnd/>
            <a:tailEnd/>
          </a:ln>
        </p:spPr>
        <p:txBody>
          <a:bodyPr wrap="none">
            <a:spAutoFit/>
          </a:bodyPr>
          <a:lstStyle/>
          <a:p>
            <a:r>
              <a:rPr lang="en-US" dirty="0"/>
              <a:t>(count &lt; 10  || x &lt; y)</a:t>
            </a:r>
          </a:p>
        </p:txBody>
      </p:sp>
      <p:sp>
        <p:nvSpPr>
          <p:cNvPr id="73745" name="Text Box 17"/>
          <p:cNvSpPr txBox="1">
            <a:spLocks noChangeArrowheads="1"/>
          </p:cNvSpPr>
          <p:nvPr/>
        </p:nvSpPr>
        <p:spPr bwMode="auto">
          <a:xfrm>
            <a:off x="7162800" y="5013325"/>
            <a:ext cx="534988" cy="336550"/>
          </a:xfrm>
          <a:prstGeom prst="rect">
            <a:avLst/>
          </a:prstGeom>
          <a:noFill/>
          <a:ln w="9525">
            <a:noFill/>
            <a:miter lim="800000"/>
            <a:headEnd/>
            <a:tailEnd/>
          </a:ln>
        </p:spPr>
        <p:txBody>
          <a:bodyPr wrap="none">
            <a:spAutoFit/>
          </a:bodyPr>
          <a:lstStyle/>
          <a:p>
            <a:r>
              <a:rPr lang="en-US"/>
              <a:t>true</a:t>
            </a:r>
          </a:p>
        </p:txBody>
      </p:sp>
      <p:sp>
        <p:nvSpPr>
          <p:cNvPr id="73746" name="Text Box 18"/>
          <p:cNvSpPr txBox="1">
            <a:spLocks noChangeArrowheads="1"/>
          </p:cNvSpPr>
          <p:nvPr/>
        </p:nvSpPr>
        <p:spPr bwMode="auto">
          <a:xfrm>
            <a:off x="3810000" y="5486400"/>
            <a:ext cx="2811988" cy="338554"/>
          </a:xfrm>
          <a:prstGeom prst="rect">
            <a:avLst/>
          </a:prstGeom>
          <a:noFill/>
          <a:ln w="9525">
            <a:noFill/>
            <a:miter lim="800000"/>
            <a:headEnd/>
            <a:tailEnd/>
          </a:ln>
        </p:spPr>
        <p:txBody>
          <a:bodyPr wrap="none">
            <a:spAutoFit/>
          </a:bodyPr>
          <a:lstStyle/>
          <a:p>
            <a:r>
              <a:rPr lang="en-US" dirty="0"/>
              <a:t>(limit / count &gt; 7 &amp;&amp; limit &lt; 0)</a:t>
            </a:r>
          </a:p>
        </p:txBody>
      </p:sp>
      <p:sp>
        <p:nvSpPr>
          <p:cNvPr id="73747" name="Text Box 19"/>
          <p:cNvSpPr txBox="1">
            <a:spLocks noChangeArrowheads="1"/>
          </p:cNvSpPr>
          <p:nvPr/>
        </p:nvSpPr>
        <p:spPr bwMode="auto">
          <a:xfrm>
            <a:off x="7162800" y="5454650"/>
            <a:ext cx="1981200" cy="336550"/>
          </a:xfrm>
          <a:prstGeom prst="rect">
            <a:avLst/>
          </a:prstGeom>
          <a:noFill/>
          <a:ln w="9525">
            <a:noFill/>
            <a:miter lim="800000"/>
            <a:headEnd/>
            <a:tailEnd/>
          </a:ln>
        </p:spPr>
        <p:txBody>
          <a:bodyPr wrap="none">
            <a:spAutoFit/>
          </a:bodyPr>
          <a:lstStyle/>
          <a:p>
            <a:r>
              <a:rPr lang="en-US"/>
              <a:t>divide by zero error!</a:t>
            </a:r>
          </a:p>
        </p:txBody>
      </p:sp>
      <p:sp>
        <p:nvSpPr>
          <p:cNvPr id="73748" name="Text Box 20"/>
          <p:cNvSpPr txBox="1">
            <a:spLocks noChangeArrowheads="1"/>
          </p:cNvSpPr>
          <p:nvPr/>
        </p:nvSpPr>
        <p:spPr bwMode="auto">
          <a:xfrm>
            <a:off x="3810000" y="5927725"/>
            <a:ext cx="2943434" cy="338554"/>
          </a:xfrm>
          <a:prstGeom prst="rect">
            <a:avLst/>
          </a:prstGeom>
          <a:noFill/>
          <a:ln w="9525">
            <a:noFill/>
            <a:miter lim="800000"/>
            <a:headEnd/>
            <a:tailEnd/>
          </a:ln>
        </p:spPr>
        <p:txBody>
          <a:bodyPr wrap="none">
            <a:spAutoFit/>
          </a:bodyPr>
          <a:lstStyle/>
          <a:p>
            <a:r>
              <a:rPr lang="en-US" dirty="0"/>
              <a:t>(limit &lt; 20  ||  limit / count &gt; 7)</a:t>
            </a:r>
          </a:p>
        </p:txBody>
      </p:sp>
      <p:sp>
        <p:nvSpPr>
          <p:cNvPr id="73749" name="Text Box 21"/>
          <p:cNvSpPr txBox="1">
            <a:spLocks noChangeArrowheads="1"/>
          </p:cNvSpPr>
          <p:nvPr/>
        </p:nvSpPr>
        <p:spPr bwMode="auto">
          <a:xfrm>
            <a:off x="7162800" y="5851525"/>
            <a:ext cx="534988" cy="336550"/>
          </a:xfrm>
          <a:prstGeom prst="rect">
            <a:avLst/>
          </a:prstGeom>
          <a:noFill/>
          <a:ln w="9525">
            <a:noFill/>
            <a:miter lim="800000"/>
            <a:headEnd/>
            <a:tailEnd/>
          </a:ln>
        </p:spPr>
        <p:txBody>
          <a:bodyPr wrap="none">
            <a:spAutoFit/>
          </a:bodyPr>
          <a:lstStyle/>
          <a:p>
            <a:r>
              <a:rPr lang="en-US"/>
              <a:t>true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7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7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7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37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7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37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7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3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p:bldP spid="73736" grpId="0"/>
      <p:bldP spid="73737" grpId="0"/>
      <p:bldP spid="73738" grpId="0"/>
      <p:bldP spid="73739" grpId="0"/>
      <p:bldP spid="73740" grpId="0"/>
      <p:bldP spid="73741" grpId="0"/>
      <p:bldP spid="73742" grpId="0"/>
      <p:bldP spid="73743" grpId="0"/>
      <p:bldP spid="73744" grpId="0"/>
      <p:bldP spid="73745" grpId="0"/>
      <p:bldP spid="73746" grpId="0"/>
      <p:bldP spid="73747" grpId="0"/>
      <p:bldP spid="73748" grpId="0"/>
      <p:bldP spid="7374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2"/>
          <p:cNvSpPr txBox="1">
            <a:spLocks noChangeArrowheads="1"/>
          </p:cNvSpPr>
          <p:nvPr/>
        </p:nvSpPr>
        <p:spPr bwMode="auto">
          <a:xfrm>
            <a:off x="2909888" y="839788"/>
            <a:ext cx="5905784" cy="1477328"/>
          </a:xfrm>
          <a:prstGeom prst="rect">
            <a:avLst/>
          </a:prstGeom>
          <a:noFill/>
          <a:ln w="9525">
            <a:noFill/>
            <a:miter lim="800000"/>
            <a:headEnd/>
            <a:tailEnd/>
          </a:ln>
        </p:spPr>
        <p:txBody>
          <a:bodyPr wrap="none">
            <a:spAutoFit/>
          </a:bodyPr>
          <a:lstStyle/>
          <a:p>
            <a:r>
              <a:rPr lang="en-US" sz="1800" dirty="0">
                <a:latin typeface="Comic Sans MS" pitchFamily="66" charset="0"/>
              </a:rPr>
              <a:t>Not all problems requiring decisions will use the word</a:t>
            </a:r>
          </a:p>
          <a:p>
            <a:r>
              <a:rPr lang="en-US" sz="1800" dirty="0">
                <a:latin typeface="Comic Sans MS" pitchFamily="66" charset="0"/>
              </a:rPr>
              <a:t>“if” or “when” in the problem description. </a:t>
            </a:r>
          </a:p>
          <a:p>
            <a:endParaRPr lang="en-US" sz="1800" dirty="0">
              <a:latin typeface="Comic Sans MS" pitchFamily="66" charset="0"/>
            </a:endParaRPr>
          </a:p>
          <a:p>
            <a:r>
              <a:rPr lang="en-US" sz="1800" dirty="0">
                <a:latin typeface="Comic Sans MS" pitchFamily="66" charset="0"/>
              </a:rPr>
              <a:t>Learn to identify problems that may contain choices.</a:t>
            </a:r>
          </a:p>
          <a:p>
            <a:r>
              <a:rPr lang="en-US" sz="1800" dirty="0">
                <a:latin typeface="Comic Sans MS" pitchFamily="66" charset="0"/>
              </a:rPr>
              <a:t>For </a:t>
            </a:r>
            <a:r>
              <a:rPr lang="en-US" sz="1800" dirty="0" smtClean="0">
                <a:latin typeface="Comic Sans MS" pitchFamily="66" charset="0"/>
              </a:rPr>
              <a:t>example: </a:t>
            </a:r>
            <a:endParaRPr lang="en-US" sz="1800" dirty="0">
              <a:latin typeface="Comic Sans MS" pitchFamily="66" charset="0"/>
            </a:endParaRPr>
          </a:p>
        </p:txBody>
      </p:sp>
      <p:sp>
        <p:nvSpPr>
          <p:cNvPr id="87043" name="TextBox 3"/>
          <p:cNvSpPr txBox="1">
            <a:spLocks noChangeArrowheads="1"/>
          </p:cNvSpPr>
          <p:nvPr/>
        </p:nvSpPr>
        <p:spPr bwMode="auto">
          <a:xfrm>
            <a:off x="3389313" y="2706688"/>
            <a:ext cx="4833374" cy="3416320"/>
          </a:xfrm>
          <a:prstGeom prst="rect">
            <a:avLst/>
          </a:prstGeom>
          <a:noFill/>
          <a:ln w="9525">
            <a:noFill/>
            <a:miter lim="800000"/>
            <a:headEnd/>
            <a:tailEnd/>
          </a:ln>
        </p:spPr>
        <p:txBody>
          <a:bodyPr wrap="none">
            <a:spAutoFit/>
          </a:bodyPr>
          <a:lstStyle/>
          <a:p>
            <a:r>
              <a:rPr lang="en-US" sz="1800" dirty="0">
                <a:latin typeface="Comic Sans MS" pitchFamily="66" charset="0"/>
              </a:rPr>
              <a:t>A triangle whose sides are all of equal </a:t>
            </a:r>
          </a:p>
          <a:p>
            <a:r>
              <a:rPr lang="en-US" sz="1800" dirty="0">
                <a:latin typeface="Comic Sans MS" pitchFamily="66" charset="0"/>
              </a:rPr>
              <a:t>length is called an equilateral triangle.</a:t>
            </a:r>
          </a:p>
          <a:p>
            <a:endParaRPr lang="en-US" sz="1800" dirty="0">
              <a:latin typeface="Comic Sans MS" pitchFamily="66" charset="0"/>
            </a:endParaRPr>
          </a:p>
          <a:p>
            <a:r>
              <a:rPr lang="en-US" sz="1800" dirty="0">
                <a:latin typeface="Comic Sans MS" pitchFamily="66" charset="0"/>
              </a:rPr>
              <a:t>A triangle with two equal sides is called </a:t>
            </a:r>
          </a:p>
          <a:p>
            <a:r>
              <a:rPr lang="en-US" sz="1800" dirty="0">
                <a:latin typeface="Comic Sans MS" pitchFamily="66" charset="0"/>
              </a:rPr>
              <a:t>an isosceles triangle.</a:t>
            </a:r>
          </a:p>
          <a:p>
            <a:endParaRPr lang="en-US" sz="1800" dirty="0">
              <a:latin typeface="Comic Sans MS" pitchFamily="66" charset="0"/>
            </a:endParaRPr>
          </a:p>
          <a:p>
            <a:r>
              <a:rPr lang="en-US" sz="1800" dirty="0">
                <a:latin typeface="Comic Sans MS" pitchFamily="66" charset="0"/>
              </a:rPr>
              <a:t>A triangle whose sides are all of different</a:t>
            </a:r>
          </a:p>
          <a:p>
            <a:r>
              <a:rPr lang="en-US" sz="1800" dirty="0">
                <a:latin typeface="Comic Sans MS" pitchFamily="66" charset="0"/>
              </a:rPr>
              <a:t>lengths is called a scalene triangle.</a:t>
            </a:r>
          </a:p>
          <a:p>
            <a:endParaRPr lang="en-US" sz="1800" dirty="0">
              <a:latin typeface="Comic Sans MS" pitchFamily="66" charset="0"/>
            </a:endParaRPr>
          </a:p>
          <a:p>
            <a:r>
              <a:rPr lang="en-US" sz="1800" dirty="0">
                <a:latin typeface="Comic Sans MS" pitchFamily="66" charset="0"/>
              </a:rPr>
              <a:t>Write a program that asks for the lengths </a:t>
            </a:r>
          </a:p>
          <a:p>
            <a:r>
              <a:rPr lang="en-US" sz="1800" dirty="0">
                <a:latin typeface="Comic Sans MS" pitchFamily="66" charset="0"/>
              </a:rPr>
              <a:t>of the three sides of a triangle, and then</a:t>
            </a:r>
          </a:p>
          <a:p>
            <a:r>
              <a:rPr lang="en-US" sz="1800" dirty="0">
                <a:latin typeface="Comic Sans MS" pitchFamily="66" charset="0"/>
              </a:rPr>
              <a:t>tells the user what kind of triangle it is.</a:t>
            </a:r>
          </a:p>
        </p:txBody>
      </p:sp>
    </p:spTree>
  </p:cSld>
  <p:clrMapOvr>
    <a:masterClrMapping/>
  </p:clrMapOvr>
  <p:transition>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Box 2"/>
          <p:cNvSpPr txBox="1">
            <a:spLocks noChangeArrowheads="1"/>
          </p:cNvSpPr>
          <p:nvPr/>
        </p:nvSpPr>
        <p:spPr bwMode="auto">
          <a:xfrm>
            <a:off x="1963052" y="2707544"/>
            <a:ext cx="8917826" cy="1323439"/>
          </a:xfrm>
          <a:prstGeom prst="rect">
            <a:avLst/>
          </a:prstGeom>
          <a:noFill/>
          <a:ln w="9525">
            <a:noFill/>
            <a:miter lim="800000"/>
            <a:headEnd/>
            <a:tailEnd/>
          </a:ln>
        </p:spPr>
        <p:txBody>
          <a:bodyPr wrap="none">
            <a:spAutoFit/>
          </a:bodyPr>
          <a:lstStyle/>
          <a:p>
            <a:r>
              <a:rPr lang="en-US" sz="3200" b="1" dirty="0">
                <a:latin typeface="Comic Sans MS" pitchFamily="66" charset="0"/>
              </a:rPr>
              <a:t>Practice (You can work on these in a group)</a:t>
            </a:r>
          </a:p>
          <a:p>
            <a:endParaRPr lang="en-US" sz="2400" dirty="0">
              <a:latin typeface="Comic Sans MS" pitchFamily="66" charset="0"/>
            </a:endParaRPr>
          </a:p>
          <a:p>
            <a:pPr marL="342900" indent="-342900">
              <a:buFont typeface="Arial" panose="020B0604020202020204" pitchFamily="34" charset="0"/>
              <a:buChar char="•"/>
            </a:pPr>
            <a:r>
              <a:rPr lang="en-US" sz="2400" dirty="0" smtClean="0">
                <a:latin typeface="Comic Sans MS" pitchFamily="66" charset="0"/>
              </a:rPr>
              <a:t>Design </a:t>
            </a:r>
            <a:r>
              <a:rPr lang="en-US" sz="2400" dirty="0">
                <a:latin typeface="Comic Sans MS" pitchFamily="66" charset="0"/>
              </a:rPr>
              <a:t>and code these programs</a:t>
            </a:r>
          </a:p>
        </p:txBody>
      </p:sp>
      <p:pic>
        <p:nvPicPr>
          <p:cNvPr id="88067" name="Picture 4" descr="http://www.acbouquet.com/basketsofcheercream.jpg"/>
          <p:cNvPicPr>
            <a:picLocks noChangeAspect="1" noChangeArrowheads="1"/>
          </p:cNvPicPr>
          <p:nvPr/>
        </p:nvPicPr>
        <p:blipFill>
          <a:blip r:embed="rId2" cstate="print"/>
          <a:srcRect/>
          <a:stretch>
            <a:fillRect/>
          </a:stretch>
        </p:blipFill>
        <p:spPr bwMode="auto">
          <a:xfrm>
            <a:off x="8496301" y="355601"/>
            <a:ext cx="1876425" cy="15779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2209800" y="1527175"/>
            <a:ext cx="7772400" cy="1066800"/>
          </a:xfrm>
        </p:spPr>
        <p:txBody>
          <a:bodyPr/>
          <a:lstStyle/>
          <a:p>
            <a:pPr eaLnBrk="1" hangingPunct="1"/>
            <a:r>
              <a:rPr lang="en-US" smtClean="0">
                <a:latin typeface="Comic Sans MS" pitchFamily="66" charset="0"/>
              </a:rPr>
              <a:t>Practice</a:t>
            </a:r>
          </a:p>
        </p:txBody>
      </p:sp>
      <p:sp>
        <p:nvSpPr>
          <p:cNvPr id="89091" name="Text Box 5"/>
          <p:cNvSpPr txBox="1">
            <a:spLocks noChangeArrowheads="1"/>
          </p:cNvSpPr>
          <p:nvPr/>
        </p:nvSpPr>
        <p:spPr bwMode="auto">
          <a:xfrm>
            <a:off x="3132138" y="3286126"/>
            <a:ext cx="6310312" cy="1006475"/>
          </a:xfrm>
          <a:prstGeom prst="rect">
            <a:avLst/>
          </a:prstGeom>
          <a:noFill/>
          <a:ln w="9525">
            <a:noFill/>
            <a:miter lim="800000"/>
            <a:headEnd/>
            <a:tailEnd/>
          </a:ln>
        </p:spPr>
        <p:txBody>
          <a:bodyPr wrap="none">
            <a:spAutoFit/>
          </a:bodyPr>
          <a:lstStyle/>
          <a:p>
            <a:r>
              <a:rPr lang="en-US" sz="2000" b="1">
                <a:latin typeface="Comic Sans MS" pitchFamily="66" charset="0"/>
              </a:rPr>
              <a:t>Problem:</a:t>
            </a:r>
            <a:r>
              <a:rPr lang="en-US" sz="2000">
                <a:latin typeface="Comic Sans MS" pitchFamily="66" charset="0"/>
              </a:rPr>
              <a:t> Allow the user to type in two integers.</a:t>
            </a:r>
          </a:p>
          <a:p>
            <a:r>
              <a:rPr lang="en-US" sz="2000">
                <a:latin typeface="Comic Sans MS" pitchFamily="66" charset="0"/>
              </a:rPr>
              <a:t>Print out the value of the highest number. Numbers</a:t>
            </a:r>
          </a:p>
          <a:p>
            <a:r>
              <a:rPr lang="en-US" sz="2000">
                <a:latin typeface="Comic Sans MS" pitchFamily="66" charset="0"/>
              </a:rPr>
              <a:t>may be negative. If they are equal, say so.</a:t>
            </a:r>
          </a:p>
        </p:txBody>
      </p:sp>
    </p:spTree>
  </p:cSld>
  <p:clrMapOvr>
    <a:masterClrMapping/>
  </p:clrMapOvr>
  <p:transition>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00275" y="737451"/>
            <a:ext cx="7772400" cy="1066800"/>
          </a:xfrm>
        </p:spPr>
        <p:txBody>
          <a:bodyPr/>
          <a:lstStyle/>
          <a:p>
            <a:pPr eaLnBrk="1" hangingPunct="1"/>
            <a:r>
              <a:rPr lang="en-US" dirty="0" smtClean="0">
                <a:latin typeface="Comic Sans MS" pitchFamily="66" charset="0"/>
              </a:rPr>
              <a:t>Practice</a:t>
            </a:r>
          </a:p>
        </p:txBody>
      </p:sp>
      <p:sp>
        <p:nvSpPr>
          <p:cNvPr id="90115" name="Text Box 3"/>
          <p:cNvSpPr txBox="1">
            <a:spLocks noChangeArrowheads="1"/>
          </p:cNvSpPr>
          <p:nvPr/>
        </p:nvSpPr>
        <p:spPr bwMode="auto">
          <a:xfrm>
            <a:off x="2200276" y="2146301"/>
            <a:ext cx="7434263" cy="1477963"/>
          </a:xfrm>
          <a:prstGeom prst="rect">
            <a:avLst/>
          </a:prstGeom>
          <a:noFill/>
          <a:ln w="9525">
            <a:noFill/>
            <a:miter lim="800000"/>
            <a:headEnd/>
            <a:tailEnd/>
          </a:ln>
        </p:spPr>
        <p:txBody>
          <a:bodyPr wrap="none">
            <a:spAutoFit/>
          </a:bodyPr>
          <a:lstStyle/>
          <a:p>
            <a:r>
              <a:rPr lang="en-US" sz="1800" dirty="0" smtClean="0">
                <a:latin typeface="Comic Sans MS" pitchFamily="66" charset="0"/>
              </a:rPr>
              <a:t>Obi-Wan </a:t>
            </a:r>
            <a:r>
              <a:rPr lang="en-US" sz="1800" dirty="0">
                <a:latin typeface="Comic Sans MS" pitchFamily="66" charset="0"/>
              </a:rPr>
              <a:t>Kenobi is in charge of reviewing the applications</a:t>
            </a:r>
          </a:p>
          <a:p>
            <a:r>
              <a:rPr lang="en-US" sz="1800" dirty="0">
                <a:latin typeface="Comic Sans MS" pitchFamily="66" charset="0"/>
              </a:rPr>
              <a:t>of this </a:t>
            </a:r>
            <a:r>
              <a:rPr lang="en-US" sz="1800" dirty="0" smtClean="0">
                <a:latin typeface="Comic Sans MS" pitchFamily="66" charset="0"/>
              </a:rPr>
              <a:t>year’s </a:t>
            </a:r>
            <a:r>
              <a:rPr lang="en-US" sz="1800" dirty="0">
                <a:latin typeface="Comic Sans MS" pitchFamily="66" charset="0"/>
              </a:rPr>
              <a:t>candidates for Jedi Knight school</a:t>
            </a:r>
            <a:r>
              <a:rPr lang="en-US" sz="1800" dirty="0" smtClean="0">
                <a:latin typeface="Comic Sans MS" pitchFamily="66" charset="0"/>
              </a:rPr>
              <a:t>. </a:t>
            </a:r>
            <a:r>
              <a:rPr lang="en-US" sz="1800" dirty="0">
                <a:latin typeface="Comic Sans MS" pitchFamily="66" charset="0"/>
              </a:rPr>
              <a:t>Candidates</a:t>
            </a:r>
          </a:p>
          <a:p>
            <a:r>
              <a:rPr lang="en-US" sz="1800" dirty="0">
                <a:latin typeface="Comic Sans MS" pitchFamily="66" charset="0"/>
              </a:rPr>
              <a:t>must be at least 3’ high, but less than 8</a:t>
            </a:r>
            <a:r>
              <a:rPr lang="en-US" sz="1800" dirty="0" smtClean="0">
                <a:latin typeface="Comic Sans MS" pitchFamily="66" charset="0"/>
              </a:rPr>
              <a:t>’. </a:t>
            </a:r>
            <a:r>
              <a:rPr lang="en-US" sz="1800" dirty="0">
                <a:latin typeface="Comic Sans MS" pitchFamily="66" charset="0"/>
              </a:rPr>
              <a:t>However, an </a:t>
            </a:r>
          </a:p>
          <a:p>
            <a:r>
              <a:rPr lang="en-US" sz="1800" dirty="0">
                <a:latin typeface="Comic Sans MS" pitchFamily="66" charset="0"/>
              </a:rPr>
              <a:t>exception has been made for Federation pilots, who can be</a:t>
            </a:r>
          </a:p>
          <a:p>
            <a:r>
              <a:rPr lang="en-US" sz="1800" dirty="0">
                <a:latin typeface="Comic Sans MS" pitchFamily="66" charset="0"/>
              </a:rPr>
              <a:t>of any height. Candidates under 3’ can go to Jr. Jedi Knight School.</a:t>
            </a:r>
          </a:p>
        </p:txBody>
      </p:sp>
      <p:sp>
        <p:nvSpPr>
          <p:cNvPr id="90116" name="TextBox 5"/>
          <p:cNvSpPr txBox="1">
            <a:spLocks noChangeArrowheads="1"/>
          </p:cNvSpPr>
          <p:nvPr/>
        </p:nvSpPr>
        <p:spPr bwMode="auto">
          <a:xfrm>
            <a:off x="2382838" y="4083051"/>
            <a:ext cx="6861174" cy="2031325"/>
          </a:xfrm>
          <a:prstGeom prst="rect">
            <a:avLst/>
          </a:prstGeom>
          <a:noFill/>
          <a:ln w="9525">
            <a:noFill/>
            <a:miter lim="800000"/>
            <a:headEnd/>
            <a:tailEnd/>
          </a:ln>
        </p:spPr>
        <p:txBody>
          <a:bodyPr wrap="none">
            <a:spAutoFit/>
          </a:bodyPr>
          <a:lstStyle/>
          <a:p>
            <a:r>
              <a:rPr lang="en-US" sz="1800" dirty="0">
                <a:latin typeface="Comic Sans MS" pitchFamily="66" charset="0"/>
              </a:rPr>
              <a:t>Write a program </a:t>
            </a:r>
            <a:r>
              <a:rPr lang="en-US" sz="1800" dirty="0" smtClean="0">
                <a:latin typeface="Comic Sans MS" pitchFamily="66" charset="0"/>
              </a:rPr>
              <a:t>that:</a:t>
            </a:r>
            <a:endParaRPr lang="en-US" sz="1800" dirty="0">
              <a:latin typeface="Comic Sans MS" pitchFamily="66" charset="0"/>
            </a:endParaRPr>
          </a:p>
          <a:p>
            <a:r>
              <a:rPr lang="en-US" sz="1800" dirty="0">
                <a:latin typeface="Comic Sans MS" pitchFamily="66" charset="0"/>
              </a:rPr>
              <a:t>   * </a:t>
            </a:r>
            <a:r>
              <a:rPr lang="en-US" sz="1800" dirty="0" smtClean="0">
                <a:latin typeface="Comic Sans MS" pitchFamily="66" charset="0"/>
              </a:rPr>
              <a:t>Gets </a:t>
            </a:r>
            <a:r>
              <a:rPr lang="en-US" sz="1800" dirty="0">
                <a:latin typeface="Comic Sans MS" pitchFamily="66" charset="0"/>
              </a:rPr>
              <a:t>a candidate’s height</a:t>
            </a:r>
          </a:p>
          <a:p>
            <a:r>
              <a:rPr lang="en-US" sz="1800" dirty="0">
                <a:latin typeface="Comic Sans MS" pitchFamily="66" charset="0"/>
              </a:rPr>
              <a:t>   * </a:t>
            </a:r>
            <a:r>
              <a:rPr lang="en-US" sz="1800" dirty="0" smtClean="0">
                <a:latin typeface="Comic Sans MS" pitchFamily="66" charset="0"/>
              </a:rPr>
              <a:t>Asks </a:t>
            </a:r>
            <a:r>
              <a:rPr lang="en-US" sz="1800" dirty="0">
                <a:latin typeface="Comic Sans MS" pitchFamily="66" charset="0"/>
              </a:rPr>
              <a:t>if they are a </a:t>
            </a:r>
            <a:r>
              <a:rPr lang="en-US" sz="1800" dirty="0" smtClean="0">
                <a:latin typeface="Comic Sans MS" pitchFamily="66" charset="0"/>
              </a:rPr>
              <a:t>Federation </a:t>
            </a:r>
            <a:r>
              <a:rPr lang="en-US" sz="1800" dirty="0">
                <a:latin typeface="Comic Sans MS" pitchFamily="66" charset="0"/>
              </a:rPr>
              <a:t>pilot,</a:t>
            </a:r>
          </a:p>
          <a:p>
            <a:r>
              <a:rPr lang="en-US" sz="1800" dirty="0">
                <a:latin typeface="Comic Sans MS" pitchFamily="66" charset="0"/>
              </a:rPr>
              <a:t>   * Then prints one of the following messages, as appropriate:</a:t>
            </a:r>
          </a:p>
          <a:p>
            <a:r>
              <a:rPr lang="en-US" sz="1800" dirty="0">
                <a:latin typeface="Comic Sans MS" pitchFamily="66" charset="0"/>
              </a:rPr>
              <a:t>        - This candidate is accepted into Jedi Knight School</a:t>
            </a:r>
          </a:p>
          <a:p>
            <a:r>
              <a:rPr lang="en-US" sz="1800" dirty="0">
                <a:latin typeface="Comic Sans MS" pitchFamily="66" charset="0"/>
              </a:rPr>
              <a:t>        - This candidate is accepted into Jr. Jedi Knight School</a:t>
            </a:r>
          </a:p>
          <a:p>
            <a:r>
              <a:rPr lang="en-US" sz="1800" dirty="0">
                <a:latin typeface="Comic Sans MS" pitchFamily="66" charset="0"/>
              </a:rPr>
              <a:t>        - This candidate is not accepted.</a:t>
            </a:r>
          </a:p>
        </p:txBody>
      </p:sp>
    </p:spTree>
  </p:cSld>
  <p:clrMapOvr>
    <a:masterClrMapping/>
  </p:clrMapOvr>
  <p:transition>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200275" y="209550"/>
            <a:ext cx="7772400" cy="1066800"/>
          </a:xfrm>
        </p:spPr>
        <p:txBody>
          <a:bodyPr/>
          <a:lstStyle/>
          <a:p>
            <a:pPr eaLnBrk="1" hangingPunct="1"/>
            <a:r>
              <a:rPr lang="en-US" smtClean="0">
                <a:latin typeface="Comic Sans MS" pitchFamily="66" charset="0"/>
              </a:rPr>
              <a:t>Practice</a:t>
            </a:r>
          </a:p>
        </p:txBody>
      </p:sp>
      <p:sp>
        <p:nvSpPr>
          <p:cNvPr id="91139" name="Text Box 3"/>
          <p:cNvSpPr txBox="1">
            <a:spLocks noChangeArrowheads="1"/>
          </p:cNvSpPr>
          <p:nvPr/>
        </p:nvSpPr>
        <p:spPr bwMode="auto">
          <a:xfrm>
            <a:off x="2606676" y="1473200"/>
            <a:ext cx="6702425" cy="3016250"/>
          </a:xfrm>
          <a:prstGeom prst="rect">
            <a:avLst/>
          </a:prstGeom>
          <a:noFill/>
          <a:ln w="9525">
            <a:noFill/>
            <a:miter lim="800000"/>
            <a:headEnd/>
            <a:tailEnd/>
          </a:ln>
        </p:spPr>
        <p:txBody>
          <a:bodyPr wrap="none">
            <a:spAutoFit/>
          </a:bodyPr>
          <a:lstStyle/>
          <a:p>
            <a:r>
              <a:rPr lang="en-US" sz="2000" dirty="0">
                <a:latin typeface="Comic Sans MS" pitchFamily="66" charset="0"/>
              </a:rPr>
              <a:t>The </a:t>
            </a:r>
            <a:r>
              <a:rPr lang="en-US" sz="2000" dirty="0" err="1">
                <a:latin typeface="Comic Sans MS" pitchFamily="66" charset="0"/>
              </a:rPr>
              <a:t>DeepPockets</a:t>
            </a:r>
            <a:r>
              <a:rPr lang="en-US" sz="2000" dirty="0">
                <a:latin typeface="Comic Sans MS" pitchFamily="66" charset="0"/>
              </a:rPr>
              <a:t> Savings Bank computes the monthly </a:t>
            </a:r>
          </a:p>
          <a:p>
            <a:r>
              <a:rPr lang="en-US" sz="2000" dirty="0">
                <a:latin typeface="Comic Sans MS" pitchFamily="66" charset="0"/>
              </a:rPr>
              <a:t>interest rate on an account, based on the following:</a:t>
            </a:r>
          </a:p>
          <a:p>
            <a:endParaRPr lang="en-US" sz="2000" dirty="0">
              <a:latin typeface="Comic Sans MS" pitchFamily="66" charset="0"/>
            </a:endParaRPr>
          </a:p>
          <a:p>
            <a:r>
              <a:rPr lang="en-US" sz="1800" u="sng" dirty="0">
                <a:latin typeface="Comic Sans MS" pitchFamily="66" charset="0"/>
              </a:rPr>
              <a:t>Super Saver Account</a:t>
            </a:r>
            <a:r>
              <a:rPr lang="en-US" sz="1800" dirty="0">
                <a:latin typeface="Comic Sans MS" pitchFamily="66" charset="0"/>
              </a:rPr>
              <a:t>		        </a:t>
            </a:r>
            <a:r>
              <a:rPr lang="en-US" sz="1800" u="sng" dirty="0">
                <a:latin typeface="Comic Sans MS" pitchFamily="66" charset="0"/>
              </a:rPr>
              <a:t>Standard Account</a:t>
            </a:r>
          </a:p>
          <a:p>
            <a:endParaRPr lang="en-US" sz="1800" dirty="0">
              <a:latin typeface="Comic Sans MS" pitchFamily="66" charset="0"/>
            </a:endParaRPr>
          </a:p>
          <a:p>
            <a:r>
              <a:rPr lang="en-US" sz="1800" dirty="0">
                <a:latin typeface="Comic Sans MS" pitchFamily="66" charset="0"/>
              </a:rPr>
              <a:t>     5% interest on </a:t>
            </a:r>
            <a:r>
              <a:rPr lang="en-US" sz="1800" dirty="0" smtClean="0">
                <a:latin typeface="Comic Sans MS" pitchFamily="66" charset="0"/>
              </a:rPr>
              <a:t>the </a:t>
            </a:r>
            <a:r>
              <a:rPr lang="en-US" sz="1800" dirty="0">
                <a:latin typeface="Comic Sans MS" pitchFamily="66" charset="0"/>
              </a:rPr>
              <a:t>balance          Always pay 3% interest</a:t>
            </a:r>
          </a:p>
          <a:p>
            <a:r>
              <a:rPr lang="en-US" sz="1800" dirty="0">
                <a:latin typeface="Comic Sans MS" pitchFamily="66" charset="0"/>
              </a:rPr>
              <a:t>     as long as it is more than               on the balance.</a:t>
            </a:r>
          </a:p>
          <a:p>
            <a:r>
              <a:rPr lang="en-US" sz="1800" dirty="0">
                <a:latin typeface="Comic Sans MS" pitchFamily="66" charset="0"/>
              </a:rPr>
              <a:t>    $5,000. Otherwise pay 3%.</a:t>
            </a:r>
          </a:p>
          <a:p>
            <a:r>
              <a:rPr lang="en-US" sz="2000" dirty="0">
                <a:latin typeface="Comic Sans MS" pitchFamily="66" charset="0"/>
              </a:rPr>
              <a:t>     </a:t>
            </a:r>
          </a:p>
          <a:p>
            <a:endParaRPr lang="en-US" sz="2000" dirty="0">
              <a:latin typeface="Comic Sans MS" pitchFamily="66" charset="0"/>
            </a:endParaRPr>
          </a:p>
        </p:txBody>
      </p:sp>
      <p:sp>
        <p:nvSpPr>
          <p:cNvPr id="91140" name="TextBox 5"/>
          <p:cNvSpPr txBox="1">
            <a:spLocks noChangeArrowheads="1"/>
          </p:cNvSpPr>
          <p:nvPr/>
        </p:nvSpPr>
        <p:spPr bwMode="auto">
          <a:xfrm>
            <a:off x="2733675" y="4545013"/>
            <a:ext cx="6561138" cy="646112"/>
          </a:xfrm>
          <a:prstGeom prst="rect">
            <a:avLst/>
          </a:prstGeom>
          <a:noFill/>
          <a:ln w="9525">
            <a:noFill/>
            <a:miter lim="800000"/>
            <a:headEnd/>
            <a:tailEnd/>
          </a:ln>
        </p:spPr>
        <p:txBody>
          <a:bodyPr wrap="none">
            <a:spAutoFit/>
          </a:bodyPr>
          <a:lstStyle/>
          <a:p>
            <a:r>
              <a:rPr lang="en-US" sz="1800">
                <a:latin typeface="Comic Sans MS" pitchFamily="66" charset="0"/>
              </a:rPr>
              <a:t>Write a program that computes the interest on an account,</a:t>
            </a:r>
          </a:p>
          <a:p>
            <a:r>
              <a:rPr lang="en-US" sz="1800">
                <a:latin typeface="Comic Sans MS" pitchFamily="66" charset="0"/>
              </a:rPr>
              <a:t>given the balance on the account and the type of account. </a:t>
            </a:r>
          </a:p>
        </p:txBody>
      </p:sp>
    </p:spTree>
  </p:cSld>
  <p:clrMapOvr>
    <a:masterClrMapping/>
  </p:clrMapOvr>
  <p:transition>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703513" y="2633664"/>
            <a:ext cx="7348420" cy="2530475"/>
          </a:xfrm>
          <a:prstGeom prst="rect">
            <a:avLst/>
          </a:prstGeom>
          <a:noFill/>
          <a:ln w="9525">
            <a:noFill/>
            <a:miter lim="800000"/>
            <a:headEnd/>
            <a:tailEnd/>
          </a:ln>
        </p:spPr>
        <p:txBody>
          <a:bodyPr wrap="square">
            <a:spAutoFit/>
          </a:bodyPr>
          <a:lstStyle/>
          <a:p>
            <a:r>
              <a:rPr lang="en-US" sz="2000" dirty="0">
                <a:latin typeface="Comic Sans MS" pitchFamily="66" charset="0"/>
              </a:rPr>
              <a:t>Write a tollbooth program that calculates the toll required</a:t>
            </a:r>
          </a:p>
          <a:p>
            <a:r>
              <a:rPr lang="en-US" sz="2000" dirty="0">
                <a:latin typeface="Comic Sans MS" pitchFamily="66" charset="0"/>
              </a:rPr>
              <a:t>to use the highway, based on the class of vehicle.</a:t>
            </a:r>
          </a:p>
          <a:p>
            <a:endParaRPr lang="en-US" sz="2000" dirty="0">
              <a:latin typeface="Comic Sans MS" pitchFamily="66" charset="0"/>
            </a:endParaRPr>
          </a:p>
          <a:p>
            <a:r>
              <a:rPr lang="en-US" sz="2000" dirty="0">
                <a:latin typeface="Comic Sans MS" pitchFamily="66" charset="0"/>
              </a:rPr>
              <a:t>Passenger cars	$2.00</a:t>
            </a:r>
          </a:p>
          <a:p>
            <a:r>
              <a:rPr lang="en-US" sz="2000" dirty="0">
                <a:latin typeface="Comic Sans MS" pitchFamily="66" charset="0"/>
              </a:rPr>
              <a:t>Busses		$3.00</a:t>
            </a:r>
          </a:p>
          <a:p>
            <a:r>
              <a:rPr lang="en-US" sz="2000" dirty="0">
                <a:latin typeface="Comic Sans MS" pitchFamily="66" charset="0"/>
              </a:rPr>
              <a:t>Trucks		$5.00</a:t>
            </a:r>
          </a:p>
          <a:p>
            <a:endParaRPr lang="en-US" sz="2000" dirty="0">
              <a:latin typeface="Comic Sans MS" pitchFamily="66" charset="0"/>
            </a:endParaRPr>
          </a:p>
          <a:p>
            <a:r>
              <a:rPr lang="en-US" sz="2000" dirty="0">
                <a:latin typeface="Comic Sans MS" pitchFamily="66" charset="0"/>
              </a:rPr>
              <a:t>Use a switch statement and an enumeration.</a:t>
            </a:r>
          </a:p>
        </p:txBody>
      </p:sp>
      <p:sp>
        <p:nvSpPr>
          <p:cNvPr id="92163" name="Rectangle 3"/>
          <p:cNvSpPr>
            <a:spLocks noChangeArrowheads="1"/>
          </p:cNvSpPr>
          <p:nvPr/>
        </p:nvSpPr>
        <p:spPr bwMode="auto">
          <a:xfrm>
            <a:off x="2209800" y="1143000"/>
            <a:ext cx="3245178" cy="1066800"/>
          </a:xfrm>
          <a:prstGeom prst="rect">
            <a:avLst/>
          </a:prstGeom>
          <a:noFill/>
          <a:ln w="9525">
            <a:noFill/>
            <a:miter lim="800000"/>
            <a:headEnd/>
            <a:tailEnd/>
          </a:ln>
        </p:spPr>
        <p:txBody>
          <a:bodyPr anchor="ctr"/>
          <a:lstStyle/>
          <a:p>
            <a:pPr algn="ctr"/>
            <a:r>
              <a:rPr lang="en-US" sz="4400" dirty="0">
                <a:latin typeface="Comic Sans MS" pitchFamily="66" charset="0"/>
              </a:rPr>
              <a:t>Practice</a:t>
            </a:r>
          </a:p>
        </p:txBody>
      </p:sp>
    </p:spTree>
  </p:cSld>
  <p:clrMapOvr>
    <a:masterClrMapping/>
  </p:clrMapOvr>
  <p:transition>
    <p:fade thruBlk="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1790699" y="1681899"/>
            <a:ext cx="3026397" cy="533400"/>
          </a:xfrm>
          <a:noFill/>
        </p:spPr>
        <p:txBody>
          <a:bodyPr>
            <a:normAutofit fontScale="90000"/>
          </a:bodyPr>
          <a:lstStyle/>
          <a:p>
            <a:r>
              <a:rPr lang="en-US" altLang="en-US" dirty="0" smtClean="0">
                <a:latin typeface="Comic Sans MS" panose="030F0702030302020204" pitchFamily="66" charset="0"/>
                <a:cs typeface="Times New Roman" panose="02020603050405020304" pitchFamily="18" charset="0"/>
              </a:rPr>
              <a:t>Debugging</a:t>
            </a:r>
            <a:endParaRPr lang="en-US" altLang="en-US" dirty="0" smtClean="0">
              <a:latin typeface="Comic Sans MS" panose="030F0702030302020204" pitchFamily="66" charset="0"/>
            </a:endParaRPr>
          </a:p>
        </p:txBody>
      </p:sp>
      <p:sp>
        <p:nvSpPr>
          <p:cNvPr id="70660" name="Rectangle 3"/>
          <p:cNvSpPr>
            <a:spLocks noGrp="1" noChangeArrowheads="1"/>
          </p:cNvSpPr>
          <p:nvPr>
            <p:ph idx="1"/>
          </p:nvPr>
        </p:nvSpPr>
        <p:spPr>
          <a:xfrm>
            <a:off x="1790700" y="2215299"/>
            <a:ext cx="8610600" cy="2743200"/>
          </a:xfrm>
          <a:noFill/>
        </p:spPr>
        <p:txBody>
          <a:bodyPr>
            <a:normAutofit/>
          </a:bodyPr>
          <a:lstStyle/>
          <a:p>
            <a:pPr marL="0" indent="0">
              <a:spcBef>
                <a:spcPct val="0"/>
              </a:spcBef>
              <a:buNone/>
            </a:pPr>
            <a:r>
              <a:rPr lang="en-US" altLang="en-US" dirty="0" smtClean="0">
                <a:latin typeface="Comic Sans MS" panose="030F0702030302020204" pitchFamily="66" charset="0"/>
                <a:cs typeface="Times New Roman" panose="02020603050405020304" pitchFamily="18" charset="0"/>
              </a:rPr>
              <a:t>Logic errors are called </a:t>
            </a:r>
            <a:r>
              <a:rPr lang="en-US" altLang="en-US" i="1" dirty="0" smtClean="0">
                <a:latin typeface="Comic Sans MS" panose="030F0702030302020204" pitchFamily="66" charset="0"/>
                <a:cs typeface="Times New Roman" panose="02020603050405020304" pitchFamily="18" charset="0"/>
              </a:rPr>
              <a:t>bugs</a:t>
            </a:r>
            <a:r>
              <a:rPr lang="en-US" altLang="en-US" dirty="0" smtClean="0">
                <a:latin typeface="Comic Sans MS" panose="030F0702030302020204" pitchFamily="66" charset="0"/>
                <a:cs typeface="Times New Roman" panose="02020603050405020304" pitchFamily="18" charset="0"/>
              </a:rPr>
              <a:t>. The process of finding and correcting errors is called debugging. A common approach to debugging involves a combination of methods to narrow down to the part of the program where the bug is located. You can hand-trace the program (as in, catch errors by reading the program), or you can insert print statements in order to show the values of the variables or the execution flow of the program. This approach might work for a short, simple program. But for a large, complex program, the most effective approach for debugging is to use a debugger utility.</a:t>
            </a:r>
          </a:p>
        </p:txBody>
      </p:sp>
    </p:spTree>
    <p:extLst>
      <p:ext uri="{BB962C8B-B14F-4D97-AF65-F5344CB8AC3E}">
        <p14:creationId xmlns:p14="http://schemas.microsoft.com/office/powerpoint/2010/main" val="281808423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1955276" y="990600"/>
            <a:ext cx="3697664" cy="533400"/>
          </a:xfrm>
          <a:noFill/>
        </p:spPr>
        <p:txBody>
          <a:bodyPr>
            <a:normAutofit/>
          </a:bodyPr>
          <a:lstStyle/>
          <a:p>
            <a:r>
              <a:rPr lang="en-US" altLang="en-US" sz="2000" dirty="0">
                <a:latin typeface="Comic Sans MS" panose="030F0702030302020204" pitchFamily="66" charset="0"/>
                <a:cs typeface="Times New Roman" panose="02020603050405020304" pitchFamily="18" charset="0"/>
              </a:rPr>
              <a:t>Debugger</a:t>
            </a:r>
            <a:endParaRPr lang="en-US" altLang="en-US" sz="2000" dirty="0">
              <a:latin typeface="Comic Sans MS" panose="030F0702030302020204" pitchFamily="66" charset="0"/>
            </a:endParaRPr>
          </a:p>
        </p:txBody>
      </p:sp>
      <p:sp>
        <p:nvSpPr>
          <p:cNvPr id="71684" name="Rectangle 3"/>
          <p:cNvSpPr>
            <a:spLocks noGrp="1" noChangeArrowheads="1"/>
          </p:cNvSpPr>
          <p:nvPr>
            <p:ph idx="1"/>
          </p:nvPr>
        </p:nvSpPr>
        <p:spPr>
          <a:xfrm>
            <a:off x="1828800" y="1611985"/>
            <a:ext cx="8610600" cy="3742441"/>
          </a:xfrm>
          <a:noFill/>
        </p:spPr>
        <p:txBody>
          <a:bodyPr/>
          <a:lstStyle/>
          <a:p>
            <a:pPr marL="0" indent="0">
              <a:spcBef>
                <a:spcPct val="0"/>
              </a:spcBef>
              <a:buNone/>
            </a:pPr>
            <a:r>
              <a:rPr lang="en-US" altLang="en-US" dirty="0" smtClean="0">
                <a:latin typeface="Comic Sans MS" panose="030F0702030302020204" pitchFamily="66" charset="0"/>
                <a:cs typeface="Times New Roman" panose="02020603050405020304" pitchFamily="18" charset="0"/>
              </a:rPr>
              <a:t>A debugger is a program that facilitates debugging. You can use a debugger to:</a:t>
            </a:r>
          </a:p>
          <a:p>
            <a:pPr marL="0" indent="0">
              <a:spcBef>
                <a:spcPct val="0"/>
              </a:spcBef>
              <a:buNone/>
            </a:pPr>
            <a:endParaRPr lang="en-US" altLang="en-US" dirty="0" smtClean="0">
              <a:latin typeface="Comic Sans MS" panose="030F0702030302020204" pitchFamily="66" charset="0"/>
              <a:cs typeface="Times New Roman" panose="02020603050405020304" pitchFamily="18" charset="0"/>
            </a:endParaRPr>
          </a:p>
          <a:p>
            <a:pPr marL="0" indent="0">
              <a:spcBef>
                <a:spcPct val="0"/>
              </a:spcBef>
            </a:pPr>
            <a:r>
              <a:rPr lang="en-US" altLang="en-US" dirty="0" smtClean="0">
                <a:latin typeface="Comic Sans MS" panose="030F0702030302020204" pitchFamily="66" charset="0"/>
                <a:cs typeface="Times New Roman" panose="02020603050405020304" pitchFamily="18" charset="0"/>
              </a:rPr>
              <a:t> Execute a single statement at a time</a:t>
            </a:r>
          </a:p>
          <a:p>
            <a:pPr marL="0" indent="0">
              <a:spcBef>
                <a:spcPct val="0"/>
              </a:spcBef>
            </a:pPr>
            <a:r>
              <a:rPr lang="en-US" altLang="en-US" dirty="0" smtClean="0">
                <a:latin typeface="Comic Sans MS" panose="030F0702030302020204" pitchFamily="66" charset="0"/>
                <a:cs typeface="Times New Roman" panose="02020603050405020304" pitchFamily="18" charset="0"/>
              </a:rPr>
              <a:t> Trace into or stepping over a method</a:t>
            </a:r>
          </a:p>
          <a:p>
            <a:pPr marL="0" indent="0">
              <a:spcBef>
                <a:spcPct val="0"/>
              </a:spcBef>
            </a:pPr>
            <a:r>
              <a:rPr lang="en-US" altLang="en-US" dirty="0" smtClean="0">
                <a:latin typeface="Comic Sans MS" panose="030F0702030302020204" pitchFamily="66" charset="0"/>
                <a:cs typeface="Times New Roman" panose="02020603050405020304" pitchFamily="18" charset="0"/>
              </a:rPr>
              <a:t> Set breakpoints</a:t>
            </a:r>
          </a:p>
          <a:p>
            <a:pPr marL="0" indent="0">
              <a:spcBef>
                <a:spcPct val="0"/>
              </a:spcBef>
            </a:pPr>
            <a:r>
              <a:rPr lang="en-US" altLang="en-US" dirty="0" smtClean="0">
                <a:latin typeface="Comic Sans MS" panose="030F0702030302020204" pitchFamily="66" charset="0"/>
                <a:cs typeface="Times New Roman" panose="02020603050405020304" pitchFamily="18" charset="0"/>
              </a:rPr>
              <a:t> Display variables</a:t>
            </a:r>
          </a:p>
          <a:p>
            <a:pPr marL="0" indent="0">
              <a:spcBef>
                <a:spcPct val="0"/>
              </a:spcBef>
            </a:pPr>
            <a:r>
              <a:rPr lang="en-US" altLang="en-US" dirty="0" smtClean="0">
                <a:latin typeface="Comic Sans MS" panose="030F0702030302020204" pitchFamily="66" charset="0"/>
                <a:cs typeface="Times New Roman" panose="02020603050405020304" pitchFamily="18" charset="0"/>
              </a:rPr>
              <a:t> Display call stack</a:t>
            </a:r>
          </a:p>
          <a:p>
            <a:pPr marL="0" indent="0">
              <a:spcBef>
                <a:spcPct val="0"/>
              </a:spcBef>
            </a:pPr>
            <a:r>
              <a:rPr lang="en-US" altLang="en-US" dirty="0" smtClean="0">
                <a:latin typeface="Comic Sans MS" panose="030F0702030302020204" pitchFamily="66" charset="0"/>
                <a:cs typeface="Times New Roman" panose="02020603050405020304" pitchFamily="18" charset="0"/>
              </a:rPr>
              <a:t> Modify variables</a:t>
            </a:r>
          </a:p>
          <a:p>
            <a:pPr marL="0" indent="0">
              <a:spcBef>
                <a:spcPct val="0"/>
              </a:spcBef>
              <a:buNone/>
            </a:pPr>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204967149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2720" y="1208121"/>
            <a:ext cx="1175322" cy="400110"/>
          </a:xfrm>
          <a:prstGeom prst="rect">
            <a:avLst/>
          </a:prstGeom>
          <a:noFill/>
        </p:spPr>
        <p:txBody>
          <a:bodyPr wrap="none" rtlCol="0">
            <a:spAutoFit/>
          </a:bodyPr>
          <a:lstStyle/>
          <a:p>
            <a:r>
              <a:rPr lang="en-US" sz="2000" dirty="0">
                <a:latin typeface="Comic Sans MS" pitchFamily="66" charset="0"/>
              </a:rPr>
              <a:t>Example</a:t>
            </a:r>
          </a:p>
        </p:txBody>
      </p:sp>
      <p:sp>
        <p:nvSpPr>
          <p:cNvPr id="3" name="TextBox 1"/>
          <p:cNvSpPr txBox="1">
            <a:spLocks noChangeArrowheads="1"/>
          </p:cNvSpPr>
          <p:nvPr/>
        </p:nvSpPr>
        <p:spPr bwMode="auto">
          <a:xfrm>
            <a:off x="4181313" y="1946357"/>
            <a:ext cx="4293163" cy="3970318"/>
          </a:xfrm>
          <a:prstGeom prst="rect">
            <a:avLst/>
          </a:prstGeom>
          <a:noFill/>
          <a:ln w="9525">
            <a:noFill/>
            <a:miter lim="800000"/>
            <a:headEnd/>
            <a:tailEnd/>
          </a:ln>
        </p:spPr>
        <p:txBody>
          <a:bodyPr wrap="none">
            <a:spAutoFit/>
          </a:bodyPr>
          <a:lstStyle/>
          <a:p>
            <a:r>
              <a:rPr lang="en-US" sz="1800" dirty="0">
                <a:latin typeface="Comic Sans MS" pitchFamily="66" charset="0"/>
              </a:rPr>
              <a:t>The U.S. Widget company runs its</a:t>
            </a:r>
          </a:p>
          <a:p>
            <a:r>
              <a:rPr lang="en-US" sz="1800" dirty="0">
                <a:latin typeface="Comic Sans MS" pitchFamily="66" charset="0"/>
              </a:rPr>
              <a:t>payroll program at the end of </a:t>
            </a:r>
          </a:p>
          <a:p>
            <a:r>
              <a:rPr lang="en-US" sz="1800" dirty="0">
                <a:latin typeface="Comic Sans MS" pitchFamily="66" charset="0"/>
              </a:rPr>
              <a:t>every two week period.</a:t>
            </a:r>
          </a:p>
          <a:p>
            <a:endParaRPr lang="en-US" sz="1800" dirty="0">
              <a:latin typeface="Comic Sans MS" pitchFamily="66" charset="0"/>
            </a:endParaRPr>
          </a:p>
          <a:p>
            <a:r>
              <a:rPr lang="en-US" sz="1800" dirty="0">
                <a:latin typeface="Comic Sans MS" pitchFamily="66" charset="0"/>
              </a:rPr>
              <a:t>If an employee gets paid by the hour, </a:t>
            </a:r>
          </a:p>
          <a:p>
            <a:r>
              <a:rPr lang="en-US" sz="1800" dirty="0">
                <a:latin typeface="Comic Sans MS" pitchFamily="66" charset="0"/>
              </a:rPr>
              <a:t>that employee’s gross pay is equal to</a:t>
            </a:r>
          </a:p>
          <a:p>
            <a:endParaRPr lang="en-US" sz="1800" dirty="0">
              <a:latin typeface="Comic Sans MS" pitchFamily="66" charset="0"/>
            </a:endParaRPr>
          </a:p>
          <a:p>
            <a:r>
              <a:rPr lang="en-US" sz="1800" dirty="0">
                <a:latin typeface="Comic Sans MS" pitchFamily="66" charset="0"/>
              </a:rPr>
              <a:t>       </a:t>
            </a:r>
            <a:r>
              <a:rPr lang="en-US" sz="1800" dirty="0" err="1">
                <a:latin typeface="Comic Sans MS" pitchFamily="66" charset="0"/>
              </a:rPr>
              <a:t>hoursWorked</a:t>
            </a:r>
            <a:r>
              <a:rPr lang="en-US" sz="1800" dirty="0">
                <a:latin typeface="Comic Sans MS" pitchFamily="66" charset="0"/>
              </a:rPr>
              <a:t> * </a:t>
            </a:r>
            <a:r>
              <a:rPr lang="en-US" sz="1800" dirty="0" err="1">
                <a:latin typeface="Comic Sans MS" pitchFamily="66" charset="0"/>
              </a:rPr>
              <a:t>hourlyWage</a:t>
            </a:r>
            <a:r>
              <a:rPr lang="en-US" sz="1800" dirty="0">
                <a:latin typeface="Comic Sans MS" pitchFamily="66" charset="0"/>
              </a:rPr>
              <a:t>;</a:t>
            </a:r>
          </a:p>
          <a:p>
            <a:endParaRPr lang="en-US" sz="1800" dirty="0">
              <a:latin typeface="Comic Sans MS" pitchFamily="66" charset="0"/>
            </a:endParaRPr>
          </a:p>
          <a:p>
            <a:r>
              <a:rPr lang="en-US" sz="1800" dirty="0">
                <a:latin typeface="Comic Sans MS" pitchFamily="66" charset="0"/>
              </a:rPr>
              <a:t>However, if an employee gets paid a</a:t>
            </a:r>
          </a:p>
          <a:p>
            <a:r>
              <a:rPr lang="en-US" sz="1800" dirty="0">
                <a:latin typeface="Comic Sans MS" pitchFamily="66" charset="0"/>
              </a:rPr>
              <a:t>salary, that employee’s gross pay is</a:t>
            </a:r>
          </a:p>
          <a:p>
            <a:r>
              <a:rPr lang="en-US" sz="1800" dirty="0">
                <a:latin typeface="Comic Sans MS" pitchFamily="66" charset="0"/>
              </a:rPr>
              <a:t>calculated differently </a:t>
            </a:r>
          </a:p>
          <a:p>
            <a:endParaRPr lang="en-US" sz="1800" dirty="0">
              <a:latin typeface="Comic Sans MS" pitchFamily="66" charset="0"/>
            </a:endParaRPr>
          </a:p>
          <a:p>
            <a:r>
              <a:rPr lang="en-US" sz="1800" dirty="0">
                <a:latin typeface="Comic Sans MS" pitchFamily="66" charset="0"/>
              </a:rPr>
              <a:t>          </a:t>
            </a:r>
            <a:r>
              <a:rPr lang="en-US" sz="1800" dirty="0" err="1">
                <a:latin typeface="Comic Sans MS" pitchFamily="66" charset="0"/>
              </a:rPr>
              <a:t>yearlySalary</a:t>
            </a:r>
            <a:r>
              <a:rPr lang="en-US" sz="1800" dirty="0">
                <a:latin typeface="Comic Sans MS" pitchFamily="66" charset="0"/>
              </a:rPr>
              <a:t> / 26.0;</a:t>
            </a:r>
          </a:p>
        </p:txBody>
      </p:sp>
    </p:spTree>
    <p:extLst>
      <p:ext uri="{BB962C8B-B14F-4D97-AF65-F5344CB8AC3E}">
        <p14:creationId xmlns:p14="http://schemas.microsoft.com/office/powerpoint/2010/main" val="3769420945"/>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4018629" y="2661552"/>
            <a:ext cx="4714752" cy="646331"/>
          </a:xfrm>
          <a:prstGeom prst="rect">
            <a:avLst/>
          </a:prstGeom>
          <a:noFill/>
          <a:ln w="9525">
            <a:noFill/>
            <a:miter lim="800000"/>
            <a:headEnd/>
            <a:tailEnd/>
          </a:ln>
        </p:spPr>
        <p:txBody>
          <a:bodyPr wrap="none">
            <a:spAutoFit/>
          </a:bodyPr>
          <a:lstStyle/>
          <a:p>
            <a:pPr algn="ctr"/>
            <a:r>
              <a:rPr lang="en-US" sz="1800" dirty="0">
                <a:latin typeface="Comic Sans MS" pitchFamily="66" charset="0"/>
              </a:rPr>
              <a:t>How can you tell if a problem requires</a:t>
            </a:r>
          </a:p>
          <a:p>
            <a:pPr algn="ctr"/>
            <a:r>
              <a:rPr lang="en-US" sz="1800" dirty="0">
                <a:latin typeface="Comic Sans MS" pitchFamily="66" charset="0"/>
              </a:rPr>
              <a:t>a program that includes this kind of logic?</a:t>
            </a:r>
          </a:p>
        </p:txBody>
      </p:sp>
    </p:spTree>
    <p:extLst>
      <p:ext uri="{BB962C8B-B14F-4D97-AF65-F5344CB8AC3E}">
        <p14:creationId xmlns:p14="http://schemas.microsoft.com/office/powerpoint/2010/main" val="1538354109"/>
      </p:ext>
    </p:extLst>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2198</TotalTime>
  <Words>4197</Words>
  <Application>Microsoft Office PowerPoint</Application>
  <PresentationFormat>Widescreen</PresentationFormat>
  <Paragraphs>906</Paragraphs>
  <Slides>79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Calibri Light</vt:lpstr>
      <vt:lpstr>Comic Sans MS</vt:lpstr>
      <vt:lpstr>Tahoma</vt:lpstr>
      <vt:lpstr>Times New Roman</vt:lpstr>
      <vt:lpstr>Celestial</vt:lpstr>
      <vt:lpstr>CIT 260 Week Three</vt:lpstr>
      <vt:lpstr>Objectives</vt:lpstr>
      <vt:lpstr>What you will learn this week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if Statement</vt:lpstr>
      <vt:lpstr>PowerPoint Presentation</vt:lpstr>
      <vt:lpstr>PowerPoint Presentation</vt:lpstr>
      <vt:lpstr>PowerPoint Presentation</vt:lpstr>
      <vt:lpstr>PowerPoint Presentation</vt:lpstr>
      <vt:lpstr>Relational Operators</vt:lpstr>
      <vt:lpstr>PowerPoint Presentation</vt:lpstr>
      <vt:lpstr>The if/else statement</vt:lpstr>
      <vt:lpstr>PowerPoint Presentation</vt:lpstr>
      <vt:lpstr>PowerPoint Presentation</vt:lpstr>
      <vt:lpstr>PowerPoint Presentation</vt:lpstr>
      <vt:lpstr>Executing a Block of Statements</vt:lpstr>
      <vt:lpstr>PowerPoint Presentation</vt:lpstr>
      <vt:lpstr>Nested if/else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Switch Statement</vt:lpstr>
      <vt:lpstr>PowerPoint Presentation</vt:lpstr>
      <vt:lpstr>PowerPoint Presentation</vt:lpstr>
      <vt:lpstr>Logical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Operator Precedence (again)</vt:lpstr>
      <vt:lpstr>PowerPoint Presentation</vt:lpstr>
      <vt:lpstr>Comparing Characters</vt:lpstr>
      <vt:lpstr>PowerPoint Presentation</vt:lpstr>
      <vt:lpstr>PowerPoint Presentation</vt:lpstr>
      <vt:lpstr>Comparing Real Numbers</vt:lpstr>
      <vt:lpstr>PowerPoint Presentation</vt:lpstr>
      <vt:lpstr>Practice</vt:lpstr>
      <vt:lpstr>PowerPoint Presentation</vt:lpstr>
      <vt:lpstr>PowerPoint Presentation</vt:lpstr>
      <vt:lpstr>Practice</vt:lpstr>
      <vt:lpstr>Practice</vt:lpstr>
      <vt:lpstr>Practice</vt:lpstr>
      <vt:lpstr>PowerPoint Presentation</vt:lpstr>
      <vt:lpstr>Debugging</vt:lpstr>
      <vt:lpstr>Debugger</vt:lpstr>
    </vt:vector>
  </TitlesOfParts>
  <Company>UVSC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UVSC</dc:creator>
  <cp:lastModifiedBy>Wright, Leslie</cp:lastModifiedBy>
  <cp:revision>164</cp:revision>
  <dcterms:created xsi:type="dcterms:W3CDTF">2002-01-10T19:04:10Z</dcterms:created>
  <dcterms:modified xsi:type="dcterms:W3CDTF">2019-06-13T22:58:34Z</dcterms:modified>
</cp:coreProperties>
</file>