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43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42.xml"/>
  <Override ContentType="application/vnd.openxmlformats-officedocument.presentationml.slide+xml" PartName="/ppt/slides/slide17.xml"/>
  <Override ContentType="application/vnd.openxmlformats-officedocument.presentationml.slide+xml" PartName="/ppt/slides/slide50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54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56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46.xml"/>
  <Override ContentType="application/vnd.openxmlformats-officedocument.presentationml.slide+xml" PartName="/ppt/slides/slide38.xml"/>
  <Override ContentType="application/vnd.openxmlformats-officedocument.presentationml.slide+xml" PartName="/ppt/slides/slide64.xml"/>
  <Override ContentType="application/vnd.openxmlformats-officedocument.presentationml.slide+xml" PartName="/ppt/slides/slide55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57.xml"/>
  <Override ContentType="application/vnd.openxmlformats-officedocument.presentationml.slide+xml" PartName="/ppt/slides/slide27.xml"/>
  <Override ContentType="application/vnd.openxmlformats-officedocument.presentationml.slide+xml" PartName="/ppt/slides/slide44.xml"/>
  <Override ContentType="application/vnd.openxmlformats-officedocument.presentationml.slide+xml" PartName="/ppt/slides/slide2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12192000"/>
  <p:notesSz cx="6858000" cy="9296400"/>
  <p:defaultTextStyle>
    <a:defPPr lvl="0">
      <a:defRPr lang="en-US"/>
    </a:defPPr>
    <a:lvl1pPr lvl="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1pPr>
    <a:lvl2pPr lvl="1" marL="4572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2pPr>
    <a:lvl3pPr lvl="2" marL="9144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3pPr>
    <a:lvl4pPr lvl="3" marL="13716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4pPr>
    <a:lvl5pPr lvl="4" marL="18288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5pPr>
    <a:lvl6pPr defTabSz="914400" eaLnBrk="1" hangingPunct="1" latinLnBrk="0" lvl="5" marL="2286000" rtl="0" algn="l"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6pPr>
    <a:lvl7pPr defTabSz="914400" eaLnBrk="1" hangingPunct="1" latinLnBrk="0" lvl="6" marL="2743200" rtl="0" algn="l"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7pPr>
    <a:lvl8pPr defTabSz="914400" eaLnBrk="1" hangingPunct="1" latinLnBrk="0" lvl="7" marL="3200400" rtl="0" algn="l"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8pPr>
    <a:lvl9pPr defTabSz="914400" eaLnBrk="1" hangingPunct="1" latinLnBrk="0" lvl="8" marL="3657600" rtl="0" algn="l">
      <a:defRPr kern="1200" sz="20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11B3-2C1B-40BD-8970-DEFE9A17831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B08A-088E-490E-8A02-F021D8FD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514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lvl="1">
              <a:defRPr/>
            </a:pPr>
            <a:fld id="{69D1837A-8203-4230-B388-59F360A46C04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85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6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00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82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95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77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BD3F806-6724-4F02-A497-C689F84FB74A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81F67D3D-0780-4AAF-8E34-8FAC1C2B4DC2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37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8" y="609600"/>
            <a:ext cx="107738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16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3367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3367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441544-14A5-4F27-A489-F45B4A288D1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2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86AC3CCA-5362-46B4-99EE-A14C06019E69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16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3921160-C404-44AA-A270-07E28A8B3A9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249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667E34-0CB5-410C-8696-75F040B694FC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45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68002A7-05D6-49B1-AE57-5943E15C947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5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AE0B6F7-5F05-4583-88FF-E39DF3226962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3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21287B-FE2A-460C-90D3-1A280416DA80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83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1279D0-DA57-41DB-87F8-EC93786B9F64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5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F659611-EB3D-48BE-9969-BC70CBE5F6A5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35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7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04901" y="2715391"/>
            <a:ext cx="3810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CIT 260</a:t>
            </a:r>
            <a:b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W</a:t>
            </a:r>
            <a:r>
              <a:rPr lang="en-US" cap="none" dirty="0" smtClean="0">
                <a:latin typeface="Comic Sans MS" pitchFamily="66" charset="0"/>
              </a:rPr>
              <a:t>eek Six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2838450" y="1402080"/>
            <a:ext cx="6610350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speed of the car, </a:t>
            </a:r>
            <a:r>
              <a:rPr lang="en-US" i="1" dirty="0">
                <a:latin typeface="Book Antiqua" panose="02040602050305030304" pitchFamily="18" charset="0"/>
              </a:rPr>
              <a:t>v,</a:t>
            </a:r>
            <a:r>
              <a:rPr lang="en-US" dirty="0"/>
              <a:t> can be calculated using the formula</a:t>
            </a:r>
          </a:p>
          <a:p>
            <a:pPr algn="ctr"/>
            <a:endParaRPr lang="en-US" dirty="0"/>
          </a:p>
          <a:p>
            <a:pPr algn="ctr"/>
            <a:r>
              <a:rPr lang="en-US" i="1" dirty="0">
                <a:latin typeface="Book Antiqua" panose="02040602050305030304" pitchFamily="18" charset="0"/>
              </a:rPr>
              <a:t>v</a:t>
            </a:r>
            <a:r>
              <a:rPr lang="en-US" dirty="0"/>
              <a:t> = (6.685 X 10</a:t>
            </a:r>
            <a:r>
              <a:rPr lang="en-US" baseline="30000" dirty="0"/>
              <a:t>8</a:t>
            </a:r>
            <a:r>
              <a:rPr lang="en-US" dirty="0"/>
              <a:t>)(f</a:t>
            </a:r>
            <a:r>
              <a:rPr lang="en-US" baseline="-25000" dirty="0"/>
              <a:t>1</a:t>
            </a:r>
            <a:r>
              <a:rPr lang="en-US" dirty="0"/>
              <a:t> – f</a:t>
            </a:r>
            <a:r>
              <a:rPr lang="en-US" baseline="-25000" dirty="0"/>
              <a:t>0</a:t>
            </a:r>
            <a:r>
              <a:rPr lang="en-US" dirty="0"/>
              <a:t>)/(f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</p:txBody>
      </p:sp>
      <p:sp>
        <p:nvSpPr>
          <p:cNvPr id="2" name="AutoShape 2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429001"/>
            <a:ext cx="1866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2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75969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Let’s do a top-down </a:t>
            </a:r>
            <a:r>
              <a:rPr lang="en-US" dirty="0" smtClean="0"/>
              <a:t>design of a program to solve this problem.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484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6145213" y="2966383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could write all of this code</a:t>
            </a:r>
          </a:p>
          <a:p>
            <a:r>
              <a:rPr lang="en-US" dirty="0"/>
              <a:t>in a big long Main( ) routine.</a:t>
            </a:r>
          </a:p>
        </p:txBody>
      </p:sp>
    </p:spTree>
    <p:extLst>
      <p:ext uri="{BB962C8B-B14F-4D97-AF65-F5344CB8AC3E}">
        <p14:creationId xmlns:p14="http://schemas.microsoft.com/office/powerpoint/2010/main" val="10097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6046629" y="3767593"/>
            <a:ext cx="4086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… you can break the problem</a:t>
            </a:r>
          </a:p>
          <a:p>
            <a:r>
              <a:rPr lang="en-US" dirty="0"/>
              <a:t>up into smaller pieces, and write</a:t>
            </a:r>
          </a:p>
          <a:p>
            <a:r>
              <a:rPr lang="en-US" dirty="0"/>
              <a:t>a method to do each piece.</a:t>
            </a:r>
          </a:p>
        </p:txBody>
      </p:sp>
    </p:spTree>
    <p:extLst>
      <p:ext uri="{BB962C8B-B14F-4D97-AF65-F5344CB8AC3E}">
        <p14:creationId xmlns:p14="http://schemas.microsoft.com/office/powerpoint/2010/main" val="23195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Right Arrow 18"/>
          <p:cNvSpPr/>
          <p:nvPr/>
        </p:nvSpPr>
        <p:spPr bwMode="auto">
          <a:xfrm rot="10800000">
            <a:off x="5534374" y="5889913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5534374" y="5221923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5534374" y="4441320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0800000">
            <a:off x="5534374" y="3640842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6131" y="4249927"/>
            <a:ext cx="1983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write a</a:t>
            </a:r>
          </a:p>
          <a:p>
            <a:r>
              <a:rPr lang="en-US" dirty="0"/>
              <a:t>Simple method</a:t>
            </a:r>
          </a:p>
          <a:p>
            <a:r>
              <a:rPr lang="en-US" dirty="0"/>
              <a:t>for each step.</a:t>
            </a:r>
          </a:p>
        </p:txBody>
      </p:sp>
    </p:spTree>
    <p:extLst>
      <p:ext uri="{BB962C8B-B14F-4D97-AF65-F5344CB8AC3E}">
        <p14:creationId xmlns:p14="http://schemas.microsoft.com/office/powerpoint/2010/main" val="25666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335" y="1289832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Writing the methods</a:t>
            </a:r>
          </a:p>
        </p:txBody>
      </p: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4446334" y="2433317"/>
            <a:ext cx="35589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method</a:t>
            </a:r>
            <a:r>
              <a:rPr lang="en-US" dirty="0"/>
              <a:t> will 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well-</a:t>
            </a:r>
          </a:p>
          <a:p>
            <a:r>
              <a:rPr lang="en-US" dirty="0" smtClean="0"/>
              <a:t>defined </a:t>
            </a:r>
            <a:r>
              <a:rPr lang="en-US" dirty="0"/>
              <a:t>thing that it does. </a:t>
            </a:r>
          </a:p>
        </p:txBody>
      </p: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4492473" y="3386643"/>
            <a:ext cx="38766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will have the ability to give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method</a:t>
            </a:r>
            <a:r>
              <a:rPr lang="en-US" dirty="0"/>
              <a:t> any data that it</a:t>
            </a:r>
          </a:p>
          <a:p>
            <a:r>
              <a:rPr lang="en-US" dirty="0"/>
              <a:t>needs to do its job.</a:t>
            </a: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4510251" y="4680791"/>
            <a:ext cx="3847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If appropriate, a </a:t>
            </a:r>
            <a:r>
              <a:rPr lang="en-US" dirty="0">
                <a:solidFill>
                  <a:srgbClr val="FFFF00"/>
                </a:solidFill>
              </a:rPr>
              <a:t>method</a:t>
            </a:r>
            <a:r>
              <a:rPr lang="en-US" dirty="0"/>
              <a:t> can </a:t>
            </a:r>
          </a:p>
          <a:p>
            <a:r>
              <a:rPr lang="en-US" dirty="0"/>
              <a:t>return the results of its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4342397" y="895350"/>
            <a:ext cx="35092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Method Syntax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3852829" y="3657601"/>
            <a:ext cx="64828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w</a:t>
            </a:r>
            <a:r>
              <a:rPr lang="en-US" dirty="0" err="1" smtClean="0"/>
              <a:t>iggleYourEars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parameter1, </a:t>
            </a:r>
            <a:r>
              <a:rPr lang="en-US" dirty="0" err="1"/>
              <a:t>int</a:t>
            </a:r>
            <a:r>
              <a:rPr lang="en-US" dirty="0"/>
              <a:t> parameter2)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 // 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0956" y="2411413"/>
            <a:ext cx="18034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type of data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returned by this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3602332" y="3251201"/>
            <a:ext cx="665163" cy="239713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964407" y="2523322"/>
            <a:ext cx="14652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method’s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5537494" y="3255963"/>
            <a:ext cx="665162" cy="239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072803" y="2133601"/>
            <a:ext cx="3435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These are 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formal parameters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Each parameter has a 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</a:t>
            </a:r>
            <a:endParaRPr lang="en-US" sz="16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name.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8082257" y="2927351"/>
            <a:ext cx="1292225" cy="739775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9180806" y="3121025"/>
            <a:ext cx="757238" cy="388938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498708" y="4460875"/>
            <a:ext cx="36615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body of the method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is made up of valid 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statements that provide a service, </a:t>
            </a:r>
          </a:p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enclosed in curly braces.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1" y="3672655"/>
            <a:ext cx="16498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ethod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header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182902" y="3873464"/>
            <a:ext cx="658631" cy="4854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265491" y="4661032"/>
            <a:ext cx="21515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(body)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61520" y="4196616"/>
            <a:ext cx="911044" cy="668251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932646" y="5240254"/>
            <a:ext cx="939919" cy="7947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2155112" y="2064628"/>
            <a:ext cx="779292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Just as a </a:t>
            </a:r>
            <a:r>
              <a:rPr lang="en-US" dirty="0" smtClean="0"/>
              <a:t>reminder: …main</a:t>
            </a:r>
            <a:r>
              <a:rPr lang="en-US" dirty="0"/>
              <a:t>( ) is a method which satisfies all the</a:t>
            </a:r>
          </a:p>
          <a:p>
            <a:r>
              <a:rPr lang="en-US" dirty="0"/>
              <a:t>conditions specified earlier.</a:t>
            </a:r>
          </a:p>
          <a:p>
            <a:endParaRPr lang="en-US" dirty="0"/>
          </a:p>
          <a:p>
            <a:r>
              <a:rPr lang="en-US" dirty="0"/>
              <a:t>Header      static void </a:t>
            </a:r>
            <a:r>
              <a:rPr lang="en-US" dirty="0" smtClean="0"/>
              <a:t>main</a:t>
            </a:r>
            <a:r>
              <a:rPr lang="en-US" dirty="0"/>
              <a:t>( )</a:t>
            </a:r>
          </a:p>
          <a:p>
            <a:r>
              <a:rPr lang="en-US" dirty="0"/>
              <a:t>Block          {</a:t>
            </a:r>
          </a:p>
          <a:p>
            <a:r>
              <a:rPr lang="en-US" dirty="0"/>
              <a:t>(body)</a:t>
            </a:r>
          </a:p>
          <a:p>
            <a:endParaRPr lang="en-US" dirty="0"/>
          </a:p>
          <a:p>
            <a:r>
              <a:rPr lang="en-US" dirty="0"/>
              <a:t>                   }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155859" y="3186880"/>
            <a:ext cx="372862" cy="88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070347" y="3449944"/>
            <a:ext cx="541538" cy="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6200000" flipH="1">
            <a:off x="2879479" y="3670712"/>
            <a:ext cx="941033" cy="5237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2766831" y="1434882"/>
            <a:ext cx="5029200" cy="51870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>
                <a:latin typeface="Comic Sans MS" pitchFamily="66" charset="0"/>
              </a:rPr>
              <a:t>Built-in Methods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573854" y="2271698"/>
            <a:ext cx="6106159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In general, if you can find some written and tested code that </a:t>
            </a:r>
          </a:p>
          <a:p>
            <a:r>
              <a:rPr lang="en-US" sz="1600" dirty="0"/>
              <a:t>does what you want, it is better to use that already existing </a:t>
            </a:r>
          </a:p>
          <a:p>
            <a:r>
              <a:rPr lang="en-US" sz="1600" dirty="0"/>
              <a:t>code than to re-create the code yourself.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564455" y="3490898"/>
            <a:ext cx="3057247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saves time</a:t>
            </a:r>
          </a:p>
          <a:p>
            <a:r>
              <a:rPr lang="en-US" sz="1800" dirty="0"/>
              <a:t>fewer errors</a:t>
            </a:r>
          </a:p>
          <a:p>
            <a:r>
              <a:rPr lang="en-US" sz="1800" dirty="0"/>
              <a:t>tested under all conditions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650054" y="4564048"/>
            <a:ext cx="5902578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Most programming languages, including </a:t>
            </a:r>
            <a:r>
              <a:rPr lang="en-US" sz="1800" dirty="0" smtClean="0"/>
              <a:t>Java, have</a:t>
            </a:r>
            <a:endParaRPr lang="en-US" sz="1800" dirty="0"/>
          </a:p>
          <a:p>
            <a:r>
              <a:rPr lang="en-US" sz="1800" dirty="0"/>
              <a:t>libraries of pre-written and tested methods that do</a:t>
            </a:r>
          </a:p>
          <a:p>
            <a:r>
              <a:rPr lang="en-US" sz="1800" dirty="0"/>
              <a:t>common programming tasks. </a:t>
            </a:r>
            <a:r>
              <a:rPr lang="en-US" sz="1800" dirty="0" smtClean="0"/>
              <a:t>We have already studied</a:t>
            </a:r>
          </a:p>
          <a:p>
            <a:r>
              <a:rPr lang="en-US" sz="1800" dirty="0" smtClean="0"/>
              <a:t>methods from the Math class.</a:t>
            </a:r>
            <a:endParaRPr lang="en-US" sz="1800" dirty="0"/>
          </a:p>
        </p:txBody>
      </p:sp>
      <p:pic>
        <p:nvPicPr>
          <p:cNvPr id="21510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454" y="361873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454" y="389888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454" y="416655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2" y="914401"/>
            <a:ext cx="5145740" cy="84931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>
                <a:latin typeface="Comic Sans MS" pitchFamily="66" charset="0"/>
              </a:rPr>
              <a:t>Methods that return a value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14600" y="1763714"/>
            <a:ext cx="6343403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As an example of a method that returns a value, consider</a:t>
            </a:r>
          </a:p>
          <a:p>
            <a:r>
              <a:rPr lang="en-US" sz="1800" dirty="0"/>
              <a:t>the </a:t>
            </a:r>
            <a:r>
              <a:rPr lang="en-US" sz="1800" b="1" i="1" dirty="0" err="1">
                <a:solidFill>
                  <a:srgbClr val="FFFF00"/>
                </a:solidFill>
              </a:rPr>
              <a:t>s</a:t>
            </a:r>
            <a:r>
              <a:rPr lang="en-US" sz="1800" b="1" i="1" dirty="0" err="1" smtClean="0">
                <a:solidFill>
                  <a:srgbClr val="FFFF00"/>
                </a:solidFill>
              </a:rPr>
              <a:t>qrt</a:t>
            </a:r>
            <a:r>
              <a:rPr lang="en-US" sz="1800" dirty="0" smtClean="0">
                <a:solidFill>
                  <a:srgbClr val="FFFF00"/>
                </a:solidFill>
              </a:rPr>
              <a:t>  </a:t>
            </a:r>
            <a:r>
              <a:rPr lang="en-US" sz="1800" dirty="0"/>
              <a:t>method in the </a:t>
            </a:r>
            <a:r>
              <a:rPr lang="en-US" sz="1800" dirty="0">
                <a:solidFill>
                  <a:srgbClr val="FFFF00"/>
                </a:solidFill>
              </a:rPr>
              <a:t>Math </a:t>
            </a:r>
            <a:r>
              <a:rPr lang="en-US" sz="1800" dirty="0"/>
              <a:t>class. 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74925" y="2760664"/>
            <a:ext cx="5622052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To find the square root of the number 9, we would</a:t>
            </a:r>
          </a:p>
          <a:p>
            <a:r>
              <a:rPr lang="en-US" sz="1800" dirty="0"/>
              <a:t>w</a:t>
            </a:r>
            <a:r>
              <a:rPr lang="en-US" sz="1800" dirty="0" smtClean="0"/>
              <a:t>rite: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result = </a:t>
            </a:r>
            <a:r>
              <a:rPr lang="en-US" sz="1800" dirty="0" err="1" smtClean="0">
                <a:solidFill>
                  <a:srgbClr val="FFFF00"/>
                </a:solidFill>
              </a:rPr>
              <a:t>Math.sqrt</a:t>
            </a:r>
            <a:r>
              <a:rPr lang="en-US" sz="1800" dirty="0" smtClean="0"/>
              <a:t> </a:t>
            </a:r>
            <a:r>
              <a:rPr lang="en-US" sz="1800" dirty="0"/>
              <a:t>(9); 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741988" y="4640264"/>
            <a:ext cx="3480440" cy="18158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</a:rPr>
              <a:t>T</a:t>
            </a:r>
            <a:r>
              <a:rPr lang="en-US" sz="1400" dirty="0" smtClean="0">
                <a:solidFill>
                  <a:srgbClr val="CCECFF"/>
                </a:solidFill>
              </a:rPr>
              <a:t>his </a:t>
            </a:r>
            <a:r>
              <a:rPr lang="en-US" sz="1400" dirty="0">
                <a:solidFill>
                  <a:srgbClr val="CCECFF"/>
                </a:solidFill>
              </a:rPr>
              <a:t>is the method’s </a:t>
            </a:r>
            <a:r>
              <a:rPr lang="en-US" sz="1400" b="1" dirty="0">
                <a:solidFill>
                  <a:srgbClr val="CCECFF"/>
                </a:solidFill>
              </a:rPr>
              <a:t>argument.</a:t>
            </a:r>
          </a:p>
          <a:p>
            <a:endParaRPr lang="en-US" sz="1400" b="1" dirty="0">
              <a:solidFill>
                <a:srgbClr val="CCECFF"/>
              </a:solidFill>
            </a:endParaRPr>
          </a:p>
          <a:p>
            <a:r>
              <a:rPr lang="en-US" sz="1400" dirty="0">
                <a:solidFill>
                  <a:srgbClr val="CCECFF"/>
                </a:solidFill>
              </a:rPr>
              <a:t>The argument may be a literal value,</a:t>
            </a:r>
          </a:p>
          <a:p>
            <a:r>
              <a:rPr lang="en-US" sz="1400" dirty="0">
                <a:solidFill>
                  <a:srgbClr val="CCECFF"/>
                </a:solidFill>
              </a:rPr>
              <a:t>a variable, a constant, or an expression.</a:t>
            </a:r>
          </a:p>
          <a:p>
            <a:endParaRPr lang="en-US" sz="1400" dirty="0">
              <a:solidFill>
                <a:srgbClr val="CCECFF"/>
              </a:solidFill>
            </a:endParaRPr>
          </a:p>
          <a:p>
            <a:r>
              <a:rPr lang="en-US" sz="1400" dirty="0">
                <a:solidFill>
                  <a:srgbClr val="CCECFF"/>
                </a:solidFill>
              </a:rPr>
              <a:t>Some methods may take more than one</a:t>
            </a:r>
          </a:p>
          <a:p>
            <a:r>
              <a:rPr lang="en-US" sz="1400" dirty="0">
                <a:solidFill>
                  <a:srgbClr val="CCECFF"/>
                </a:solidFill>
              </a:rPr>
              <a:t>argument. If so, they are separated by</a:t>
            </a:r>
          </a:p>
          <a:p>
            <a:r>
              <a:rPr lang="en-US" sz="1400" dirty="0">
                <a:solidFill>
                  <a:srgbClr val="CCECFF"/>
                </a:solidFill>
              </a:rPr>
              <a:t>commas (a comma delimited list).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5856288" y="4049713"/>
            <a:ext cx="152400" cy="6096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752600" y="5184775"/>
            <a:ext cx="3050835" cy="11695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</a:rPr>
              <a:t>T</a:t>
            </a:r>
            <a:r>
              <a:rPr lang="en-US" sz="1400" dirty="0" smtClean="0">
                <a:solidFill>
                  <a:srgbClr val="CCECFF"/>
                </a:solidFill>
              </a:rPr>
              <a:t>he </a:t>
            </a:r>
            <a:r>
              <a:rPr lang="en-US" sz="1400" dirty="0">
                <a:solidFill>
                  <a:srgbClr val="CCECFF"/>
                </a:solidFill>
              </a:rPr>
              <a:t>value returned by the </a:t>
            </a:r>
            <a:r>
              <a:rPr lang="en-US" sz="1400" dirty="0" smtClean="0">
                <a:solidFill>
                  <a:srgbClr val="CCECFF"/>
                </a:solidFill>
              </a:rPr>
              <a:t>method</a:t>
            </a:r>
            <a:endParaRPr lang="en-US" sz="1400" dirty="0">
              <a:solidFill>
                <a:srgbClr val="CCECFF"/>
              </a:solidFill>
            </a:endParaRPr>
          </a:p>
          <a:p>
            <a:r>
              <a:rPr lang="en-US" sz="1400" dirty="0">
                <a:solidFill>
                  <a:srgbClr val="CCECFF"/>
                </a:solidFill>
              </a:rPr>
              <a:t>is called its </a:t>
            </a:r>
            <a:r>
              <a:rPr lang="en-US" sz="1400" b="1" dirty="0">
                <a:solidFill>
                  <a:srgbClr val="CCECFF"/>
                </a:solidFill>
              </a:rPr>
              <a:t>return value.</a:t>
            </a:r>
          </a:p>
          <a:p>
            <a:endParaRPr lang="en-US" sz="1400" b="1" dirty="0">
              <a:solidFill>
                <a:srgbClr val="CCECFF"/>
              </a:solidFill>
            </a:endParaRPr>
          </a:p>
          <a:p>
            <a:r>
              <a:rPr lang="en-US" sz="1400" dirty="0">
                <a:solidFill>
                  <a:srgbClr val="CCECFF"/>
                </a:solidFill>
              </a:rPr>
              <a:t>A method can only have one</a:t>
            </a:r>
          </a:p>
          <a:p>
            <a:r>
              <a:rPr lang="en-US" sz="1400" dirty="0">
                <a:solidFill>
                  <a:srgbClr val="CCECFF"/>
                </a:solidFill>
              </a:rPr>
              <a:t>return value.</a:t>
            </a:r>
          </a:p>
        </p:txBody>
      </p:sp>
      <p:sp>
        <p:nvSpPr>
          <p:cNvPr id="22536" name="AutoShape 9"/>
          <p:cNvSpPr>
            <a:spLocks/>
          </p:cNvSpPr>
          <p:nvPr/>
        </p:nvSpPr>
        <p:spPr bwMode="auto">
          <a:xfrm rot="-5400000">
            <a:off x="4953000" y="3375303"/>
            <a:ext cx="152400" cy="412194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CCEC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800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5029200" y="3200400"/>
            <a:ext cx="0" cy="2286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5029200" y="3200400"/>
            <a:ext cx="2590800" cy="0"/>
          </a:xfrm>
          <a:prstGeom prst="line">
            <a:avLst/>
          </a:prstGeom>
          <a:noFill/>
          <a:ln w="2540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1800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7620000" y="3200400"/>
            <a:ext cx="0" cy="3048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400800" y="3432176"/>
            <a:ext cx="342593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</a:rPr>
              <a:t>T</a:t>
            </a:r>
            <a:r>
              <a:rPr lang="en-US" sz="1400" dirty="0" smtClean="0">
                <a:solidFill>
                  <a:srgbClr val="CCECFF"/>
                </a:solidFill>
              </a:rPr>
              <a:t>his </a:t>
            </a:r>
            <a:r>
              <a:rPr lang="en-US" sz="1400" dirty="0">
                <a:solidFill>
                  <a:srgbClr val="CCECFF"/>
                </a:solidFill>
              </a:rPr>
              <a:t>is called a method invocation.</a:t>
            </a:r>
          </a:p>
          <a:p>
            <a:r>
              <a:rPr lang="en-US" sz="1400" dirty="0">
                <a:solidFill>
                  <a:srgbClr val="CCECFF"/>
                </a:solidFill>
              </a:rPr>
              <a:t>It can be used anywhere an expression</a:t>
            </a:r>
          </a:p>
          <a:p>
            <a:r>
              <a:rPr lang="en-US" sz="1400" dirty="0">
                <a:solidFill>
                  <a:srgbClr val="CCECFF"/>
                </a:solidFill>
              </a:rPr>
              <a:t>can be used. The </a:t>
            </a:r>
            <a:r>
              <a:rPr lang="en-US" sz="1400" dirty="0" err="1">
                <a:solidFill>
                  <a:srgbClr val="CCECFF"/>
                </a:solidFill>
              </a:rPr>
              <a:t>s</a:t>
            </a:r>
            <a:r>
              <a:rPr lang="en-US" sz="1400" dirty="0" err="1" smtClean="0">
                <a:solidFill>
                  <a:srgbClr val="CCECFF"/>
                </a:solidFill>
              </a:rPr>
              <a:t>qrt</a:t>
            </a:r>
            <a:r>
              <a:rPr lang="en-US" sz="1400" dirty="0" smtClean="0">
                <a:solidFill>
                  <a:srgbClr val="CCECFF"/>
                </a:solidFill>
              </a:rPr>
              <a:t> </a:t>
            </a:r>
            <a:r>
              <a:rPr lang="en-US" sz="1400" dirty="0">
                <a:solidFill>
                  <a:srgbClr val="CCECFF"/>
                </a:solidFill>
              </a:rPr>
              <a:t>method belongs</a:t>
            </a:r>
          </a:p>
          <a:p>
            <a:r>
              <a:rPr lang="en-US" sz="1400" dirty="0">
                <a:solidFill>
                  <a:srgbClr val="CCECFF"/>
                </a:solidFill>
              </a:rPr>
              <a:t>to the Math class.</a:t>
            </a: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2667000" y="4038600"/>
            <a:ext cx="1676400" cy="1219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038600" y="1295400"/>
            <a:ext cx="411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746375" y="2678114"/>
            <a:ext cx="63642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 the end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035300" y="3542727"/>
            <a:ext cx="6931706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Correctly </a:t>
            </a:r>
            <a:r>
              <a:rPr lang="en-US" dirty="0"/>
              <a:t>write and use methods in a program</a:t>
            </a:r>
          </a:p>
          <a:p>
            <a:r>
              <a:rPr lang="en-US" dirty="0"/>
              <a:t>Describe what scope is and how it affects the execution</a:t>
            </a:r>
          </a:p>
          <a:p>
            <a:r>
              <a:rPr lang="en-US" dirty="0" smtClean="0"/>
              <a:t>of </a:t>
            </a:r>
            <a:r>
              <a:rPr lang="en-US" dirty="0"/>
              <a:t>a program.</a:t>
            </a:r>
          </a:p>
          <a:p>
            <a:r>
              <a:rPr lang="en-US" dirty="0"/>
              <a:t>Effectively use the </a:t>
            </a:r>
            <a:r>
              <a:rPr lang="en-US" dirty="0" smtClean="0"/>
              <a:t>pseudocode </a:t>
            </a:r>
            <a:r>
              <a:rPr lang="en-US" dirty="0"/>
              <a:t>programming process 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33131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36242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394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45497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6413" y="3226841"/>
            <a:ext cx="442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a problem into smaller pieces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1276350"/>
            <a:ext cx="8080375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Comic Sans MS" pitchFamily="66" charset="0"/>
              </a:rPr>
              <a:t>Methods that don’t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return a value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3182472" y="2770375"/>
            <a:ext cx="647004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M</a:t>
            </a:r>
            <a:r>
              <a:rPr lang="en-US" sz="1800" dirty="0" smtClean="0"/>
              <a:t>ethods </a:t>
            </a:r>
            <a:r>
              <a:rPr lang="en-US" sz="1800" dirty="0"/>
              <a:t>that don’t return a value are called </a:t>
            </a:r>
            <a:r>
              <a:rPr lang="en-US" sz="1800" b="1" dirty="0">
                <a:solidFill>
                  <a:srgbClr val="FFFF00"/>
                </a:solidFill>
              </a:rPr>
              <a:t>void</a:t>
            </a:r>
            <a:r>
              <a:rPr lang="en-US" sz="1800" dirty="0"/>
              <a:t> methods.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182472" y="3462525"/>
            <a:ext cx="6827510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V</a:t>
            </a:r>
            <a:r>
              <a:rPr lang="en-US" sz="1800" dirty="0" smtClean="0">
                <a:solidFill>
                  <a:srgbClr val="FFFF00"/>
                </a:solidFill>
              </a:rPr>
              <a:t>oid</a:t>
            </a:r>
            <a:r>
              <a:rPr lang="en-US" sz="1800" dirty="0" smtClean="0"/>
              <a:t> </a:t>
            </a:r>
            <a:r>
              <a:rPr lang="en-US" sz="1800" dirty="0"/>
              <a:t>methods are written as statements. They cannot be used</a:t>
            </a:r>
          </a:p>
          <a:p>
            <a:r>
              <a:rPr lang="en-US" sz="1800" dirty="0"/>
              <a:t>in an expression, as expressions must return a typed value.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182472" y="4430900"/>
            <a:ext cx="5415265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V</a:t>
            </a:r>
            <a:r>
              <a:rPr lang="en-US" sz="1800" dirty="0" smtClean="0">
                <a:solidFill>
                  <a:srgbClr val="FFFF00"/>
                </a:solidFill>
              </a:rPr>
              <a:t>oid</a:t>
            </a:r>
            <a:r>
              <a:rPr lang="en-US" sz="1800" dirty="0" smtClean="0"/>
              <a:t> </a:t>
            </a:r>
            <a:r>
              <a:rPr lang="en-US" sz="1800" dirty="0"/>
              <a:t>methods can have zero or more parameters.</a:t>
            </a:r>
          </a:p>
        </p:txBody>
      </p:sp>
      <p:pic>
        <p:nvPicPr>
          <p:cNvPr id="2560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871" y="28799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871" y="35657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871" y="45563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4380846" y="2449141"/>
            <a:ext cx="29354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WRITING A METHOD</a:t>
            </a:r>
            <a:endParaRPr lang="en-US" dirty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3499194" y="3209945"/>
            <a:ext cx="46987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job will the method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data does it need to do </a:t>
            </a:r>
            <a:r>
              <a:rPr lang="en-US" sz="1800" dirty="0" smtClean="0"/>
              <a:t>its </a:t>
            </a:r>
            <a:r>
              <a:rPr lang="en-US" sz="1800" dirty="0"/>
              <a:t>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will the method return?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TextBox 13"/>
          <p:cNvSpPr txBox="1">
            <a:spLocks noChangeArrowheads="1"/>
          </p:cNvSpPr>
          <p:nvPr/>
        </p:nvSpPr>
        <p:spPr bwMode="auto">
          <a:xfrm>
            <a:off x="4400381" y="2136683"/>
            <a:ext cx="36279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Consider the method we will use</a:t>
            </a:r>
          </a:p>
          <a:p>
            <a:r>
              <a:rPr lang="en-US" sz="1800" dirty="0"/>
              <a:t>to prompt the user and get the</a:t>
            </a:r>
          </a:p>
          <a:p>
            <a:r>
              <a:rPr lang="en-US" sz="1800" dirty="0"/>
              <a:t>user’s input.</a:t>
            </a:r>
          </a:p>
        </p:txBody>
      </p:sp>
      <p:sp>
        <p:nvSpPr>
          <p:cNvPr id="27662" name="TextBox 15"/>
          <p:cNvSpPr txBox="1">
            <a:spLocks noChangeArrowheads="1"/>
          </p:cNvSpPr>
          <p:nvPr/>
        </p:nvSpPr>
        <p:spPr bwMode="auto">
          <a:xfrm>
            <a:off x="3623725" y="3144930"/>
            <a:ext cx="5181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is </a:t>
            </a:r>
            <a:r>
              <a:rPr lang="en-US" sz="1800" dirty="0" smtClean="0"/>
              <a:t>its </a:t>
            </a:r>
            <a:r>
              <a:rPr lang="en-US" sz="1800" dirty="0"/>
              <a:t>job </a:t>
            </a:r>
            <a:r>
              <a:rPr lang="en-US" sz="1800" dirty="0" smtClean="0"/>
              <a:t>(or the service it provides)?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data does it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should it return?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3130551" y="1833564"/>
            <a:ext cx="33890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THE METHOD PROLOGUE</a:t>
            </a:r>
            <a:endParaRPr lang="en-US" dirty="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3130551" y="2660650"/>
            <a:ext cx="540244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Every method should have a method prologue.</a:t>
            </a:r>
          </a:p>
          <a:p>
            <a:r>
              <a:rPr lang="en-US" sz="1800" dirty="0"/>
              <a:t>The method prologue tells </a:t>
            </a:r>
            <a:r>
              <a:rPr lang="en-US" sz="1800" dirty="0" smtClean="0"/>
              <a:t>us: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</a:t>
            </a:r>
            <a:r>
              <a:rPr lang="en-US" sz="1800" dirty="0" smtClean="0"/>
              <a:t>What </a:t>
            </a:r>
            <a:r>
              <a:rPr lang="en-US" sz="1800" dirty="0"/>
              <a:t>the purpose of the method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</a:t>
            </a:r>
            <a:r>
              <a:rPr lang="en-US" sz="1800" dirty="0" smtClean="0"/>
              <a:t>What </a:t>
            </a:r>
            <a:r>
              <a:rPr lang="en-US" sz="1800" dirty="0"/>
              <a:t>data the method needs to do its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</a:t>
            </a:r>
            <a:r>
              <a:rPr lang="en-US" sz="1800" dirty="0" smtClean="0"/>
              <a:t>What </a:t>
            </a:r>
            <a:r>
              <a:rPr lang="en-US" sz="1800" dirty="0"/>
              <a:t>data the method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979" y="1640541"/>
            <a:ext cx="3496234" cy="66737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JavaDoc</a:t>
            </a:r>
            <a:r>
              <a:rPr lang="en-US" sz="2000" dirty="0" smtClean="0">
                <a:latin typeface="Comic Sans MS" panose="030F0702030302020204" pitchFamily="66" charset="0"/>
              </a:rPr>
              <a:t> Comments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6341" y="2756647"/>
            <a:ext cx="7653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Javadoc is a tool that comes with the Java Development Kit (JDK) </a:t>
            </a:r>
          </a:p>
          <a:p>
            <a:r>
              <a:rPr lang="en-US" sz="1800" dirty="0" smtClean="0"/>
              <a:t>and it is used to generate code documentation in HTML. It is common</a:t>
            </a:r>
          </a:p>
          <a:p>
            <a:r>
              <a:rPr lang="en-US" sz="1800" dirty="0" smtClean="0"/>
              <a:t>to use Javadoc comments to write a method prologue. A Javadoc </a:t>
            </a:r>
          </a:p>
          <a:p>
            <a:r>
              <a:rPr lang="en-US" sz="1800" dirty="0" smtClean="0"/>
              <a:t>method prologue looks like this:</a:t>
            </a:r>
          </a:p>
          <a:p>
            <a:endParaRPr lang="en-US" sz="1800" dirty="0"/>
          </a:p>
          <a:p>
            <a:r>
              <a:rPr lang="en-US" sz="1800" dirty="0" smtClean="0"/>
              <a:t>/**</a:t>
            </a:r>
          </a:p>
          <a:p>
            <a:r>
              <a:rPr lang="en-US" sz="1800" dirty="0" smtClean="0"/>
              <a:t>* A description of what the method is for</a:t>
            </a:r>
          </a:p>
          <a:p>
            <a:r>
              <a:rPr lang="en-US" sz="1800" dirty="0" smtClean="0"/>
              <a:t>* @</a:t>
            </a:r>
            <a:r>
              <a:rPr lang="en-US" sz="1800" dirty="0" err="1" smtClean="0"/>
              <a:t>param</a:t>
            </a:r>
            <a:r>
              <a:rPr lang="en-US" sz="1800" dirty="0" smtClean="0"/>
              <a:t>    description of a parameter</a:t>
            </a:r>
          </a:p>
          <a:p>
            <a:r>
              <a:rPr lang="en-US" sz="1800" dirty="0" smtClean="0"/>
              <a:t>* @return   description of a return value</a:t>
            </a:r>
          </a:p>
          <a:p>
            <a:r>
              <a:rPr lang="en-US" sz="1800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7971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840394" y="2182419"/>
            <a:ext cx="62584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THE METHOD PROLOGUE FOR GETTING USER INPUT</a:t>
            </a:r>
            <a:endParaRPr lang="en-US" sz="1800" dirty="0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3442355" y="2849937"/>
            <a:ext cx="50545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/**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Purpose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Prompt the user and get a double value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prompt as a String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@return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double value entered by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97" y="4339395"/>
            <a:ext cx="3810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double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3145" y="2534178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This method</a:t>
            </a:r>
          </a:p>
          <a:p>
            <a:pPr algn="ctr"/>
            <a:r>
              <a:rPr lang="en-US" sz="1600" dirty="0">
                <a:solidFill>
                  <a:srgbClr val="FFC000"/>
                </a:solidFill>
              </a:rPr>
              <a:t>returns a</a:t>
            </a:r>
          </a:p>
          <a:p>
            <a:pPr algn="ctr"/>
            <a:r>
              <a:rPr lang="en-US" sz="1600" dirty="0">
                <a:solidFill>
                  <a:srgbClr val="FFC000"/>
                </a:solidFill>
              </a:rPr>
              <a:t>double.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643258" y="3323473"/>
            <a:ext cx="229775" cy="1015923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93582" y="2373799"/>
            <a:ext cx="3457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This method takes one parameter.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This is the string we will use to</a:t>
            </a:r>
          </a:p>
          <a:p>
            <a:r>
              <a:rPr lang="en-US" sz="1600" dirty="0">
                <a:solidFill>
                  <a:srgbClr val="FFC000"/>
                </a:solidFill>
              </a:rPr>
              <a:t>prompt the user.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65577" y="3276407"/>
            <a:ext cx="1056010" cy="1062987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078311" y="1566769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METHOD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1079" y="453235"/>
            <a:ext cx="50545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/** 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Purpose: Prompt the user and get a double value 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user prompt as a String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@return the double value entered by the user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double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prompt)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// set up Scanner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Scanner keyboard = new Scanner(System.in);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declare a double to </a:t>
            </a:r>
            <a:r>
              <a:rPr lang="en-US" sz="18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input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double value;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prompt the user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(prompt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get the input and return it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value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keyboard.nextDouble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return value;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259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3854" y="2475262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When a program wants the method do its work, the method is</a:t>
            </a:r>
          </a:p>
          <a:p>
            <a:r>
              <a:rPr lang="en-US" sz="1800" i="1" dirty="0" smtClean="0"/>
              <a:t>called</a:t>
            </a:r>
            <a:r>
              <a:rPr lang="en-US" sz="1800" dirty="0" smtClean="0"/>
              <a:t>, or </a:t>
            </a:r>
            <a:r>
              <a:rPr lang="en-US" sz="1800" i="1" dirty="0" smtClean="0"/>
              <a:t>invoked</a:t>
            </a:r>
            <a:r>
              <a:rPr lang="en-US" sz="1800" dirty="0" smtClean="0"/>
              <a:t>. The code to call the </a:t>
            </a:r>
            <a:r>
              <a:rPr lang="en-US" sz="1800" dirty="0" err="1" smtClean="0"/>
              <a:t>getValue</a:t>
            </a:r>
            <a:r>
              <a:rPr lang="en-US" sz="1800" dirty="0" smtClean="0"/>
              <a:t>() method looks</a:t>
            </a:r>
          </a:p>
          <a:p>
            <a:r>
              <a:rPr lang="en-US" sz="1800" dirty="0" smtClean="0"/>
              <a:t>like this: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45" y="1452500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5236" y="3731956"/>
            <a:ext cx="695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(“Enter the transmitted frequency. “);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773" y="4808952"/>
            <a:ext cx="31902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</a:t>
            </a:r>
            <a:r>
              <a:rPr lang="en-US" sz="1400" dirty="0" smtClean="0">
                <a:solidFill>
                  <a:srgbClr val="FFC000"/>
                </a:solidFill>
              </a:rPr>
              <a:t>he value returned by the method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will be stored in this variable, which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has been declared as a double.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69801" y="4091233"/>
            <a:ext cx="226243" cy="67873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4388" y="4916674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</a:t>
            </a:r>
            <a:r>
              <a:rPr lang="en-US" sz="1400" dirty="0" smtClean="0">
                <a:solidFill>
                  <a:srgbClr val="FFC000"/>
                </a:solidFill>
              </a:rPr>
              <a:t>he name of 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the method.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219872" y="4045210"/>
            <a:ext cx="336866" cy="87146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69521" y="4723940"/>
            <a:ext cx="22862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</a:t>
            </a:r>
            <a:r>
              <a:rPr lang="en-US" sz="1400" dirty="0" smtClean="0">
                <a:solidFill>
                  <a:srgbClr val="FFC000"/>
                </a:solidFill>
              </a:rPr>
              <a:t>he </a:t>
            </a:r>
            <a:r>
              <a:rPr lang="en-US" sz="1400" i="1" dirty="0" smtClean="0">
                <a:solidFill>
                  <a:srgbClr val="FFC000"/>
                </a:solidFill>
              </a:rPr>
              <a:t>argument</a:t>
            </a:r>
            <a:r>
              <a:rPr lang="en-US" sz="1400" dirty="0" smtClean="0">
                <a:solidFill>
                  <a:srgbClr val="FFC000"/>
                </a:solidFill>
              </a:rPr>
              <a:t> or </a:t>
            </a:r>
            <a:r>
              <a:rPr lang="en-US" sz="1400" i="1" dirty="0" smtClean="0">
                <a:solidFill>
                  <a:srgbClr val="FFC000"/>
                </a:solidFill>
              </a:rPr>
              <a:t>actual</a:t>
            </a:r>
          </a:p>
          <a:p>
            <a:r>
              <a:rPr lang="en-US" sz="1400" i="1" dirty="0" smtClean="0">
                <a:solidFill>
                  <a:srgbClr val="FFC000"/>
                </a:solidFill>
              </a:rPr>
              <a:t>parameter</a:t>
            </a:r>
            <a:r>
              <a:rPr lang="en-US" sz="1400" dirty="0" smtClean="0">
                <a:solidFill>
                  <a:srgbClr val="FFC000"/>
                </a:solidFill>
              </a:rPr>
              <a:t> that is passed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to the method.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448419" y="4098849"/>
            <a:ext cx="233357" cy="67111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0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4144" y="2102177"/>
            <a:ext cx="6934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One of the powerful things about using methods is that we can</a:t>
            </a:r>
          </a:p>
          <a:p>
            <a:r>
              <a:rPr lang="en-US" sz="1800" dirty="0" smtClean="0"/>
              <a:t>call this same method later in the program to get another</a:t>
            </a:r>
          </a:p>
          <a:p>
            <a:r>
              <a:rPr lang="en-US" sz="1800" dirty="0" smtClean="0"/>
              <a:t>piece of data: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841594" y="3815824"/>
            <a:ext cx="636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(“Enter the received frequency. “);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456" y="1846157"/>
            <a:ext cx="6641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allow us to break a program into</a:t>
            </a:r>
          </a:p>
          <a:p>
            <a:r>
              <a:rPr lang="en-US" dirty="0"/>
              <a:t>small pieces where each piece is easier to solve</a:t>
            </a:r>
          </a:p>
          <a:p>
            <a:r>
              <a:rPr lang="en-US" dirty="0"/>
              <a:t>than the program as a whole.</a:t>
            </a:r>
          </a:p>
          <a:p>
            <a:endParaRPr lang="en-US" dirty="0"/>
          </a:p>
          <a:p>
            <a:r>
              <a:rPr lang="en-US" dirty="0"/>
              <a:t>Methods also provide us with a way of using the</a:t>
            </a:r>
          </a:p>
          <a:p>
            <a:r>
              <a:rPr lang="en-US" dirty="0"/>
              <a:t>same code over and over again in the same program,</a:t>
            </a:r>
          </a:p>
          <a:p>
            <a:r>
              <a:rPr lang="en-US" dirty="0"/>
              <a:t>or even re-using the code in a different program.</a:t>
            </a:r>
          </a:p>
          <a:p>
            <a:r>
              <a:rPr lang="en-US" dirty="0"/>
              <a:t>Method parameters allow us to </a:t>
            </a:r>
            <a:r>
              <a:rPr lang="en-US" dirty="0" smtClean="0"/>
              <a:t>use </a:t>
            </a:r>
            <a:r>
              <a:rPr lang="en-US" dirty="0"/>
              <a:t>methods with</a:t>
            </a:r>
          </a:p>
          <a:p>
            <a:r>
              <a:rPr lang="en-US" dirty="0"/>
              <a:t>different sets of data each time the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86142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329706" y="2046872"/>
            <a:ext cx="34804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Now consider the method that</a:t>
            </a:r>
          </a:p>
          <a:p>
            <a:r>
              <a:rPr lang="en-US" sz="1800" dirty="0"/>
              <a:t>displays the output.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3827966" y="2934401"/>
            <a:ext cx="44839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is </a:t>
            </a:r>
            <a:r>
              <a:rPr lang="en-US" sz="1800" dirty="0" smtClean="0"/>
              <a:t>its </a:t>
            </a:r>
            <a:r>
              <a:rPr lang="en-US" sz="1800" dirty="0"/>
              <a:t>job (service it provides)?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data does it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should it return?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4054475" y="1376363"/>
            <a:ext cx="3749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Method Prologue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487614" y="2797494"/>
            <a:ext cx="63375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/**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Purpose: Outputs a double with 2 digits after the decimal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to output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@return none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057" y="1719879"/>
            <a:ext cx="5725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/**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Purpose: Outputs a double with 2 digits after the decimal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the value to output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@return none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(double value)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(“%.2f%n”, value);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5636" y="2123073"/>
            <a:ext cx="6549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code to call the </a:t>
            </a:r>
            <a:r>
              <a:rPr lang="en-US" sz="1800" dirty="0" err="1" smtClean="0"/>
              <a:t>outputDouble</a:t>
            </a:r>
            <a:r>
              <a:rPr lang="en-US" sz="1800" dirty="0" smtClean="0"/>
              <a:t>( ) method looks like this.</a:t>
            </a:r>
          </a:p>
          <a:p>
            <a:r>
              <a:rPr lang="en-US" sz="1800" dirty="0" smtClean="0"/>
              <a:t>Note that the method does not return anything, so there is</a:t>
            </a:r>
          </a:p>
          <a:p>
            <a:r>
              <a:rPr lang="en-US" sz="1800" dirty="0" smtClean="0"/>
              <a:t>no return value that needs to be stored.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208265" y="3567202"/>
            <a:ext cx="374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outputDoubleValue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0916" y="4769963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</a:t>
            </a:r>
            <a:r>
              <a:rPr lang="en-US" sz="1400" dirty="0" smtClean="0">
                <a:solidFill>
                  <a:srgbClr val="FFC000"/>
                </a:solidFill>
              </a:rPr>
              <a:t>he name of 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the method.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30637" y="3972965"/>
            <a:ext cx="200687" cy="67873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2317" y="4769963"/>
            <a:ext cx="22862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</a:t>
            </a:r>
            <a:r>
              <a:rPr lang="en-US" sz="1400" dirty="0" smtClean="0">
                <a:solidFill>
                  <a:srgbClr val="FFC000"/>
                </a:solidFill>
              </a:rPr>
              <a:t>he </a:t>
            </a:r>
            <a:r>
              <a:rPr lang="en-US" sz="1400" i="1" dirty="0" smtClean="0">
                <a:solidFill>
                  <a:srgbClr val="FFC000"/>
                </a:solidFill>
              </a:rPr>
              <a:t>argument</a:t>
            </a:r>
            <a:r>
              <a:rPr lang="en-US" sz="1400" dirty="0" smtClean="0">
                <a:solidFill>
                  <a:srgbClr val="FFC000"/>
                </a:solidFill>
              </a:rPr>
              <a:t> or </a:t>
            </a:r>
            <a:r>
              <a:rPr lang="en-US" sz="1400" i="1" dirty="0" smtClean="0">
                <a:solidFill>
                  <a:srgbClr val="FFC000"/>
                </a:solidFill>
              </a:rPr>
              <a:t>actual</a:t>
            </a:r>
          </a:p>
          <a:p>
            <a:r>
              <a:rPr lang="en-US" sz="1400" i="1" dirty="0" smtClean="0">
                <a:solidFill>
                  <a:srgbClr val="FFC000"/>
                </a:solidFill>
              </a:rPr>
              <a:t>parameter</a:t>
            </a:r>
            <a:r>
              <a:rPr lang="en-US" sz="1400" dirty="0" smtClean="0">
                <a:solidFill>
                  <a:srgbClr val="FFC000"/>
                </a:solidFill>
              </a:rPr>
              <a:t> that is passed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to the method.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730151" y="3994680"/>
            <a:ext cx="233357" cy="67111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8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316259" y="2367680"/>
            <a:ext cx="36038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Now consider the method that</a:t>
            </a:r>
          </a:p>
          <a:p>
            <a:r>
              <a:rPr lang="en-US" sz="1800" dirty="0"/>
              <a:t>calculates the speed of the car.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4316259" y="3298752"/>
            <a:ext cx="44422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is </a:t>
            </a:r>
            <a:r>
              <a:rPr lang="en-US" sz="1800" dirty="0" smtClean="0"/>
              <a:t>its </a:t>
            </a:r>
            <a:r>
              <a:rPr lang="en-US" sz="1800" dirty="0"/>
              <a:t>job (service it provides)?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data does it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should it return?</a:t>
            </a:r>
          </a:p>
        </p:txBody>
      </p:sp>
    </p:spTree>
    <p:extLst>
      <p:ext uri="{BB962C8B-B14F-4D97-AF65-F5344CB8AC3E}">
        <p14:creationId xmlns:p14="http://schemas.microsoft.com/office/powerpoint/2010/main" val="27510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4054475" y="1537728"/>
            <a:ext cx="3749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Method Prologue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3166411" y="2541999"/>
            <a:ext cx="49323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/**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Purpose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Calculate the speed of an oncoming car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frequency of the sent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frequency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the received signal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@return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speed of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6710" y="917912"/>
            <a:ext cx="49323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/**</a:t>
            </a:r>
            <a:endParaRPr lang="en-US" sz="18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Purpose: Calculate the speed of an oncoming car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frequency of the sent signal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frequency of the received signal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@return the speed of the car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double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(double f0, double f1)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declarations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double SPEED_FACTOR = 6.685e8;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double speed = 0;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formula for calculating speed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speed = SPEED_FACTOR * (f1 - f0) / (f1 + f0);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return it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return speed;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70207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5740" y="2072032"/>
            <a:ext cx="654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code to call the </a:t>
            </a:r>
            <a:r>
              <a:rPr lang="en-US" sz="1800" dirty="0" err="1" smtClean="0"/>
              <a:t>findSpeed</a:t>
            </a:r>
            <a:r>
              <a:rPr lang="en-US" sz="1800" dirty="0" smtClean="0"/>
              <a:t>( ) method looks like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5740" y="3397049"/>
            <a:ext cx="567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 speed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77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4499969" y="388018"/>
            <a:ext cx="43140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Now with these methods, our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ain</a:t>
            </a:r>
            <a:r>
              <a:rPr lang="en-US" dirty="0"/>
              <a:t>( ) method just looks like this: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2351338" y="1182654"/>
            <a:ext cx="617701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static void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main() {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Tell the user what the program does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program finds the speed of an oncoming car,");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given the frequency of the transmitted radar beam and");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frequency of the received radar beam.");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declare some variables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double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14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prompt the user and get the transmitted frequency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("\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nEnter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transmitted frequency: “);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prompt the user and get the received frequency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("\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nEnter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received frequency: ");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// call the method to compute the speed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double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speedOfCar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output the result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("\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nThe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speed of the oncoming car in mph: ");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speedOfCar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}//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 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19288" y="1750082"/>
            <a:ext cx="1446771" cy="6746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Scope</a:t>
            </a:r>
          </a:p>
        </p:txBody>
      </p:sp>
      <p:pic>
        <p:nvPicPr>
          <p:cNvPr id="52230" name="Picture 6" descr="WB02258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79334" y="3986866"/>
            <a:ext cx="190500" cy="190500"/>
          </a:xfrm>
          <a:noFill/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552606" y="2588280"/>
            <a:ext cx="61801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Scope has to do with where a variable can be seen.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707934" y="3312180"/>
            <a:ext cx="3538148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level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ocal method </a:t>
            </a:r>
            <a:r>
              <a:rPr lang="en-US" dirty="0"/>
              <a:t>level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2229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334" y="337726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329940" y="1912620"/>
            <a:ext cx="59634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far the programs you have written have been</a:t>
            </a:r>
          </a:p>
          <a:p>
            <a:r>
              <a:rPr lang="en-US" dirty="0"/>
              <a:t>quite small, and not overly complex.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25686" y="2990851"/>
            <a:ext cx="457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But what if I gave you an assignment to write a complex console program that would contain 50,000 lines of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650809"/>
            <a:ext cx="3975847" cy="452718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latin typeface="Comic Sans MS" panose="030F0702030302020204" pitchFamily="66" charset="0"/>
              </a:rPr>
              <a:t>Scope of Local Variables</a:t>
            </a:r>
            <a:endParaRPr lang="en-US" altLang="en-US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11187"/>
            <a:ext cx="8610600" cy="2353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scope of a local variable starts from its declaration and continues to </a:t>
            </a:r>
            <a:r>
              <a:rPr lang="en-US" alt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 end </a:t>
            </a: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of the block that contains the variable. A local variable must be declared before it can be used.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8A4E3C-6BF2-4B29-A01C-819FA60AE81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38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2277035" y="2030507"/>
            <a:ext cx="7398179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 related term is </a:t>
            </a:r>
            <a:r>
              <a:rPr lang="en-US" sz="1800" b="1" dirty="0"/>
              <a:t>storage class</a:t>
            </a:r>
            <a:r>
              <a:rPr lang="en-US" sz="1800" dirty="0"/>
              <a:t> or lifetime, which defines how long</a:t>
            </a:r>
          </a:p>
          <a:p>
            <a:r>
              <a:rPr lang="en-US" sz="1800" dirty="0"/>
              <a:t>a variable exists within a program.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3023161" y="3103657"/>
            <a:ext cx="6583854" cy="23083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A</a:t>
            </a:r>
            <a:r>
              <a:rPr lang="en-US" sz="1800" b="1" dirty="0" smtClean="0">
                <a:solidFill>
                  <a:srgbClr val="FFFF00"/>
                </a:solidFill>
              </a:rPr>
              <a:t>utomatic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/>
              <a:t>variables – come into existence when they</a:t>
            </a:r>
          </a:p>
          <a:p>
            <a:r>
              <a:rPr lang="en-US" sz="1800" dirty="0"/>
              <a:t>are declared, and exist until the block in which they are</a:t>
            </a:r>
          </a:p>
          <a:p>
            <a:r>
              <a:rPr lang="en-US" sz="1800" dirty="0"/>
              <a:t>declared is </a:t>
            </a:r>
            <a:r>
              <a:rPr lang="en-US" sz="1800" dirty="0" smtClean="0"/>
              <a:t>left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solidFill>
                  <a:srgbClr val="FFFF00"/>
                </a:solidFill>
              </a:rPr>
              <a:t>S</a:t>
            </a:r>
            <a:r>
              <a:rPr lang="en-US" sz="1800" b="1" dirty="0" smtClean="0">
                <a:solidFill>
                  <a:srgbClr val="FFFF00"/>
                </a:solidFill>
              </a:rPr>
              <a:t>tatic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/>
              <a:t>variables – exist for the lifetime of the program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Class level </a:t>
            </a:r>
            <a:r>
              <a:rPr lang="en-US" sz="1800" dirty="0"/>
              <a:t>variables – exist for the lifetime of the program</a:t>
            </a:r>
          </a:p>
          <a:p>
            <a:r>
              <a:rPr lang="en-US" sz="1800" dirty="0"/>
              <a:t>(const’s at the class level)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56" name="Shape 100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Google Shape;100357;p1"/>
          <p:cNvSpPr txBox="1"/>
          <p:nvPr>
            <p:ph type="title"/>
          </p:nvPr>
        </p:nvSpPr>
        <p:spPr>
          <a:xfrm>
            <a:off x="1676400" y="727718"/>
            <a:ext cx="2667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  <p:sp>
        <p:nvSpPr>
          <p:cNvPr id="100358" name="Google Shape;100358;p1"/>
          <p:cNvSpPr txBox="1"/>
          <p:nvPr/>
        </p:nvSpPr>
        <p:spPr>
          <a:xfrm>
            <a:off x="4211096" y="1077276"/>
            <a:ext cx="5020800" cy="5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System;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string globalValue = "I was declared outside any method";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static void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WriteLine("Entering main( ) ...");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string localValue = "I was declared in main( )";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SomeMethod(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System.out.println(localValue);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ReadKey(true);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}//End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static void SomeMethod(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WriteLine("Entering SomeMethod( )...");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string localValue = "I was declared in SomeMethod( )";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 (globalValue);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 (localValue);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}//End SomeMethod()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}//End class Program</a:t>
            </a:r>
            <a:endParaRPr/>
          </a:p>
        </p:txBody>
      </p:sp>
      <p:sp>
        <p:nvSpPr>
          <p:cNvPr id="100359" name="Google Shape;100359;p1"/>
          <p:cNvSpPr txBox="1"/>
          <p:nvPr/>
        </p:nvSpPr>
        <p:spPr>
          <a:xfrm>
            <a:off x="6565571" y="1095528"/>
            <a:ext cx="3204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variables must be declared </a:t>
            </a:r>
            <a:endParaRPr sz="1400">
              <a:solidFill>
                <a:srgbClr val="FFC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outside of any method.  They can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seen by every method in the class.</a:t>
            </a:r>
            <a:endParaRPr sz="1400">
              <a:solidFill>
                <a:srgbClr val="FFC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360" name="Google Shape;100360;p1"/>
          <p:cNvCxnSpPr/>
          <p:nvPr/>
        </p:nvCxnSpPr>
        <p:spPr>
          <a:xfrm flipH="1">
            <a:off x="5342771" y="1371602"/>
            <a:ext cx="1222800" cy="888000"/>
          </a:xfrm>
          <a:prstGeom prst="straightConnector1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361" name="Google Shape;100361;p1"/>
          <p:cNvSpPr txBox="1"/>
          <p:nvPr/>
        </p:nvSpPr>
        <p:spPr>
          <a:xfrm>
            <a:off x="1676400" y="2692400"/>
            <a:ext cx="2355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name localValue</a:t>
            </a:r>
            <a:endParaRPr sz="1400">
              <a:solidFill>
                <a:srgbClr val="FFC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used twice. In this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scope of localValue</a:t>
            </a:r>
            <a:endParaRPr sz="1400">
              <a:solidFill>
                <a:srgbClr val="FFC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inside of Main( ). It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1" lang="en-US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</a:t>
            </a:r>
            <a:r>
              <a:rPr b="1"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variable.</a:t>
            </a:r>
            <a:endParaRPr/>
          </a:p>
        </p:txBody>
      </p:sp>
      <p:sp>
        <p:nvSpPr>
          <p:cNvPr id="100362" name="Google Shape;100362;p1"/>
          <p:cNvSpPr txBox="1"/>
          <p:nvPr/>
        </p:nvSpPr>
        <p:spPr>
          <a:xfrm>
            <a:off x="1524001" y="4800600"/>
            <a:ext cx="2519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localValue is also declared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method, but 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scope is just inside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method. It cannot be seen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outside of the method.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variable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one declared in Main( 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</a:t>
            </a:r>
            <a:r>
              <a:rPr lang="en-US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</a:t>
            </a:r>
            <a:r>
              <a:rPr lang="en-US" sz="14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variable.</a:t>
            </a:r>
            <a:endParaRPr/>
          </a:p>
        </p:txBody>
      </p:sp>
      <p:cxnSp>
        <p:nvCxnSpPr>
          <p:cNvPr id="100363" name="Google Shape;100363;p1"/>
          <p:cNvCxnSpPr/>
          <p:nvPr/>
        </p:nvCxnSpPr>
        <p:spPr>
          <a:xfrm>
            <a:off x="3768910" y="3594101"/>
            <a:ext cx="631800" cy="11100"/>
          </a:xfrm>
          <a:prstGeom prst="straightConnector1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364" name="Google Shape;100364;p1"/>
          <p:cNvCxnSpPr/>
          <p:nvPr/>
        </p:nvCxnSpPr>
        <p:spPr>
          <a:xfrm>
            <a:off x="3924300" y="5644659"/>
            <a:ext cx="527400" cy="1500"/>
          </a:xfrm>
          <a:prstGeom prst="straightConnector1">
            <a:avLst/>
          </a:prstGeom>
          <a:noFill/>
          <a:ln cap="flat" cmpd="sng" w="22225">
            <a:solidFill>
              <a:srgbClr val="FFC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095" y="1915511"/>
            <a:ext cx="79994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873407"/>
            <a:ext cx="3203575" cy="6140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Blocks</a:t>
            </a:r>
          </a:p>
        </p:txBody>
      </p:sp>
      <p:pic>
        <p:nvPicPr>
          <p:cNvPr id="56323" name="Picture 6" descr="WB02258_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3124200"/>
            <a:ext cx="190500" cy="190500"/>
          </a:xfrm>
          <a:noFill/>
        </p:spPr>
      </p:pic>
      <p:pic>
        <p:nvPicPr>
          <p:cNvPr id="56324" name="Picture 8" descr="WB02258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1828800"/>
            <a:ext cx="190500" cy="190500"/>
          </a:xfrm>
          <a:noFill/>
        </p:spPr>
      </p:pic>
      <p:pic>
        <p:nvPicPr>
          <p:cNvPr id="56328" name="Picture 10" descr="WB02258_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4114800"/>
            <a:ext cx="190500" cy="190500"/>
          </a:xfrm>
          <a:noFill/>
        </p:spPr>
      </p:pic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2879725" y="1770064"/>
            <a:ext cx="6367449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Anytime we use curly braces to delineate a piece of code,</a:t>
            </a:r>
          </a:p>
          <a:p>
            <a:r>
              <a:rPr lang="en-US" sz="1800" dirty="0"/>
              <a:t>that code is called a </a:t>
            </a:r>
            <a:r>
              <a:rPr lang="en-US" sz="1800" dirty="0">
                <a:solidFill>
                  <a:srgbClr val="FFFF00"/>
                </a:solidFill>
              </a:rPr>
              <a:t>block</a:t>
            </a:r>
            <a:r>
              <a:rPr lang="en-US" sz="1800" dirty="0"/>
              <a:t>. We can declare variables that</a:t>
            </a:r>
          </a:p>
          <a:p>
            <a:r>
              <a:rPr lang="en-US" sz="1800" dirty="0"/>
              <a:t>are local to a block and have </a:t>
            </a:r>
            <a:r>
              <a:rPr lang="en-US" sz="1800" dirty="0">
                <a:solidFill>
                  <a:srgbClr val="FFFF00"/>
                </a:solidFill>
              </a:rPr>
              <a:t>block scope</a:t>
            </a:r>
            <a:r>
              <a:rPr lang="en-US" sz="1800" dirty="0"/>
              <a:t>.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895600" y="3059114"/>
            <a:ext cx="5561138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Local</a:t>
            </a:r>
            <a:r>
              <a:rPr lang="en-US" sz="1800" dirty="0"/>
              <a:t> variables declared in a </a:t>
            </a:r>
            <a:r>
              <a:rPr lang="en-US" sz="1800" b="1" dirty="0"/>
              <a:t>nested</a:t>
            </a:r>
            <a:r>
              <a:rPr lang="en-US" sz="1800" dirty="0"/>
              <a:t> block are only</a:t>
            </a:r>
          </a:p>
          <a:p>
            <a:r>
              <a:rPr lang="en-US" sz="1800" dirty="0"/>
              <a:t>known to the </a:t>
            </a:r>
            <a:r>
              <a:rPr lang="en-US" sz="1800" dirty="0">
                <a:solidFill>
                  <a:srgbClr val="FFFF00"/>
                </a:solidFill>
              </a:rPr>
              <a:t>block</a:t>
            </a:r>
            <a:r>
              <a:rPr lang="en-US" sz="1800" dirty="0"/>
              <a:t> that they are declared in. 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895601" y="4056063"/>
            <a:ext cx="6383479" cy="14773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When we declare a variable as part of a loop, for example</a:t>
            </a:r>
          </a:p>
          <a:p>
            <a:r>
              <a:rPr lang="en-US" sz="1800" dirty="0"/>
              <a:t>	for (</a:t>
            </a:r>
            <a:r>
              <a:rPr lang="en-US" sz="1800" dirty="0" err="1"/>
              <a:t>int</a:t>
            </a:r>
            <a:r>
              <a:rPr lang="en-US" sz="1800" dirty="0"/>
              <a:t> j = 0;  j&lt; MAX; j++)</a:t>
            </a:r>
          </a:p>
          <a:p>
            <a:r>
              <a:rPr lang="en-US" sz="1800" dirty="0"/>
              <a:t>	…</a:t>
            </a:r>
          </a:p>
          <a:p>
            <a:endParaRPr lang="en-US" sz="1800" dirty="0"/>
          </a:p>
          <a:p>
            <a:r>
              <a:rPr lang="en-US" sz="1800" dirty="0"/>
              <a:t>the variable j will have the </a:t>
            </a:r>
            <a:r>
              <a:rPr lang="en-US" sz="1800" dirty="0">
                <a:solidFill>
                  <a:srgbClr val="FFFF00"/>
                </a:solidFill>
              </a:rPr>
              <a:t>block</a:t>
            </a:r>
            <a:r>
              <a:rPr lang="en-US" sz="1800" dirty="0"/>
              <a:t> of the loop as its </a:t>
            </a:r>
            <a:r>
              <a:rPr lang="en-US" sz="1800" dirty="0">
                <a:solidFill>
                  <a:srgbClr val="FFFF00"/>
                </a:solidFill>
              </a:rPr>
              <a:t>scope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7707" y="1846730"/>
            <a:ext cx="2918011" cy="533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Static Variables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487707" y="2658037"/>
            <a:ext cx="7598555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 static variable comes into existence when it is </a:t>
            </a:r>
            <a:r>
              <a:rPr lang="en-US" dirty="0" smtClean="0"/>
              <a:t>declared. </a:t>
            </a:r>
            <a:r>
              <a:rPr lang="en-US" dirty="0"/>
              <a:t>I</a:t>
            </a:r>
            <a:r>
              <a:rPr lang="en-US" dirty="0" smtClean="0"/>
              <a:t>t</a:t>
            </a:r>
            <a:endParaRPr lang="en-US" dirty="0"/>
          </a:p>
          <a:p>
            <a:r>
              <a:rPr lang="en-US" dirty="0"/>
              <a:t>lives until the program ends. A static variable has class </a:t>
            </a:r>
            <a:r>
              <a:rPr lang="en-US" dirty="0" smtClean="0"/>
              <a:t>scope;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is, it is visible to all of the methods in the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5508" y="2699238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Pseudocode </a:t>
            </a:r>
            <a:r>
              <a:rPr lang="en-US" dirty="0"/>
              <a:t>Programming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354" y="308610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“Code Complete” by Steve McConnell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1209" y="2312377"/>
            <a:ext cx="52966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One: Before doing any work on the </a:t>
            </a:r>
          </a:p>
          <a:p>
            <a:r>
              <a:rPr lang="en-US" dirty="0"/>
              <a:t>method itself, make sure that the method</a:t>
            </a:r>
          </a:p>
          <a:p>
            <a:r>
              <a:rPr lang="en-US" dirty="0"/>
              <a:t>is really required, and that the job of the</a:t>
            </a:r>
          </a:p>
          <a:p>
            <a:r>
              <a:rPr lang="en-US" dirty="0"/>
              <a:t>method is </a:t>
            </a:r>
            <a:r>
              <a:rPr lang="en-US" dirty="0" smtClean="0"/>
              <a:t>well-defined</a:t>
            </a:r>
            <a:r>
              <a:rPr lang="en-US" dirty="0"/>
              <a:t>. Methods should do</a:t>
            </a:r>
          </a:p>
          <a:p>
            <a:r>
              <a:rPr lang="en-US" dirty="0"/>
              <a:t>j</a:t>
            </a:r>
            <a:r>
              <a:rPr lang="en-US" dirty="0" smtClean="0"/>
              <a:t>ust one </a:t>
            </a:r>
            <a:r>
              <a:rPr lang="en-US" dirty="0"/>
              <a:t>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1208" y="2312377"/>
            <a:ext cx="56188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Two: Clearly state the problem that the</a:t>
            </a:r>
          </a:p>
          <a:p>
            <a:r>
              <a:rPr lang="en-US" dirty="0"/>
              <a:t>method will solve.</a:t>
            </a:r>
          </a:p>
          <a:p>
            <a:r>
              <a:rPr lang="en-US" dirty="0"/>
              <a:t>   - What does it </a:t>
            </a:r>
            <a:r>
              <a:rPr lang="en-US" dirty="0" smtClean="0"/>
              <a:t>do?</a:t>
            </a:r>
            <a:endParaRPr lang="en-US" dirty="0"/>
          </a:p>
          <a:p>
            <a:r>
              <a:rPr lang="en-US" dirty="0"/>
              <a:t>   - What are its </a:t>
            </a:r>
            <a:r>
              <a:rPr lang="en-US" dirty="0" smtClean="0"/>
              <a:t>inputs?</a:t>
            </a:r>
            <a:endParaRPr lang="en-US" dirty="0"/>
          </a:p>
          <a:p>
            <a:r>
              <a:rPr lang="en-US" dirty="0"/>
              <a:t>   - What are its </a:t>
            </a:r>
            <a:r>
              <a:rPr lang="en-US" dirty="0" smtClean="0"/>
              <a:t>outputs?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6126" y="2299816"/>
            <a:ext cx="4709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Three: Write a method prologue</a:t>
            </a:r>
          </a:p>
          <a:p>
            <a:r>
              <a:rPr lang="en-US" dirty="0"/>
              <a:t>   - The method name </a:t>
            </a:r>
          </a:p>
          <a:p>
            <a:r>
              <a:rPr lang="en-US" dirty="0"/>
              <a:t>   - Purpose</a:t>
            </a:r>
          </a:p>
          <a:p>
            <a:r>
              <a:rPr lang="en-US" dirty="0"/>
              <a:t>   - Parameters</a:t>
            </a:r>
          </a:p>
          <a:p>
            <a:r>
              <a:rPr lang="en-US" dirty="0"/>
              <a:t>   - 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69959" y="1431758"/>
            <a:ext cx="2478505" cy="406667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 big </a:t>
            </a:r>
            <a:r>
              <a:rPr lang="en-US" sz="1600" dirty="0" smtClean="0">
                <a:solidFill>
                  <a:schemeClr val="bg2"/>
                </a:solidFill>
              </a:rPr>
              <a:t>problem</a:t>
            </a:r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that’s hard to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solve</a:t>
            </a:r>
          </a:p>
        </p:txBody>
      </p:sp>
    </p:spTree>
    <p:extLst>
      <p:ext uri="{BB962C8B-B14F-4D97-AF65-F5344CB8AC3E}">
        <p14:creationId xmlns:p14="http://schemas.microsoft.com/office/powerpoint/2010/main" val="1315979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822331"/>
            <a:ext cx="5339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Four: Think about how you will test</a:t>
            </a:r>
          </a:p>
          <a:p>
            <a:r>
              <a:rPr lang="en-US" dirty="0"/>
              <a:t>your method once it is written. Write down</a:t>
            </a:r>
          </a:p>
          <a:p>
            <a:r>
              <a:rPr lang="en-US" dirty="0"/>
              <a:t>some test cases (input and output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5"/>
            <a:ext cx="55739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Five: Research available code libraries </a:t>
            </a:r>
          </a:p>
          <a:p>
            <a:r>
              <a:rPr lang="en-US" dirty="0"/>
              <a:t>and </a:t>
            </a:r>
            <a:r>
              <a:rPr lang="en-US" dirty="0" smtClean="0"/>
              <a:t>algorithms. </a:t>
            </a: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someone else written the</a:t>
            </a:r>
          </a:p>
          <a:p>
            <a:r>
              <a:rPr lang="en-US" dirty="0"/>
              <a:t>code that you need?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4"/>
            <a:ext cx="5120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Six: Write the </a:t>
            </a:r>
            <a:r>
              <a:rPr lang="en-US" dirty="0"/>
              <a:t>p</a:t>
            </a:r>
            <a:r>
              <a:rPr lang="en-US" dirty="0" smtClean="0"/>
              <a:t>seudocode </a:t>
            </a:r>
            <a:r>
              <a:rPr lang="en-US" dirty="0"/>
              <a:t>for your</a:t>
            </a:r>
          </a:p>
          <a:p>
            <a:r>
              <a:rPr lang="en-US" dirty="0"/>
              <a:t>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9" y="2795955"/>
            <a:ext cx="5849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Seven: Walk through your </a:t>
            </a:r>
            <a:r>
              <a:rPr lang="en-US" dirty="0" err="1"/>
              <a:t>pseudocode</a:t>
            </a:r>
            <a:endParaRPr lang="en-US" dirty="0"/>
          </a:p>
          <a:p>
            <a:r>
              <a:rPr lang="en-US" dirty="0"/>
              <a:t>and see if it makes sense. Does it work? If </a:t>
            </a:r>
            <a:r>
              <a:rPr lang="en-US" dirty="0" smtClean="0"/>
              <a:t>not,</a:t>
            </a:r>
            <a:endParaRPr lang="en-US" dirty="0"/>
          </a:p>
          <a:p>
            <a:r>
              <a:rPr lang="en-US" dirty="0"/>
              <a:t>revisit your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4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Eight: Write down the method declaration</a:t>
            </a:r>
          </a:p>
          <a:p>
            <a:r>
              <a:rPr lang="en-US" dirty="0"/>
              <a:t>(the first line of the </a:t>
            </a:r>
            <a:r>
              <a:rPr lang="en-US" dirty="0" smtClean="0"/>
              <a:t>method).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4"/>
            <a:ext cx="608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Nine: Add your </a:t>
            </a:r>
            <a:r>
              <a:rPr lang="en-US" dirty="0" err="1"/>
              <a:t>pseudocode</a:t>
            </a:r>
            <a:r>
              <a:rPr lang="en-US" dirty="0"/>
              <a:t> to your program</a:t>
            </a:r>
          </a:p>
          <a:p>
            <a:r>
              <a:rPr lang="en-US" dirty="0"/>
              <a:t>as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99" y="2848708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Ten: Fill in the actual code below</a:t>
            </a:r>
          </a:p>
          <a:p>
            <a:r>
              <a:rPr lang="en-US" dirty="0"/>
              <a:t>each set of </a:t>
            </a:r>
            <a:r>
              <a:rPr lang="en-US" dirty="0" smtClean="0"/>
              <a:t>pseudocode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0662" y="2874834"/>
            <a:ext cx="5120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Eleven: Walk through your </a:t>
            </a:r>
            <a:r>
              <a:rPr lang="en-US" dirty="0" smtClean="0"/>
              <a:t>code and</a:t>
            </a:r>
            <a:endParaRPr lang="en-US" dirty="0"/>
          </a:p>
          <a:p>
            <a:r>
              <a:rPr lang="en-US" dirty="0"/>
              <a:t>mentally check for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2848708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Twelve: Compile your code </a:t>
            </a:r>
            <a:r>
              <a:rPr lang="en-US" dirty="0" smtClean="0"/>
              <a:t>and </a:t>
            </a:r>
            <a:r>
              <a:rPr lang="en-US" dirty="0"/>
              <a:t>fix</a:t>
            </a:r>
          </a:p>
          <a:p>
            <a:r>
              <a:rPr lang="en-US" dirty="0"/>
              <a:t>syntax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99" y="2848708"/>
            <a:ext cx="551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Thirteen: Use your test cases to see if</a:t>
            </a:r>
          </a:p>
          <a:p>
            <a:r>
              <a:rPr lang="en-US" dirty="0"/>
              <a:t>your method works correctly.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69959" y="1431759"/>
            <a:ext cx="2531461" cy="128737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69959" y="2821406"/>
            <a:ext cx="2531461" cy="128737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69958" y="4211054"/>
            <a:ext cx="2531462" cy="128737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958" y="1746556"/>
            <a:ext cx="2531462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that is easier to solve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479" y="3141929"/>
            <a:ext cx="2531462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that is easier to solve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958" y="4531577"/>
            <a:ext cx="2531462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that is easier to solve</a:t>
            </a:r>
          </a:p>
        </p:txBody>
      </p:sp>
    </p:spTree>
    <p:extLst>
      <p:ext uri="{BB962C8B-B14F-4D97-AF65-F5344CB8AC3E}">
        <p14:creationId xmlns:p14="http://schemas.microsoft.com/office/powerpoint/2010/main" val="2107846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2908460" y="2111187"/>
            <a:ext cx="2107293" cy="51995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2762250" y="2871788"/>
            <a:ext cx="6135013" cy="7848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the prologue for a method named </a:t>
            </a:r>
            <a:r>
              <a:rPr lang="en-US" sz="1800" dirty="0" err="1" smtClean="0"/>
              <a:t>calcRatio</a:t>
            </a:r>
            <a:r>
              <a:rPr lang="en-US" sz="1800" dirty="0"/>
              <a:t> </a:t>
            </a:r>
            <a:r>
              <a:rPr lang="en-US" sz="1800" dirty="0" smtClean="0"/>
              <a:t>that </a:t>
            </a:r>
          </a:p>
          <a:p>
            <a:pPr>
              <a:spcBef>
                <a:spcPct val="50000"/>
              </a:spcBef>
            </a:pPr>
            <a:r>
              <a:rPr lang="en-US" sz="1800" dirty="0" smtClean="0"/>
              <a:t>takes </a:t>
            </a:r>
            <a:r>
              <a:rPr lang="en-US" sz="1800" dirty="0"/>
              <a:t>two integer parameters and returns a double.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1" y="2205318"/>
            <a:ext cx="3584575" cy="38548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971801" y="2819401"/>
            <a:ext cx="5761514" cy="7848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the code for this method. The </a:t>
            </a:r>
            <a:r>
              <a:rPr lang="en-US" sz="1800" dirty="0" smtClean="0"/>
              <a:t>ratio is </a:t>
            </a:r>
            <a:r>
              <a:rPr lang="en-US" sz="1800" dirty="0"/>
              <a:t>found </a:t>
            </a:r>
            <a:endParaRPr lang="en-US" sz="1800" dirty="0" smtClean="0"/>
          </a:p>
          <a:p>
            <a:pPr>
              <a:spcBef>
                <a:spcPct val="50000"/>
              </a:spcBef>
            </a:pPr>
            <a:r>
              <a:rPr lang="en-US" sz="1800" dirty="0" smtClean="0"/>
              <a:t>by </a:t>
            </a:r>
            <a:r>
              <a:rPr lang="en-US" sz="1800" dirty="0"/>
              <a:t>dividing the first parameter by the second.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1" y="2407023"/>
            <a:ext cx="3584575" cy="4796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124201" y="3048000"/>
            <a:ext cx="5450531" cy="161582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a complete program </a:t>
            </a:r>
            <a:r>
              <a:rPr lang="en-US" sz="1800" dirty="0" smtClean="0"/>
              <a:t>that uses methods </a:t>
            </a:r>
            <a:r>
              <a:rPr lang="en-US" sz="1800" dirty="0" smtClean="0"/>
              <a:t>to: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(1) gets two input values from the user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(2) passes those values to the </a:t>
            </a:r>
            <a:r>
              <a:rPr lang="en-US" sz="1800" dirty="0" err="1"/>
              <a:t>c</a:t>
            </a:r>
            <a:r>
              <a:rPr lang="en-US" sz="1800" dirty="0" err="1" smtClean="0"/>
              <a:t>alcRatio</a:t>
            </a:r>
            <a:r>
              <a:rPr lang="en-US" sz="1800" dirty="0" smtClean="0"/>
              <a:t> </a:t>
            </a:r>
            <a:r>
              <a:rPr lang="en-US" sz="1800" dirty="0"/>
              <a:t>method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(3) displays the result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8741" y="1922930"/>
            <a:ext cx="3584575" cy="381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478741" y="2433919"/>
            <a:ext cx="7543800" cy="31393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a program that converts dollar values into another currency. The program should work as follows: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(1) Prints an introduction to the program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(2) Gets a currency conversion factor and currency name from user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(3) Gets a dollar value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(4) Calculates and displays the value in the new currency </a:t>
            </a:r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smtClean="0"/>
              <a:t>Write </a:t>
            </a:r>
            <a:r>
              <a:rPr lang="en-US" sz="1800" dirty="0"/>
              <a:t>a method to do the currency 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0825" y="2233248"/>
            <a:ext cx="4140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Some Sample Exchange Rates</a:t>
            </a:r>
          </a:p>
          <a:p>
            <a:endParaRPr lang="en-US" sz="1800" dirty="0"/>
          </a:p>
          <a:p>
            <a:r>
              <a:rPr lang="en-US" sz="1800" dirty="0"/>
              <a:t>$1.00 = 0.679459 Euros</a:t>
            </a:r>
          </a:p>
          <a:p>
            <a:endParaRPr lang="en-US" sz="1800" dirty="0"/>
          </a:p>
          <a:p>
            <a:r>
              <a:rPr lang="en-US" sz="1800" dirty="0"/>
              <a:t>$1.00 = 13.3134 Mexican Pesos</a:t>
            </a:r>
          </a:p>
          <a:p>
            <a:endParaRPr lang="en-US" sz="1800" dirty="0"/>
          </a:p>
          <a:p>
            <a:r>
              <a:rPr lang="en-US" sz="1800" dirty="0"/>
              <a:t>$1.00 = 1.04338 Canadian Dollars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640" y="2409092"/>
            <a:ext cx="49263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that we have used Functional</a:t>
            </a:r>
          </a:p>
          <a:p>
            <a:r>
              <a:rPr lang="en-US" dirty="0"/>
              <a:t>Decomposition to break this problem up</a:t>
            </a:r>
          </a:p>
          <a:p>
            <a:r>
              <a:rPr lang="en-US" dirty="0"/>
              <a:t>into pieces, and have determined that</a:t>
            </a:r>
          </a:p>
          <a:p>
            <a:r>
              <a:rPr lang="en-US" dirty="0"/>
              <a:t>we need a method that does the actual</a:t>
            </a:r>
          </a:p>
          <a:p>
            <a:r>
              <a:rPr lang="en-US" dirty="0"/>
              <a:t>currency conversion.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2417" y="2690447"/>
            <a:ext cx="516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Pseudocode</a:t>
            </a:r>
            <a:r>
              <a:rPr lang="en-US" dirty="0"/>
              <a:t> Programming Process</a:t>
            </a:r>
          </a:p>
          <a:p>
            <a:r>
              <a:rPr lang="en-US" dirty="0"/>
              <a:t>to develop the code for this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1920766" y="1245039"/>
            <a:ext cx="832792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We often write a program as a series of pieces or blocks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80314" y="3643109"/>
            <a:ext cx="7180267" cy="2246313"/>
            <a:chOff x="1200" y="1355"/>
            <a:chExt cx="4523" cy="1415"/>
          </a:xfrm>
        </p:grpSpPr>
        <p:sp>
          <p:nvSpPr>
            <p:cNvPr id="7181" name="Text Box 9"/>
            <p:cNvSpPr txBox="1">
              <a:spLocks noChangeArrowheads="1"/>
            </p:cNvSpPr>
            <p:nvPr/>
          </p:nvSpPr>
          <p:spPr bwMode="auto">
            <a:xfrm>
              <a:off x="1430" y="1355"/>
              <a:ext cx="4293" cy="14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We do this because it is easier to understand what </a:t>
              </a:r>
            </a:p>
            <a:p>
              <a:r>
                <a:rPr lang="en-US" dirty="0"/>
                <a:t>goes on in a small block </a:t>
              </a:r>
              <a:r>
                <a:rPr lang="en-US" dirty="0" smtClean="0"/>
                <a:t>of code </a:t>
              </a:r>
              <a:r>
                <a:rPr lang="en-US" dirty="0"/>
                <a:t>because we can </a:t>
              </a:r>
              <a:r>
                <a:rPr lang="en-US" dirty="0" smtClean="0"/>
                <a:t>re-use </a:t>
              </a:r>
            </a:p>
            <a:p>
              <a:r>
                <a:rPr lang="en-US" dirty="0" smtClean="0"/>
                <a:t>the </a:t>
              </a:r>
              <a:r>
                <a:rPr lang="en-US" dirty="0"/>
                <a:t>same </a:t>
              </a:r>
              <a:r>
                <a:rPr lang="en-US" dirty="0" smtClean="0"/>
                <a:t>block of code many </a:t>
              </a:r>
              <a:r>
                <a:rPr lang="en-US" dirty="0"/>
                <a:t>times from </a:t>
              </a:r>
              <a:r>
                <a:rPr lang="en-US" dirty="0" smtClean="0"/>
                <a:t>within our</a:t>
              </a:r>
            </a:p>
            <a:p>
              <a:r>
                <a:rPr lang="en-US" dirty="0" smtClean="0"/>
                <a:t>Program. It also allows </a:t>
              </a:r>
              <a:r>
                <a:rPr lang="en-US" dirty="0"/>
                <a:t>a team of </a:t>
              </a:r>
              <a:r>
                <a:rPr lang="en-US" dirty="0" smtClean="0"/>
                <a:t>programmers to </a:t>
              </a:r>
              <a:r>
                <a:rPr lang="en-US" dirty="0"/>
                <a:t>work </a:t>
              </a:r>
              <a:endParaRPr lang="en-US" dirty="0" smtClean="0"/>
            </a:p>
            <a:p>
              <a:r>
                <a:rPr lang="en-US" dirty="0" smtClean="0"/>
                <a:t>on different parts </a:t>
              </a:r>
              <a:r>
                <a:rPr lang="en-US" dirty="0"/>
                <a:t>of a </a:t>
              </a:r>
              <a:r>
                <a:rPr lang="en-US" dirty="0" smtClean="0"/>
                <a:t>program at the same time.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7182" name="Picture 14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44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864484" y="1873541"/>
            <a:ext cx="5335588" cy="1016003"/>
            <a:chOff x="964" y="3621"/>
            <a:chExt cx="3361" cy="640"/>
          </a:xfrm>
        </p:grpSpPr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1180" y="3621"/>
              <a:ext cx="3145" cy="64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e </a:t>
              </a:r>
              <a:r>
                <a:rPr lang="en-US" dirty="0"/>
                <a:t>call this </a:t>
              </a:r>
              <a:r>
                <a:rPr lang="en-US" b="1" dirty="0"/>
                <a:t>functional decomposition</a:t>
              </a:r>
            </a:p>
            <a:p>
              <a:r>
                <a:rPr lang="en-US" dirty="0"/>
                <a:t>   –</a:t>
              </a:r>
              <a:r>
                <a:rPr lang="en-US" dirty="0" smtClean="0"/>
                <a:t>breaking </a:t>
              </a:r>
              <a:r>
                <a:rPr lang="en-US" dirty="0"/>
                <a:t>the program down into more</a:t>
              </a:r>
            </a:p>
            <a:p>
              <a:r>
                <a:rPr lang="en-US" dirty="0"/>
                <a:t>    </a:t>
              </a:r>
              <a:r>
                <a:rPr lang="en-US" dirty="0" smtClean="0"/>
                <a:t> manageable </a:t>
              </a:r>
              <a:r>
                <a:rPr lang="en-US" dirty="0"/>
                <a:t>blocks (pieces).</a:t>
              </a:r>
            </a:p>
          </p:txBody>
        </p:sp>
        <p:pic>
          <p:nvPicPr>
            <p:cNvPr id="7178" name="Picture 16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4" y="3717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8558" y="3056381"/>
            <a:ext cx="7350129" cy="400050"/>
            <a:chOff x="1200" y="3319"/>
            <a:chExt cx="4630" cy="252"/>
          </a:xfrm>
        </p:grpSpPr>
        <p:sp>
          <p:nvSpPr>
            <p:cNvPr id="7175" name="Text Box 12"/>
            <p:cNvSpPr txBox="1">
              <a:spLocks noChangeArrowheads="1"/>
            </p:cNvSpPr>
            <p:nvPr/>
          </p:nvSpPr>
          <p:spPr bwMode="auto">
            <a:xfrm>
              <a:off x="1440" y="3319"/>
              <a:ext cx="4390" cy="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 Java </a:t>
              </a:r>
              <a:r>
                <a:rPr lang="en-US" dirty="0"/>
                <a:t>these smaller blocks (pieces) are called </a:t>
              </a:r>
              <a:r>
                <a:rPr lang="en-US" b="1" dirty="0">
                  <a:solidFill>
                    <a:srgbClr val="FFFF00"/>
                  </a:solidFill>
                </a:rPr>
                <a:t>methods</a:t>
              </a:r>
            </a:p>
          </p:txBody>
        </p:sp>
        <p:pic>
          <p:nvPicPr>
            <p:cNvPr id="7176" name="Picture 17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33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3200400" y="2019301"/>
            <a:ext cx="6248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 an example, consider a program</a:t>
            </a:r>
          </a:p>
          <a:p>
            <a:pPr algn="ctr"/>
            <a:r>
              <a:rPr lang="en-US" dirty="0"/>
              <a:t>that you might write that works with a</a:t>
            </a:r>
          </a:p>
          <a:p>
            <a:pPr algn="ctr"/>
            <a:r>
              <a:rPr lang="en-US" dirty="0"/>
              <a:t>speed detection radar system. </a:t>
            </a:r>
          </a:p>
        </p:txBody>
      </p:sp>
      <p:sp>
        <p:nvSpPr>
          <p:cNvPr id="2" name="AutoShape 2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429001"/>
            <a:ext cx="1866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2838450" y="1402080"/>
            <a:ext cx="66103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radar gun emits a beam of microwaves at some </a:t>
            </a:r>
          </a:p>
          <a:p>
            <a:pPr algn="ctr"/>
            <a:r>
              <a:rPr lang="en-US" dirty="0"/>
              <a:t>frequency f</a:t>
            </a:r>
            <a:r>
              <a:rPr lang="en-US" baseline="-25000" dirty="0"/>
              <a:t>0.  </a:t>
            </a:r>
            <a:r>
              <a:rPr lang="en-US" dirty="0"/>
              <a:t>The beam bounces off an approaching car and is reflected back to the radar gun. The frequency of the returned beam is shifted slightly from f</a:t>
            </a:r>
            <a:r>
              <a:rPr lang="en-US" baseline="-25000" dirty="0"/>
              <a:t>0</a:t>
            </a:r>
            <a:r>
              <a:rPr lang="en-US" dirty="0"/>
              <a:t> to f</a:t>
            </a:r>
            <a:r>
              <a:rPr lang="en-US" baseline="-25000" dirty="0"/>
              <a:t>1</a:t>
            </a:r>
            <a:r>
              <a:rPr lang="en-US" dirty="0"/>
              <a:t> due to the motion of the car.</a:t>
            </a:r>
            <a:endParaRPr lang="en-US" baseline="-25000" dirty="0"/>
          </a:p>
        </p:txBody>
      </p:sp>
      <p:sp>
        <p:nvSpPr>
          <p:cNvPr id="2" name="AutoShape 2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429001"/>
            <a:ext cx="1866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4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