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316" r:id="rId3"/>
    <p:sldId id="289" r:id="rId4"/>
    <p:sldId id="290" r:id="rId5"/>
    <p:sldId id="377" r:id="rId6"/>
    <p:sldId id="291" r:id="rId7"/>
    <p:sldId id="292" r:id="rId8"/>
    <p:sldId id="359" r:id="rId9"/>
    <p:sldId id="293" r:id="rId10"/>
    <p:sldId id="382" r:id="rId11"/>
    <p:sldId id="347" r:id="rId12"/>
    <p:sldId id="295" r:id="rId13"/>
    <p:sldId id="348" r:id="rId14"/>
    <p:sldId id="311" r:id="rId15"/>
    <p:sldId id="312" r:id="rId16"/>
    <p:sldId id="313" r:id="rId17"/>
    <p:sldId id="378" r:id="rId18"/>
    <p:sldId id="349" r:id="rId19"/>
    <p:sldId id="381" r:id="rId20"/>
    <p:sldId id="319" r:id="rId21"/>
    <p:sldId id="320" r:id="rId22"/>
    <p:sldId id="321" r:id="rId23"/>
    <p:sldId id="322" r:id="rId24"/>
    <p:sldId id="326" r:id="rId25"/>
    <p:sldId id="327" r:id="rId26"/>
    <p:sldId id="328" r:id="rId27"/>
    <p:sldId id="344" r:id="rId28"/>
    <p:sldId id="362" r:id="rId29"/>
    <p:sldId id="345" r:id="rId30"/>
    <p:sldId id="383" r:id="rId31"/>
    <p:sldId id="424" r:id="rId32"/>
    <p:sldId id="387" r:id="rId33"/>
    <p:sldId id="426" r:id="rId34"/>
    <p:sldId id="427" r:id="rId35"/>
    <p:sldId id="428" r:id="rId36"/>
    <p:sldId id="388" r:id="rId37"/>
    <p:sldId id="389" r:id="rId38"/>
    <p:sldId id="390" r:id="rId39"/>
    <p:sldId id="391" r:id="rId40"/>
    <p:sldId id="392" r:id="rId41"/>
    <p:sldId id="393" r:id="rId42"/>
    <p:sldId id="394" r:id="rId43"/>
    <p:sldId id="395" r:id="rId44"/>
    <p:sldId id="396" r:id="rId45"/>
    <p:sldId id="398" r:id="rId46"/>
    <p:sldId id="399" r:id="rId47"/>
    <p:sldId id="400" r:id="rId48"/>
    <p:sldId id="401" r:id="rId49"/>
    <p:sldId id="402" r:id="rId50"/>
    <p:sldId id="403" r:id="rId51"/>
    <p:sldId id="404" r:id="rId52"/>
    <p:sldId id="405" r:id="rId53"/>
    <p:sldId id="406" r:id="rId54"/>
    <p:sldId id="407" r:id="rId55"/>
    <p:sldId id="425" r:id="rId56"/>
    <p:sldId id="408" r:id="rId57"/>
    <p:sldId id="409" r:id="rId58"/>
    <p:sldId id="410" r:id="rId59"/>
    <p:sldId id="411" r:id="rId60"/>
    <p:sldId id="417" r:id="rId61"/>
    <p:sldId id="418" r:id="rId62"/>
    <p:sldId id="419" r:id="rId63"/>
    <p:sldId id="420" r:id="rId64"/>
    <p:sldId id="431" r:id="rId65"/>
    <p:sldId id="429" r:id="rId66"/>
  </p:sldIdLst>
  <p:sldSz cx="12192000" cy="685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CCCFF"/>
    <a:srgbClr val="003399"/>
    <a:srgbClr val="CC00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0" autoAdjust="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>
              <a:defRPr/>
            </a:pPr>
            <a:fld id="{4A73D3DA-D009-4905-90AD-BDE4E01BC3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2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24F64D-7896-4A54-987C-F3F3B1102A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5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24F64D-7896-4A54-987C-F3F3B1102A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78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24F64D-7896-4A54-987C-F3F3B1102A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14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24F64D-7896-4A54-987C-F3F3B1102A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09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24F64D-7896-4A54-987C-F3F3B1102A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34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24F64D-7896-4A54-987C-F3F3B1102A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3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93CD0F-EED4-400E-A58B-770B391B2B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7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FFF43A-8B3B-4094-9E36-23F5A6F46B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35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A17819-D9CB-4987-842F-52785D71E9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8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D6F96B-1E2D-44F3-AD8D-3395FBF966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82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592AD-670B-431B-97E3-CC501B61F4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368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9CF283-FF48-4F5D-A735-8E99D79B1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207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03934-BEAC-4F3B-BD09-A1FC593393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85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52087-8CF3-4BD7-96C9-68672E4A02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616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DDE7E-ABFD-413F-97DC-BB2F6475C6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2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28F7EC-562D-44E9-B07D-2121CD0301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516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D24F64D-7896-4A54-987C-F3F3B1102A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9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58790" y="2617778"/>
            <a:ext cx="3462420" cy="153704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4800" cap="none" dirty="0" smtClean="0">
                <a:latin typeface="Comic Sans MS" pitchFamily="66" charset="0"/>
              </a:rPr>
              <a:t>CIT 260</a:t>
            </a:r>
            <a:br>
              <a:rPr lang="en-US" sz="4800" cap="none" dirty="0" smtClean="0">
                <a:latin typeface="Comic Sans MS" pitchFamily="66" charset="0"/>
              </a:rPr>
            </a:br>
            <a:r>
              <a:rPr lang="en-US" cap="none" dirty="0" smtClean="0">
                <a:latin typeface="Comic Sans MS" pitchFamily="66" charset="0"/>
              </a:rPr>
              <a:t>Week Eight</a:t>
            </a:r>
            <a:endParaRPr lang="en-US" sz="4800" cap="none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96744" y="2743199"/>
            <a:ext cx="53543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latin typeface="Comic Sans MS" panose="030F0702030302020204" pitchFamily="66" charset="0"/>
              </a:rPr>
              <a:t>The attributes of an object are stored in the </a:t>
            </a:r>
          </a:p>
          <a:p>
            <a:pPr algn="l"/>
            <a:r>
              <a:rPr lang="en-US" sz="1800" dirty="0" smtClean="0">
                <a:latin typeface="Comic Sans MS" panose="030F0702030302020204" pitchFamily="66" charset="0"/>
              </a:rPr>
              <a:t>data fields (data members) defined in the class.</a:t>
            </a:r>
          </a:p>
          <a:p>
            <a:pPr algn="l"/>
            <a:endParaRPr lang="en-US" sz="1800" dirty="0">
              <a:latin typeface="Comic Sans MS" panose="030F0702030302020204" pitchFamily="66" charset="0"/>
            </a:endParaRPr>
          </a:p>
          <a:p>
            <a:pPr algn="l"/>
            <a:r>
              <a:rPr lang="en-US" sz="1800" dirty="0" smtClean="0">
                <a:latin typeface="Comic Sans MS" panose="030F0702030302020204" pitchFamily="66" charset="0"/>
              </a:rPr>
              <a:t>The behaviors of an object are defined by the</a:t>
            </a:r>
          </a:p>
          <a:p>
            <a:pPr algn="l"/>
            <a:r>
              <a:rPr lang="en-US" sz="1800" dirty="0" smtClean="0">
                <a:latin typeface="Comic Sans MS" panose="030F0702030302020204" pitchFamily="66" charset="0"/>
              </a:rPr>
              <a:t>methods defined in the class. </a:t>
            </a:r>
            <a:endParaRPr lang="en-US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30852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6929" y="2745643"/>
            <a:ext cx="51892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A class is said to be an </a:t>
            </a:r>
            <a:r>
              <a:rPr lang="en-US" sz="2000" dirty="0">
                <a:solidFill>
                  <a:srgbClr val="FFFF00"/>
                </a:solidFill>
                <a:latin typeface="Comic Sans MS" pitchFamily="66" charset="0"/>
              </a:rPr>
              <a:t>abstraction</a:t>
            </a:r>
            <a:r>
              <a:rPr lang="en-US" sz="2000" dirty="0">
                <a:latin typeface="Comic Sans MS" pitchFamily="66" charset="0"/>
              </a:rPr>
              <a:t> of the</a:t>
            </a:r>
          </a:p>
          <a:p>
            <a:r>
              <a:rPr lang="en-US" sz="2000" dirty="0">
                <a:latin typeface="Comic Sans MS" pitchFamily="66" charset="0"/>
              </a:rPr>
              <a:t>real world object that </a:t>
            </a:r>
            <a:r>
              <a:rPr lang="en-US" sz="2000" dirty="0" smtClean="0">
                <a:latin typeface="Comic Sans MS" pitchFamily="66" charset="0"/>
              </a:rPr>
              <a:t>it is modeling</a:t>
            </a:r>
            <a:r>
              <a:rPr lang="en-US" sz="2000" dirty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60002" y="533400"/>
            <a:ext cx="2534926" cy="41870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Encapsulation</a:t>
            </a:r>
          </a:p>
        </p:txBody>
      </p:sp>
      <p:sp>
        <p:nvSpPr>
          <p:cNvPr id="20483" name="AutoShape 3"/>
          <p:cNvSpPr>
            <a:spLocks noChangeArrowheads="1"/>
          </p:cNvSpPr>
          <p:nvPr/>
        </p:nvSpPr>
        <p:spPr bwMode="auto">
          <a:xfrm>
            <a:off x="4479402" y="1981200"/>
            <a:ext cx="2438400" cy="35052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896758" y="1623848"/>
            <a:ext cx="15167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latin typeface="Tahoma" pitchFamily="34" charset="0"/>
              </a:rPr>
              <a:t>Counter </a:t>
            </a:r>
            <a:r>
              <a:rPr lang="en-US" sz="1600" dirty="0" smtClean="0">
                <a:latin typeface="Tahoma" pitchFamily="34" charset="0"/>
              </a:rPr>
              <a:t>object</a:t>
            </a:r>
            <a:endParaRPr lang="en-US" sz="1600" dirty="0">
              <a:latin typeface="Tahoma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4860402" y="2362200"/>
            <a:ext cx="1752600" cy="990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dirty="0">
                <a:latin typeface="Tahoma" pitchFamily="34" charset="0"/>
              </a:rPr>
              <a:t>a</a:t>
            </a:r>
            <a:r>
              <a:rPr lang="en-US" sz="1600" dirty="0" smtClean="0">
                <a:latin typeface="Tahoma" pitchFamily="34" charset="0"/>
              </a:rPr>
              <a:t>dd</a:t>
            </a:r>
            <a:r>
              <a:rPr lang="en-US" sz="1600" dirty="0">
                <a:latin typeface="Tahoma" pitchFamily="34" charset="0"/>
              </a:rPr>
              <a:t>( )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4936602" y="4191000"/>
            <a:ext cx="1676400" cy="990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dirty="0" err="1">
                <a:latin typeface="Tahoma" pitchFamily="34" charset="0"/>
              </a:rPr>
              <a:t>theValue</a:t>
            </a:r>
            <a:endParaRPr lang="en-US" sz="1600" dirty="0">
              <a:latin typeface="Tahoma" pitchFamily="34" charset="0"/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844152" y="2667000"/>
            <a:ext cx="15504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/>
              <a:t>C</a:t>
            </a:r>
            <a:r>
              <a:rPr lang="en-US" sz="1600" dirty="0" smtClean="0"/>
              <a:t>alling </a:t>
            </a:r>
            <a:r>
              <a:rPr lang="en-US" sz="1600" dirty="0"/>
              <a:t>method</a:t>
            </a:r>
          </a:p>
        </p:txBody>
      </p:sp>
      <p:sp>
        <p:nvSpPr>
          <p:cNvPr id="20488" name="AutoShape 8"/>
          <p:cNvSpPr>
            <a:spLocks noChangeArrowheads="1"/>
          </p:cNvSpPr>
          <p:nvPr/>
        </p:nvSpPr>
        <p:spPr bwMode="auto">
          <a:xfrm>
            <a:off x="3488802" y="2667000"/>
            <a:ext cx="1371600" cy="381000"/>
          </a:xfrm>
          <a:prstGeom prst="leftRightArrow">
            <a:avLst>
              <a:gd name="adj1" fmla="val 50000"/>
              <a:gd name="adj2" fmla="val 72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AutoShape 9"/>
          <p:cNvSpPr>
            <a:spLocks noChangeArrowheads="1"/>
          </p:cNvSpPr>
          <p:nvPr/>
        </p:nvSpPr>
        <p:spPr bwMode="auto">
          <a:xfrm>
            <a:off x="5546202" y="3276600"/>
            <a:ext cx="381000" cy="914400"/>
          </a:xfrm>
          <a:prstGeom prst="upDownArrow">
            <a:avLst>
              <a:gd name="adj1" fmla="val 50000"/>
              <a:gd name="adj2" fmla="val 48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1725707" y="3200400"/>
            <a:ext cx="263145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Comic Sans MS" pitchFamily="66" charset="0"/>
              </a:rPr>
              <a:t>W</a:t>
            </a:r>
            <a:r>
              <a:rPr lang="en-US" sz="1600" dirty="0" smtClean="0">
                <a:latin typeface="Comic Sans MS" pitchFamily="66" charset="0"/>
              </a:rPr>
              <a:t>e </a:t>
            </a:r>
            <a:r>
              <a:rPr lang="en-US" sz="1600" dirty="0">
                <a:latin typeface="Comic Sans MS" pitchFamily="66" charset="0"/>
              </a:rPr>
              <a:t>should not allow code</a:t>
            </a:r>
          </a:p>
          <a:p>
            <a:pPr algn="l"/>
            <a:r>
              <a:rPr lang="en-US" sz="1600" dirty="0">
                <a:latin typeface="Comic Sans MS" pitchFamily="66" charset="0"/>
              </a:rPr>
              <a:t>outside of the object to reach in and change the data directly. Instead, we call methods in the</a:t>
            </a:r>
          </a:p>
          <a:p>
            <a:pPr algn="l"/>
            <a:r>
              <a:rPr lang="en-US" sz="1600" dirty="0">
                <a:latin typeface="Comic Sans MS" pitchFamily="66" charset="0"/>
              </a:rPr>
              <a:t>object to do it for us.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7028015" y="4363134"/>
            <a:ext cx="2938626" cy="646331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M</a:t>
            </a:r>
            <a:r>
              <a:rPr lang="en-US" sz="1800" dirty="0" smtClean="0">
                <a:latin typeface="Comic Sans MS" pitchFamily="66" charset="0"/>
              </a:rPr>
              <a:t>ember </a:t>
            </a:r>
            <a:r>
              <a:rPr lang="en-US" sz="1800" dirty="0">
                <a:latin typeface="Comic Sans MS" pitchFamily="66" charset="0"/>
              </a:rPr>
              <a:t>data is declared </a:t>
            </a:r>
          </a:p>
          <a:p>
            <a:r>
              <a:rPr lang="en-US" sz="1800" dirty="0">
                <a:latin typeface="Comic Sans MS" pitchFamily="66" charset="0"/>
              </a:rPr>
              <a:t>as </a:t>
            </a:r>
            <a:r>
              <a:rPr lang="en-US" sz="1800" dirty="0" smtClean="0">
                <a:latin typeface="Comic Sans MS" pitchFamily="66" charset="0"/>
              </a:rPr>
              <a:t>private.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7028015" y="2534334"/>
            <a:ext cx="2549096" cy="646331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M</a:t>
            </a:r>
            <a:r>
              <a:rPr lang="en-US" sz="1800" dirty="0" smtClean="0">
                <a:latin typeface="Comic Sans MS" pitchFamily="66" charset="0"/>
              </a:rPr>
              <a:t>ember </a:t>
            </a:r>
            <a:r>
              <a:rPr lang="en-US" sz="1800" dirty="0">
                <a:latin typeface="Comic Sans MS" pitchFamily="66" charset="0"/>
              </a:rPr>
              <a:t>methods are </a:t>
            </a:r>
          </a:p>
          <a:p>
            <a:r>
              <a:rPr lang="en-US" sz="1800" dirty="0">
                <a:latin typeface="Comic Sans MS" pitchFamily="66" charset="0"/>
              </a:rPr>
              <a:t>declared as </a:t>
            </a:r>
            <a:r>
              <a:rPr lang="en-US" sz="1800" dirty="0" smtClean="0">
                <a:latin typeface="Comic Sans MS" pitchFamily="66" charset="0"/>
              </a:rPr>
              <a:t>public.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565200" y="5946913"/>
            <a:ext cx="5198860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P</a:t>
            </a:r>
            <a:r>
              <a:rPr lang="en-US" sz="1800" dirty="0" smtClean="0">
                <a:latin typeface="Comic Sans MS" pitchFamily="66" charset="0"/>
              </a:rPr>
              <a:t>ublic </a:t>
            </a:r>
            <a:r>
              <a:rPr lang="en-US" sz="1800" dirty="0">
                <a:latin typeface="Comic Sans MS" pitchFamily="66" charset="0"/>
              </a:rPr>
              <a:t>and private are called access </a:t>
            </a:r>
            <a:r>
              <a:rPr lang="en-US" sz="1800" dirty="0" smtClean="0">
                <a:latin typeface="Comic Sans MS" pitchFamily="66" charset="0"/>
              </a:rPr>
              <a:t>modifiers.</a:t>
            </a:r>
            <a:endParaRPr lang="en-US" sz="18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71010" y="2700835"/>
            <a:ext cx="5791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Comic Sans MS" pitchFamily="66" charset="0"/>
              </a:rPr>
              <a:t>We use a UML </a:t>
            </a:r>
            <a:r>
              <a:rPr lang="en-US" sz="2000" b="1" dirty="0">
                <a:latin typeface="Comic Sans MS" pitchFamily="66" charset="0"/>
              </a:rPr>
              <a:t>Class Diagram </a:t>
            </a:r>
            <a:r>
              <a:rPr lang="en-US" sz="2000" dirty="0">
                <a:latin typeface="Comic Sans MS" pitchFamily="66" charset="0"/>
              </a:rPr>
              <a:t>to </a:t>
            </a:r>
            <a:r>
              <a:rPr lang="en-US" sz="2000" dirty="0" smtClean="0">
                <a:latin typeface="Comic Sans MS" pitchFamily="66" charset="0"/>
              </a:rPr>
              <a:t>document the</a:t>
            </a:r>
            <a:endParaRPr lang="en-US" sz="2000" dirty="0">
              <a:latin typeface="Comic Sans MS" pitchFamily="66" charset="0"/>
            </a:endParaRPr>
          </a:p>
          <a:p>
            <a:pPr algn="l"/>
            <a:r>
              <a:rPr lang="en-US" sz="2000" dirty="0" smtClean="0">
                <a:latin typeface="Comic Sans MS" pitchFamily="66" charset="0"/>
              </a:rPr>
              <a:t>data </a:t>
            </a:r>
            <a:r>
              <a:rPr lang="en-US" sz="2000" dirty="0">
                <a:latin typeface="Comic Sans MS" pitchFamily="66" charset="0"/>
              </a:rPr>
              <a:t>and methods contained </a:t>
            </a:r>
            <a:r>
              <a:rPr lang="en-US" sz="2000" dirty="0" smtClean="0">
                <a:latin typeface="Comic Sans MS" pitchFamily="66" charset="0"/>
              </a:rPr>
              <a:t>in our classes.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4"/>
          <p:cNvSpPr>
            <a:spLocks noChangeArrowheads="1"/>
          </p:cNvSpPr>
          <p:nvPr/>
        </p:nvSpPr>
        <p:spPr bwMode="auto">
          <a:xfrm>
            <a:off x="7040208" y="1567064"/>
            <a:ext cx="2971800" cy="3886200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127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AutoShape 5"/>
          <p:cNvSpPr>
            <a:spLocks noChangeArrowheads="1"/>
          </p:cNvSpPr>
          <p:nvPr/>
        </p:nvSpPr>
        <p:spPr bwMode="auto">
          <a:xfrm>
            <a:off x="6964008" y="1490864"/>
            <a:ext cx="2971800" cy="3886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Text Box 7"/>
          <p:cNvSpPr txBox="1">
            <a:spLocks noChangeArrowheads="1"/>
          </p:cNvSpPr>
          <p:nvPr/>
        </p:nvSpPr>
        <p:spPr bwMode="auto">
          <a:xfrm>
            <a:off x="7982301" y="1598595"/>
            <a:ext cx="898003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latin typeface="Tahoma" pitchFamily="34" charset="0"/>
              </a:rPr>
              <a:t>Counter</a:t>
            </a:r>
          </a:p>
        </p:txBody>
      </p:sp>
      <p:sp>
        <p:nvSpPr>
          <p:cNvPr id="30725" name="Line 8"/>
          <p:cNvSpPr>
            <a:spLocks noChangeShapeType="1"/>
          </p:cNvSpPr>
          <p:nvPr/>
        </p:nvSpPr>
        <p:spPr bwMode="auto">
          <a:xfrm>
            <a:off x="6964008" y="2024264"/>
            <a:ext cx="297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1776249" y="875590"/>
            <a:ext cx="4027064" cy="286232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A UML </a:t>
            </a:r>
            <a:r>
              <a:rPr lang="en-US" sz="1800" b="1" i="1" dirty="0">
                <a:latin typeface="Comic Sans MS" pitchFamily="66" charset="0"/>
              </a:rPr>
              <a:t>class diagram</a:t>
            </a:r>
            <a:r>
              <a:rPr lang="en-US" sz="1800" dirty="0">
                <a:latin typeface="Comic Sans MS" pitchFamily="66" charset="0"/>
              </a:rPr>
              <a:t> is used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to describe a class in a very precise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way.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A class diagram is a rectangle.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At the top of the rectangle is the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class name. A line separates the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class name from the rest of the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diagram.</a:t>
            </a:r>
          </a:p>
        </p:txBody>
      </p:sp>
      <p:sp>
        <p:nvSpPr>
          <p:cNvPr id="30727" name="Line 10"/>
          <p:cNvSpPr>
            <a:spLocks noChangeShapeType="1"/>
          </p:cNvSpPr>
          <p:nvPr/>
        </p:nvSpPr>
        <p:spPr bwMode="auto">
          <a:xfrm flipV="1">
            <a:off x="5665076" y="1736035"/>
            <a:ext cx="2166959" cy="102818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03358" y="4461067"/>
            <a:ext cx="328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accent3"/>
                </a:solidFill>
              </a:rPr>
              <a:t>class Counter</a:t>
            </a:r>
          </a:p>
          <a:p>
            <a:pPr algn="l"/>
            <a:r>
              <a:rPr lang="en-US" sz="1800" dirty="0">
                <a:solidFill>
                  <a:schemeClr val="accent3"/>
                </a:solidFill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accent3"/>
                </a:solidFill>
              </a:rPr>
              <a:t>}</a:t>
            </a:r>
            <a:endParaRPr lang="en-US" sz="18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/>
          <p:cNvSpPr>
            <a:spLocks noChangeArrowheads="1"/>
          </p:cNvSpPr>
          <p:nvPr/>
        </p:nvSpPr>
        <p:spPr bwMode="auto">
          <a:xfrm>
            <a:off x="7344189" y="1143000"/>
            <a:ext cx="2971800" cy="3886200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127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AutoShape 3"/>
          <p:cNvSpPr>
            <a:spLocks noChangeArrowheads="1"/>
          </p:cNvSpPr>
          <p:nvPr/>
        </p:nvSpPr>
        <p:spPr bwMode="auto">
          <a:xfrm>
            <a:off x="7267989" y="1066800"/>
            <a:ext cx="2971800" cy="3886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8311856" y="1171136"/>
            <a:ext cx="898003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latin typeface="Tahoma" pitchFamily="34" charset="0"/>
              </a:rPr>
              <a:t>Counter</a:t>
            </a: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7267989" y="1600200"/>
            <a:ext cx="297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7267989" y="2438400"/>
            <a:ext cx="297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7625341" y="1818290"/>
            <a:ext cx="1861600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latin typeface="Tahoma" pitchFamily="34" charset="0"/>
              </a:rPr>
              <a:t>- </a:t>
            </a:r>
            <a:r>
              <a:rPr lang="en-US" sz="1600" dirty="0" err="1">
                <a:latin typeface="Tahoma" pitchFamily="34" charset="0"/>
              </a:rPr>
              <a:t>counterValue</a:t>
            </a:r>
            <a:r>
              <a:rPr lang="en-US" sz="1600" dirty="0">
                <a:latin typeface="Tahoma" pitchFamily="34" charset="0"/>
              </a:rPr>
              <a:t>: </a:t>
            </a:r>
            <a:r>
              <a:rPr lang="en-US" sz="1600" dirty="0" err="1">
                <a:latin typeface="Tahoma" pitchFamily="34" charset="0"/>
              </a:rPr>
              <a:t>int</a:t>
            </a:r>
            <a:endParaRPr lang="en-US" sz="1600" dirty="0">
              <a:latin typeface="Tahoma" pitchFamily="34" charset="0"/>
            </a:endParaRP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1758950" y="1671639"/>
            <a:ext cx="3794629" cy="120032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Following the class name we write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the data members of the class. A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line separates the data members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from the rest of the diagram.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V="1">
            <a:off x="6589986" y="2081048"/>
            <a:ext cx="1114097" cy="1145628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5260515" y="3216713"/>
            <a:ext cx="1736725" cy="8255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access modifier: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+ public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- private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5362989" y="5184775"/>
            <a:ext cx="1963738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data member name</a:t>
            </a: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 flipV="1">
            <a:off x="6222124" y="2107843"/>
            <a:ext cx="1986012" cy="3052737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7012403" y="5703888"/>
            <a:ext cx="1089025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data type</a:t>
            </a:r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 flipV="1">
            <a:off x="7572790" y="2156844"/>
            <a:ext cx="1637069" cy="3634356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706717" y="3322748"/>
            <a:ext cx="4231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accent3"/>
                </a:solidFill>
              </a:rPr>
              <a:t>class Counter</a:t>
            </a:r>
          </a:p>
          <a:p>
            <a:pPr algn="l"/>
            <a:r>
              <a:rPr lang="en-US" sz="1800" dirty="0">
                <a:solidFill>
                  <a:schemeClr val="accent3"/>
                </a:solidFill>
              </a:rPr>
              <a:t>{</a:t>
            </a:r>
          </a:p>
          <a:p>
            <a:pPr algn="l"/>
            <a:r>
              <a:rPr lang="en-US" sz="1800" dirty="0">
                <a:solidFill>
                  <a:schemeClr val="accent3"/>
                </a:solidFill>
              </a:rPr>
              <a:t>    private </a:t>
            </a:r>
            <a:r>
              <a:rPr lang="en-US" sz="1800" dirty="0" err="1">
                <a:solidFill>
                  <a:schemeClr val="accent3"/>
                </a:solidFill>
              </a:rPr>
              <a:t>int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  <a:r>
              <a:rPr lang="en-US" sz="1800" dirty="0" err="1">
                <a:solidFill>
                  <a:schemeClr val="accent3"/>
                </a:solidFill>
              </a:rPr>
              <a:t>counterValue</a:t>
            </a:r>
            <a:r>
              <a:rPr lang="en-US" sz="1800" dirty="0">
                <a:solidFill>
                  <a:schemeClr val="accent3"/>
                </a:solidFill>
              </a:rPr>
              <a:t>;</a:t>
            </a:r>
          </a:p>
          <a:p>
            <a:pPr algn="l"/>
            <a:r>
              <a:rPr lang="en-US" sz="1800" dirty="0" smtClean="0">
                <a:solidFill>
                  <a:schemeClr val="accent3"/>
                </a:solidFill>
              </a:rPr>
              <a:t>}</a:t>
            </a:r>
            <a:endParaRPr lang="en-US" sz="18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7267989" y="1066800"/>
            <a:ext cx="2971800" cy="3886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dirty="0"/>
              <a:t>+ </a:t>
            </a:r>
            <a:r>
              <a:rPr lang="en-US" sz="1600" dirty="0" smtClean="0"/>
              <a:t>add</a:t>
            </a:r>
            <a:r>
              <a:rPr lang="en-US" sz="1600" dirty="0"/>
              <a:t>( ): void</a:t>
            </a:r>
          </a:p>
        </p:txBody>
      </p:sp>
      <p:sp>
        <p:nvSpPr>
          <p:cNvPr id="33796" name="Text Box 9"/>
          <p:cNvSpPr txBox="1">
            <a:spLocks noChangeArrowheads="1"/>
          </p:cNvSpPr>
          <p:nvPr/>
        </p:nvSpPr>
        <p:spPr bwMode="auto">
          <a:xfrm>
            <a:off x="1751528" y="1170212"/>
            <a:ext cx="3605474" cy="646331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Following the data members, we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write the member methods.</a:t>
            </a:r>
          </a:p>
        </p:txBody>
      </p:sp>
      <p:sp>
        <p:nvSpPr>
          <p:cNvPr id="33797" name="Text Box 10"/>
          <p:cNvSpPr txBox="1">
            <a:spLocks noChangeArrowheads="1"/>
          </p:cNvSpPr>
          <p:nvPr/>
        </p:nvSpPr>
        <p:spPr bwMode="auto">
          <a:xfrm>
            <a:off x="4928131" y="4013516"/>
            <a:ext cx="1676400" cy="8255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access modifier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   + public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   - private</a:t>
            </a:r>
          </a:p>
        </p:txBody>
      </p:sp>
      <p:sp>
        <p:nvSpPr>
          <p:cNvPr id="33798" name="Line 11"/>
          <p:cNvSpPr>
            <a:spLocks noChangeShapeType="1"/>
          </p:cNvSpPr>
          <p:nvPr/>
        </p:nvSpPr>
        <p:spPr bwMode="auto">
          <a:xfrm flipV="1">
            <a:off x="6475194" y="3009901"/>
            <a:ext cx="1644048" cy="1056399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Text Box 12"/>
          <p:cNvSpPr txBox="1">
            <a:spLocks noChangeArrowheads="1"/>
          </p:cNvSpPr>
          <p:nvPr/>
        </p:nvSpPr>
        <p:spPr bwMode="auto">
          <a:xfrm>
            <a:off x="6061131" y="5018909"/>
            <a:ext cx="1443037" cy="3381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method name</a:t>
            </a:r>
          </a:p>
        </p:txBody>
      </p:sp>
      <p:sp>
        <p:nvSpPr>
          <p:cNvPr id="33800" name="Line 13"/>
          <p:cNvSpPr>
            <a:spLocks noChangeShapeType="1"/>
          </p:cNvSpPr>
          <p:nvPr/>
        </p:nvSpPr>
        <p:spPr bwMode="auto">
          <a:xfrm flipV="1">
            <a:off x="7052442" y="3175931"/>
            <a:ext cx="1439369" cy="1725121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14"/>
          <p:cNvSpPr>
            <a:spLocks noChangeShapeType="1"/>
          </p:cNvSpPr>
          <p:nvPr/>
        </p:nvSpPr>
        <p:spPr bwMode="auto">
          <a:xfrm flipV="1">
            <a:off x="8184330" y="3175930"/>
            <a:ext cx="589223" cy="2351087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Text Box 15"/>
          <p:cNvSpPr txBox="1">
            <a:spLocks noChangeArrowheads="1"/>
          </p:cNvSpPr>
          <p:nvPr/>
        </p:nvSpPr>
        <p:spPr bwMode="auto">
          <a:xfrm>
            <a:off x="7456268" y="5614496"/>
            <a:ext cx="1282700" cy="3397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parameters</a:t>
            </a:r>
          </a:p>
        </p:txBody>
      </p:sp>
      <p:sp>
        <p:nvSpPr>
          <p:cNvPr id="33803" name="Text Box 16"/>
          <p:cNvSpPr txBox="1">
            <a:spLocks noChangeArrowheads="1"/>
          </p:cNvSpPr>
          <p:nvPr/>
        </p:nvSpPr>
        <p:spPr bwMode="auto">
          <a:xfrm>
            <a:off x="8491812" y="5270336"/>
            <a:ext cx="1281113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return type</a:t>
            </a:r>
          </a:p>
        </p:txBody>
      </p:sp>
      <p:sp>
        <p:nvSpPr>
          <p:cNvPr id="33804" name="Line 17"/>
          <p:cNvSpPr>
            <a:spLocks noChangeShapeType="1"/>
          </p:cNvSpPr>
          <p:nvPr/>
        </p:nvSpPr>
        <p:spPr bwMode="auto">
          <a:xfrm flipH="1" flipV="1">
            <a:off x="9132368" y="3175931"/>
            <a:ext cx="67633" cy="2005671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319223" y="2712971"/>
            <a:ext cx="3944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accent3"/>
                </a:solidFill>
              </a:rPr>
              <a:t>class Counter</a:t>
            </a:r>
          </a:p>
          <a:p>
            <a:pPr algn="l"/>
            <a:r>
              <a:rPr lang="en-US" sz="1800" dirty="0">
                <a:solidFill>
                  <a:schemeClr val="accent3"/>
                </a:solidFill>
              </a:rPr>
              <a:t>{</a:t>
            </a:r>
          </a:p>
          <a:p>
            <a:pPr algn="l"/>
            <a:r>
              <a:rPr lang="en-US" sz="1800" dirty="0">
                <a:solidFill>
                  <a:schemeClr val="accent3"/>
                </a:solidFill>
              </a:rPr>
              <a:t>    private </a:t>
            </a:r>
            <a:r>
              <a:rPr lang="en-US" sz="1800" dirty="0" err="1">
                <a:solidFill>
                  <a:schemeClr val="accent3"/>
                </a:solidFill>
              </a:rPr>
              <a:t>int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  <a:r>
              <a:rPr lang="en-US" sz="1800" dirty="0" err="1">
                <a:solidFill>
                  <a:schemeClr val="accent3"/>
                </a:solidFill>
              </a:rPr>
              <a:t>counterValue</a:t>
            </a:r>
            <a:r>
              <a:rPr lang="en-US" sz="1800" dirty="0">
                <a:solidFill>
                  <a:schemeClr val="accent3"/>
                </a:solidFill>
              </a:rPr>
              <a:t>;</a:t>
            </a:r>
          </a:p>
          <a:p>
            <a:pPr algn="l"/>
            <a:r>
              <a:rPr lang="en-US" sz="1800" dirty="0">
                <a:solidFill>
                  <a:schemeClr val="accent3"/>
                </a:solidFill>
              </a:rPr>
              <a:t>    public void </a:t>
            </a:r>
            <a:r>
              <a:rPr lang="en-US" sz="1800" dirty="0" smtClean="0">
                <a:solidFill>
                  <a:schemeClr val="accent3"/>
                </a:solidFill>
              </a:rPr>
              <a:t>add</a:t>
            </a:r>
            <a:r>
              <a:rPr lang="en-US" sz="1800" dirty="0">
                <a:solidFill>
                  <a:schemeClr val="accent3"/>
                </a:solidFill>
              </a:rPr>
              <a:t>( ){ }</a:t>
            </a:r>
          </a:p>
          <a:p>
            <a:pPr algn="l"/>
            <a:r>
              <a:rPr lang="en-US" sz="1800" dirty="0" smtClean="0">
                <a:solidFill>
                  <a:schemeClr val="accent3"/>
                </a:solidFill>
              </a:rPr>
              <a:t>}</a:t>
            </a:r>
            <a:endParaRPr lang="en-US" sz="1800" dirty="0">
              <a:solidFill>
                <a:schemeClr val="accent3"/>
              </a:solidFill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8204521" y="1170211"/>
            <a:ext cx="898003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latin typeface="Tahoma" pitchFamily="34" charset="0"/>
              </a:rPr>
              <a:t>Counter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7267989" y="1600200"/>
            <a:ext cx="297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7267989" y="2335064"/>
            <a:ext cx="297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7707320" y="1818290"/>
            <a:ext cx="1797480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Tx/>
              <a:buChar char="-"/>
            </a:pPr>
            <a:r>
              <a:rPr lang="en-US" sz="1600" dirty="0" err="1">
                <a:latin typeface="Tahoma" pitchFamily="34" charset="0"/>
              </a:rPr>
              <a:t>counterValue</a:t>
            </a:r>
            <a:r>
              <a:rPr lang="en-US" sz="1600" dirty="0">
                <a:latin typeface="Tahoma" pitchFamily="34" charset="0"/>
              </a:rPr>
              <a:t>: </a:t>
            </a:r>
            <a:r>
              <a:rPr lang="en-US" sz="1600" dirty="0" err="1">
                <a:latin typeface="Tahoma" pitchFamily="34" charset="0"/>
              </a:rPr>
              <a:t>int</a:t>
            </a:r>
            <a:endParaRPr lang="en-US" sz="1600" dirty="0">
              <a:latin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3"/>
          <p:cNvSpPr>
            <a:spLocks noChangeArrowheads="1"/>
          </p:cNvSpPr>
          <p:nvPr/>
        </p:nvSpPr>
        <p:spPr bwMode="auto">
          <a:xfrm>
            <a:off x="7267989" y="1066800"/>
            <a:ext cx="2971800" cy="3886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600" dirty="0"/>
              <a:t>     + </a:t>
            </a:r>
            <a:r>
              <a:rPr lang="en-US" sz="1600" dirty="0" smtClean="0"/>
              <a:t>add</a:t>
            </a:r>
            <a:r>
              <a:rPr lang="en-US" sz="1600" dirty="0"/>
              <a:t>( ): void</a:t>
            </a:r>
          </a:p>
          <a:p>
            <a:pPr algn="l"/>
            <a:r>
              <a:rPr lang="en-US" sz="1600" dirty="0"/>
              <a:t>     + </a:t>
            </a:r>
            <a:r>
              <a:rPr lang="en-US" sz="1600" dirty="0" smtClean="0"/>
              <a:t>subtract</a:t>
            </a:r>
            <a:r>
              <a:rPr lang="en-US" sz="1600" dirty="0"/>
              <a:t>: void</a:t>
            </a:r>
          </a:p>
          <a:p>
            <a:pPr algn="l"/>
            <a:r>
              <a:rPr lang="en-US" sz="1600" dirty="0"/>
              <a:t>     + </a:t>
            </a:r>
            <a:r>
              <a:rPr lang="en-US" sz="1600" dirty="0" smtClean="0"/>
              <a:t>reset</a:t>
            </a:r>
            <a:r>
              <a:rPr lang="en-US" sz="1600" dirty="0"/>
              <a:t>( ): void</a:t>
            </a:r>
          </a:p>
          <a:p>
            <a:pPr algn="l"/>
            <a:r>
              <a:rPr lang="en-US" sz="1600" dirty="0"/>
              <a:t>     + </a:t>
            </a:r>
            <a:r>
              <a:rPr lang="en-US" sz="1600" dirty="0" err="1" smtClean="0"/>
              <a:t>getValue</a:t>
            </a:r>
            <a:r>
              <a:rPr lang="en-US" sz="1600" dirty="0"/>
              <a:t>( ): </a:t>
            </a:r>
            <a:r>
              <a:rPr lang="en-US" sz="1600" dirty="0" err="1"/>
              <a:t>int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33796" name="Text Box 9"/>
          <p:cNvSpPr txBox="1">
            <a:spLocks noChangeArrowheads="1"/>
          </p:cNvSpPr>
          <p:nvPr/>
        </p:nvSpPr>
        <p:spPr bwMode="auto">
          <a:xfrm>
            <a:off x="1769980" y="1818290"/>
            <a:ext cx="4498347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latin typeface="Comic Sans MS" pitchFamily="66" charset="0"/>
              </a:rPr>
              <a:t>Adding the remaining methods, we have: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24184" y="2644676"/>
            <a:ext cx="39441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accent3"/>
                </a:solidFill>
              </a:rPr>
              <a:t>class Counter</a:t>
            </a:r>
          </a:p>
          <a:p>
            <a:pPr algn="l"/>
            <a:r>
              <a:rPr lang="en-US" sz="1800" dirty="0">
                <a:solidFill>
                  <a:schemeClr val="accent3"/>
                </a:solidFill>
              </a:rPr>
              <a:t>{</a:t>
            </a:r>
          </a:p>
          <a:p>
            <a:pPr algn="l"/>
            <a:r>
              <a:rPr lang="en-US" sz="1800" dirty="0">
                <a:solidFill>
                  <a:schemeClr val="accent3"/>
                </a:solidFill>
              </a:rPr>
              <a:t>    private </a:t>
            </a:r>
            <a:r>
              <a:rPr lang="en-US" sz="1800" dirty="0" err="1">
                <a:solidFill>
                  <a:schemeClr val="accent3"/>
                </a:solidFill>
              </a:rPr>
              <a:t>int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  <a:r>
              <a:rPr lang="en-US" sz="1800" dirty="0" err="1">
                <a:solidFill>
                  <a:schemeClr val="accent3"/>
                </a:solidFill>
              </a:rPr>
              <a:t>counterValue</a:t>
            </a:r>
            <a:r>
              <a:rPr lang="en-US" sz="1800" dirty="0">
                <a:solidFill>
                  <a:schemeClr val="accent3"/>
                </a:solidFill>
              </a:rPr>
              <a:t>;</a:t>
            </a:r>
          </a:p>
          <a:p>
            <a:pPr algn="l"/>
            <a:r>
              <a:rPr lang="en-US" sz="1800" dirty="0">
                <a:solidFill>
                  <a:schemeClr val="accent3"/>
                </a:solidFill>
              </a:rPr>
              <a:t>    public void </a:t>
            </a:r>
            <a:r>
              <a:rPr lang="en-US" sz="1800" dirty="0" smtClean="0">
                <a:solidFill>
                  <a:schemeClr val="accent3"/>
                </a:solidFill>
              </a:rPr>
              <a:t>add</a:t>
            </a:r>
            <a:r>
              <a:rPr lang="en-US" sz="1800" dirty="0">
                <a:solidFill>
                  <a:schemeClr val="accent3"/>
                </a:solidFill>
              </a:rPr>
              <a:t>( ){ }</a:t>
            </a:r>
          </a:p>
          <a:p>
            <a:pPr algn="l"/>
            <a:r>
              <a:rPr lang="en-US" sz="1800" dirty="0">
                <a:solidFill>
                  <a:schemeClr val="accent3"/>
                </a:solidFill>
              </a:rPr>
              <a:t>    public void </a:t>
            </a:r>
            <a:r>
              <a:rPr lang="en-US" sz="1800" dirty="0" smtClean="0">
                <a:solidFill>
                  <a:schemeClr val="accent3"/>
                </a:solidFill>
              </a:rPr>
              <a:t>subtract</a:t>
            </a:r>
            <a:r>
              <a:rPr lang="en-US" sz="1800" dirty="0">
                <a:solidFill>
                  <a:schemeClr val="accent3"/>
                </a:solidFill>
              </a:rPr>
              <a:t>( ) { }</a:t>
            </a:r>
          </a:p>
          <a:p>
            <a:pPr algn="l"/>
            <a:r>
              <a:rPr lang="en-US" sz="1800" dirty="0">
                <a:solidFill>
                  <a:schemeClr val="accent3"/>
                </a:solidFill>
              </a:rPr>
              <a:t>    public void </a:t>
            </a:r>
            <a:r>
              <a:rPr lang="en-US" sz="1800" dirty="0" smtClean="0">
                <a:solidFill>
                  <a:schemeClr val="accent3"/>
                </a:solidFill>
              </a:rPr>
              <a:t>reset</a:t>
            </a:r>
            <a:r>
              <a:rPr lang="en-US" sz="1800" dirty="0">
                <a:solidFill>
                  <a:schemeClr val="accent3"/>
                </a:solidFill>
              </a:rPr>
              <a:t>( ) { }</a:t>
            </a:r>
          </a:p>
          <a:p>
            <a:pPr algn="l"/>
            <a:r>
              <a:rPr lang="en-US" sz="1800" dirty="0">
                <a:solidFill>
                  <a:schemeClr val="accent3"/>
                </a:solidFill>
              </a:rPr>
              <a:t>    public </a:t>
            </a:r>
            <a:r>
              <a:rPr lang="en-US" sz="1800" dirty="0" err="1">
                <a:solidFill>
                  <a:schemeClr val="accent3"/>
                </a:solidFill>
              </a:rPr>
              <a:t>int</a:t>
            </a:r>
            <a:r>
              <a:rPr lang="en-US" sz="1800" dirty="0">
                <a:solidFill>
                  <a:schemeClr val="accent3"/>
                </a:solidFill>
              </a:rPr>
              <a:t> </a:t>
            </a:r>
            <a:r>
              <a:rPr lang="en-US" sz="1800" dirty="0" err="1" smtClean="0">
                <a:solidFill>
                  <a:schemeClr val="accent3"/>
                </a:solidFill>
              </a:rPr>
              <a:t>getValue</a:t>
            </a:r>
            <a:r>
              <a:rPr lang="en-US" sz="1800" dirty="0">
                <a:solidFill>
                  <a:schemeClr val="accent3"/>
                </a:solidFill>
              </a:rPr>
              <a:t>( ) { }</a:t>
            </a:r>
          </a:p>
          <a:p>
            <a:pPr algn="l"/>
            <a:r>
              <a:rPr lang="en-US" sz="1800" dirty="0" smtClean="0">
                <a:solidFill>
                  <a:schemeClr val="accent3"/>
                </a:solidFill>
              </a:rPr>
              <a:t>}</a:t>
            </a:r>
            <a:endParaRPr lang="en-US" sz="1800" dirty="0">
              <a:solidFill>
                <a:schemeClr val="accent3"/>
              </a:solidFill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8304888" y="1182494"/>
            <a:ext cx="898003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latin typeface="Tahoma" pitchFamily="34" charset="0"/>
              </a:rPr>
              <a:t>Counter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7267989" y="1600200"/>
            <a:ext cx="297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7267989" y="2335064"/>
            <a:ext cx="297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7707320" y="1818290"/>
            <a:ext cx="1797480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Tx/>
              <a:buChar char="-"/>
            </a:pPr>
            <a:r>
              <a:rPr lang="en-US" sz="1600" dirty="0" err="1">
                <a:latin typeface="Tahoma" pitchFamily="34" charset="0"/>
              </a:rPr>
              <a:t>counterValue</a:t>
            </a:r>
            <a:r>
              <a:rPr lang="en-US" sz="1600" dirty="0">
                <a:latin typeface="Tahoma" pitchFamily="34" charset="0"/>
              </a:rPr>
              <a:t>: </a:t>
            </a:r>
            <a:r>
              <a:rPr lang="en-US" sz="1600" dirty="0" err="1">
                <a:latin typeface="Tahoma" pitchFamily="34" charset="0"/>
              </a:rPr>
              <a:t>int</a:t>
            </a:r>
            <a:endParaRPr lang="en-US" sz="16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2476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8863" y="2553421"/>
            <a:ext cx="52405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It is important that class diagrams be drawn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precisely and that they conform to the form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shown in these examples. 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When you submit a class </a:t>
            </a:r>
            <a:r>
              <a:rPr lang="en-US" sz="1800" dirty="0" smtClean="0">
                <a:latin typeface="Comic Sans MS" pitchFamily="66" charset="0"/>
              </a:rPr>
              <a:t>diagram as part of an </a:t>
            </a:r>
          </a:p>
          <a:p>
            <a:pPr algn="l"/>
            <a:r>
              <a:rPr lang="en-US" sz="1800" dirty="0" smtClean="0">
                <a:latin typeface="Comic Sans MS" pitchFamily="66" charset="0"/>
              </a:rPr>
              <a:t>assignment, the preferred </a:t>
            </a:r>
            <a:r>
              <a:rPr lang="en-US" sz="1800" dirty="0">
                <a:latin typeface="Comic Sans MS" pitchFamily="66" charset="0"/>
              </a:rPr>
              <a:t>file format is </a:t>
            </a:r>
            <a:r>
              <a:rPr lang="en-US" sz="1800" dirty="0" smtClean="0">
                <a:latin typeface="Comic Sans MS" pitchFamily="66" charset="0"/>
              </a:rPr>
              <a:t>PDF</a:t>
            </a:r>
            <a:r>
              <a:rPr lang="en-US" sz="1800" dirty="0" smtClean="0">
                <a:latin typeface="Comic Sans MS" pitchFamily="66" charset="0"/>
              </a:rPr>
              <a:t>.</a:t>
            </a:r>
            <a:endParaRPr lang="en-US" sz="18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4095" y="2694783"/>
            <a:ext cx="5035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The ability to create good models of the real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world objects in our programs takes a lot of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practice and a long time to develop.  </a:t>
            </a:r>
          </a:p>
        </p:txBody>
      </p:sp>
    </p:spTree>
    <p:extLst>
      <p:ext uri="{BB962C8B-B14F-4D97-AF65-F5344CB8AC3E}">
        <p14:creationId xmlns:p14="http://schemas.microsoft.com/office/powerpoint/2010/main" val="11884332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2692400" y="1230198"/>
            <a:ext cx="1881433" cy="57626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Objectives</a:t>
            </a: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2692400" y="1961562"/>
            <a:ext cx="7205663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Comic Sans MS" pitchFamily="66" charset="0"/>
              </a:rPr>
              <a:t>At the completion of this topic, students should be able to:</a:t>
            </a: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3057524" y="2601324"/>
            <a:ext cx="5904180" cy="147732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Design classes for use in a </a:t>
            </a:r>
            <a:r>
              <a:rPr lang="en-US" sz="1800" dirty="0" smtClean="0">
                <a:latin typeface="Comic Sans MS" pitchFamily="66" charset="0"/>
              </a:rPr>
              <a:t>Java program</a:t>
            </a:r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Explain the difference between a class and an object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Explain what </a:t>
            </a:r>
            <a:r>
              <a:rPr lang="en-US" sz="1800" dirty="0" smtClean="0">
                <a:latin typeface="Comic Sans MS" pitchFamily="66" charset="0"/>
              </a:rPr>
              <a:t>class attributes </a:t>
            </a:r>
            <a:r>
              <a:rPr lang="en-US" sz="1800" dirty="0">
                <a:latin typeface="Comic Sans MS" pitchFamily="66" charset="0"/>
              </a:rPr>
              <a:t>and behaviors are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Explain the terms </a:t>
            </a:r>
            <a:r>
              <a:rPr lang="en-US" sz="1800" dirty="0" smtClean="0">
                <a:latin typeface="Comic Sans MS" pitchFamily="66" charset="0"/>
              </a:rPr>
              <a:t>“encapsulation” </a:t>
            </a:r>
            <a:r>
              <a:rPr lang="en-US" sz="1800" dirty="0">
                <a:latin typeface="Comic Sans MS" pitchFamily="66" charset="0"/>
              </a:rPr>
              <a:t>and </a:t>
            </a:r>
            <a:r>
              <a:rPr lang="en-US" sz="1800" dirty="0" smtClean="0">
                <a:latin typeface="Comic Sans MS" pitchFamily="66" charset="0"/>
              </a:rPr>
              <a:t>“data hiding”</a:t>
            </a:r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Create accurate class diagrams using UML </a:t>
            </a:r>
          </a:p>
        </p:txBody>
      </p:sp>
      <p:pic>
        <p:nvPicPr>
          <p:cNvPr id="5125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0199" y="2690224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0199" y="2960099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0199" y="3229974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10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0199" y="3510961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11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0199" y="3817349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057524" y="4007849"/>
            <a:ext cx="5750292" cy="175432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latin typeface="Comic Sans MS" pitchFamily="66" charset="0"/>
              </a:rPr>
              <a:t>Correctly </a:t>
            </a:r>
            <a:r>
              <a:rPr lang="en-US" sz="1800" dirty="0">
                <a:latin typeface="Comic Sans MS" pitchFamily="66" charset="0"/>
              </a:rPr>
              <a:t>declare instance member data in a class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Correctly write instance member methods in a class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Correctly create objects (</a:t>
            </a:r>
            <a:r>
              <a:rPr lang="en-US" sz="1800" dirty="0" smtClean="0">
                <a:latin typeface="Comic Sans MS" pitchFamily="66" charset="0"/>
              </a:rPr>
              <a:t>instances </a:t>
            </a:r>
            <a:r>
              <a:rPr lang="en-US" sz="1800" dirty="0">
                <a:latin typeface="Comic Sans MS" pitchFamily="66" charset="0"/>
              </a:rPr>
              <a:t>of a class)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Correctly send messages to objects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Correctly write and use constructors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Explain the use of static data and static methods</a:t>
            </a:r>
          </a:p>
        </p:txBody>
      </p:sp>
      <p:pic>
        <p:nvPicPr>
          <p:cNvPr id="11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0199" y="409674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0199" y="436662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9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0199" y="463649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0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0199" y="491748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1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0199" y="522401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2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4943" y="549917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>
          <a:xfrm>
            <a:off x="4631452" y="2610060"/>
            <a:ext cx="2713892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Practice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4"/>
          <p:cNvSpPr txBox="1">
            <a:spLocks noChangeArrowheads="1"/>
          </p:cNvSpPr>
          <p:nvPr/>
        </p:nvSpPr>
        <p:spPr bwMode="auto">
          <a:xfrm>
            <a:off x="2514600" y="2133600"/>
            <a:ext cx="719613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Design a class that represents “Integer” objects.</a:t>
            </a:r>
          </a:p>
        </p:txBody>
      </p:sp>
      <p:sp>
        <p:nvSpPr>
          <p:cNvPr id="37891" name="Text Box 6"/>
          <p:cNvSpPr txBox="1">
            <a:spLocks noChangeArrowheads="1"/>
          </p:cNvSpPr>
          <p:nvPr/>
        </p:nvSpPr>
        <p:spPr bwMode="auto">
          <a:xfrm>
            <a:off x="3505200" y="3276601"/>
            <a:ext cx="5149850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What are the data members of the class?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514600" y="2133600"/>
            <a:ext cx="719613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Design a class that represents “Integer” objects.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3505201" y="3276601"/>
            <a:ext cx="5886548" cy="120032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latin typeface="Comic Sans MS" pitchFamily="66" charset="0"/>
              </a:rPr>
              <a:t>  Suppose </a:t>
            </a:r>
            <a:r>
              <a:rPr lang="en-US" sz="1800" dirty="0">
                <a:latin typeface="Comic Sans MS" pitchFamily="66" charset="0"/>
              </a:rPr>
              <a:t>we want methods </a:t>
            </a:r>
            <a:r>
              <a:rPr lang="en-US" sz="1800" dirty="0" smtClean="0">
                <a:latin typeface="Comic Sans MS" pitchFamily="66" charset="0"/>
              </a:rPr>
              <a:t>to:</a:t>
            </a:r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     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Set </a:t>
            </a:r>
            <a:r>
              <a:rPr lang="en-US" sz="1800" dirty="0">
                <a:latin typeface="Comic Sans MS" pitchFamily="66" charset="0"/>
              </a:rPr>
              <a:t>the integer value in the object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Retrieve </a:t>
            </a:r>
            <a:r>
              <a:rPr lang="en-US" sz="1800" dirty="0">
                <a:latin typeface="Comic Sans MS" pitchFamily="66" charset="0"/>
              </a:rPr>
              <a:t>the integer value in the object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Retrieve </a:t>
            </a:r>
            <a:r>
              <a:rPr lang="en-US" sz="1800" dirty="0">
                <a:latin typeface="Comic Sans MS" pitchFamily="66" charset="0"/>
              </a:rPr>
              <a:t>the reciprocal of the value in the object</a:t>
            </a:r>
          </a:p>
        </p:txBody>
      </p:sp>
      <p:pic>
        <p:nvPicPr>
          <p:cNvPr id="38916" name="Picture 4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65550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940212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8" name="Picture 6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421486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>
          <a:xfrm>
            <a:off x="3799587" y="872364"/>
            <a:ext cx="4731463" cy="72783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Create the UML class diagram</a:t>
            </a:r>
          </a:p>
        </p:txBody>
      </p:sp>
      <p:sp>
        <p:nvSpPr>
          <p:cNvPr id="39939" name="AutoShape 5"/>
          <p:cNvSpPr>
            <a:spLocks noChangeArrowheads="1"/>
          </p:cNvSpPr>
          <p:nvPr/>
        </p:nvSpPr>
        <p:spPr bwMode="auto">
          <a:xfrm>
            <a:off x="4191000" y="1981200"/>
            <a:ext cx="4114800" cy="4572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Line 6"/>
          <p:cNvSpPr>
            <a:spLocks noChangeShapeType="1"/>
          </p:cNvSpPr>
          <p:nvPr/>
        </p:nvSpPr>
        <p:spPr bwMode="auto">
          <a:xfrm>
            <a:off x="4191000" y="2590800"/>
            <a:ext cx="411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Text Box 7"/>
          <p:cNvSpPr txBox="1">
            <a:spLocks noChangeArrowheads="1"/>
          </p:cNvSpPr>
          <p:nvPr/>
        </p:nvSpPr>
        <p:spPr bwMode="auto">
          <a:xfrm>
            <a:off x="5638801" y="2057400"/>
            <a:ext cx="113347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Integer</a:t>
            </a:r>
          </a:p>
        </p:txBody>
      </p:sp>
      <p:sp>
        <p:nvSpPr>
          <p:cNvPr id="39942" name="Line 8"/>
          <p:cNvSpPr>
            <a:spLocks noChangeShapeType="1"/>
          </p:cNvSpPr>
          <p:nvPr/>
        </p:nvSpPr>
        <p:spPr bwMode="auto">
          <a:xfrm>
            <a:off x="4191000" y="3581400"/>
            <a:ext cx="411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730764" y="2258453"/>
            <a:ext cx="6026009" cy="120032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Design a class that represents “</a:t>
            </a:r>
            <a:r>
              <a:rPr lang="en-US" sz="1800" dirty="0" err="1">
                <a:latin typeface="Comic Sans MS" pitchFamily="66" charset="0"/>
              </a:rPr>
              <a:t>StudentInfo</a:t>
            </a:r>
            <a:r>
              <a:rPr lang="en-US" sz="1800" dirty="0">
                <a:latin typeface="Comic Sans MS" pitchFamily="66" charset="0"/>
              </a:rPr>
              <a:t>” objects.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You could use an object of this class to hold the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student information you print out at the beginning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of each of your programming projects.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730764" y="3799115"/>
            <a:ext cx="4698722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What are the data members of the class?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775042" y="2133601"/>
            <a:ext cx="6678430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Design a class that represents “</a:t>
            </a:r>
            <a:r>
              <a:rPr lang="en-US" sz="2000" dirty="0" err="1">
                <a:latin typeface="Comic Sans MS" pitchFamily="66" charset="0"/>
              </a:rPr>
              <a:t>StudentInfo</a:t>
            </a:r>
            <a:r>
              <a:rPr lang="en-US" sz="2000" dirty="0">
                <a:latin typeface="Comic Sans MS" pitchFamily="66" charset="0"/>
              </a:rPr>
              <a:t>” objects.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978499" y="2894763"/>
            <a:ext cx="7127272" cy="120032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Suppose we want methods </a:t>
            </a:r>
            <a:r>
              <a:rPr lang="en-US" sz="1800" dirty="0" smtClean="0">
                <a:latin typeface="Comic Sans MS" pitchFamily="66" charset="0"/>
              </a:rPr>
              <a:t>to:</a:t>
            </a:r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     </a:t>
            </a:r>
            <a:r>
              <a:rPr lang="en-US" sz="1800" dirty="0" smtClean="0">
                <a:latin typeface="Comic Sans MS" pitchFamily="66" charset="0"/>
              </a:rPr>
              <a:t>Set </a:t>
            </a:r>
            <a:r>
              <a:rPr lang="en-US" sz="1800" dirty="0">
                <a:latin typeface="Comic Sans MS" pitchFamily="66" charset="0"/>
              </a:rPr>
              <a:t>the name, course, and section values in the object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</a:t>
            </a:r>
            <a:r>
              <a:rPr lang="en-US" sz="1800" dirty="0" smtClean="0">
                <a:latin typeface="Comic Sans MS" pitchFamily="66" charset="0"/>
              </a:rPr>
              <a:t>Retrieve </a:t>
            </a:r>
            <a:r>
              <a:rPr lang="en-US" sz="1800" dirty="0">
                <a:latin typeface="Comic Sans MS" pitchFamily="66" charset="0"/>
              </a:rPr>
              <a:t>the name, course and section values from the object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</a:t>
            </a:r>
            <a:r>
              <a:rPr lang="en-US" sz="1800" dirty="0" smtClean="0">
                <a:latin typeface="Comic Sans MS" pitchFamily="66" charset="0"/>
              </a:rPr>
              <a:t>Output </a:t>
            </a:r>
            <a:r>
              <a:rPr lang="en-US" sz="1800" dirty="0">
                <a:latin typeface="Comic Sans MS" pitchFamily="66" charset="0"/>
              </a:rPr>
              <a:t>the data </a:t>
            </a:r>
            <a:r>
              <a:rPr lang="en-US" sz="1800" dirty="0" smtClean="0">
                <a:latin typeface="Comic Sans MS" pitchFamily="66" charset="0"/>
              </a:rPr>
              <a:t>stored in </a:t>
            </a:r>
            <a:r>
              <a:rPr lang="en-US" sz="1800" dirty="0">
                <a:latin typeface="Comic Sans MS" pitchFamily="66" charset="0"/>
              </a:rPr>
              <a:t>the student object</a:t>
            </a:r>
          </a:p>
        </p:txBody>
      </p:sp>
      <p:pic>
        <p:nvPicPr>
          <p:cNvPr id="44036" name="Picture 4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0899" y="327367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0899" y="353827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6159" y="3808136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37867" y="694994"/>
            <a:ext cx="4802265" cy="64113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Create the UML class diagram</a:t>
            </a:r>
          </a:p>
        </p:txBody>
      </p:sp>
      <p:sp>
        <p:nvSpPr>
          <p:cNvPr id="45059" name="AutoShape 3"/>
          <p:cNvSpPr>
            <a:spLocks noChangeArrowheads="1"/>
          </p:cNvSpPr>
          <p:nvPr/>
        </p:nvSpPr>
        <p:spPr bwMode="auto">
          <a:xfrm>
            <a:off x="3258208" y="1576552"/>
            <a:ext cx="5707117" cy="50975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 flipV="1">
            <a:off x="3258207" y="2596055"/>
            <a:ext cx="5686096" cy="105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5165833" y="1920637"/>
            <a:ext cx="1891865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err="1"/>
              <a:t>StudentInfo</a:t>
            </a:r>
            <a:endParaRPr lang="en-US" b="1" dirty="0"/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3279229" y="4088525"/>
            <a:ext cx="5665074" cy="3153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3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2026" y="4938714"/>
            <a:ext cx="3057525" cy="191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TextBox 4"/>
          <p:cNvSpPr txBox="1">
            <a:spLocks noChangeArrowheads="1"/>
          </p:cNvSpPr>
          <p:nvPr/>
        </p:nvSpPr>
        <p:spPr bwMode="auto">
          <a:xfrm>
            <a:off x="5025527" y="1160645"/>
            <a:ext cx="473879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Design a class that represents a </a:t>
            </a:r>
            <a:r>
              <a:rPr lang="en-US" sz="1800" b="1" dirty="0">
                <a:latin typeface="Comic Sans MS" pitchFamily="66" charset="0"/>
              </a:rPr>
              <a:t>car</a:t>
            </a:r>
            <a:r>
              <a:rPr lang="en-US" sz="1800" dirty="0">
                <a:latin typeface="Comic Sans MS" pitchFamily="66" charset="0"/>
              </a:rPr>
              <a:t>.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The important attributes of a </a:t>
            </a:r>
            <a:r>
              <a:rPr lang="en-US" sz="1800" b="1" dirty="0">
                <a:latin typeface="Comic Sans MS" pitchFamily="66" charset="0"/>
              </a:rPr>
              <a:t>car</a:t>
            </a:r>
            <a:r>
              <a:rPr lang="en-US" sz="1800" dirty="0">
                <a:latin typeface="Comic Sans MS" pitchFamily="66" charset="0"/>
              </a:rPr>
              <a:t> for this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application </a:t>
            </a:r>
            <a:r>
              <a:rPr lang="en-US" sz="1800" dirty="0" smtClean="0">
                <a:latin typeface="Comic Sans MS" pitchFamily="66" charset="0"/>
              </a:rPr>
              <a:t>are:</a:t>
            </a:r>
          </a:p>
          <a:p>
            <a:pPr algn="l"/>
            <a:endParaRPr lang="en-US" sz="1800" dirty="0" smtClean="0">
              <a:latin typeface="Comic Sans MS" pitchFamily="66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Comic Sans MS" pitchFamily="66" charset="0"/>
              </a:rPr>
              <a:t>H</a:t>
            </a:r>
            <a:r>
              <a:rPr lang="en-US" sz="1800" dirty="0" smtClean="0">
                <a:latin typeface="Comic Sans MS" pitchFamily="66" charset="0"/>
              </a:rPr>
              <a:t>ow </a:t>
            </a:r>
            <a:r>
              <a:rPr lang="en-US" sz="1800" dirty="0">
                <a:latin typeface="Comic Sans MS" pitchFamily="66" charset="0"/>
              </a:rPr>
              <a:t>much gas it has in its </a:t>
            </a:r>
            <a:r>
              <a:rPr lang="en-US" sz="1800" dirty="0" smtClean="0">
                <a:latin typeface="Comic Sans MS" pitchFamily="66" charset="0"/>
              </a:rPr>
              <a:t>tank</a:t>
            </a:r>
            <a:endParaRPr lang="en-US" sz="1800" dirty="0">
              <a:latin typeface="Comic Sans MS" pitchFamily="66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omic Sans MS" pitchFamily="66" charset="0"/>
              </a:rPr>
              <a:t>What </a:t>
            </a:r>
            <a:r>
              <a:rPr lang="en-US" sz="1800" dirty="0">
                <a:latin typeface="Comic Sans MS" pitchFamily="66" charset="0"/>
              </a:rPr>
              <a:t>kind of mileage (mpg) it gets.</a:t>
            </a:r>
          </a:p>
        </p:txBody>
      </p:sp>
      <p:sp>
        <p:nvSpPr>
          <p:cNvPr id="48132" name="TextBox 5"/>
          <p:cNvSpPr txBox="1">
            <a:spLocks noChangeArrowheads="1"/>
          </p:cNvSpPr>
          <p:nvPr/>
        </p:nvSpPr>
        <p:spPr bwMode="auto">
          <a:xfrm>
            <a:off x="1481183" y="3374799"/>
            <a:ext cx="72491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We need member methods (behaviors) that provide the following:</a:t>
            </a:r>
          </a:p>
          <a:p>
            <a:pPr algn="l">
              <a:buFontTx/>
              <a:buChar char="-"/>
            </a:pPr>
            <a:r>
              <a:rPr lang="en-US" sz="1800" dirty="0">
                <a:latin typeface="Comic Sans MS" pitchFamily="66" charset="0"/>
              </a:rPr>
              <a:t> Create a </a:t>
            </a:r>
            <a:r>
              <a:rPr lang="en-US" sz="1800" b="1" dirty="0">
                <a:latin typeface="Comic Sans MS" pitchFamily="66" charset="0"/>
              </a:rPr>
              <a:t>c</a:t>
            </a:r>
            <a:r>
              <a:rPr lang="en-US" sz="1800" b="1" dirty="0" smtClean="0">
                <a:latin typeface="Comic Sans MS" pitchFamily="66" charset="0"/>
              </a:rPr>
              <a:t>ar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>
                <a:latin typeface="Comic Sans MS" pitchFamily="66" charset="0"/>
              </a:rPr>
              <a:t>object with a given mpg rating</a:t>
            </a:r>
          </a:p>
          <a:p>
            <a:pPr algn="l">
              <a:buFontTx/>
              <a:buChar char="-"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Add </a:t>
            </a:r>
            <a:r>
              <a:rPr lang="en-US" sz="1800" i="1" dirty="0">
                <a:latin typeface="Comic Sans MS" pitchFamily="66" charset="0"/>
              </a:rPr>
              <a:t>n</a:t>
            </a:r>
            <a:r>
              <a:rPr lang="en-US" sz="1800" dirty="0">
                <a:latin typeface="Comic Sans MS" pitchFamily="66" charset="0"/>
              </a:rPr>
              <a:t> gallons of gas to the tank</a:t>
            </a:r>
          </a:p>
          <a:p>
            <a:pPr algn="l">
              <a:buFontTx/>
              <a:buChar char="-"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Drive </a:t>
            </a:r>
            <a:r>
              <a:rPr lang="en-US" sz="1800" dirty="0">
                <a:latin typeface="Comic Sans MS" pitchFamily="66" charset="0"/>
              </a:rPr>
              <a:t>the </a:t>
            </a:r>
            <a:r>
              <a:rPr lang="en-US" sz="1800" b="1" dirty="0">
                <a:latin typeface="Comic Sans MS" pitchFamily="66" charset="0"/>
              </a:rPr>
              <a:t>car</a:t>
            </a: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i="1" dirty="0">
                <a:latin typeface="Comic Sans MS" pitchFamily="66" charset="0"/>
              </a:rPr>
              <a:t>y</a:t>
            </a:r>
            <a:r>
              <a:rPr lang="en-US" sz="1800" dirty="0">
                <a:latin typeface="Comic Sans MS" pitchFamily="66" charset="0"/>
              </a:rPr>
              <a:t> miles</a:t>
            </a:r>
          </a:p>
          <a:p>
            <a:pPr algn="l">
              <a:buFontTx/>
              <a:buChar char="-"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Report </a:t>
            </a:r>
            <a:r>
              <a:rPr lang="en-US" sz="1800" dirty="0">
                <a:latin typeface="Comic Sans MS" pitchFamily="66" charset="0"/>
              </a:rPr>
              <a:t>on how much gas is in the tank</a:t>
            </a:r>
          </a:p>
          <a:p>
            <a:pPr algn="l">
              <a:buFontTx/>
              <a:buChar char="-"/>
            </a:pPr>
            <a:endParaRPr lang="en-US" sz="18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3258208" y="1576552"/>
            <a:ext cx="5707117" cy="50975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3258207" y="2596055"/>
            <a:ext cx="5686096" cy="105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860688" y="2057401"/>
            <a:ext cx="699230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Car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279229" y="4088525"/>
            <a:ext cx="5665074" cy="3153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687208" y="656896"/>
            <a:ext cx="4803649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Create the UML class diagram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C:\Documents and Settings\faculty\Local Settings\Temporary Internet Files\Content.IE5\ATUL6LIO\MCj0397482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32756" y="3534320"/>
            <a:ext cx="1709737" cy="160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5" name="TextBox 3"/>
          <p:cNvSpPr txBox="1">
            <a:spLocks noChangeArrowheads="1"/>
          </p:cNvSpPr>
          <p:nvPr/>
        </p:nvSpPr>
        <p:spPr bwMode="auto">
          <a:xfrm>
            <a:off x="3481389" y="729092"/>
            <a:ext cx="7115175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latin typeface="Comic Sans MS" pitchFamily="66" charset="0"/>
              </a:rPr>
              <a:t>Design a class that represents a student</a:t>
            </a:r>
            <a:r>
              <a:rPr lang="en-US" sz="2000" dirty="0" smtClean="0">
                <a:latin typeface="Comic Sans MS" pitchFamily="66" charset="0"/>
              </a:rPr>
              <a:t>. </a:t>
            </a:r>
            <a:r>
              <a:rPr lang="en-US" sz="2000" dirty="0">
                <a:latin typeface="Comic Sans MS" pitchFamily="66" charset="0"/>
              </a:rPr>
              <a:t>The </a:t>
            </a:r>
          </a:p>
          <a:p>
            <a:pPr algn="l"/>
            <a:r>
              <a:rPr lang="en-US" sz="2000" dirty="0">
                <a:latin typeface="Comic Sans MS" pitchFamily="66" charset="0"/>
              </a:rPr>
              <a:t>important properties of a student for this application </a:t>
            </a:r>
          </a:p>
          <a:p>
            <a:pPr algn="l"/>
            <a:r>
              <a:rPr lang="en-US" sz="2000" dirty="0">
                <a:latin typeface="Comic Sans MS" pitchFamily="66" charset="0"/>
              </a:rPr>
              <a:t>are the student’s name, and the scores for two quizzes </a:t>
            </a:r>
          </a:p>
          <a:p>
            <a:pPr algn="l"/>
            <a:r>
              <a:rPr lang="en-US" sz="2000" dirty="0">
                <a:latin typeface="Comic Sans MS" pitchFamily="66" charset="0"/>
              </a:rPr>
              <a:t>(10 pts possible on each) and two exams (100 pts possible </a:t>
            </a:r>
          </a:p>
          <a:p>
            <a:pPr algn="l"/>
            <a:r>
              <a:rPr lang="en-US" sz="2000" dirty="0">
                <a:latin typeface="Comic Sans MS" pitchFamily="66" charset="0"/>
              </a:rPr>
              <a:t>on each).</a:t>
            </a:r>
          </a:p>
        </p:txBody>
      </p:sp>
      <p:sp>
        <p:nvSpPr>
          <p:cNvPr id="49156" name="TextBox 4"/>
          <p:cNvSpPr txBox="1">
            <a:spLocks noChangeArrowheads="1"/>
          </p:cNvSpPr>
          <p:nvPr/>
        </p:nvSpPr>
        <p:spPr bwMode="auto">
          <a:xfrm>
            <a:off x="2933701" y="2718230"/>
            <a:ext cx="430278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latin typeface="Comic Sans MS" pitchFamily="66" charset="0"/>
              </a:rPr>
              <a:t>We need member methods </a:t>
            </a:r>
            <a:r>
              <a:rPr lang="en-US" sz="2000" dirty="0" smtClean="0">
                <a:latin typeface="Comic Sans MS" pitchFamily="66" charset="0"/>
              </a:rPr>
              <a:t>that:</a:t>
            </a:r>
            <a:endParaRPr lang="en-US" sz="2000" dirty="0">
              <a:latin typeface="Comic Sans MS" pitchFamily="66" charset="0"/>
            </a:endParaRPr>
          </a:p>
          <a:p>
            <a:pPr algn="l">
              <a:buFont typeface="Arial" charset="0"/>
              <a:buChar char="•"/>
            </a:pPr>
            <a:r>
              <a:rPr lang="en-US" sz="2000" dirty="0">
                <a:latin typeface="Comic Sans MS" pitchFamily="66" charset="0"/>
              </a:rPr>
              <a:t> Create a student </a:t>
            </a:r>
            <a:r>
              <a:rPr lang="en-US" sz="2000" dirty="0" smtClean="0">
                <a:latin typeface="Comic Sans MS" pitchFamily="66" charset="0"/>
              </a:rPr>
              <a:t>object </a:t>
            </a:r>
          </a:p>
          <a:p>
            <a:pPr algn="l">
              <a:buFont typeface="Arial" charset="0"/>
              <a:buChar char="•"/>
            </a:pPr>
            <a:r>
              <a:rPr lang="en-US" sz="2000" dirty="0">
                <a:latin typeface="Comic Sans MS" pitchFamily="66" charset="0"/>
              </a:rPr>
              <a:t> S</a:t>
            </a:r>
            <a:r>
              <a:rPr lang="en-US" sz="2000" dirty="0" smtClean="0">
                <a:latin typeface="Comic Sans MS" pitchFamily="66" charset="0"/>
              </a:rPr>
              <a:t>et </a:t>
            </a:r>
            <a:r>
              <a:rPr lang="en-US" sz="2000" dirty="0">
                <a:latin typeface="Comic Sans MS" pitchFamily="66" charset="0"/>
              </a:rPr>
              <a:t>all scores to zero</a:t>
            </a:r>
          </a:p>
          <a:p>
            <a:pPr algn="l">
              <a:buFont typeface="Arial" charset="0"/>
              <a:buChar char="•"/>
            </a:pPr>
            <a:r>
              <a:rPr lang="en-US" sz="2000" dirty="0">
                <a:latin typeface="Comic Sans MS" pitchFamily="66" charset="0"/>
              </a:rPr>
              <a:t> Save the score for quiz 1</a:t>
            </a:r>
          </a:p>
          <a:p>
            <a:pPr algn="l">
              <a:buFont typeface="Arial" charset="0"/>
              <a:buChar char="•"/>
            </a:pPr>
            <a:r>
              <a:rPr lang="en-US" sz="2000" dirty="0">
                <a:latin typeface="Comic Sans MS" pitchFamily="66" charset="0"/>
              </a:rPr>
              <a:t> Save the score for quiz 2</a:t>
            </a:r>
          </a:p>
          <a:p>
            <a:pPr algn="l">
              <a:buFont typeface="Arial" charset="0"/>
              <a:buChar char="•"/>
            </a:pPr>
            <a:r>
              <a:rPr lang="en-US" sz="2000" dirty="0">
                <a:latin typeface="Comic Sans MS" pitchFamily="66" charset="0"/>
              </a:rPr>
              <a:t> Save the score for exam 1</a:t>
            </a:r>
          </a:p>
          <a:p>
            <a:pPr algn="l">
              <a:buFont typeface="Arial" charset="0"/>
              <a:buChar char="•"/>
            </a:pPr>
            <a:r>
              <a:rPr lang="en-US" sz="2000" dirty="0">
                <a:latin typeface="Comic Sans MS" pitchFamily="66" charset="0"/>
              </a:rPr>
              <a:t> Save the score for exam 2</a:t>
            </a:r>
          </a:p>
          <a:p>
            <a:pPr algn="l">
              <a:buFont typeface="Arial" charset="0"/>
              <a:buChar char="•"/>
            </a:pPr>
            <a:r>
              <a:rPr lang="en-US" sz="2000" dirty="0">
                <a:latin typeface="Comic Sans MS" pitchFamily="66" charset="0"/>
              </a:rPr>
              <a:t> Calculates the student’s percent </a:t>
            </a:r>
            <a:endParaRPr lang="en-US" sz="2000" dirty="0" smtClean="0">
              <a:latin typeface="Comic Sans MS" pitchFamily="66" charset="0"/>
            </a:endParaRPr>
          </a:p>
          <a:p>
            <a:pPr algn="l"/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of </a:t>
            </a:r>
            <a:r>
              <a:rPr lang="en-US" sz="2000" dirty="0">
                <a:latin typeface="Comic Sans MS" pitchFamily="66" charset="0"/>
              </a:rPr>
              <a:t>points  possible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67640" y="1921297"/>
            <a:ext cx="2183091" cy="55225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cap="none" dirty="0" smtClean="0">
                <a:latin typeface="Comic Sans MS" pitchFamily="66" charset="0"/>
              </a:rPr>
              <a:t>KEY CONCEPT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979041" y="2511856"/>
            <a:ext cx="48461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latin typeface="Comic Sans MS" pitchFamily="66" charset="0"/>
              </a:rPr>
              <a:t>In object-oriented programming, an </a:t>
            </a:r>
            <a:r>
              <a:rPr lang="en-US" sz="1800" dirty="0">
                <a:latin typeface="Comic Sans MS" pitchFamily="66" charset="0"/>
              </a:rPr>
              <a:t>object </a:t>
            </a:r>
            <a:endParaRPr lang="en-US" sz="1800" dirty="0" smtClean="0">
              <a:latin typeface="Comic Sans MS" pitchFamily="66" charset="0"/>
            </a:endParaRPr>
          </a:p>
          <a:p>
            <a:pPr algn="l"/>
            <a:r>
              <a:rPr lang="en-US" sz="1800" dirty="0" smtClean="0">
                <a:latin typeface="Comic Sans MS" pitchFamily="66" charset="0"/>
              </a:rPr>
              <a:t>most often </a:t>
            </a:r>
            <a:r>
              <a:rPr lang="en-US" sz="1800" dirty="0">
                <a:latin typeface="Comic Sans MS" pitchFamily="66" charset="0"/>
              </a:rPr>
              <a:t>models things in the real </a:t>
            </a:r>
            <a:r>
              <a:rPr lang="en-US" sz="1800" dirty="0" smtClean="0">
                <a:latin typeface="Comic Sans MS" pitchFamily="66" charset="0"/>
              </a:rPr>
              <a:t>world.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3355" y="5462095"/>
            <a:ext cx="1367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A counter</a:t>
            </a:r>
          </a:p>
        </p:txBody>
      </p:sp>
      <p:pic>
        <p:nvPicPr>
          <p:cNvPr id="10242" name="Picture 2" descr="http://img.ehowcdn.com/article-new/ehow/images/a06/g1/s7/hit-counter-information-800x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648" y="3453219"/>
            <a:ext cx="2660313" cy="177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3258208" y="1576552"/>
            <a:ext cx="5707117" cy="50975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3258207" y="2596055"/>
            <a:ext cx="5686096" cy="1051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424427" y="1902766"/>
            <a:ext cx="1329210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 smtClean="0"/>
              <a:t>Student</a:t>
            </a:r>
            <a:endParaRPr lang="en-US" b="1" dirty="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279229" y="4088525"/>
            <a:ext cx="5665074" cy="3153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687208" y="656896"/>
            <a:ext cx="4803649" cy="457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Create the UML class diagram</a:t>
            </a:r>
          </a:p>
        </p:txBody>
      </p:sp>
    </p:spTree>
    <p:extLst>
      <p:ext uri="{BB962C8B-B14F-4D97-AF65-F5344CB8AC3E}">
        <p14:creationId xmlns:p14="http://schemas.microsoft.com/office/powerpoint/2010/main" val="23675726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293" y="2418303"/>
            <a:ext cx="6860511" cy="145626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Writing the code to define a class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52006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2743201" y="1897127"/>
            <a:ext cx="3268717" cy="3378258"/>
          </a:xfrm>
          <a:prstGeom prst="roundRect">
            <a:avLst>
              <a:gd name="adj" fmla="val 16667"/>
            </a:avLst>
          </a:prstGeom>
          <a:solidFill>
            <a:schemeClr val="bg2">
              <a:lumMod val="20000"/>
              <a:lumOff val="80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43339" y="1973327"/>
            <a:ext cx="631825" cy="33813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Tahoma" pitchFamily="34" charset="0"/>
              </a:rPr>
              <a:t>Book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520965" y="2640008"/>
            <a:ext cx="1503938" cy="5847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 title: string</a:t>
            </a:r>
          </a:p>
          <a:p>
            <a:pPr algn="l">
              <a:buFontTx/>
              <a:buChar char="-"/>
            </a:pPr>
            <a:r>
              <a:rPr lang="en-US" sz="1600" dirty="0">
                <a:solidFill>
                  <a:schemeClr val="bg1"/>
                </a:solidFill>
                <a:latin typeface="Tahoma" pitchFamily="34" charset="0"/>
              </a:rPr>
              <a:t> price: </a:t>
            </a:r>
            <a:r>
              <a:rPr lang="en-US" sz="1600" dirty="0" smtClean="0">
                <a:solidFill>
                  <a:schemeClr val="bg1"/>
                </a:solidFill>
                <a:latin typeface="Tahoma" pitchFamily="34" charset="0"/>
              </a:rPr>
              <a:t>double</a:t>
            </a:r>
            <a:endParaRPr lang="en-US" sz="1600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9" name="TextBox 23"/>
          <p:cNvSpPr txBox="1">
            <a:spLocks noChangeArrowheads="1"/>
          </p:cNvSpPr>
          <p:nvPr/>
        </p:nvSpPr>
        <p:spPr bwMode="auto">
          <a:xfrm>
            <a:off x="2852739" y="3570899"/>
            <a:ext cx="240322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+ Book( )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+ Book(:string, :</a:t>
            </a:r>
            <a:r>
              <a:rPr lang="en-US" sz="1600" dirty="0" smtClean="0">
                <a:solidFill>
                  <a:schemeClr val="bg1"/>
                </a:solidFill>
              </a:rPr>
              <a:t>double)</a:t>
            </a:r>
            <a:endParaRPr lang="en-US" sz="1600" dirty="0">
              <a:solidFill>
                <a:schemeClr val="bg1"/>
              </a:solidFill>
            </a:endParaRP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+ </a:t>
            </a:r>
            <a:r>
              <a:rPr lang="en-US" sz="1600" dirty="0" err="1">
                <a:solidFill>
                  <a:schemeClr val="bg1"/>
                </a:solidFill>
              </a:rPr>
              <a:t>g</a:t>
            </a:r>
            <a:r>
              <a:rPr lang="en-US" sz="1600" dirty="0" err="1" smtClean="0">
                <a:solidFill>
                  <a:schemeClr val="bg1"/>
                </a:solidFill>
              </a:rPr>
              <a:t>etTitle</a:t>
            </a:r>
            <a:r>
              <a:rPr lang="en-US" sz="1600" dirty="0">
                <a:solidFill>
                  <a:schemeClr val="bg1"/>
                </a:solidFill>
              </a:rPr>
              <a:t>( ): string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+ </a:t>
            </a:r>
            <a:r>
              <a:rPr lang="en-US" sz="1600" dirty="0" err="1">
                <a:solidFill>
                  <a:schemeClr val="bg1"/>
                </a:solidFill>
              </a:rPr>
              <a:t>s</a:t>
            </a:r>
            <a:r>
              <a:rPr lang="en-US" sz="1600" dirty="0" err="1" smtClean="0">
                <a:solidFill>
                  <a:schemeClr val="bg1"/>
                </a:solidFill>
              </a:rPr>
              <a:t>etTitle</a:t>
            </a:r>
            <a:r>
              <a:rPr lang="en-US" sz="1600" dirty="0">
                <a:solidFill>
                  <a:schemeClr val="bg1"/>
                </a:solidFill>
              </a:rPr>
              <a:t>(:string): void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+ </a:t>
            </a:r>
            <a:r>
              <a:rPr lang="en-US" sz="1600" dirty="0" err="1">
                <a:solidFill>
                  <a:schemeClr val="bg1"/>
                </a:solidFill>
              </a:rPr>
              <a:t>g</a:t>
            </a:r>
            <a:r>
              <a:rPr lang="en-US" sz="1600" dirty="0" err="1" smtClean="0">
                <a:solidFill>
                  <a:schemeClr val="bg1"/>
                </a:solidFill>
              </a:rPr>
              <a:t>etPrice</a:t>
            </a:r>
            <a:r>
              <a:rPr lang="en-US" sz="1600" dirty="0">
                <a:solidFill>
                  <a:schemeClr val="bg1"/>
                </a:solidFill>
              </a:rPr>
              <a:t>( ): double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+ </a:t>
            </a:r>
            <a:r>
              <a:rPr lang="en-US" sz="1600" dirty="0" err="1">
                <a:solidFill>
                  <a:schemeClr val="bg1"/>
                </a:solidFill>
              </a:rPr>
              <a:t>s</a:t>
            </a:r>
            <a:r>
              <a:rPr lang="en-US" sz="1600" dirty="0" err="1" smtClean="0">
                <a:solidFill>
                  <a:schemeClr val="bg1"/>
                </a:solidFill>
              </a:rPr>
              <a:t>etPrice</a:t>
            </a:r>
            <a:r>
              <a:rPr lang="en-US" sz="1600" dirty="0">
                <a:solidFill>
                  <a:schemeClr val="bg1"/>
                </a:solidFill>
              </a:rPr>
              <a:t>(:double): </a:t>
            </a:r>
            <a:r>
              <a:rPr lang="en-US" sz="1600" dirty="0" smtClean="0">
                <a:solidFill>
                  <a:schemeClr val="bg1"/>
                </a:solidFill>
              </a:rPr>
              <a:t>void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03154" y="2977793"/>
            <a:ext cx="3365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Consider </a:t>
            </a:r>
            <a:r>
              <a:rPr lang="en-US" sz="2000" dirty="0" smtClean="0">
                <a:latin typeface="Comic Sans MS" pitchFamily="66" charset="0"/>
              </a:rPr>
              <a:t>this </a:t>
            </a:r>
            <a:r>
              <a:rPr lang="en-US" sz="2000" dirty="0">
                <a:latin typeface="Comic Sans MS" pitchFamily="66" charset="0"/>
              </a:rPr>
              <a:t>UML class</a:t>
            </a:r>
          </a:p>
          <a:p>
            <a:r>
              <a:rPr lang="en-US" sz="2000" dirty="0">
                <a:latin typeface="Comic Sans MS" pitchFamily="66" charset="0"/>
              </a:rPr>
              <a:t>d</a:t>
            </a:r>
            <a:r>
              <a:rPr lang="en-US" sz="2000" dirty="0" smtClean="0">
                <a:latin typeface="Comic Sans MS" pitchFamily="66" charset="0"/>
              </a:rPr>
              <a:t>iagram </a:t>
            </a:r>
            <a:r>
              <a:rPr lang="en-US" sz="2000" dirty="0">
                <a:latin typeface="Comic Sans MS" pitchFamily="66" charset="0"/>
              </a:rPr>
              <a:t>for a </a:t>
            </a:r>
            <a:r>
              <a:rPr lang="en-US" sz="2000" dirty="0" smtClean="0">
                <a:latin typeface="Comic Sans MS" pitchFamily="66" charset="0"/>
              </a:rPr>
              <a:t>“book” </a:t>
            </a:r>
            <a:r>
              <a:rPr lang="en-US" sz="2000" dirty="0" smtClean="0">
                <a:latin typeface="Comic Sans MS" pitchFamily="66" charset="0"/>
              </a:rPr>
              <a:t>c</a:t>
            </a:r>
            <a:r>
              <a:rPr lang="en-US" sz="2000" dirty="0" smtClean="0">
                <a:latin typeface="Comic Sans MS" pitchFamily="66" charset="0"/>
              </a:rPr>
              <a:t>lass.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2764222" y="2364838"/>
            <a:ext cx="3258207" cy="21020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753711" y="3478934"/>
            <a:ext cx="3247697" cy="1588"/>
          </a:xfrm>
          <a:prstGeom prst="line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8726968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4955" y="1517301"/>
            <a:ext cx="6037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ADDING A CLASS TO AN EXISTING PROJECT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447" y="2632931"/>
            <a:ext cx="4793395" cy="35817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7975" y="2893926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CECFF"/>
                </a:solidFill>
                <a:latin typeface="Comic Sans MS" panose="030F0702030302020204" pitchFamily="66" charset="0"/>
              </a:rPr>
              <a:t>(1) Click on </a:t>
            </a:r>
            <a:r>
              <a:rPr lang="en-US" sz="1800" dirty="0">
                <a:solidFill>
                  <a:srgbClr val="CCECFF"/>
                </a:solidFill>
                <a:latin typeface="Comic Sans MS" panose="030F0702030302020204" pitchFamily="66" charset="0"/>
              </a:rPr>
              <a:t>N</a:t>
            </a:r>
            <a:r>
              <a:rPr lang="en-US" sz="1800" dirty="0" smtClean="0">
                <a:solidFill>
                  <a:srgbClr val="CCECFF"/>
                </a:solidFill>
                <a:latin typeface="Comic Sans MS" panose="030F0702030302020204" pitchFamily="66" charset="0"/>
              </a:rPr>
              <a:t>ew &gt; Class</a:t>
            </a:r>
            <a:endParaRPr lang="en-US" sz="1800" dirty="0">
              <a:solidFill>
                <a:srgbClr val="CCECFF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912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22" y="676928"/>
            <a:ext cx="5204911" cy="56850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1247" y="1899138"/>
            <a:ext cx="4142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CECFF"/>
                </a:solidFill>
                <a:latin typeface="Comic Sans MS" panose="030F0702030302020204" pitchFamily="66" charset="0"/>
              </a:rPr>
              <a:t>(2) When the new Class dialog </a:t>
            </a:r>
            <a:r>
              <a:rPr lang="en-US" sz="1800" dirty="0" smtClean="0">
                <a:solidFill>
                  <a:srgbClr val="CCECFF"/>
                </a:solidFill>
                <a:latin typeface="Comic Sans MS" panose="030F0702030302020204" pitchFamily="66" charset="0"/>
              </a:rPr>
              <a:t>opens,</a:t>
            </a:r>
            <a:endParaRPr lang="en-US" sz="1800" dirty="0" smtClean="0">
              <a:solidFill>
                <a:srgbClr val="CCECFF"/>
              </a:solidFill>
              <a:latin typeface="Comic Sans MS" panose="030F0702030302020204" pitchFamily="66" charset="0"/>
            </a:endParaRPr>
          </a:p>
          <a:p>
            <a:r>
              <a:rPr lang="en-US" sz="1800" dirty="0">
                <a:solidFill>
                  <a:srgbClr val="CCECFF"/>
                </a:solidFill>
                <a:latin typeface="Comic Sans MS" panose="030F0702030302020204" pitchFamily="66" charset="0"/>
              </a:rPr>
              <a:t>t</a:t>
            </a:r>
            <a:r>
              <a:rPr lang="en-US" sz="1800" dirty="0" smtClean="0">
                <a:solidFill>
                  <a:srgbClr val="CCECFF"/>
                </a:solidFill>
                <a:latin typeface="Comic Sans MS" panose="030F0702030302020204" pitchFamily="66" charset="0"/>
              </a:rPr>
              <a:t>ype </a:t>
            </a:r>
            <a:r>
              <a:rPr lang="en-US" sz="1800" dirty="0" smtClean="0">
                <a:solidFill>
                  <a:srgbClr val="CCECFF"/>
                </a:solidFill>
                <a:latin typeface="Comic Sans MS" panose="030F0702030302020204" pitchFamily="66" charset="0"/>
              </a:rPr>
              <a:t>the name of your class.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315578" y="2361363"/>
            <a:ext cx="1688123" cy="341644"/>
          </a:xfrm>
          <a:prstGeom prst="straightConnector1">
            <a:avLst/>
          </a:prstGeom>
          <a:ln w="254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37378" y="431074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CCECFF"/>
                </a:solidFill>
                <a:latin typeface="Comic Sans MS" panose="030F0702030302020204" pitchFamily="66" charset="0"/>
              </a:rPr>
              <a:t>N</a:t>
            </a:r>
            <a:r>
              <a:rPr lang="en-US" sz="1800" dirty="0" smtClean="0">
                <a:solidFill>
                  <a:srgbClr val="CCECFF"/>
                </a:solidFill>
                <a:latin typeface="Comic Sans MS" panose="030F0702030302020204" pitchFamily="66" charset="0"/>
              </a:rPr>
              <a:t>one </a:t>
            </a:r>
            <a:r>
              <a:rPr lang="en-US" sz="1800" dirty="0" smtClean="0">
                <a:solidFill>
                  <a:srgbClr val="CCECFF"/>
                </a:solidFill>
                <a:latin typeface="Comic Sans MS" panose="030F0702030302020204" pitchFamily="66" charset="0"/>
              </a:rPr>
              <a:t>of these boxes </a:t>
            </a:r>
          </a:p>
          <a:p>
            <a:pPr algn="l"/>
            <a:r>
              <a:rPr lang="en-US" sz="1800" dirty="0" smtClean="0">
                <a:solidFill>
                  <a:srgbClr val="CCECFF"/>
                </a:solidFill>
                <a:latin typeface="Comic Sans MS" panose="030F0702030302020204" pitchFamily="66" charset="0"/>
              </a:rPr>
              <a:t>need to be checked.</a:t>
            </a:r>
            <a:endParaRPr lang="en-US" sz="1800" dirty="0">
              <a:solidFill>
                <a:srgbClr val="CCECFF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 flipV="1">
            <a:off x="5530368" y="4622243"/>
            <a:ext cx="1181931" cy="11666"/>
          </a:xfrm>
          <a:prstGeom prst="straightConnector1">
            <a:avLst/>
          </a:prstGeom>
          <a:ln w="254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88771" y="5586883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CECFF"/>
                </a:solidFill>
                <a:latin typeface="Comic Sans MS" panose="030F0702030302020204" pitchFamily="66" charset="0"/>
              </a:rPr>
              <a:t>(3) Click on </a:t>
            </a:r>
            <a:r>
              <a:rPr lang="en-US" sz="1800" dirty="0" smtClean="0">
                <a:solidFill>
                  <a:srgbClr val="CCECFF"/>
                </a:solidFill>
                <a:latin typeface="Comic Sans MS" panose="030F0702030302020204" pitchFamily="66" charset="0"/>
              </a:rPr>
              <a:t>Finish</a:t>
            </a:r>
            <a:endParaRPr lang="en-US" sz="1800" dirty="0">
              <a:solidFill>
                <a:srgbClr val="CCECFF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>
            <a:off x="4676202" y="5771549"/>
            <a:ext cx="4598427" cy="327800"/>
          </a:xfrm>
          <a:prstGeom prst="straightConnector1">
            <a:avLst/>
          </a:prstGeom>
          <a:ln w="2540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06329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653" y="1896201"/>
            <a:ext cx="7565231" cy="36806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1240" y="3074795"/>
            <a:ext cx="3068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CCECFF"/>
                </a:solidFill>
                <a:latin typeface="Comic Sans MS" panose="030F0702030302020204" pitchFamily="66" charset="0"/>
              </a:rPr>
              <a:t>The file for your new class</a:t>
            </a:r>
          </a:p>
          <a:p>
            <a:pPr algn="l"/>
            <a:r>
              <a:rPr lang="en-US" sz="1800" dirty="0" smtClean="0">
                <a:solidFill>
                  <a:srgbClr val="CCECFF"/>
                </a:solidFill>
                <a:latin typeface="Comic Sans MS" panose="030F0702030302020204" pitchFamily="66" charset="0"/>
              </a:rPr>
              <a:t>opens in the source code</a:t>
            </a:r>
          </a:p>
          <a:p>
            <a:pPr algn="l"/>
            <a:r>
              <a:rPr lang="en-US" sz="1800" dirty="0">
                <a:solidFill>
                  <a:srgbClr val="CCECFF"/>
                </a:solidFill>
                <a:latin typeface="Comic Sans MS" panose="030F0702030302020204" pitchFamily="66" charset="0"/>
              </a:rPr>
              <a:t>e</a:t>
            </a:r>
            <a:r>
              <a:rPr lang="en-US" sz="1800" dirty="0" smtClean="0">
                <a:solidFill>
                  <a:srgbClr val="CCECFF"/>
                </a:solidFill>
                <a:latin typeface="Comic Sans MS" panose="030F0702030302020204" pitchFamily="66" charset="0"/>
              </a:rPr>
              <a:t>ditor.</a:t>
            </a:r>
            <a:endParaRPr lang="en-US" sz="1800" dirty="0">
              <a:solidFill>
                <a:srgbClr val="CCECFF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41498" y="713433"/>
            <a:ext cx="3809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CCECFF"/>
                </a:solidFill>
                <a:latin typeface="Comic Sans MS" panose="030F0702030302020204" pitchFamily="66" charset="0"/>
              </a:rPr>
              <a:t>Click on the tabs to move from</a:t>
            </a:r>
          </a:p>
          <a:p>
            <a:pPr algn="l"/>
            <a:r>
              <a:rPr lang="en-US" sz="1800" dirty="0" smtClean="0">
                <a:solidFill>
                  <a:srgbClr val="CCECFF"/>
                </a:solidFill>
                <a:latin typeface="Comic Sans MS" panose="030F0702030302020204" pitchFamily="66" charset="0"/>
              </a:rPr>
              <a:t>one source code file to the other.</a:t>
            </a:r>
            <a:endParaRPr lang="en-US" sz="1800" dirty="0">
              <a:solidFill>
                <a:srgbClr val="CCECFF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631912" y="1436914"/>
            <a:ext cx="703385" cy="1477108"/>
          </a:xfrm>
          <a:prstGeom prst="straightConnector1">
            <a:avLst/>
          </a:prstGeom>
          <a:ln w="254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672105" y="1359764"/>
            <a:ext cx="1678449" cy="1514065"/>
          </a:xfrm>
          <a:prstGeom prst="straightConnector1">
            <a:avLst/>
          </a:prstGeom>
          <a:ln w="2540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69556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30945" y="1779482"/>
            <a:ext cx="3299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To start a class definition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17560" y="3675733"/>
            <a:ext cx="14462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class </a:t>
            </a:r>
            <a:r>
              <a:rPr lang="en-US" sz="1800" dirty="0" smtClean="0">
                <a:latin typeface="Comic Sans MS" pitchFamily="66" charset="0"/>
              </a:rPr>
              <a:t>Book {</a:t>
            </a:r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81052" y="2798984"/>
            <a:ext cx="1863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CECFF"/>
                </a:solidFill>
                <a:latin typeface="Comic Sans MS" pitchFamily="66" charset="0"/>
              </a:rPr>
              <a:t>The keyword “class”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rot="16200000" flipH="1">
            <a:off x="4663647" y="3172103"/>
            <a:ext cx="620110" cy="52551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6570240" y="2667915"/>
            <a:ext cx="2779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CECFF"/>
                </a:solidFill>
                <a:latin typeface="Comic Sans MS" pitchFamily="66" charset="0"/>
              </a:rPr>
              <a:t>The class name we have chosen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rot="5400000">
            <a:off x="6397856" y="3045978"/>
            <a:ext cx="651641" cy="62011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7844199" y="4053413"/>
            <a:ext cx="21755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CECFF"/>
                </a:solidFill>
                <a:latin typeface="Comic Sans MS" pitchFamily="66" charset="0"/>
              </a:rPr>
              <a:t>A set of curly </a:t>
            </a:r>
            <a:r>
              <a:rPr lang="en-US" sz="1400" dirty="0" smtClean="0">
                <a:solidFill>
                  <a:srgbClr val="CCECFF"/>
                </a:solidFill>
                <a:latin typeface="Comic Sans MS" pitchFamily="66" charset="0"/>
              </a:rPr>
              <a:t>braces:</a:t>
            </a:r>
            <a:endParaRPr lang="en-US" sz="1400" dirty="0">
              <a:solidFill>
                <a:srgbClr val="CCECFF"/>
              </a:solidFill>
              <a:latin typeface="Comic Sans MS" pitchFamily="66" charset="0"/>
            </a:endParaRPr>
          </a:p>
          <a:p>
            <a:r>
              <a:rPr lang="en-US" sz="1400" dirty="0">
                <a:solidFill>
                  <a:srgbClr val="CCECFF"/>
                </a:solidFill>
                <a:latin typeface="Comic Sans MS" pitchFamily="66" charset="0"/>
              </a:rPr>
              <a:t>The body of the class</a:t>
            </a:r>
          </a:p>
          <a:p>
            <a:r>
              <a:rPr lang="en-US" sz="1400" dirty="0">
                <a:solidFill>
                  <a:srgbClr val="CCECFF"/>
                </a:solidFill>
                <a:latin typeface="Comic Sans MS" pitchFamily="66" charset="0"/>
              </a:rPr>
              <a:t>will go in between them.</a:t>
            </a: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 bwMode="auto">
          <a:xfrm flipH="1" flipV="1">
            <a:off x="6663790" y="3898698"/>
            <a:ext cx="1180409" cy="52404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10" idx="1"/>
          </p:cNvCxnSpPr>
          <p:nvPr/>
        </p:nvCxnSpPr>
        <p:spPr bwMode="auto">
          <a:xfrm flipH="1">
            <a:off x="5426586" y="4422745"/>
            <a:ext cx="2417613" cy="52404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929998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7508" y="956441"/>
            <a:ext cx="3677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DECLARING MEMBER DATA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6194" y="2806262"/>
            <a:ext cx="26100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class </a:t>
            </a:r>
            <a:r>
              <a:rPr lang="en-US" sz="1800" dirty="0" smtClean="0">
                <a:latin typeface="Comic Sans MS" pitchFamily="66" charset="0"/>
              </a:rPr>
              <a:t>Book {</a:t>
            </a:r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     private string title;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8467" y="2307811"/>
            <a:ext cx="2319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CECFF"/>
                </a:solidFill>
                <a:latin typeface="Comic Sans MS" pitchFamily="66" charset="0"/>
              </a:rPr>
              <a:t>Member data is “private</a:t>
            </a:r>
            <a:r>
              <a:rPr lang="en-US" sz="1400" dirty="0" smtClean="0">
                <a:solidFill>
                  <a:srgbClr val="CCECFF"/>
                </a:solidFill>
                <a:latin typeface="Comic Sans MS" pitchFamily="66" charset="0"/>
              </a:rPr>
              <a:t>”.</a:t>
            </a:r>
            <a:endParaRPr lang="en-US" sz="1400" dirty="0">
              <a:solidFill>
                <a:srgbClr val="CCECFF"/>
              </a:solidFill>
              <a:latin typeface="Comic Sans MS" pitchFamily="66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6421824" y="2552281"/>
            <a:ext cx="953666" cy="874095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137549" y="5386860"/>
            <a:ext cx="2959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CECFF"/>
                </a:solidFill>
                <a:latin typeface="Comic Sans MS" pitchFamily="66" charset="0"/>
              </a:rPr>
              <a:t>Indent each line inside the </a:t>
            </a:r>
            <a:r>
              <a:rPr lang="en-US" sz="1400" dirty="0" smtClean="0">
                <a:solidFill>
                  <a:srgbClr val="CCECFF"/>
                </a:solidFill>
                <a:latin typeface="Comic Sans MS" pitchFamily="66" charset="0"/>
              </a:rPr>
              <a:t>block.</a:t>
            </a:r>
            <a:endParaRPr lang="en-US" sz="1400" dirty="0">
              <a:solidFill>
                <a:srgbClr val="CCECFF"/>
              </a:solidFill>
              <a:latin typeface="Comic Sans MS" pitchFamily="66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rot="16200000" flipV="1">
            <a:off x="5050223" y="4587767"/>
            <a:ext cx="1387362" cy="1051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6590592" y="4456387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CECFF"/>
                </a:solidFill>
                <a:latin typeface="Comic Sans MS" pitchFamily="66" charset="0"/>
              </a:rPr>
              <a:t>d</a:t>
            </a:r>
            <a:r>
              <a:rPr lang="en-US" sz="1400" dirty="0" smtClean="0">
                <a:solidFill>
                  <a:srgbClr val="CCECFF"/>
                </a:solidFill>
                <a:latin typeface="Comic Sans MS" pitchFamily="66" charset="0"/>
              </a:rPr>
              <a:t>ata </a:t>
            </a:r>
            <a:r>
              <a:rPr lang="en-US" sz="1400" dirty="0">
                <a:solidFill>
                  <a:srgbClr val="CCECFF"/>
                </a:solidFill>
                <a:latin typeface="Comic Sans MS" pitchFamily="66" charset="0"/>
              </a:rPr>
              <a:t>type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rot="16200000" flipV="1">
            <a:off x="6616264" y="4062249"/>
            <a:ext cx="620111" cy="2102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8418400" y="4335518"/>
            <a:ext cx="1319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CECFF"/>
                </a:solidFill>
                <a:latin typeface="Comic Sans MS" pitchFamily="66" charset="0"/>
              </a:rPr>
              <a:t>v</a:t>
            </a:r>
            <a:r>
              <a:rPr lang="en-US" sz="1400" dirty="0" smtClean="0">
                <a:solidFill>
                  <a:srgbClr val="CCECFF"/>
                </a:solidFill>
                <a:latin typeface="Comic Sans MS" pitchFamily="66" charset="0"/>
              </a:rPr>
              <a:t>ariable </a:t>
            </a:r>
            <a:r>
              <a:rPr lang="en-US" sz="1400" dirty="0">
                <a:solidFill>
                  <a:srgbClr val="CCECFF"/>
                </a:solidFill>
                <a:latin typeface="Comic Sans MS" pitchFamily="66" charset="0"/>
              </a:rPr>
              <a:t>name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 rot="10800000">
            <a:off x="7725103" y="3762705"/>
            <a:ext cx="972210" cy="4992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65233712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7508" y="956441"/>
            <a:ext cx="3677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DECLARING MEMBER DATA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76194" y="2806263"/>
            <a:ext cx="26100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class </a:t>
            </a:r>
            <a:r>
              <a:rPr lang="en-US" sz="1800" dirty="0" smtClean="0">
                <a:latin typeface="Comic Sans MS" pitchFamily="66" charset="0"/>
              </a:rPr>
              <a:t>Book {</a:t>
            </a:r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     private string title;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90339" y="4722957"/>
            <a:ext cx="5328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We call data members of a class </a:t>
            </a:r>
            <a:r>
              <a:rPr lang="en-US" sz="1800" b="1" i="1" dirty="0" smtClean="0">
                <a:solidFill>
                  <a:srgbClr val="FFFF00"/>
                </a:solidFill>
                <a:latin typeface="Comic Sans MS" pitchFamily="66" charset="0"/>
              </a:rPr>
              <a:t>Instance Data</a:t>
            </a:r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 smtClean="0">
                <a:latin typeface="Comic Sans MS" pitchFamily="66" charset="0"/>
              </a:rPr>
              <a:t> because </a:t>
            </a:r>
            <a:r>
              <a:rPr lang="en-US" sz="1800" dirty="0">
                <a:latin typeface="Comic Sans MS" pitchFamily="66" charset="0"/>
              </a:rPr>
              <a:t>each </a:t>
            </a:r>
            <a:r>
              <a:rPr lang="en-US" sz="1800" b="1" i="1" dirty="0">
                <a:latin typeface="Comic Sans MS" pitchFamily="66" charset="0"/>
              </a:rPr>
              <a:t>instance</a:t>
            </a:r>
            <a:r>
              <a:rPr lang="en-US" sz="1800" dirty="0">
                <a:latin typeface="Comic Sans MS" pitchFamily="66" charset="0"/>
              </a:rPr>
              <a:t> (object) of the class</a:t>
            </a:r>
          </a:p>
          <a:p>
            <a:pPr algn="l"/>
            <a:r>
              <a:rPr lang="en-US" sz="1800" dirty="0" smtClean="0">
                <a:latin typeface="Comic Sans MS" pitchFamily="66" charset="0"/>
              </a:rPr>
              <a:t> will </a:t>
            </a:r>
            <a:r>
              <a:rPr lang="en-US" sz="1800" dirty="0">
                <a:latin typeface="Comic Sans MS" pitchFamily="66" charset="0"/>
              </a:rPr>
              <a:t>contain its own unique copy of this data.</a:t>
            </a:r>
          </a:p>
        </p:txBody>
      </p:sp>
    </p:spTree>
    <p:extLst>
      <p:ext uri="{BB962C8B-B14F-4D97-AF65-F5344CB8AC3E}">
        <p14:creationId xmlns:p14="http://schemas.microsoft.com/office/powerpoint/2010/main" val="3001460987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7508" y="956441"/>
            <a:ext cx="3677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DECLARING MEMBER DATA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46261" y="2705779"/>
            <a:ext cx="27478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class </a:t>
            </a:r>
            <a:r>
              <a:rPr lang="en-US" sz="1800" dirty="0" smtClean="0">
                <a:latin typeface="Comic Sans MS" pitchFamily="66" charset="0"/>
              </a:rPr>
              <a:t>Book {</a:t>
            </a:r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     private string title;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private double price;</a:t>
            </a:r>
          </a:p>
          <a:p>
            <a:pPr algn="l"/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82117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927565" y="867266"/>
            <a:ext cx="5916105" cy="59313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Real world objects have </a:t>
            </a:r>
            <a:r>
              <a:rPr lang="en-US" sz="2000" u="sng" dirty="0">
                <a:latin typeface="Comic Sans MS" pitchFamily="66" charset="0"/>
              </a:rPr>
              <a:t>attributes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795798" y="2194347"/>
            <a:ext cx="394050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An object’s attributes describe its</a:t>
            </a:r>
          </a:p>
          <a:p>
            <a:r>
              <a:rPr lang="en-US" sz="1800" dirty="0">
                <a:latin typeface="Comic Sans MS" pitchFamily="66" charset="0"/>
              </a:rPr>
              <a:t>“state of being</a:t>
            </a:r>
            <a:r>
              <a:rPr lang="en-US" sz="1800" dirty="0" smtClean="0">
                <a:latin typeface="Comic Sans MS" pitchFamily="66" charset="0"/>
              </a:rPr>
              <a:t>”.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5364" name="Text Box 19"/>
          <p:cNvSpPr txBox="1">
            <a:spLocks noChangeArrowheads="1"/>
          </p:cNvSpPr>
          <p:nvPr/>
        </p:nvSpPr>
        <p:spPr bwMode="auto">
          <a:xfrm>
            <a:off x="3087892" y="2880147"/>
            <a:ext cx="53928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D</a:t>
            </a:r>
            <a:r>
              <a:rPr lang="en-US" sz="1800" dirty="0" smtClean="0">
                <a:latin typeface="Comic Sans MS" pitchFamily="66" charset="0"/>
              </a:rPr>
              <a:t>epending </a:t>
            </a:r>
            <a:r>
              <a:rPr lang="en-US" sz="1800" dirty="0">
                <a:latin typeface="Comic Sans MS" pitchFamily="66" charset="0"/>
              </a:rPr>
              <a:t>upon the application, some attributes </a:t>
            </a:r>
          </a:p>
          <a:p>
            <a:r>
              <a:rPr lang="en-US" sz="1800" dirty="0">
                <a:latin typeface="Comic Sans MS" pitchFamily="66" charset="0"/>
              </a:rPr>
              <a:t>are more important than </a:t>
            </a:r>
            <a:r>
              <a:rPr lang="en-US" sz="1800" dirty="0" smtClean="0">
                <a:latin typeface="Comic Sans MS" pitchFamily="66" charset="0"/>
              </a:rPr>
              <a:t>others: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5366" name="TextBox 24"/>
          <p:cNvSpPr txBox="1">
            <a:spLocks noChangeArrowheads="1"/>
          </p:cNvSpPr>
          <p:nvPr/>
        </p:nvSpPr>
        <p:spPr bwMode="auto">
          <a:xfrm rot="1014948">
            <a:off x="5170700" y="5569146"/>
            <a:ext cx="7248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value</a:t>
            </a:r>
          </a:p>
        </p:txBody>
      </p:sp>
      <p:sp>
        <p:nvSpPr>
          <p:cNvPr id="15367" name="TextBox 25"/>
          <p:cNvSpPr txBox="1">
            <a:spLocks noChangeArrowheads="1"/>
          </p:cNvSpPr>
          <p:nvPr/>
        </p:nvSpPr>
        <p:spPr bwMode="auto">
          <a:xfrm rot="-1263137">
            <a:off x="6872109" y="4131625"/>
            <a:ext cx="1420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size</a:t>
            </a:r>
          </a:p>
        </p:txBody>
      </p:sp>
      <p:sp>
        <p:nvSpPr>
          <p:cNvPr id="15368" name="TextBox 26"/>
          <p:cNvSpPr txBox="1">
            <a:spLocks noChangeArrowheads="1"/>
          </p:cNvSpPr>
          <p:nvPr/>
        </p:nvSpPr>
        <p:spPr bwMode="auto">
          <a:xfrm>
            <a:off x="3473693" y="4302486"/>
            <a:ext cx="7200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color</a:t>
            </a:r>
          </a:p>
        </p:txBody>
      </p:sp>
      <p:pic>
        <p:nvPicPr>
          <p:cNvPr id="12290" name="Picture 2" descr="http://img.ehowcdn.com/article-new/ehow/images/a06/g1/s7/hit-counter-information-800x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962" y="3708323"/>
            <a:ext cx="2384229" cy="159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93644" y="982412"/>
            <a:ext cx="4269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DECLARING MEMBER METHODS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04140" y="2054622"/>
            <a:ext cx="36487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class </a:t>
            </a:r>
            <a:r>
              <a:rPr lang="en-US" sz="1800" dirty="0" smtClean="0">
                <a:latin typeface="Comic Sans MS" pitchFamily="66" charset="0"/>
              </a:rPr>
              <a:t>Book {</a:t>
            </a:r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     private string title;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private double price;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public void </a:t>
            </a:r>
            <a:r>
              <a:rPr lang="en-US" sz="1800" dirty="0" err="1">
                <a:latin typeface="Comic Sans MS" pitchFamily="66" charset="0"/>
              </a:rPr>
              <a:t>s</a:t>
            </a:r>
            <a:r>
              <a:rPr lang="en-US" sz="1800" dirty="0" err="1" smtClean="0">
                <a:latin typeface="Comic Sans MS" pitchFamily="66" charset="0"/>
              </a:rPr>
              <a:t>etTitle</a:t>
            </a:r>
            <a:r>
              <a:rPr lang="en-US" sz="1800" dirty="0">
                <a:latin typeface="Comic Sans MS" pitchFamily="66" charset="0"/>
              </a:rPr>
              <a:t>( string t)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{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     }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55044" y="2394888"/>
            <a:ext cx="2549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CECFF"/>
                </a:solidFill>
                <a:latin typeface="Comic Sans MS" pitchFamily="66" charset="0"/>
              </a:rPr>
              <a:t>Member methods are </a:t>
            </a:r>
          </a:p>
          <a:p>
            <a:r>
              <a:rPr lang="en-US" sz="1800" dirty="0">
                <a:solidFill>
                  <a:srgbClr val="CCECFF"/>
                </a:solidFill>
                <a:latin typeface="Comic Sans MS" pitchFamily="66" charset="0"/>
              </a:rPr>
              <a:t>usually </a:t>
            </a:r>
            <a:r>
              <a:rPr lang="en-US" sz="1800" dirty="0" smtClean="0">
                <a:solidFill>
                  <a:srgbClr val="CCECFF"/>
                </a:solidFill>
                <a:latin typeface="Comic Sans MS" pitchFamily="66" charset="0"/>
              </a:rPr>
              <a:t>public.</a:t>
            </a:r>
            <a:endParaRPr lang="en-US" sz="1800" dirty="0">
              <a:solidFill>
                <a:srgbClr val="CCECFF"/>
              </a:solidFill>
              <a:latin typeface="Comic Sans MS" pitchFamily="66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3866606" y="2917371"/>
            <a:ext cx="741290" cy="61930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4840199" y="5470942"/>
            <a:ext cx="146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CECFF"/>
                </a:solidFill>
                <a:latin typeface="Comic Sans MS" pitchFamily="66" charset="0"/>
              </a:rPr>
              <a:t>return type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rot="16200000" flipV="1">
            <a:off x="4883704" y="4443340"/>
            <a:ext cx="1387362" cy="1051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990897" y="4666593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CECFF"/>
                </a:solidFill>
                <a:latin typeface="Comic Sans MS" pitchFamily="66" charset="0"/>
              </a:rPr>
              <a:t>method name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rot="16200000" flipV="1">
            <a:off x="6195850" y="4303987"/>
            <a:ext cx="620111" cy="2102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8470351" y="426392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CECFF"/>
                </a:solidFill>
                <a:latin typeface="Comic Sans MS" pitchFamily="66" charset="0"/>
              </a:rPr>
              <a:t>parameters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 rot="10800000">
            <a:off x="7536576" y="3838685"/>
            <a:ext cx="972210" cy="49924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80465963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9811" y="903889"/>
            <a:ext cx="4269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DECLARING MEMBER METHODS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0598" y="2139838"/>
            <a:ext cx="380264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class </a:t>
            </a:r>
            <a:r>
              <a:rPr lang="en-US" sz="1800" dirty="0" smtClean="0">
                <a:latin typeface="Comic Sans MS" pitchFamily="66" charset="0"/>
              </a:rPr>
              <a:t>Book {</a:t>
            </a:r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     private string title;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private double price;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     public void </a:t>
            </a:r>
            <a:r>
              <a:rPr lang="en-US" sz="1800" dirty="0" err="1" smtClean="0">
                <a:latin typeface="Comic Sans MS" pitchFamily="66" charset="0"/>
              </a:rPr>
              <a:t>setTitle</a:t>
            </a:r>
            <a:r>
              <a:rPr lang="en-US" sz="1800" dirty="0">
                <a:latin typeface="Comic Sans MS" pitchFamily="66" charset="0"/>
              </a:rPr>
              <a:t>( string t</a:t>
            </a:r>
            <a:r>
              <a:rPr lang="en-US" sz="1800" dirty="0" smtClean="0">
                <a:latin typeface="Comic Sans MS" pitchFamily="66" charset="0"/>
              </a:rPr>
              <a:t>) {</a:t>
            </a:r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     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      . . .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     }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9445" y="3552541"/>
            <a:ext cx="2028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rgbClr val="CCECFF"/>
                </a:solidFill>
                <a:latin typeface="Comic Sans MS" pitchFamily="66" charset="0"/>
              </a:rPr>
              <a:t>The body of</a:t>
            </a:r>
          </a:p>
          <a:p>
            <a:pPr algn="l"/>
            <a:r>
              <a:rPr lang="en-US" sz="1800" dirty="0">
                <a:solidFill>
                  <a:srgbClr val="CCECFF"/>
                </a:solidFill>
                <a:latin typeface="Comic Sans MS" pitchFamily="66" charset="0"/>
              </a:rPr>
              <a:t>the method goes</a:t>
            </a:r>
          </a:p>
          <a:p>
            <a:pPr algn="l"/>
            <a:r>
              <a:rPr lang="en-US" sz="1800" dirty="0">
                <a:solidFill>
                  <a:srgbClr val="CCECFF"/>
                </a:solidFill>
                <a:latin typeface="Comic Sans MS" pitchFamily="66" charset="0"/>
              </a:rPr>
              <a:t>between these</a:t>
            </a:r>
          </a:p>
          <a:p>
            <a:pPr algn="l"/>
            <a:r>
              <a:rPr lang="en-US" sz="1800" dirty="0">
                <a:solidFill>
                  <a:srgbClr val="CCECFF"/>
                </a:solidFill>
                <a:latin typeface="Comic Sans MS" pitchFamily="66" charset="0"/>
              </a:rPr>
              <a:t>curly </a:t>
            </a:r>
            <a:r>
              <a:rPr lang="en-US" sz="1800" dirty="0" smtClean="0">
                <a:solidFill>
                  <a:srgbClr val="CCECFF"/>
                </a:solidFill>
                <a:latin typeface="Comic Sans MS" pitchFamily="66" charset="0"/>
              </a:rPr>
              <a:t>braces.</a:t>
            </a:r>
            <a:endParaRPr lang="en-US" sz="1800" dirty="0">
              <a:solidFill>
                <a:srgbClr val="CCECFF"/>
              </a:solidFill>
              <a:latin typeface="Comic Sans MS" pitchFamily="66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876801" y="3986497"/>
            <a:ext cx="3754948" cy="766373"/>
          </a:xfrm>
          <a:prstGeom prst="straightConnector1">
            <a:avLst/>
          </a:prstGeom>
          <a:ln w="25400">
            <a:solidFill>
              <a:srgbClr val="CCE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991405" y="3727467"/>
            <a:ext cx="640344" cy="241299"/>
          </a:xfrm>
          <a:prstGeom prst="straightConnector1">
            <a:avLst/>
          </a:prstGeom>
          <a:ln w="25400">
            <a:solidFill>
              <a:srgbClr val="CCE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363589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5220" y="924910"/>
            <a:ext cx="2757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“Getter</a:t>
            </a:r>
            <a:r>
              <a:rPr lang="en-US" dirty="0" smtClean="0">
                <a:latin typeface="Comic Sans MS" pitchFamily="66" charset="0"/>
              </a:rPr>
              <a:t>” Methods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22849" y="1832829"/>
            <a:ext cx="333777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class </a:t>
            </a:r>
            <a:r>
              <a:rPr lang="en-US" sz="1800" dirty="0" smtClean="0">
                <a:latin typeface="Comic Sans MS" pitchFamily="66" charset="0"/>
              </a:rPr>
              <a:t>Book {</a:t>
            </a:r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     . . .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     public string  </a:t>
            </a:r>
            <a:r>
              <a:rPr lang="en-US" sz="1800" dirty="0" err="1" smtClean="0">
                <a:latin typeface="Comic Sans MS" pitchFamily="66" charset="0"/>
              </a:rPr>
              <a:t>getTitle</a:t>
            </a:r>
            <a:r>
              <a:rPr lang="en-US" sz="1800" dirty="0">
                <a:latin typeface="Comic Sans MS" pitchFamily="66" charset="0"/>
              </a:rPr>
              <a:t>(  </a:t>
            </a:r>
            <a:r>
              <a:rPr lang="en-US" sz="1800" dirty="0" smtClean="0">
                <a:latin typeface="Comic Sans MS" pitchFamily="66" charset="0"/>
              </a:rPr>
              <a:t>) {</a:t>
            </a:r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     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      return title;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     }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89698" y="5136922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G</a:t>
            </a:r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etters </a:t>
            </a:r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always </a:t>
            </a:r>
          </a:p>
          <a:p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return </a:t>
            </a:r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something.</a:t>
            </a:r>
            <a:endParaRPr lang="en-US" sz="1600" dirty="0">
              <a:solidFill>
                <a:srgbClr val="CCECFF"/>
              </a:solidFill>
              <a:latin typeface="Comic Sans MS" pitchFamily="66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 flipH="1" flipV="1">
            <a:off x="5014959" y="4639637"/>
            <a:ext cx="946674" cy="1076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7402285" y="1560018"/>
            <a:ext cx="26885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T</a:t>
            </a:r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hey </a:t>
            </a:r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are usually named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“get” plus the name of the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instance variable they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will return the value of.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6644889" y="2534197"/>
            <a:ext cx="757396" cy="674904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738514" y="4675715"/>
            <a:ext cx="1762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G</a:t>
            </a:r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etters </a:t>
            </a:r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take no </a:t>
            </a:r>
          </a:p>
          <a:p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p</a:t>
            </a:r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arameters.</a:t>
            </a:r>
            <a:endParaRPr lang="en-US" sz="1600" dirty="0">
              <a:solidFill>
                <a:srgbClr val="CCECFF"/>
              </a:solidFill>
              <a:latin typeface="Comic Sans MS" pitchFamily="66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rot="5400000" flipH="1" flipV="1">
            <a:off x="6613156" y="4078915"/>
            <a:ext cx="1011219" cy="5378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40179340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3617" y="924910"/>
            <a:ext cx="2760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“Setter</a:t>
            </a:r>
            <a:r>
              <a:rPr lang="en-US" dirty="0" smtClean="0">
                <a:latin typeface="Comic Sans MS" pitchFamily="66" charset="0"/>
              </a:rPr>
              <a:t>” Methods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62098" y="1870842"/>
            <a:ext cx="391966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class </a:t>
            </a:r>
            <a:r>
              <a:rPr lang="en-US" sz="1800" dirty="0" smtClean="0">
                <a:latin typeface="Comic Sans MS" pitchFamily="66" charset="0"/>
              </a:rPr>
              <a:t>Book {</a:t>
            </a:r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     . . .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     public void  </a:t>
            </a:r>
            <a:r>
              <a:rPr lang="en-US" sz="1800" dirty="0" err="1">
                <a:latin typeface="Comic Sans MS" pitchFamily="66" charset="0"/>
              </a:rPr>
              <a:t>s</a:t>
            </a:r>
            <a:r>
              <a:rPr lang="en-US" sz="1800" dirty="0" err="1" smtClean="0">
                <a:latin typeface="Comic Sans MS" pitchFamily="66" charset="0"/>
              </a:rPr>
              <a:t>etTitle</a:t>
            </a:r>
            <a:r>
              <a:rPr lang="en-US" sz="1800" dirty="0" smtClean="0">
                <a:latin typeface="Comic Sans MS" pitchFamily="66" charset="0"/>
              </a:rPr>
              <a:t>(String </a:t>
            </a:r>
            <a:r>
              <a:rPr lang="en-US" sz="1800" dirty="0">
                <a:latin typeface="Comic Sans MS" pitchFamily="66" charset="0"/>
              </a:rPr>
              <a:t>t </a:t>
            </a:r>
            <a:r>
              <a:rPr lang="en-US" sz="1800" dirty="0" smtClean="0">
                <a:latin typeface="Comic Sans MS" pitchFamily="66" charset="0"/>
              </a:rPr>
              <a:t>) {</a:t>
            </a:r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     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      title = t;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     }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8969" y="2117326"/>
            <a:ext cx="1728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S</a:t>
            </a:r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etters </a:t>
            </a:r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never</a:t>
            </a:r>
          </a:p>
          <a:p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return </a:t>
            </a:r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anything.</a:t>
            </a:r>
            <a:endParaRPr lang="en-US" sz="1600" dirty="0">
              <a:solidFill>
                <a:srgbClr val="CCECFF"/>
              </a:solidFill>
              <a:latin typeface="Comic Sans MS" pitchFamily="66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4131679" y="2672070"/>
            <a:ext cx="1320400" cy="637929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7382591" y="1472932"/>
            <a:ext cx="26789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T</a:t>
            </a:r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hey </a:t>
            </a:r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are usually named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“set” plus the name of the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instance variable they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will return the value of.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6669112" y="2550152"/>
            <a:ext cx="706601" cy="64142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529896" y="4755375"/>
            <a:ext cx="2105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S</a:t>
            </a:r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etters </a:t>
            </a:r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always take</a:t>
            </a:r>
          </a:p>
          <a:p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a </a:t>
            </a:r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parameter.</a:t>
            </a:r>
            <a:endParaRPr lang="en-US" sz="1600" dirty="0">
              <a:solidFill>
                <a:srgbClr val="CCECFF"/>
              </a:solidFill>
              <a:latin typeface="Comic Sans MS" pitchFamily="66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rot="16200000" flipV="1">
            <a:off x="7253129" y="3781870"/>
            <a:ext cx="964972" cy="70604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885051" y="5597717"/>
            <a:ext cx="3042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The value of the parameter is</a:t>
            </a:r>
          </a:p>
          <a:p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stored in an instance variable.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 rot="16200000" flipV="1">
            <a:off x="5169489" y="4745867"/>
            <a:ext cx="1282263" cy="31531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46326726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2731" y="1438977"/>
            <a:ext cx="5107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Don’t forget the method </a:t>
            </a:r>
            <a:r>
              <a:rPr lang="en-US" dirty="0" smtClean="0">
                <a:latin typeface="Comic Sans MS" pitchFamily="66" charset="0"/>
              </a:rPr>
              <a:t>prologue: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21124" y="1900642"/>
            <a:ext cx="5184433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solidFill>
                  <a:srgbClr val="92D050"/>
                </a:solidFill>
                <a:latin typeface="Comic Sans MS" pitchFamily="66" charset="0"/>
              </a:rPr>
              <a:t>     </a:t>
            </a:r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/**</a:t>
            </a:r>
          </a:p>
          <a:p>
            <a:pPr algn="l"/>
            <a:r>
              <a:rPr lang="en-US" sz="1800" dirty="0">
                <a:solidFill>
                  <a:srgbClr val="92D050"/>
                </a:solidFill>
                <a:latin typeface="Comic Sans MS" pitchFamily="66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    * </a:t>
            </a:r>
            <a:r>
              <a:rPr lang="en-US" sz="1800" dirty="0">
                <a:solidFill>
                  <a:srgbClr val="92D050"/>
                </a:solidFill>
                <a:latin typeface="Comic Sans MS" pitchFamily="66" charset="0"/>
              </a:rPr>
              <a:t>the </a:t>
            </a:r>
            <a:r>
              <a:rPr lang="en-US" sz="1800" dirty="0" err="1">
                <a:solidFill>
                  <a:srgbClr val="92D050"/>
                </a:solidFill>
                <a:latin typeface="Comic Sans MS" pitchFamily="66" charset="0"/>
              </a:rPr>
              <a:t>setTitle</a:t>
            </a:r>
            <a:r>
              <a:rPr lang="en-US" sz="1800" dirty="0">
                <a:solidFill>
                  <a:srgbClr val="92D050"/>
                </a:solidFill>
                <a:latin typeface="Comic Sans MS" pitchFamily="66" charset="0"/>
              </a:rPr>
              <a:t> method</a:t>
            </a:r>
          </a:p>
          <a:p>
            <a:pPr algn="l"/>
            <a:r>
              <a:rPr lang="en-US" sz="1800" dirty="0">
                <a:solidFill>
                  <a:srgbClr val="92D050"/>
                </a:solidFill>
                <a:latin typeface="Comic Sans MS" pitchFamily="66" charset="0"/>
              </a:rPr>
              <a:t>     </a:t>
            </a:r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* Purpose</a:t>
            </a:r>
            <a:r>
              <a:rPr lang="en-US" sz="1800" dirty="0">
                <a:solidFill>
                  <a:srgbClr val="92D050"/>
                </a:solidFill>
                <a:latin typeface="Comic Sans MS" pitchFamily="66" charset="0"/>
              </a:rPr>
              <a:t>” to set the title of a book object</a:t>
            </a:r>
          </a:p>
          <a:p>
            <a:pPr algn="l"/>
            <a:r>
              <a:rPr lang="en-US" sz="1800" dirty="0">
                <a:solidFill>
                  <a:srgbClr val="92D050"/>
                </a:solidFill>
                <a:latin typeface="Comic Sans MS" pitchFamily="66" charset="0"/>
              </a:rPr>
              <a:t>     </a:t>
            </a:r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* @</a:t>
            </a:r>
            <a:r>
              <a:rPr lang="en-US" sz="1800" dirty="0" err="1" smtClean="0">
                <a:solidFill>
                  <a:srgbClr val="92D050"/>
                </a:solidFill>
                <a:latin typeface="Comic Sans MS" pitchFamily="66" charset="0"/>
              </a:rPr>
              <a:t>param</a:t>
            </a:r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  </a:t>
            </a:r>
            <a:r>
              <a:rPr lang="en-US" sz="1800" dirty="0">
                <a:solidFill>
                  <a:srgbClr val="92D050"/>
                </a:solidFill>
                <a:latin typeface="Comic Sans MS" pitchFamily="66" charset="0"/>
              </a:rPr>
              <a:t>the title to set, as a string</a:t>
            </a:r>
          </a:p>
          <a:p>
            <a:pPr algn="l"/>
            <a:r>
              <a:rPr lang="en-US" sz="1800" dirty="0">
                <a:solidFill>
                  <a:srgbClr val="92D050"/>
                </a:solidFill>
                <a:latin typeface="Comic Sans MS" pitchFamily="66" charset="0"/>
              </a:rPr>
              <a:t>     </a:t>
            </a:r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* @return void</a:t>
            </a:r>
          </a:p>
          <a:p>
            <a:pPr algn="l"/>
            <a:r>
              <a:rPr lang="en-US" sz="1800" dirty="0" smtClean="0">
                <a:solidFill>
                  <a:srgbClr val="92D050"/>
                </a:solidFill>
                <a:latin typeface="Comic Sans MS" pitchFamily="66" charset="0"/>
              </a:rPr>
              <a:t>     */</a:t>
            </a:r>
            <a:endParaRPr lang="en-US" sz="1800" dirty="0">
              <a:solidFill>
                <a:srgbClr val="92D050"/>
              </a:solidFill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     public void  </a:t>
            </a:r>
            <a:r>
              <a:rPr lang="en-US" sz="1800" dirty="0" err="1" smtClean="0">
                <a:latin typeface="Comic Sans MS" pitchFamily="66" charset="0"/>
              </a:rPr>
              <a:t>setTitle</a:t>
            </a:r>
            <a:r>
              <a:rPr lang="en-US" sz="1800" dirty="0" smtClean="0">
                <a:latin typeface="Comic Sans MS" pitchFamily="66" charset="0"/>
              </a:rPr>
              <a:t>(String </a:t>
            </a:r>
            <a:r>
              <a:rPr lang="en-US" sz="1800" dirty="0">
                <a:latin typeface="Comic Sans MS" pitchFamily="66" charset="0"/>
              </a:rPr>
              <a:t>t </a:t>
            </a:r>
            <a:r>
              <a:rPr lang="en-US" sz="1800" dirty="0" smtClean="0">
                <a:latin typeface="Comic Sans MS" pitchFamily="66" charset="0"/>
              </a:rPr>
              <a:t>) {</a:t>
            </a:r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     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      title = t;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     }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939378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3953" y="2914369"/>
            <a:ext cx="2662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Creating Objects</a:t>
            </a:r>
          </a:p>
        </p:txBody>
      </p:sp>
    </p:spTree>
    <p:extLst>
      <p:ext uri="{BB962C8B-B14F-4D97-AF65-F5344CB8AC3E}">
        <p14:creationId xmlns:p14="http://schemas.microsoft.com/office/powerpoint/2010/main" val="3884201376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7914290" y="1058918"/>
            <a:ext cx="2133600" cy="2438400"/>
          </a:xfrm>
          <a:prstGeom prst="rect">
            <a:avLst/>
          </a:pr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/>
          </a:gra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Text Box 2"/>
          <p:cNvSpPr txBox="1">
            <a:spLocks noChangeArrowheads="1"/>
          </p:cNvSpPr>
          <p:nvPr/>
        </p:nvSpPr>
        <p:spPr bwMode="auto">
          <a:xfrm>
            <a:off x="8196865" y="1233543"/>
            <a:ext cx="150874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Tahoma" pitchFamily="34" charset="0"/>
              </a:rPr>
              <a:t>Class Book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Tahoma" pitchFamily="34" charset="0"/>
              </a:rPr>
              <a:t>{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Tahoma" pitchFamily="34" charset="0"/>
              </a:rPr>
              <a:t>    private string title;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Tahoma" pitchFamily="34" charset="0"/>
              </a:rPr>
              <a:t>    private double price;</a:t>
            </a:r>
          </a:p>
          <a:p>
            <a:pPr algn="l"/>
            <a:endParaRPr lang="en-US" sz="1000" dirty="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1000" dirty="0">
                <a:solidFill>
                  <a:schemeClr val="bg1"/>
                </a:solidFill>
                <a:latin typeface="Tahoma" pitchFamily="34" charset="0"/>
              </a:rPr>
              <a:t>    . . .</a:t>
            </a:r>
          </a:p>
          <a:p>
            <a:pPr algn="l"/>
            <a:endParaRPr lang="en-US" sz="1000" dirty="0">
              <a:solidFill>
                <a:schemeClr val="bg1"/>
              </a:solidFill>
              <a:latin typeface="Tahoma" pitchFamily="34" charset="0"/>
            </a:endParaRPr>
          </a:p>
          <a:p>
            <a:pPr algn="l"/>
            <a:r>
              <a:rPr lang="en-US" sz="1000" dirty="0">
                <a:solidFill>
                  <a:schemeClr val="bg1"/>
                </a:solidFill>
                <a:latin typeface="Tahoma" pitchFamily="34" charset="0"/>
              </a:rPr>
              <a:t>}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8066690" y="635877"/>
            <a:ext cx="1842172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Class definition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2852278" y="1695207"/>
            <a:ext cx="3671197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Book </a:t>
            </a:r>
            <a:r>
              <a:rPr lang="en-US" sz="2000" dirty="0" err="1">
                <a:latin typeface="Comic Sans MS" pitchFamily="66" charset="0"/>
              </a:rPr>
              <a:t>nextBook</a:t>
            </a:r>
            <a:r>
              <a:rPr lang="en-US" sz="2000" dirty="0">
                <a:latin typeface="Comic Sans MS" pitchFamily="66" charset="0"/>
              </a:rPr>
              <a:t> = new Book( );</a:t>
            </a:r>
          </a:p>
        </p:txBody>
      </p:sp>
      <p:sp>
        <p:nvSpPr>
          <p:cNvPr id="27655" name="Text Box 13"/>
          <p:cNvSpPr txBox="1">
            <a:spLocks noChangeArrowheads="1"/>
          </p:cNvSpPr>
          <p:nvPr/>
        </p:nvSpPr>
        <p:spPr bwMode="auto">
          <a:xfrm>
            <a:off x="2711225" y="2592368"/>
            <a:ext cx="4105611" cy="34163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T</a:t>
            </a:r>
            <a:r>
              <a:rPr lang="en-US" sz="1800" dirty="0" smtClean="0">
                <a:latin typeface="Comic Sans MS" pitchFamily="66" charset="0"/>
              </a:rPr>
              <a:t>his </a:t>
            </a:r>
            <a:r>
              <a:rPr lang="en-US" sz="1800" dirty="0">
                <a:latin typeface="Comic Sans MS" pitchFamily="66" charset="0"/>
              </a:rPr>
              <a:t>statement takes the Book class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definition and uses it to create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the object “</a:t>
            </a:r>
            <a:r>
              <a:rPr lang="en-US" sz="1800" i="1" dirty="0" err="1">
                <a:solidFill>
                  <a:srgbClr val="FFFF00"/>
                </a:solidFill>
                <a:latin typeface="Comic Sans MS" pitchFamily="66" charset="0"/>
              </a:rPr>
              <a:t>nextBook</a:t>
            </a:r>
            <a:r>
              <a:rPr lang="en-US" sz="1800" i="1" dirty="0">
                <a:latin typeface="Comic Sans MS" pitchFamily="66" charset="0"/>
              </a:rPr>
              <a:t>”</a:t>
            </a:r>
            <a:r>
              <a:rPr lang="en-US" sz="1800" dirty="0">
                <a:latin typeface="Comic Sans MS" pitchFamily="66" charset="0"/>
              </a:rPr>
              <a:t>. 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When creating the object, storage 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is allocated for each of the data 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members defined in the class.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Each data member is initialized to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a standard default value</a:t>
            </a:r>
            <a:r>
              <a:rPr lang="en-US" sz="1800" dirty="0" smtClean="0">
                <a:latin typeface="Comic Sans MS" pitchFamily="66" charset="0"/>
              </a:rPr>
              <a:t>.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 smtClean="0">
                <a:latin typeface="Comic Sans MS" pitchFamily="66" charset="0"/>
              </a:rPr>
              <a:t>Note that </a:t>
            </a:r>
            <a:r>
              <a:rPr lang="en-US" sz="1800" dirty="0" err="1" smtClean="0">
                <a:latin typeface="Comic Sans MS" pitchFamily="66" charset="0"/>
              </a:rPr>
              <a:t>nextBook</a:t>
            </a:r>
            <a:r>
              <a:rPr lang="en-US" sz="1800" dirty="0" smtClean="0">
                <a:latin typeface="Comic Sans MS" pitchFamily="66" charset="0"/>
              </a:rPr>
              <a:t> is a reference</a:t>
            </a:r>
          </a:p>
          <a:p>
            <a:pPr algn="l"/>
            <a:r>
              <a:rPr lang="en-US" sz="1800" dirty="0" smtClean="0">
                <a:latin typeface="Comic Sans MS" pitchFamily="66" charset="0"/>
              </a:rPr>
              <a:t>variable. It “points” to the object.</a:t>
            </a:r>
            <a:endParaRPr lang="en-US" sz="1800" dirty="0">
              <a:latin typeface="Comic Sans MS" pitchFamily="66" charset="0"/>
            </a:endParaRPr>
          </a:p>
        </p:txBody>
      </p:sp>
      <p:pic>
        <p:nvPicPr>
          <p:cNvPr id="27657" name="Picture 5" descr="C:\Documents and Settings\faculty\Local Settings\Temporary Internet Files\Content.IE5\ATUL6LIO\MCj0439819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4898" y="3804253"/>
            <a:ext cx="2509837" cy="250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8" name="TextBox 15"/>
          <p:cNvSpPr txBox="1">
            <a:spLocks noChangeArrowheads="1"/>
          </p:cNvSpPr>
          <p:nvPr/>
        </p:nvSpPr>
        <p:spPr bwMode="auto">
          <a:xfrm rot="-1409113">
            <a:off x="8250021" y="4485195"/>
            <a:ext cx="66877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mic Sans MS" pitchFamily="66" charset="0"/>
              </a:rPr>
              <a:t>title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price</a:t>
            </a:r>
            <a:endParaRPr lang="en-US" sz="16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1" name="Striped Right Arrow 20"/>
          <p:cNvSpPr/>
          <p:nvPr/>
        </p:nvSpPr>
        <p:spPr bwMode="auto">
          <a:xfrm rot="7001296">
            <a:off x="7783450" y="2974969"/>
            <a:ext cx="1494992" cy="743788"/>
          </a:xfrm>
          <a:prstGeom prst="stripedRightArrow">
            <a:avLst>
              <a:gd name="adj1" fmla="val 63082"/>
              <a:gd name="adj2" fmla="val 51927"/>
            </a:avLst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660" name="TextBox 21"/>
          <p:cNvSpPr txBox="1">
            <a:spLocks noChangeArrowheads="1"/>
          </p:cNvSpPr>
          <p:nvPr/>
        </p:nvSpPr>
        <p:spPr bwMode="auto">
          <a:xfrm>
            <a:off x="8077201" y="6008688"/>
            <a:ext cx="1300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latin typeface="Comic Sans MS" pitchFamily="66" charset="0"/>
              </a:rPr>
              <a:t>nextBook</a:t>
            </a:r>
            <a:endParaRPr 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0279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7927" y="2961516"/>
            <a:ext cx="445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Sending Messages to Objects</a:t>
            </a:r>
          </a:p>
        </p:txBody>
      </p:sp>
    </p:spTree>
    <p:extLst>
      <p:ext uri="{BB962C8B-B14F-4D97-AF65-F5344CB8AC3E}">
        <p14:creationId xmlns:p14="http://schemas.microsoft.com/office/powerpoint/2010/main" val="1089279440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302728" y="1563415"/>
            <a:ext cx="5067414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mic Sans MS" pitchFamily="66" charset="0"/>
              </a:rPr>
              <a:t>nextBook.setTitle</a:t>
            </a:r>
            <a:r>
              <a:rPr lang="en-US" sz="2000" dirty="0" smtClean="0">
                <a:latin typeface="Comic Sans MS" pitchFamily="66" charset="0"/>
              </a:rPr>
              <a:t>(“Java for </a:t>
            </a:r>
            <a:r>
              <a:rPr lang="en-US" sz="2000" dirty="0">
                <a:latin typeface="Comic Sans MS" pitchFamily="66" charset="0"/>
              </a:rPr>
              <a:t>Everyone” );</a:t>
            </a:r>
          </a:p>
        </p:txBody>
      </p:sp>
      <p:pic>
        <p:nvPicPr>
          <p:cNvPr id="28681" name="Picture 5" descr="C:\Documents and Settings\faculty\Local Settings\Temporary Internet Files\Content.IE5\ATUL6LIO\MCj0439819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6525" y="2994957"/>
            <a:ext cx="2509837" cy="250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2" name="TextBox 15"/>
          <p:cNvSpPr txBox="1">
            <a:spLocks noChangeArrowheads="1"/>
          </p:cNvSpPr>
          <p:nvPr/>
        </p:nvSpPr>
        <p:spPr bwMode="auto">
          <a:xfrm rot="-1409113">
            <a:off x="7829607" y="3665388"/>
            <a:ext cx="66877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mic Sans MS" pitchFamily="66" charset="0"/>
              </a:rPr>
              <a:t>title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price</a:t>
            </a:r>
            <a:endParaRPr lang="en-US" sz="16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1" name="Striped Right Arrow 20"/>
          <p:cNvSpPr/>
          <p:nvPr/>
        </p:nvSpPr>
        <p:spPr bwMode="auto">
          <a:xfrm rot="2956823">
            <a:off x="6464038" y="2348177"/>
            <a:ext cx="1518747" cy="654555"/>
          </a:xfrm>
          <a:prstGeom prst="stripedRightArrow">
            <a:avLst>
              <a:gd name="adj1" fmla="val 63082"/>
              <a:gd name="adj2" fmla="val 51927"/>
            </a:avLst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684" name="TextBox 11"/>
          <p:cNvSpPr txBox="1">
            <a:spLocks noChangeArrowheads="1"/>
          </p:cNvSpPr>
          <p:nvPr/>
        </p:nvSpPr>
        <p:spPr bwMode="auto">
          <a:xfrm rot="2938280">
            <a:off x="6771286" y="2430557"/>
            <a:ext cx="9813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mic Sans MS" pitchFamily="66" charset="0"/>
              </a:rPr>
              <a:t>message</a:t>
            </a:r>
          </a:p>
        </p:txBody>
      </p:sp>
      <p:sp>
        <p:nvSpPr>
          <p:cNvPr id="13" name="TextBox 21"/>
          <p:cNvSpPr txBox="1">
            <a:spLocks noChangeArrowheads="1"/>
          </p:cNvSpPr>
          <p:nvPr/>
        </p:nvSpPr>
        <p:spPr bwMode="auto">
          <a:xfrm>
            <a:off x="7814442" y="5336026"/>
            <a:ext cx="1300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latin typeface="Comic Sans MS" pitchFamily="66" charset="0"/>
              </a:rPr>
              <a:t>nextBook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28195" y="2690649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CECFF"/>
                </a:solidFill>
                <a:latin typeface="Comic Sans MS" pitchFamily="66" charset="0"/>
              </a:rPr>
              <a:t>object</a:t>
            </a:r>
          </a:p>
          <a:p>
            <a:r>
              <a:rPr lang="en-US" sz="1800" dirty="0">
                <a:solidFill>
                  <a:srgbClr val="CCECFF"/>
                </a:solidFill>
                <a:latin typeface="Comic Sans MS" pitchFamily="66" charset="0"/>
              </a:rPr>
              <a:t>name</a:t>
            </a:r>
          </a:p>
        </p:txBody>
      </p:sp>
      <p:cxnSp>
        <p:nvCxnSpPr>
          <p:cNvPr id="14" name="Straight Arrow Connector 13"/>
          <p:cNvCxnSpPr>
            <a:stCxn id="11" idx="0"/>
          </p:cNvCxnSpPr>
          <p:nvPr/>
        </p:nvCxnSpPr>
        <p:spPr bwMode="auto">
          <a:xfrm rot="5400000" flipH="1" flipV="1">
            <a:off x="2350842" y="2340333"/>
            <a:ext cx="672662" cy="2797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300249" y="2554016"/>
            <a:ext cx="3417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CECFF"/>
                </a:solidFill>
              </a:rPr>
              <a:t>.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rot="16200000" flipV="1">
            <a:off x="3079532" y="2385849"/>
            <a:ext cx="756744" cy="4204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951890" y="2617077"/>
            <a:ext cx="1083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CECFF"/>
                </a:solidFill>
                <a:latin typeface="Comic Sans MS" pitchFamily="66" charset="0"/>
              </a:rPr>
              <a:t>method </a:t>
            </a:r>
            <a:endParaRPr lang="en-US" sz="1800" dirty="0">
              <a:solidFill>
                <a:srgbClr val="CCECFF"/>
              </a:solidFill>
              <a:latin typeface="Comic Sans MS" pitchFamily="66" charset="0"/>
            </a:endParaRPr>
          </a:p>
          <a:p>
            <a:r>
              <a:rPr lang="en-US" sz="1800" dirty="0">
                <a:solidFill>
                  <a:srgbClr val="CCECFF"/>
                </a:solidFill>
                <a:latin typeface="Comic Sans MS" pitchFamily="66" charset="0"/>
              </a:rPr>
              <a:t>name</a:t>
            </a:r>
          </a:p>
        </p:txBody>
      </p:sp>
      <p:cxnSp>
        <p:nvCxnSpPr>
          <p:cNvPr id="20" name="Straight Arrow Connector 19"/>
          <p:cNvCxnSpPr>
            <a:stCxn id="18" idx="0"/>
          </p:cNvCxnSpPr>
          <p:nvPr/>
        </p:nvCxnSpPr>
        <p:spPr bwMode="auto">
          <a:xfrm rot="16200000" flipV="1">
            <a:off x="4049457" y="2172668"/>
            <a:ext cx="620110" cy="268706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5340858" y="1177158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CCECFF"/>
                </a:solidFill>
                <a:latin typeface="Comic Sans MS" pitchFamily="66" charset="0"/>
              </a:rPr>
              <a:t>Pa</a:t>
            </a:r>
            <a:r>
              <a:rPr lang="en-US" sz="1800" dirty="0" smtClean="0">
                <a:solidFill>
                  <a:srgbClr val="CCECFF"/>
                </a:solidFill>
                <a:latin typeface="Comic Sans MS" pitchFamily="66" charset="0"/>
              </a:rPr>
              <a:t>rameters</a:t>
            </a:r>
            <a:endParaRPr lang="en-US" sz="1800" dirty="0">
              <a:solidFill>
                <a:srgbClr val="CCEC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1610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275996" y="4335519"/>
            <a:ext cx="2186151" cy="1169275"/>
          </a:xfrm>
          <a:prstGeom prst="rect">
            <a:avLst/>
          </a:prstGeom>
          <a:gradFill rotWithShape="0"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/>
          </a:gra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3572776" y="4488199"/>
            <a:ext cx="186063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Tahoma" pitchFamily="34" charset="0"/>
              </a:rPr>
              <a:t>void </a:t>
            </a:r>
            <a:r>
              <a:rPr lang="en-US" sz="1400" dirty="0" err="1" smtClean="0">
                <a:solidFill>
                  <a:schemeClr val="bg1"/>
                </a:solidFill>
                <a:latin typeface="Tahoma" pitchFamily="34" charset="0"/>
              </a:rPr>
              <a:t>setTitle</a:t>
            </a:r>
            <a:r>
              <a:rPr lang="en-US" sz="1400" dirty="0" smtClean="0">
                <a:solidFill>
                  <a:schemeClr val="bg1"/>
                </a:solidFill>
                <a:latin typeface="Tahoma" pitchFamily="34" charset="0"/>
              </a:rPr>
              <a:t>(string </a:t>
            </a:r>
            <a:r>
              <a:rPr lang="en-US" sz="1400" dirty="0">
                <a:solidFill>
                  <a:schemeClr val="bg1"/>
                </a:solidFill>
                <a:latin typeface="Tahoma" pitchFamily="34" charset="0"/>
              </a:rPr>
              <a:t>t)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Tahoma" pitchFamily="34" charset="0"/>
              </a:rPr>
              <a:t>{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Tahoma" pitchFamily="34" charset="0"/>
              </a:rPr>
              <a:t>     title = t;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Tahoma" pitchFamily="34" charset="0"/>
              </a:rPr>
              <a:t>}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580413" y="1392720"/>
            <a:ext cx="5067413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mic Sans MS" pitchFamily="66" charset="0"/>
              </a:rPr>
              <a:t>nextBook.setTitle</a:t>
            </a:r>
            <a:r>
              <a:rPr lang="en-US" sz="2000" dirty="0" smtClean="0">
                <a:latin typeface="Comic Sans MS" pitchFamily="66" charset="0"/>
              </a:rPr>
              <a:t>(“Java for </a:t>
            </a:r>
            <a:r>
              <a:rPr lang="en-US" sz="2000" dirty="0">
                <a:latin typeface="Comic Sans MS" pitchFamily="66" charset="0"/>
              </a:rPr>
              <a:t>Everyone</a:t>
            </a:r>
            <a:r>
              <a:rPr lang="en-US" sz="2000" dirty="0" smtClean="0">
                <a:latin typeface="Comic Sans MS" pitchFamily="66" charset="0"/>
              </a:rPr>
              <a:t>”);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28679" name="Text Box 13"/>
          <p:cNvSpPr txBox="1">
            <a:spLocks noChangeArrowheads="1"/>
          </p:cNvSpPr>
          <p:nvPr/>
        </p:nvSpPr>
        <p:spPr bwMode="auto">
          <a:xfrm>
            <a:off x="2532993" y="2414752"/>
            <a:ext cx="3991798" cy="206210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latin typeface="Comic Sans MS" pitchFamily="66" charset="0"/>
              </a:rPr>
              <a:t>This statement </a:t>
            </a:r>
            <a:r>
              <a:rPr lang="en-US" sz="1600" dirty="0" smtClean="0">
                <a:latin typeface="Comic Sans MS" pitchFamily="66" charset="0"/>
              </a:rPr>
              <a:t>sends </a:t>
            </a:r>
            <a:r>
              <a:rPr lang="en-US" sz="1600" dirty="0">
                <a:latin typeface="Comic Sans MS" pitchFamily="66" charset="0"/>
              </a:rPr>
              <a:t>the </a:t>
            </a:r>
            <a:r>
              <a:rPr lang="en-US" sz="1600" dirty="0" err="1" smtClean="0">
                <a:latin typeface="Comic Sans MS" pitchFamily="66" charset="0"/>
              </a:rPr>
              <a:t>setTitle</a:t>
            </a:r>
            <a:r>
              <a:rPr lang="en-US" sz="1600" dirty="0" smtClean="0">
                <a:latin typeface="Comic Sans MS" pitchFamily="66" charset="0"/>
              </a:rPr>
              <a:t> </a:t>
            </a:r>
            <a:endParaRPr lang="en-US" sz="1600" dirty="0">
              <a:latin typeface="Comic Sans MS" pitchFamily="66" charset="0"/>
            </a:endParaRPr>
          </a:p>
          <a:p>
            <a:pPr algn="l"/>
            <a:r>
              <a:rPr lang="en-US" sz="1600" dirty="0">
                <a:latin typeface="Comic Sans MS" pitchFamily="66" charset="0"/>
              </a:rPr>
              <a:t>message to the object named </a:t>
            </a:r>
            <a:r>
              <a:rPr lang="en-US" sz="1600" dirty="0" err="1">
                <a:latin typeface="Comic Sans MS" pitchFamily="66" charset="0"/>
              </a:rPr>
              <a:t>nextBook</a:t>
            </a:r>
            <a:r>
              <a:rPr lang="en-US" sz="1600" dirty="0">
                <a:latin typeface="Comic Sans MS" pitchFamily="66" charset="0"/>
              </a:rPr>
              <a:t>.</a:t>
            </a:r>
          </a:p>
          <a:p>
            <a:pPr algn="l"/>
            <a:endParaRPr lang="en-US" sz="1600" dirty="0">
              <a:latin typeface="Comic Sans MS" pitchFamily="66" charset="0"/>
            </a:endParaRPr>
          </a:p>
          <a:p>
            <a:pPr algn="l"/>
            <a:r>
              <a:rPr lang="en-US" sz="1600" dirty="0">
                <a:latin typeface="Comic Sans MS" pitchFamily="66" charset="0"/>
              </a:rPr>
              <a:t>As the method executes, the value of</a:t>
            </a:r>
          </a:p>
          <a:p>
            <a:pPr algn="l"/>
            <a:r>
              <a:rPr lang="en-US" sz="1600" dirty="0">
                <a:latin typeface="Comic Sans MS" pitchFamily="66" charset="0"/>
              </a:rPr>
              <a:t>the parameter </a:t>
            </a:r>
            <a:r>
              <a:rPr lang="en-US" sz="1600" dirty="0" smtClean="0">
                <a:latin typeface="Comic Sans MS" pitchFamily="66" charset="0"/>
              </a:rPr>
              <a:t>“t” </a:t>
            </a:r>
            <a:r>
              <a:rPr lang="en-US" sz="1600" dirty="0">
                <a:latin typeface="Comic Sans MS" pitchFamily="66" charset="0"/>
              </a:rPr>
              <a:t>is stored in the </a:t>
            </a:r>
          </a:p>
          <a:p>
            <a:pPr algn="l"/>
            <a:r>
              <a:rPr lang="en-US" sz="1600" dirty="0">
                <a:latin typeface="Comic Sans MS" pitchFamily="66" charset="0"/>
              </a:rPr>
              <a:t>instance variable </a:t>
            </a:r>
            <a:r>
              <a:rPr lang="en-US" sz="1600" i="1" dirty="0" smtClean="0">
                <a:latin typeface="Century Schoolbook" panose="02040604050505020304" pitchFamily="18" charset="0"/>
              </a:rPr>
              <a:t>title</a:t>
            </a:r>
            <a:r>
              <a:rPr lang="en-US" sz="1600" dirty="0" smtClean="0">
                <a:latin typeface="Comic Sans MS" pitchFamily="66" charset="0"/>
              </a:rPr>
              <a:t> in the object</a:t>
            </a:r>
          </a:p>
          <a:p>
            <a:pPr algn="l"/>
            <a:r>
              <a:rPr lang="en-US" sz="1600" dirty="0" smtClean="0">
                <a:latin typeface="Comic Sans MS" pitchFamily="66" charset="0"/>
              </a:rPr>
              <a:t>named </a:t>
            </a:r>
            <a:r>
              <a:rPr lang="en-US" sz="1600" i="1" dirty="0" err="1" smtClean="0">
                <a:latin typeface="Century Schoolbook" panose="02040604050505020304" pitchFamily="18" charset="0"/>
              </a:rPr>
              <a:t>nextBook</a:t>
            </a:r>
            <a:r>
              <a:rPr lang="en-US" sz="1600" dirty="0" smtClean="0">
                <a:latin typeface="Comic Sans MS" pitchFamily="66" charset="0"/>
              </a:rPr>
              <a:t>.</a:t>
            </a:r>
            <a:endParaRPr lang="en-US" sz="1600" dirty="0">
              <a:latin typeface="Comic Sans MS" pitchFamily="66" charset="0"/>
            </a:endParaRPr>
          </a:p>
          <a:p>
            <a:pPr algn="l"/>
            <a:endParaRPr lang="en-US" sz="1600" dirty="0">
              <a:latin typeface="Comic Sans MS" pitchFamily="66" charset="0"/>
            </a:endParaRPr>
          </a:p>
        </p:txBody>
      </p:sp>
      <p:pic>
        <p:nvPicPr>
          <p:cNvPr id="28681" name="Picture 5" descr="C:\Documents and Settings\faculty\Local Settings\Temporary Internet Files\Content.IE5\ATUL6LIO\MCj0439819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6525" y="2994957"/>
            <a:ext cx="2509837" cy="250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2" name="TextBox 15"/>
          <p:cNvSpPr txBox="1">
            <a:spLocks noChangeArrowheads="1"/>
          </p:cNvSpPr>
          <p:nvPr/>
        </p:nvSpPr>
        <p:spPr bwMode="auto">
          <a:xfrm rot="-1409113">
            <a:off x="7827586" y="3578882"/>
            <a:ext cx="66877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mic Sans MS" pitchFamily="66" charset="0"/>
              </a:rPr>
              <a:t>title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mic Sans MS" pitchFamily="66" charset="0"/>
              </a:rPr>
              <a:t>price</a:t>
            </a:r>
            <a:endParaRPr lang="en-US" sz="16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1" name="Striped Right Arrow 20"/>
          <p:cNvSpPr/>
          <p:nvPr/>
        </p:nvSpPr>
        <p:spPr bwMode="auto">
          <a:xfrm rot="2956823">
            <a:off x="6464038" y="2348177"/>
            <a:ext cx="1518747" cy="654555"/>
          </a:xfrm>
          <a:prstGeom prst="stripedRightArrow">
            <a:avLst>
              <a:gd name="adj1" fmla="val 63082"/>
              <a:gd name="adj2" fmla="val 51927"/>
            </a:avLst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684" name="TextBox 11"/>
          <p:cNvSpPr txBox="1">
            <a:spLocks noChangeArrowheads="1"/>
          </p:cNvSpPr>
          <p:nvPr/>
        </p:nvSpPr>
        <p:spPr bwMode="auto">
          <a:xfrm rot="2938280">
            <a:off x="6771286" y="2430557"/>
            <a:ext cx="9813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mic Sans MS" pitchFamily="66" charset="0"/>
              </a:rPr>
              <a:t>message</a:t>
            </a:r>
          </a:p>
        </p:txBody>
      </p:sp>
      <p:sp>
        <p:nvSpPr>
          <p:cNvPr id="13" name="TextBox 21"/>
          <p:cNvSpPr txBox="1">
            <a:spLocks noChangeArrowheads="1"/>
          </p:cNvSpPr>
          <p:nvPr/>
        </p:nvSpPr>
        <p:spPr bwMode="auto">
          <a:xfrm>
            <a:off x="7814442" y="5336026"/>
            <a:ext cx="13001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latin typeface="Comic Sans MS" pitchFamily="66" charset="0"/>
              </a:rPr>
              <a:t>nextBook</a:t>
            </a:r>
            <a:endParaRPr 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9749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044446" y="1145900"/>
            <a:ext cx="67826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An object’s attributes describe its</a:t>
            </a:r>
          </a:p>
          <a:p>
            <a:r>
              <a:rPr lang="en-US" sz="1800" dirty="0">
                <a:latin typeface="Comic Sans MS" pitchFamily="66" charset="0"/>
              </a:rPr>
              <a:t>“state of being</a:t>
            </a:r>
            <a:r>
              <a:rPr lang="en-US" sz="1800" dirty="0" smtClean="0">
                <a:latin typeface="Comic Sans MS" pitchFamily="66" charset="0"/>
              </a:rPr>
              <a:t>”. 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5364" name="Text Box 19"/>
          <p:cNvSpPr txBox="1">
            <a:spLocks noChangeArrowheads="1"/>
          </p:cNvSpPr>
          <p:nvPr/>
        </p:nvSpPr>
        <p:spPr bwMode="auto">
          <a:xfrm>
            <a:off x="4256928" y="2045384"/>
            <a:ext cx="449834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For our application, we are interested </a:t>
            </a:r>
            <a:r>
              <a:rPr lang="en-US" sz="1800" dirty="0" smtClean="0">
                <a:latin typeface="Comic Sans MS" pitchFamily="66" charset="0"/>
              </a:rPr>
              <a:t>in</a:t>
            </a:r>
          </a:p>
          <a:p>
            <a:r>
              <a:rPr lang="en-US" sz="1800" dirty="0" smtClean="0">
                <a:latin typeface="Comic Sans MS" pitchFamily="66" charset="0"/>
              </a:rPr>
              <a:t>the value stored in the counter.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5366" name="TextBox 24"/>
          <p:cNvSpPr txBox="1">
            <a:spLocks noChangeArrowheads="1"/>
          </p:cNvSpPr>
          <p:nvPr/>
        </p:nvSpPr>
        <p:spPr bwMode="auto">
          <a:xfrm>
            <a:off x="6173317" y="5108864"/>
            <a:ext cx="66556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value</a:t>
            </a:r>
          </a:p>
        </p:txBody>
      </p:sp>
      <p:pic>
        <p:nvPicPr>
          <p:cNvPr id="12290" name="Picture 2" descr="http://img.ehowcdn.com/article-new/ehow/images/a06/g1/s7/hit-counter-information-800x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649" y="3102728"/>
            <a:ext cx="2384229" cy="159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 flipV="1">
            <a:off x="6470729" y="4095990"/>
            <a:ext cx="0" cy="1012874"/>
          </a:xfrm>
          <a:prstGeom prst="straightConnector1">
            <a:avLst/>
          </a:prstGeom>
          <a:solidFill>
            <a:schemeClr val="bg1"/>
          </a:solidFill>
          <a:ln w="31750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97597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1752600"/>
            <a:ext cx="2444262" cy="65900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smtClean="0">
                <a:latin typeface="Comic Sans MS" pitchFamily="66" charset="0"/>
              </a:rPr>
              <a:t>Constructors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2057400" y="2574281"/>
            <a:ext cx="7427033" cy="20313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Creating objects with </a:t>
            </a:r>
            <a:r>
              <a:rPr lang="en-US" sz="1800" dirty="0" smtClean="0">
                <a:latin typeface="Comic Sans MS" pitchFamily="66" charset="0"/>
              </a:rPr>
              <a:t>uninitialized </a:t>
            </a:r>
            <a:r>
              <a:rPr lang="en-US" sz="1800" dirty="0">
                <a:latin typeface="Comic Sans MS" pitchFamily="66" charset="0"/>
              </a:rPr>
              <a:t>member data can be dangerous.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 smtClean="0">
                <a:latin typeface="Comic Sans MS" pitchFamily="66" charset="0"/>
              </a:rPr>
              <a:t>If you try to use an </a:t>
            </a:r>
            <a:r>
              <a:rPr lang="en-US" sz="1800" dirty="0" smtClean="0">
                <a:latin typeface="Comic Sans MS" pitchFamily="66" charset="0"/>
              </a:rPr>
              <a:t>uninitialized </a:t>
            </a:r>
            <a:r>
              <a:rPr lang="en-US" sz="1800" dirty="0" smtClean="0">
                <a:latin typeface="Comic Sans MS" pitchFamily="66" charset="0"/>
              </a:rPr>
              <a:t>instance variable in a program, </a:t>
            </a:r>
          </a:p>
          <a:p>
            <a:pPr algn="l"/>
            <a:r>
              <a:rPr lang="en-US" sz="1800" dirty="0" smtClean="0">
                <a:latin typeface="Comic Sans MS" pitchFamily="66" charset="0"/>
              </a:rPr>
              <a:t>Eclipse will tell you that you have an error.</a:t>
            </a:r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Constructors provide us with a handy way to initialize member data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when an object is created.</a:t>
            </a:r>
          </a:p>
        </p:txBody>
      </p:sp>
    </p:spTree>
    <p:extLst>
      <p:ext uri="{BB962C8B-B14F-4D97-AF65-F5344CB8AC3E}">
        <p14:creationId xmlns:p14="http://schemas.microsoft.com/office/powerpoint/2010/main" val="28281644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3362849" y="2843182"/>
            <a:ext cx="4834978" cy="92333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Important Note: Constructors don’t create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objects! They are used to </a:t>
            </a:r>
            <a:r>
              <a:rPr lang="en-US" sz="1800" b="1" dirty="0">
                <a:latin typeface="Comic Sans MS" pitchFamily="66" charset="0"/>
              </a:rPr>
              <a:t>initialize</a:t>
            </a:r>
            <a:r>
              <a:rPr lang="en-US" sz="1800" dirty="0">
                <a:latin typeface="Comic Sans MS" pitchFamily="66" charset="0"/>
              </a:rPr>
              <a:t> data 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in an object.</a:t>
            </a:r>
          </a:p>
        </p:txBody>
      </p:sp>
    </p:spTree>
    <p:extLst>
      <p:ext uri="{BB962C8B-B14F-4D97-AF65-F5344CB8AC3E}">
        <p14:creationId xmlns:p14="http://schemas.microsoft.com/office/powerpoint/2010/main" val="10768734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832" y="1846217"/>
            <a:ext cx="4387780" cy="68328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Constructor Definition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019362" y="2829173"/>
            <a:ext cx="6192721" cy="147732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A constructor is a member method of a class, but it has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two unique qualities: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omic Sans MS" pitchFamily="66" charset="0"/>
              </a:rPr>
              <a:t>It </a:t>
            </a:r>
            <a:r>
              <a:rPr lang="en-US" sz="1800" dirty="0">
                <a:latin typeface="Comic Sans MS" pitchFamily="66" charset="0"/>
              </a:rPr>
              <a:t>must have the same name as the class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omic Sans MS" pitchFamily="66" charset="0"/>
              </a:rPr>
              <a:t>It </a:t>
            </a:r>
            <a:r>
              <a:rPr lang="en-US" sz="1800" dirty="0">
                <a:latin typeface="Comic Sans MS" pitchFamily="66" charset="0"/>
              </a:rPr>
              <a:t>has no return type </a:t>
            </a:r>
            <a:r>
              <a:rPr lang="en-US" sz="1800" dirty="0" smtClean="0">
                <a:latin typeface="Comic Sans MS" pitchFamily="66" charset="0"/>
              </a:rPr>
              <a:t>(not </a:t>
            </a:r>
            <a:r>
              <a:rPr lang="en-US" sz="1800" dirty="0">
                <a:latin typeface="Comic Sans MS" pitchFamily="66" charset="0"/>
              </a:rPr>
              <a:t>even void)</a:t>
            </a:r>
          </a:p>
        </p:txBody>
      </p:sp>
    </p:spTree>
    <p:extLst>
      <p:ext uri="{BB962C8B-B14F-4D97-AF65-F5344CB8AC3E}">
        <p14:creationId xmlns:p14="http://schemas.microsoft.com/office/powerpoint/2010/main" val="4025384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5105566" y="4593023"/>
            <a:ext cx="4556055" cy="83099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This is the constructor for the Book class.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Notice that it has the same name as the class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and has no return type.</a:t>
            </a:r>
          </a:p>
        </p:txBody>
      </p:sp>
      <p:sp>
        <p:nvSpPr>
          <p:cNvPr id="9219" name="Line 4"/>
          <p:cNvSpPr>
            <a:spLocks noChangeShapeType="1"/>
          </p:cNvSpPr>
          <p:nvPr/>
        </p:nvSpPr>
        <p:spPr bwMode="auto">
          <a:xfrm flipH="1" flipV="1">
            <a:off x="5466303" y="4059533"/>
            <a:ext cx="892456" cy="554507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2721401" y="2406610"/>
            <a:ext cx="332655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class </a:t>
            </a:r>
            <a:r>
              <a:rPr lang="en-US" sz="1800" dirty="0" smtClean="0">
                <a:latin typeface="Comic Sans MS" pitchFamily="66" charset="0"/>
              </a:rPr>
              <a:t>Book {</a:t>
            </a:r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	private string title;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	private double price;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	public Book( </a:t>
            </a:r>
            <a:r>
              <a:rPr lang="en-US" sz="1800" dirty="0" smtClean="0">
                <a:latin typeface="Comic Sans MS" pitchFamily="66" charset="0"/>
              </a:rPr>
              <a:t>) {</a:t>
            </a:r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	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                  . . .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          }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73673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6118459" y="1512811"/>
            <a:ext cx="3413114" cy="83099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In a default (non-parameterized) 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constructor set values to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reasonable default values.</a:t>
            </a:r>
          </a:p>
        </p:txBody>
      </p:sp>
      <p:sp>
        <p:nvSpPr>
          <p:cNvPr id="9219" name="Line 4"/>
          <p:cNvSpPr>
            <a:spLocks noChangeShapeType="1"/>
          </p:cNvSpPr>
          <p:nvPr/>
        </p:nvSpPr>
        <p:spPr bwMode="auto">
          <a:xfrm flipH="1">
            <a:off x="5817995" y="2343808"/>
            <a:ext cx="1875576" cy="1635339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2911049" y="2211072"/>
            <a:ext cx="332655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class </a:t>
            </a:r>
            <a:r>
              <a:rPr lang="en-US" sz="1800" dirty="0" smtClean="0">
                <a:latin typeface="Comic Sans MS" pitchFamily="66" charset="0"/>
              </a:rPr>
              <a:t>Book {</a:t>
            </a:r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	private string title;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	private double price;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	public Book( </a:t>
            </a:r>
            <a:r>
              <a:rPr lang="en-US" sz="1800" dirty="0" smtClean="0">
                <a:latin typeface="Comic Sans MS" pitchFamily="66" charset="0"/>
              </a:rPr>
              <a:t>) {</a:t>
            </a:r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	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	     title = “none”;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              price = 0.0;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              rating = 0;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          }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95406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4565" y="1999622"/>
            <a:ext cx="3340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METHOD OVERLOADING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5308" y="2813539"/>
            <a:ext cx="5694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latin typeface="Comic Sans MS" panose="030F0702030302020204" pitchFamily="66" charset="0"/>
              </a:rPr>
              <a:t>We say that a method is overloaded when we have</a:t>
            </a:r>
          </a:p>
          <a:p>
            <a:pPr algn="l"/>
            <a:r>
              <a:rPr lang="en-US" sz="1800" dirty="0" smtClean="0">
                <a:latin typeface="Comic Sans MS" panose="030F0702030302020204" pitchFamily="66" charset="0"/>
              </a:rPr>
              <a:t>two or more methods with the same name, but with</a:t>
            </a:r>
          </a:p>
          <a:p>
            <a:pPr algn="l"/>
            <a:r>
              <a:rPr lang="en-US" sz="1800" dirty="0" smtClean="0">
                <a:latin typeface="Comic Sans MS" panose="030F0702030302020204" pitchFamily="66" charset="0"/>
              </a:rPr>
              <a:t>different signatures.</a:t>
            </a:r>
            <a:endParaRPr lang="en-US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091668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6492929" y="3342290"/>
            <a:ext cx="3260829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Constructors can be </a:t>
            </a:r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overloaded.</a:t>
            </a:r>
            <a:endParaRPr lang="en-US" sz="1600" dirty="0">
              <a:solidFill>
                <a:srgbClr val="CCECFF"/>
              </a:solidFill>
              <a:latin typeface="Comic Sans MS" pitchFamily="66" charset="0"/>
            </a:endParaRPr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2730525" y="945955"/>
            <a:ext cx="466506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class </a:t>
            </a:r>
            <a:r>
              <a:rPr lang="en-US" sz="1800" dirty="0" smtClean="0">
                <a:latin typeface="Comic Sans MS" pitchFamily="66" charset="0"/>
              </a:rPr>
              <a:t>Book {</a:t>
            </a:r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	private string title;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	private double price;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	public Book( </a:t>
            </a:r>
            <a:r>
              <a:rPr lang="en-US" sz="1800" dirty="0" smtClean="0">
                <a:latin typeface="Comic Sans MS" pitchFamily="66" charset="0"/>
              </a:rPr>
              <a:t>) {</a:t>
            </a:r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	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	     title = “none”;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              price = 0;0;</a:t>
            </a:r>
          </a:p>
          <a:p>
            <a:pPr algn="l"/>
            <a:r>
              <a:rPr lang="en-US" sz="1800" dirty="0" smtClean="0">
                <a:latin typeface="Comic Sans MS" pitchFamily="66" charset="0"/>
              </a:rPr>
              <a:t>             }</a:t>
            </a:r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	public Book(string t, double </a:t>
            </a:r>
            <a:r>
              <a:rPr lang="en-US" sz="1800" dirty="0" err="1" smtClean="0">
                <a:latin typeface="Comic Sans MS" pitchFamily="66" charset="0"/>
              </a:rPr>
              <a:t>pr</a:t>
            </a:r>
            <a:r>
              <a:rPr lang="en-US" sz="1800" dirty="0" smtClean="0">
                <a:latin typeface="Comic Sans MS" pitchFamily="66" charset="0"/>
              </a:rPr>
              <a:t> ) {</a:t>
            </a:r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	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	     title = t;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              price = pr;</a:t>
            </a:r>
          </a:p>
          <a:p>
            <a:pPr algn="l"/>
            <a:r>
              <a:rPr lang="en-US" sz="1800" dirty="0" smtClean="0">
                <a:latin typeface="Comic Sans MS" pitchFamily="66" charset="0"/>
              </a:rPr>
              <a:t>             }</a:t>
            </a:r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5355771" y="2552281"/>
            <a:ext cx="1045029" cy="968688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5536489" y="3520969"/>
            <a:ext cx="864311" cy="75674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69068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6492929" y="3342291"/>
            <a:ext cx="3169457" cy="5847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This constructor stores values </a:t>
            </a:r>
          </a:p>
          <a:p>
            <a:pPr algn="l"/>
            <a:r>
              <a:rPr lang="en-US" sz="1600" dirty="0">
                <a:solidFill>
                  <a:srgbClr val="CCECFF"/>
                </a:solidFill>
                <a:latin typeface="Comic Sans MS" pitchFamily="66" charset="0"/>
              </a:rPr>
              <a:t>that are passed as </a:t>
            </a:r>
            <a:r>
              <a:rPr lang="en-US" sz="1600" dirty="0" smtClean="0">
                <a:solidFill>
                  <a:srgbClr val="CCECFF"/>
                </a:solidFill>
                <a:latin typeface="Comic Sans MS" pitchFamily="66" charset="0"/>
              </a:rPr>
              <a:t>parameters.</a:t>
            </a:r>
            <a:endParaRPr lang="en-US" sz="1600" dirty="0">
              <a:solidFill>
                <a:srgbClr val="CCECFF"/>
              </a:solidFill>
              <a:latin typeface="Comic Sans MS" pitchFamily="66" charset="0"/>
            </a:endParaRPr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2740574" y="996199"/>
            <a:ext cx="4511171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class </a:t>
            </a:r>
            <a:r>
              <a:rPr lang="en-US" sz="1800" dirty="0" smtClean="0">
                <a:latin typeface="Comic Sans MS" pitchFamily="66" charset="0"/>
              </a:rPr>
              <a:t>Book {</a:t>
            </a:r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	private string title;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	private double price;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	public Book( </a:t>
            </a:r>
            <a:r>
              <a:rPr lang="en-US" sz="1800" dirty="0" smtClean="0">
                <a:latin typeface="Comic Sans MS" pitchFamily="66" charset="0"/>
              </a:rPr>
              <a:t>) {</a:t>
            </a:r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	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	     title = “none”;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              price = 0;0;</a:t>
            </a:r>
          </a:p>
          <a:p>
            <a:pPr algn="l"/>
            <a:r>
              <a:rPr lang="en-US" sz="1800" dirty="0" smtClean="0">
                <a:latin typeface="Comic Sans MS" pitchFamily="66" charset="0"/>
              </a:rPr>
              <a:t>             }</a:t>
            </a:r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	public Book(string t, double </a:t>
            </a:r>
            <a:r>
              <a:rPr lang="en-US" sz="1800" dirty="0" err="1" smtClean="0">
                <a:latin typeface="Comic Sans MS" pitchFamily="66" charset="0"/>
              </a:rPr>
              <a:t>pr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>
                <a:latin typeface="Comic Sans MS" pitchFamily="66" charset="0"/>
              </a:rPr>
              <a:t>)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	{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	     title = t;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                   price = pr;</a:t>
            </a:r>
          </a:p>
          <a:p>
            <a:pPr algn="l"/>
            <a:r>
              <a:rPr lang="en-US" sz="1800" dirty="0" smtClean="0">
                <a:latin typeface="Comic Sans MS" pitchFamily="66" charset="0"/>
              </a:rPr>
              <a:t>              }</a:t>
            </a:r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5596932" y="3573517"/>
            <a:ext cx="814381" cy="70708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rgbClr val="CCEC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834589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2705" y="2627587"/>
            <a:ext cx="54072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Comic Sans MS" pitchFamily="66" charset="0"/>
              </a:rPr>
              <a:t>You do not have to write a constructor if</a:t>
            </a:r>
          </a:p>
          <a:p>
            <a:pPr algn="l"/>
            <a:r>
              <a:rPr lang="en-US" sz="2000" dirty="0">
                <a:latin typeface="Comic Sans MS" pitchFamily="66" charset="0"/>
              </a:rPr>
              <a:t>you are happy with the default values that</a:t>
            </a:r>
          </a:p>
          <a:p>
            <a:pPr algn="l"/>
            <a:r>
              <a:rPr lang="en-US" sz="2000" dirty="0">
                <a:latin typeface="Comic Sans MS" pitchFamily="66" charset="0"/>
              </a:rPr>
              <a:t>the compiler uses. The compiler builds a</a:t>
            </a:r>
          </a:p>
          <a:p>
            <a:pPr algn="l"/>
            <a:r>
              <a:rPr lang="en-US" sz="2000" dirty="0">
                <a:latin typeface="Comic Sans MS" pitchFamily="66" charset="0"/>
              </a:rPr>
              <a:t>default constructor for you.</a:t>
            </a:r>
          </a:p>
        </p:txBody>
      </p:sp>
    </p:spTree>
    <p:extLst>
      <p:ext uri="{BB962C8B-B14F-4D97-AF65-F5344CB8AC3E}">
        <p14:creationId xmlns:p14="http://schemas.microsoft.com/office/powerpoint/2010/main" val="4045844397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7394" y="2701159"/>
            <a:ext cx="64620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latin typeface="Comic Sans MS" pitchFamily="66" charset="0"/>
              </a:rPr>
              <a:t>However, </a:t>
            </a:r>
            <a:r>
              <a:rPr lang="en-US" sz="2000" dirty="0">
                <a:latin typeface="Comic Sans MS" pitchFamily="66" charset="0"/>
              </a:rPr>
              <a:t>if you write a parameterized </a:t>
            </a:r>
            <a:r>
              <a:rPr lang="en-US" sz="2000" dirty="0" smtClean="0">
                <a:latin typeface="Comic Sans MS" pitchFamily="66" charset="0"/>
              </a:rPr>
              <a:t>constructor,</a:t>
            </a:r>
            <a:endParaRPr lang="en-US" sz="2000" dirty="0">
              <a:latin typeface="Comic Sans MS" pitchFamily="66" charset="0"/>
            </a:endParaRPr>
          </a:p>
          <a:p>
            <a:pPr algn="l"/>
            <a:r>
              <a:rPr lang="en-US" sz="2000" dirty="0">
                <a:latin typeface="Comic Sans MS" pitchFamily="66" charset="0"/>
              </a:rPr>
              <a:t>you should also write your own default constructor.</a:t>
            </a:r>
          </a:p>
          <a:p>
            <a:pPr algn="l"/>
            <a:r>
              <a:rPr lang="en-US" sz="2000" dirty="0">
                <a:latin typeface="Comic Sans MS" pitchFamily="66" charset="0"/>
              </a:rPr>
              <a:t>the compiler won’t create one for you.</a:t>
            </a:r>
          </a:p>
        </p:txBody>
      </p:sp>
    </p:spTree>
    <p:extLst>
      <p:ext uri="{BB962C8B-B14F-4D97-AF65-F5344CB8AC3E}">
        <p14:creationId xmlns:p14="http://schemas.microsoft.com/office/powerpoint/2010/main" val="25329882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2" y="609601"/>
            <a:ext cx="4885440" cy="76551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An object also has </a:t>
            </a:r>
            <a:r>
              <a:rPr lang="en-US" sz="2000" u="sng" dirty="0" smtClean="0">
                <a:latin typeface="Comic Sans MS" pitchFamily="66" charset="0"/>
              </a:rPr>
              <a:t>behaviors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270316" y="1893411"/>
            <a:ext cx="56525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B</a:t>
            </a:r>
            <a:r>
              <a:rPr lang="en-US" sz="1800" dirty="0" smtClean="0">
                <a:latin typeface="Comic Sans MS" pitchFamily="66" charset="0"/>
              </a:rPr>
              <a:t>ehaviors </a:t>
            </a:r>
            <a:r>
              <a:rPr lang="en-US" sz="1800" dirty="0">
                <a:latin typeface="Comic Sans MS" pitchFamily="66" charset="0"/>
              </a:rPr>
              <a:t>define how you interact with the </a:t>
            </a:r>
            <a:r>
              <a:rPr lang="en-US" sz="1800" dirty="0" smtClean="0">
                <a:latin typeface="Comic Sans MS" pitchFamily="66" charset="0"/>
              </a:rPr>
              <a:t>object.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7413" name="TextBox 11"/>
          <p:cNvSpPr txBox="1">
            <a:spLocks noChangeArrowheads="1"/>
          </p:cNvSpPr>
          <p:nvPr/>
        </p:nvSpPr>
        <p:spPr bwMode="auto">
          <a:xfrm>
            <a:off x="2627857" y="5466544"/>
            <a:ext cx="25090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Get the current value</a:t>
            </a:r>
          </a:p>
          <a:p>
            <a:r>
              <a:rPr lang="en-US" sz="1800" dirty="0">
                <a:latin typeface="Comic Sans MS" pitchFamily="66" charset="0"/>
              </a:rPr>
              <a:t>of the counter</a:t>
            </a:r>
          </a:p>
        </p:txBody>
      </p:sp>
      <p:sp>
        <p:nvSpPr>
          <p:cNvPr id="17414" name="TextBox 12"/>
          <p:cNvSpPr txBox="1">
            <a:spLocks noChangeArrowheads="1"/>
          </p:cNvSpPr>
          <p:nvPr/>
        </p:nvSpPr>
        <p:spPr bwMode="auto">
          <a:xfrm>
            <a:off x="7540232" y="2949971"/>
            <a:ext cx="193549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Subtract one </a:t>
            </a:r>
            <a:r>
              <a:rPr lang="en-US" sz="1800" dirty="0" smtClean="0">
                <a:latin typeface="Comic Sans MS" pitchFamily="66" charset="0"/>
              </a:rPr>
              <a:t>from the </a:t>
            </a:r>
            <a:r>
              <a:rPr lang="en-US" sz="1800" dirty="0">
                <a:latin typeface="Comic Sans MS" pitchFamily="66" charset="0"/>
              </a:rPr>
              <a:t>counter</a:t>
            </a:r>
          </a:p>
        </p:txBody>
      </p:sp>
      <p:sp>
        <p:nvSpPr>
          <p:cNvPr id="17415" name="TextBox 13"/>
          <p:cNvSpPr txBox="1">
            <a:spLocks noChangeArrowheads="1"/>
          </p:cNvSpPr>
          <p:nvPr/>
        </p:nvSpPr>
        <p:spPr bwMode="auto">
          <a:xfrm>
            <a:off x="2064477" y="2886416"/>
            <a:ext cx="26965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Add one to the counter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973251" y="5482964"/>
            <a:ext cx="21371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Reset the counter</a:t>
            </a:r>
          </a:p>
          <a:p>
            <a:r>
              <a:rPr lang="en-US" sz="1800" dirty="0">
                <a:latin typeface="Comic Sans MS" pitchFamily="66" charset="0"/>
              </a:rPr>
              <a:t>t</a:t>
            </a:r>
            <a:r>
              <a:rPr lang="en-US" sz="1800" dirty="0" smtClean="0">
                <a:latin typeface="Comic Sans MS" pitchFamily="66" charset="0"/>
              </a:rPr>
              <a:t>o </a:t>
            </a:r>
            <a:r>
              <a:rPr lang="en-US" sz="1800" dirty="0">
                <a:latin typeface="Comic Sans MS" pitchFamily="66" charset="0"/>
              </a:rPr>
              <a:t>zero</a:t>
            </a:r>
          </a:p>
        </p:txBody>
      </p:sp>
      <p:pic>
        <p:nvPicPr>
          <p:cNvPr id="9" name="Picture 2" descr="http://img.ehowcdn.com/article-new/ehow/images/a06/g1/s7/hit-counter-information-800x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058" y="3510359"/>
            <a:ext cx="2384229" cy="159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2" y="609601"/>
            <a:ext cx="3564652" cy="67397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Static Data Members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914046" y="1578974"/>
            <a:ext cx="6442789" cy="646331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Normally, each object of a class keeps its own copy of the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data members defined in the class.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2218509" y="2690949"/>
            <a:ext cx="2499787" cy="147732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Tahoma" pitchFamily="34" charset="0"/>
              </a:rPr>
              <a:t>class Book</a:t>
            </a:r>
          </a:p>
          <a:p>
            <a:pPr algn="l"/>
            <a:r>
              <a:rPr lang="en-US" sz="1800" dirty="0">
                <a:latin typeface="Tahoma" pitchFamily="34" charset="0"/>
              </a:rPr>
              <a:t>{</a:t>
            </a:r>
          </a:p>
          <a:p>
            <a:pPr algn="l"/>
            <a:r>
              <a:rPr lang="en-US" sz="1800" dirty="0">
                <a:latin typeface="Tahoma" pitchFamily="34" charset="0"/>
              </a:rPr>
              <a:t>   private double price;</a:t>
            </a:r>
          </a:p>
          <a:p>
            <a:pPr algn="l"/>
            <a:r>
              <a:rPr lang="en-US" sz="1800" dirty="0">
                <a:latin typeface="Tahoma" pitchFamily="34" charset="0"/>
              </a:rPr>
              <a:t>   …</a:t>
            </a:r>
          </a:p>
          <a:p>
            <a:pPr algn="l"/>
            <a:r>
              <a:rPr lang="en-US" sz="1800" dirty="0">
                <a:latin typeface="Tahoma" pitchFamily="34" charset="0"/>
              </a:rPr>
              <a:t>}</a:t>
            </a:r>
          </a:p>
        </p:txBody>
      </p:sp>
      <p:sp>
        <p:nvSpPr>
          <p:cNvPr id="48143" name="Text Box 16"/>
          <p:cNvSpPr txBox="1">
            <a:spLocks noChangeArrowheads="1"/>
          </p:cNvSpPr>
          <p:nvPr/>
        </p:nvSpPr>
        <p:spPr bwMode="auto">
          <a:xfrm>
            <a:off x="3199143" y="5418760"/>
            <a:ext cx="793807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book1</a:t>
            </a:r>
          </a:p>
        </p:txBody>
      </p:sp>
      <p:sp>
        <p:nvSpPr>
          <p:cNvPr id="48144" name="Oval 17"/>
          <p:cNvSpPr>
            <a:spLocks noChangeArrowheads="1"/>
          </p:cNvSpPr>
          <p:nvPr/>
        </p:nvSpPr>
        <p:spPr bwMode="auto">
          <a:xfrm>
            <a:off x="4047309" y="5053149"/>
            <a:ext cx="2286000" cy="1143000"/>
          </a:xfrm>
          <a:prstGeom prst="ellipse">
            <a:avLst/>
          </a:prstGeom>
          <a:solidFill>
            <a:srgbClr val="CCFFFF"/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Rectangle 18"/>
          <p:cNvSpPr>
            <a:spLocks noChangeArrowheads="1"/>
          </p:cNvSpPr>
          <p:nvPr/>
        </p:nvSpPr>
        <p:spPr bwMode="auto">
          <a:xfrm>
            <a:off x="5190309" y="5434149"/>
            <a:ext cx="990600" cy="381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Text Box 19"/>
          <p:cNvSpPr txBox="1">
            <a:spLocks noChangeArrowheads="1"/>
          </p:cNvSpPr>
          <p:nvPr/>
        </p:nvSpPr>
        <p:spPr bwMode="auto">
          <a:xfrm>
            <a:off x="4646398" y="5489329"/>
            <a:ext cx="513282" cy="2769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ahoma" pitchFamily="34" charset="0"/>
              </a:rPr>
              <a:t>price</a:t>
            </a:r>
          </a:p>
        </p:txBody>
      </p:sp>
      <p:sp>
        <p:nvSpPr>
          <p:cNvPr id="48147" name="Text Box 20"/>
          <p:cNvSpPr txBox="1">
            <a:spLocks noChangeArrowheads="1"/>
          </p:cNvSpPr>
          <p:nvPr/>
        </p:nvSpPr>
        <p:spPr bwMode="auto">
          <a:xfrm>
            <a:off x="5190310" y="5434149"/>
            <a:ext cx="808235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latin typeface="Tahoma" pitchFamily="34" charset="0"/>
              </a:rPr>
              <a:t>$75.95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6248867" y="3280108"/>
            <a:ext cx="830677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book2</a:t>
            </a:r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7079544" y="2893274"/>
            <a:ext cx="2286000" cy="1143000"/>
          </a:xfrm>
          <a:prstGeom prst="ellipse">
            <a:avLst/>
          </a:prstGeom>
          <a:solidFill>
            <a:srgbClr val="CCFFFF"/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8222544" y="3274274"/>
            <a:ext cx="990600" cy="381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7678633" y="3329454"/>
            <a:ext cx="513282" cy="2769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ahoma" pitchFamily="34" charset="0"/>
              </a:rPr>
              <a:t>price</a:t>
            </a: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8222545" y="3274274"/>
            <a:ext cx="808235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latin typeface="Tahoma" pitchFamily="34" charset="0"/>
              </a:rPr>
              <a:t>$85.00</a:t>
            </a: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733244" y="4918775"/>
            <a:ext cx="830677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book3</a:t>
            </a:r>
          </a:p>
        </p:txBody>
      </p:sp>
      <p:sp>
        <p:nvSpPr>
          <p:cNvPr id="26" name="Oval 17"/>
          <p:cNvSpPr>
            <a:spLocks noChangeArrowheads="1"/>
          </p:cNvSpPr>
          <p:nvPr/>
        </p:nvSpPr>
        <p:spPr bwMode="auto">
          <a:xfrm>
            <a:off x="7594550" y="4574928"/>
            <a:ext cx="2286000" cy="1143000"/>
          </a:xfrm>
          <a:prstGeom prst="ellipse">
            <a:avLst/>
          </a:prstGeom>
          <a:solidFill>
            <a:srgbClr val="CCFFFF"/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8737550" y="4955928"/>
            <a:ext cx="990600" cy="381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8193639" y="5011108"/>
            <a:ext cx="513282" cy="2769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ahoma" pitchFamily="34" charset="0"/>
              </a:rPr>
              <a:t>price</a:t>
            </a: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8737550" y="4955928"/>
            <a:ext cx="806246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latin typeface="Tahoma" pitchFamily="34" charset="0"/>
              </a:rPr>
              <a:t>$64.50</a:t>
            </a:r>
          </a:p>
        </p:txBody>
      </p:sp>
    </p:spTree>
    <p:extLst>
      <p:ext uri="{BB962C8B-B14F-4D97-AF65-F5344CB8AC3E}">
        <p14:creationId xmlns:p14="http://schemas.microsoft.com/office/powerpoint/2010/main" val="995450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73946" y="591646"/>
            <a:ext cx="3352799" cy="51367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Static Data Members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2787869" y="1632335"/>
            <a:ext cx="6349815" cy="92333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When a data member is declared as </a:t>
            </a:r>
            <a:r>
              <a:rPr lang="en-US" sz="1800" dirty="0">
                <a:solidFill>
                  <a:srgbClr val="FFFF00"/>
                </a:solidFill>
                <a:latin typeface="Comic Sans MS" pitchFamily="66" charset="0"/>
              </a:rPr>
              <a:t>static</a:t>
            </a:r>
            <a:r>
              <a:rPr lang="en-US" sz="1800" dirty="0">
                <a:latin typeface="Comic Sans MS" pitchFamily="66" charset="0"/>
              </a:rPr>
              <a:t>, there is only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one copy of the variable, and it is shared by all </a:t>
            </a:r>
            <a:r>
              <a:rPr lang="en-US" sz="1800" dirty="0" smtClean="0">
                <a:latin typeface="Comic Sans MS" pitchFamily="66" charset="0"/>
              </a:rPr>
              <a:t>instances </a:t>
            </a:r>
          </a:p>
          <a:p>
            <a:pPr algn="l"/>
            <a:r>
              <a:rPr lang="en-US" sz="1800" dirty="0" smtClean="0">
                <a:latin typeface="Comic Sans MS" pitchFamily="66" charset="0"/>
              </a:rPr>
              <a:t>of the </a:t>
            </a:r>
            <a:r>
              <a:rPr lang="en-US" sz="1800" dirty="0">
                <a:latin typeface="Comic Sans MS" pitchFamily="66" charset="0"/>
              </a:rPr>
              <a:t>class</a:t>
            </a:r>
            <a:r>
              <a:rPr lang="en-US" sz="1800" dirty="0" smtClean="0">
                <a:latin typeface="Comic Sans MS" pitchFamily="66" charset="0"/>
              </a:rPr>
              <a:t>.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2209801" y="3048000"/>
            <a:ext cx="3433889" cy="163121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latin typeface="Tahoma" pitchFamily="34" charset="0"/>
              </a:rPr>
              <a:t>class Book</a:t>
            </a:r>
          </a:p>
          <a:p>
            <a:pPr algn="l"/>
            <a:r>
              <a:rPr lang="en-US" sz="2000" dirty="0">
                <a:latin typeface="Tahoma" pitchFamily="34" charset="0"/>
              </a:rPr>
              <a:t>{</a:t>
            </a:r>
          </a:p>
          <a:p>
            <a:pPr algn="l"/>
            <a:r>
              <a:rPr lang="en-US" sz="2000" dirty="0">
                <a:latin typeface="Tahoma" pitchFamily="34" charset="0"/>
              </a:rPr>
              <a:t>   private static double price;</a:t>
            </a:r>
          </a:p>
          <a:p>
            <a:pPr algn="l"/>
            <a:r>
              <a:rPr lang="en-US" sz="2000" dirty="0">
                <a:latin typeface="Tahoma" pitchFamily="34" charset="0"/>
              </a:rPr>
              <a:t>   …</a:t>
            </a:r>
          </a:p>
          <a:p>
            <a:pPr algn="l"/>
            <a:r>
              <a:rPr lang="en-US" sz="2000" dirty="0">
                <a:latin typeface="Tahoma" pitchFamily="34" charset="0"/>
              </a:rPr>
              <a:t>}</a:t>
            </a:r>
          </a:p>
        </p:txBody>
      </p:sp>
      <p:sp>
        <p:nvSpPr>
          <p:cNvPr id="48143" name="Text Box 16"/>
          <p:cNvSpPr txBox="1">
            <a:spLocks noChangeArrowheads="1"/>
          </p:cNvSpPr>
          <p:nvPr/>
        </p:nvSpPr>
        <p:spPr bwMode="auto">
          <a:xfrm>
            <a:off x="3008587" y="5785944"/>
            <a:ext cx="793807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book1</a:t>
            </a:r>
          </a:p>
        </p:txBody>
      </p:sp>
      <p:sp>
        <p:nvSpPr>
          <p:cNvPr id="48144" name="Oval 17"/>
          <p:cNvSpPr>
            <a:spLocks noChangeArrowheads="1"/>
          </p:cNvSpPr>
          <p:nvPr/>
        </p:nvSpPr>
        <p:spPr bwMode="auto">
          <a:xfrm>
            <a:off x="4038600" y="5410200"/>
            <a:ext cx="2286000" cy="1143000"/>
          </a:xfrm>
          <a:prstGeom prst="ellipse">
            <a:avLst/>
          </a:prstGeom>
          <a:solidFill>
            <a:srgbClr val="CCFFFF"/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Text Box 19"/>
          <p:cNvSpPr txBox="1">
            <a:spLocks noChangeArrowheads="1"/>
          </p:cNvSpPr>
          <p:nvPr/>
        </p:nvSpPr>
        <p:spPr bwMode="auto">
          <a:xfrm>
            <a:off x="4637689" y="5846380"/>
            <a:ext cx="513282" cy="2769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ahoma" pitchFamily="34" charset="0"/>
              </a:rPr>
              <a:t>price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6040822" y="3626069"/>
            <a:ext cx="830677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book2</a:t>
            </a:r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7070835" y="3250325"/>
            <a:ext cx="2286000" cy="1143000"/>
          </a:xfrm>
          <a:prstGeom prst="ellipse">
            <a:avLst/>
          </a:prstGeom>
          <a:solidFill>
            <a:srgbClr val="CCFFFF"/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7669924" y="3686505"/>
            <a:ext cx="513282" cy="2769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ahoma" pitchFamily="34" charset="0"/>
              </a:rPr>
              <a:t>price</a:t>
            </a: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555828" y="5307723"/>
            <a:ext cx="830677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book3</a:t>
            </a:r>
          </a:p>
        </p:txBody>
      </p:sp>
      <p:sp>
        <p:nvSpPr>
          <p:cNvPr id="26" name="Oval 17"/>
          <p:cNvSpPr>
            <a:spLocks noChangeArrowheads="1"/>
          </p:cNvSpPr>
          <p:nvPr/>
        </p:nvSpPr>
        <p:spPr bwMode="auto">
          <a:xfrm>
            <a:off x="7585841" y="4931979"/>
            <a:ext cx="2286000" cy="1143000"/>
          </a:xfrm>
          <a:prstGeom prst="ellipse">
            <a:avLst/>
          </a:prstGeom>
          <a:solidFill>
            <a:srgbClr val="CCFFFF"/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8184930" y="5368159"/>
            <a:ext cx="513282" cy="2769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ahoma" pitchFamily="34" charset="0"/>
              </a:rPr>
              <a:t>price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423338" y="4382813"/>
            <a:ext cx="990600" cy="3810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19"/>
          <p:cNvSpPr txBox="1">
            <a:spLocks noChangeArrowheads="1"/>
          </p:cNvSpPr>
          <p:nvPr/>
        </p:nvSpPr>
        <p:spPr bwMode="auto">
          <a:xfrm>
            <a:off x="4879427" y="4437993"/>
            <a:ext cx="513282" cy="27699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ahoma" pitchFamily="34" charset="0"/>
              </a:rPr>
              <a:t>price</a:t>
            </a:r>
          </a:p>
        </p:txBody>
      </p:sp>
      <p:sp>
        <p:nvSpPr>
          <p:cNvPr id="32" name="Text Box 20"/>
          <p:cNvSpPr txBox="1">
            <a:spLocks noChangeArrowheads="1"/>
          </p:cNvSpPr>
          <p:nvPr/>
        </p:nvSpPr>
        <p:spPr bwMode="auto">
          <a:xfrm>
            <a:off x="5423338" y="4382813"/>
            <a:ext cx="806246" cy="338554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600" dirty="0">
                <a:latin typeface="Tahoma" pitchFamily="34" charset="0"/>
              </a:rPr>
              <a:t>$64.50</a:t>
            </a:r>
          </a:p>
        </p:txBody>
      </p:sp>
      <p:cxnSp>
        <p:nvCxnSpPr>
          <p:cNvPr id="34" name="Straight Arrow Connector 33"/>
          <p:cNvCxnSpPr/>
          <p:nvPr/>
        </p:nvCxnSpPr>
        <p:spPr bwMode="auto">
          <a:xfrm rot="5400000" flipH="1" flipV="1">
            <a:off x="4829503" y="5071243"/>
            <a:ext cx="977462" cy="56755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28" idx="0"/>
            <a:endCxn id="30" idx="3"/>
          </p:cNvCxnSpPr>
          <p:nvPr/>
        </p:nvCxnSpPr>
        <p:spPr bwMode="auto">
          <a:xfrm rot="16200000" flipV="1">
            <a:off x="7030334" y="3956920"/>
            <a:ext cx="794845" cy="202763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23" idx="2"/>
          </p:cNvCxnSpPr>
          <p:nvPr/>
        </p:nvCxnSpPr>
        <p:spPr bwMode="auto">
          <a:xfrm rot="5400000">
            <a:off x="6943517" y="3494360"/>
            <a:ext cx="513904" cy="145219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83877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1" y="609600"/>
            <a:ext cx="3835957" cy="66654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Comic Sans MS" pitchFamily="66" charset="0"/>
              </a:rPr>
              <a:t>Static Member Methods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2868805" y="1972826"/>
            <a:ext cx="6840334" cy="34163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Member methods of a class can also be declared as static.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A static method can be invoked without an object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of the </a:t>
            </a:r>
            <a:r>
              <a:rPr lang="en-US" sz="1800" dirty="0" smtClean="0">
                <a:latin typeface="Comic Sans MS" pitchFamily="66" charset="0"/>
              </a:rPr>
              <a:t>class having ever </a:t>
            </a:r>
            <a:r>
              <a:rPr lang="en-US" sz="1800" dirty="0">
                <a:latin typeface="Comic Sans MS" pitchFamily="66" charset="0"/>
              </a:rPr>
              <a:t>been created.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As a result, static methods cannot do anything </a:t>
            </a:r>
            <a:r>
              <a:rPr lang="en-US" sz="1800" dirty="0" smtClean="0">
                <a:latin typeface="Comic Sans MS" pitchFamily="66" charset="0"/>
              </a:rPr>
              <a:t>that depends</a:t>
            </a:r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 smtClean="0">
                <a:latin typeface="Comic Sans MS" pitchFamily="66" charset="0"/>
              </a:rPr>
              <a:t>on </a:t>
            </a:r>
            <a:r>
              <a:rPr lang="en-US" sz="1800" dirty="0">
                <a:latin typeface="Comic Sans MS" pitchFamily="66" charset="0"/>
              </a:rPr>
              <a:t>there being a calling object. In particular, a </a:t>
            </a:r>
            <a:r>
              <a:rPr lang="en-US" sz="1800" dirty="0" smtClean="0">
                <a:latin typeface="Comic Sans MS" pitchFamily="66" charset="0"/>
              </a:rPr>
              <a:t>static method</a:t>
            </a:r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 smtClean="0">
                <a:latin typeface="Comic Sans MS" pitchFamily="66" charset="0"/>
              </a:rPr>
              <a:t>cannot </a:t>
            </a:r>
            <a:r>
              <a:rPr lang="en-US" sz="1800" dirty="0">
                <a:latin typeface="Comic Sans MS" pitchFamily="66" charset="0"/>
              </a:rPr>
              <a:t>use non-static member data.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Static member functions are invoked using the class name:</a:t>
            </a:r>
          </a:p>
          <a:p>
            <a:pPr algn="l"/>
            <a:endParaRPr lang="en-US" sz="1800" dirty="0">
              <a:latin typeface="Comic Sans MS" pitchFamily="66" charset="0"/>
            </a:endParaRPr>
          </a:p>
          <a:p>
            <a:pPr algn="l"/>
            <a:r>
              <a:rPr lang="en-US" sz="1800" dirty="0">
                <a:latin typeface="Comic Sans MS" pitchFamily="66" charset="0"/>
              </a:rPr>
              <a:t>	               </a:t>
            </a:r>
            <a:r>
              <a:rPr lang="en-US" sz="1800" dirty="0" err="1" smtClean="0"/>
              <a:t>Book.setPrice</a:t>
            </a:r>
            <a:r>
              <a:rPr lang="en-US" sz="1800" dirty="0" smtClean="0"/>
              <a:t> </a:t>
            </a:r>
            <a:r>
              <a:rPr lang="en-US" sz="1800" dirty="0"/>
              <a:t>(54.00);</a:t>
            </a:r>
          </a:p>
        </p:txBody>
      </p:sp>
    </p:spTree>
    <p:extLst>
      <p:ext uri="{BB962C8B-B14F-4D97-AF65-F5344CB8AC3E}">
        <p14:creationId xmlns:p14="http://schemas.microsoft.com/office/powerpoint/2010/main" val="8621079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53414" y="2773463"/>
            <a:ext cx="4839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Now you can see why the method </a:t>
            </a:r>
            <a:r>
              <a:rPr lang="en-US" sz="1800" dirty="0" smtClean="0">
                <a:latin typeface="Comic Sans MS" pitchFamily="66" charset="0"/>
              </a:rPr>
              <a:t>main</a:t>
            </a:r>
            <a:r>
              <a:rPr lang="en-US" sz="1800" dirty="0">
                <a:latin typeface="Comic Sans MS" pitchFamily="66" charset="0"/>
              </a:rPr>
              <a:t>( )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is declared as static. We can invoke </a:t>
            </a:r>
            <a:r>
              <a:rPr lang="en-US" sz="1800" dirty="0" smtClean="0">
                <a:latin typeface="Comic Sans MS" pitchFamily="66" charset="0"/>
              </a:rPr>
              <a:t>main</a:t>
            </a:r>
            <a:r>
              <a:rPr lang="en-US" sz="1800" dirty="0">
                <a:latin typeface="Comic Sans MS" pitchFamily="66" charset="0"/>
              </a:rPr>
              <a:t>( )</a:t>
            </a:r>
          </a:p>
          <a:p>
            <a:pPr algn="l"/>
            <a:r>
              <a:rPr lang="en-US" sz="1800" dirty="0">
                <a:latin typeface="Comic Sans MS" pitchFamily="66" charset="0"/>
              </a:rPr>
              <a:t>without ever creating an object.</a:t>
            </a:r>
          </a:p>
        </p:txBody>
      </p:sp>
    </p:spTree>
    <p:extLst>
      <p:ext uri="{BB962C8B-B14F-4D97-AF65-F5344CB8AC3E}">
        <p14:creationId xmlns:p14="http://schemas.microsoft.com/office/powerpoint/2010/main" val="3753988693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537BBE-0B15-4D25-8A23-FF1C8A0ABAF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en-US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4386" y="1238054"/>
            <a:ext cx="3144625" cy="514546"/>
          </a:xfrm>
        </p:spPr>
        <p:txBody>
          <a:bodyPr>
            <a:normAutofit/>
          </a:bodyPr>
          <a:lstStyle/>
          <a:p>
            <a:r>
              <a:rPr lang="en-US" altLang="en-US" sz="2000" dirty="0" smtClean="0">
                <a:latin typeface="Comic Sans MS" panose="030F0702030302020204" pitchFamily="66" charset="0"/>
              </a:rPr>
              <a:t>Scope of Variables</a:t>
            </a:r>
            <a:endParaRPr lang="en-US" altLang="en-US" sz="2000" dirty="0" smtClean="0">
              <a:latin typeface="Comic Sans MS" panose="030F0702030302020204" pitchFamily="66" charset="0"/>
              <a:hlinkClick r:id="rId2" action="ppaction://program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81521" y="1857079"/>
            <a:ext cx="7772400" cy="219408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The scope of instance and static variables is the entire class. They can be declared anywhere inside a class.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The scope of a local variable starts from its declaration and continues to the end of the block that contains the variable. A local variable must be initialized explicitly before it can be used.</a:t>
            </a:r>
          </a:p>
        </p:txBody>
      </p:sp>
    </p:spTree>
    <p:extLst>
      <p:ext uri="{BB962C8B-B14F-4D97-AF65-F5344CB8AC3E}">
        <p14:creationId xmlns:p14="http://schemas.microsoft.com/office/powerpoint/2010/main" val="1555640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31867" y="1961438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Practice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30245" y="2906653"/>
            <a:ext cx="73693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latin typeface="Comic Sans MS" panose="030F0702030302020204" pitchFamily="66" charset="0"/>
              </a:rPr>
              <a:t>Write a program that defines a Book class as described in this</a:t>
            </a:r>
          </a:p>
          <a:p>
            <a:pPr algn="l"/>
            <a:r>
              <a:rPr lang="en-US" sz="1800" dirty="0" smtClean="0">
                <a:latin typeface="Comic Sans MS" panose="030F0702030302020204" pitchFamily="66" charset="0"/>
              </a:rPr>
              <a:t>set of slides. In the main( ) method of your program, create a</a:t>
            </a:r>
          </a:p>
          <a:p>
            <a:pPr algn="l"/>
            <a:r>
              <a:rPr lang="en-US" sz="1800" dirty="0" smtClean="0">
                <a:latin typeface="Comic Sans MS" panose="030F0702030302020204" pitchFamily="66" charset="0"/>
              </a:rPr>
              <a:t>Book object and use the setters in the Book class to store some</a:t>
            </a:r>
          </a:p>
          <a:p>
            <a:pPr algn="l"/>
            <a:r>
              <a:rPr lang="en-US" sz="1800" dirty="0" smtClean="0">
                <a:latin typeface="Comic Sans MS" panose="030F0702030302020204" pitchFamily="66" charset="0"/>
              </a:rPr>
              <a:t>values in the object. Then use the getters to get and display these</a:t>
            </a:r>
          </a:p>
          <a:p>
            <a:pPr algn="l"/>
            <a:r>
              <a:rPr lang="en-US" sz="1800" dirty="0" smtClean="0">
                <a:latin typeface="Comic Sans MS" panose="030F0702030302020204" pitchFamily="66" charset="0"/>
              </a:rPr>
              <a:t>values.</a:t>
            </a:r>
            <a:endParaRPr lang="en-US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2839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129697" y="974554"/>
            <a:ext cx="6165429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>
                <a:latin typeface="Comic Sans MS" pitchFamily="66" charset="0"/>
              </a:rPr>
              <a:t>An Object’s Attributes and Behaviors Should Work Together</a:t>
            </a:r>
          </a:p>
        </p:txBody>
      </p:sp>
      <p:sp>
        <p:nvSpPr>
          <p:cNvPr id="18435" name="Text Box 11"/>
          <p:cNvSpPr txBox="1">
            <a:spLocks noChangeArrowheads="1"/>
          </p:cNvSpPr>
          <p:nvPr/>
        </p:nvSpPr>
        <p:spPr bwMode="auto">
          <a:xfrm>
            <a:off x="4809538" y="5000944"/>
            <a:ext cx="2635658" cy="36933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T</a:t>
            </a:r>
            <a:r>
              <a:rPr lang="en-US" sz="1800" dirty="0" smtClean="0">
                <a:latin typeface="Comic Sans MS" pitchFamily="66" charset="0"/>
              </a:rPr>
              <a:t>his </a:t>
            </a:r>
            <a:r>
              <a:rPr lang="en-US" sz="1800" dirty="0">
                <a:latin typeface="Comic Sans MS" pitchFamily="66" charset="0"/>
              </a:rPr>
              <a:t>is called </a:t>
            </a:r>
            <a:r>
              <a:rPr lang="en-US" sz="1800" dirty="0" smtClean="0">
                <a:solidFill>
                  <a:srgbClr val="FFFF00"/>
                </a:solidFill>
                <a:latin typeface="Comic Sans MS" pitchFamily="66" charset="0"/>
              </a:rPr>
              <a:t>cohesion.</a:t>
            </a:r>
            <a:endParaRPr lang="en-US" sz="18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pic>
        <p:nvPicPr>
          <p:cNvPr id="5" name="Picture 2" descr="http://img.ehowcdn.com/article-new/ehow/images/a06/g1/s7/hit-counter-information-800x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253" y="2719233"/>
            <a:ext cx="2384229" cy="159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5892" y="3690590"/>
            <a:ext cx="46025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This object has strong </a:t>
            </a:r>
            <a:r>
              <a:rPr lang="en-US" sz="1800" dirty="0" smtClean="0">
                <a:latin typeface="Comic Sans MS" pitchFamily="66" charset="0"/>
              </a:rPr>
              <a:t>cohesion </a:t>
            </a:r>
            <a:r>
              <a:rPr lang="en-US" sz="1800" dirty="0">
                <a:latin typeface="Comic Sans MS" pitchFamily="66" charset="0"/>
              </a:rPr>
              <a:t>because</a:t>
            </a:r>
          </a:p>
          <a:p>
            <a:r>
              <a:rPr lang="en-US" sz="1800" dirty="0">
                <a:latin typeface="Comic Sans MS" pitchFamily="66" charset="0"/>
              </a:rPr>
              <a:t>all of the operations work on the single</a:t>
            </a:r>
          </a:p>
          <a:p>
            <a:r>
              <a:rPr lang="en-US" sz="1800" dirty="0">
                <a:latin typeface="Comic Sans MS" pitchFamily="66" charset="0"/>
              </a:rPr>
              <a:t>data value in the counter, </a:t>
            </a:r>
            <a:r>
              <a:rPr lang="en-US" sz="1800" dirty="0" smtClean="0">
                <a:latin typeface="Comic Sans MS" pitchFamily="66" charset="0"/>
              </a:rPr>
              <a:t>its </a:t>
            </a:r>
            <a:r>
              <a:rPr lang="en-US" sz="1800" dirty="0">
                <a:latin typeface="Comic Sans MS" pitchFamily="66" charset="0"/>
              </a:rPr>
              <a:t>value.</a:t>
            </a:r>
          </a:p>
        </p:txBody>
      </p:sp>
      <p:pic>
        <p:nvPicPr>
          <p:cNvPr id="6" name="Picture 2" descr="http://img.ehowcdn.com/article-new/ehow/images/a06/g1/s7/hit-counter-information-800x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773" y="1541027"/>
            <a:ext cx="2384229" cy="159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784179" y="1574370"/>
            <a:ext cx="41232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A </a:t>
            </a:r>
            <a:r>
              <a:rPr lang="en-US" sz="1800" dirty="0" smtClean="0">
                <a:latin typeface="Comic Sans MS" pitchFamily="66" charset="0"/>
              </a:rPr>
              <a:t>class </a:t>
            </a:r>
            <a:r>
              <a:rPr lang="en-US" sz="1800" dirty="0">
                <a:latin typeface="Comic Sans MS" pitchFamily="66" charset="0"/>
              </a:rPr>
              <a:t>is a blueprint that a program</a:t>
            </a:r>
          </a:p>
          <a:p>
            <a:r>
              <a:rPr lang="en-US" sz="1800" dirty="0">
                <a:latin typeface="Comic Sans MS" pitchFamily="66" charset="0"/>
              </a:rPr>
              <a:t>uses when it creates an object.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3784179" y="2512345"/>
            <a:ext cx="41504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A class reserves no space in </a:t>
            </a:r>
            <a:r>
              <a:rPr lang="en-US" sz="1800" dirty="0" smtClean="0">
                <a:latin typeface="Comic Sans MS" pitchFamily="66" charset="0"/>
              </a:rPr>
              <a:t>memory.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3617925" y="3162761"/>
            <a:ext cx="467628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latin typeface="Comic Sans MS" pitchFamily="66" charset="0"/>
              </a:rPr>
              <a:t>When an object is created from the class</a:t>
            </a:r>
          </a:p>
          <a:p>
            <a:r>
              <a:rPr lang="en-US" sz="1800" dirty="0">
                <a:latin typeface="Comic Sans MS" pitchFamily="66" charset="0"/>
              </a:rPr>
              <a:t>blueprint, memory is reserved to hold the</a:t>
            </a:r>
          </a:p>
          <a:p>
            <a:r>
              <a:rPr lang="en-US" sz="1800" dirty="0">
                <a:latin typeface="Comic Sans MS" pitchFamily="66" charset="0"/>
              </a:rPr>
              <a:t>object’s attributes.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3129009" y="4278927"/>
            <a:ext cx="5654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An object is </a:t>
            </a:r>
            <a:r>
              <a:rPr lang="en-US" sz="1800" dirty="0" smtClean="0">
                <a:latin typeface="Comic Sans MS" pitchFamily="66" charset="0"/>
              </a:rPr>
              <a:t>also known </a:t>
            </a:r>
            <a:r>
              <a:rPr lang="en-US" sz="1800" dirty="0">
                <a:latin typeface="Comic Sans MS" pitchFamily="66" charset="0"/>
              </a:rPr>
              <a:t>as an instance of the class.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3625482" y="5028151"/>
            <a:ext cx="44678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Comic Sans MS" pitchFamily="66" charset="0"/>
              </a:rPr>
              <a:t>Each object has </a:t>
            </a:r>
            <a:r>
              <a:rPr lang="en-US" sz="1800" dirty="0" smtClean="0">
                <a:latin typeface="Comic Sans MS" pitchFamily="66" charset="0"/>
              </a:rPr>
              <a:t>its </a:t>
            </a:r>
            <a:r>
              <a:rPr lang="en-US" sz="1800" dirty="0">
                <a:latin typeface="Comic Sans MS" pitchFamily="66" charset="0"/>
              </a:rPr>
              <a:t>own space for data.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/>
      <p:bldP spid="91140" grpId="0"/>
      <p:bldP spid="91141" grpId="0"/>
      <p:bldP spid="9114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1642</TotalTime>
  <Words>2385</Words>
  <Application>Microsoft Office PowerPoint</Application>
  <PresentationFormat>Widescreen</PresentationFormat>
  <Paragraphs>559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Calibri</vt:lpstr>
      <vt:lpstr>Calibri Light</vt:lpstr>
      <vt:lpstr>Century Schoolbook</vt:lpstr>
      <vt:lpstr>Comic Sans MS</vt:lpstr>
      <vt:lpstr>Tahoma</vt:lpstr>
      <vt:lpstr>Times New Roman</vt:lpstr>
      <vt:lpstr>Celestial</vt:lpstr>
      <vt:lpstr>CIT 260 Week Eight</vt:lpstr>
      <vt:lpstr>Objectives</vt:lpstr>
      <vt:lpstr>KEY CONCEPT</vt:lpstr>
      <vt:lpstr>Real world objects have attributes</vt:lpstr>
      <vt:lpstr>PowerPoint Presentation</vt:lpstr>
      <vt:lpstr>An object also has behaviors</vt:lpstr>
      <vt:lpstr>An Object’s Attributes and Behaviors Should Work Together</vt:lpstr>
      <vt:lpstr>PowerPoint Presentation</vt:lpstr>
      <vt:lpstr>PowerPoint Presentation</vt:lpstr>
      <vt:lpstr>PowerPoint Presentation</vt:lpstr>
      <vt:lpstr>PowerPoint Presentation</vt:lpstr>
      <vt:lpstr>Encapsulation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  <vt:lpstr>PowerPoint Presentation</vt:lpstr>
      <vt:lpstr>PowerPoint Presentation</vt:lpstr>
      <vt:lpstr>Create the UML class diagram</vt:lpstr>
      <vt:lpstr>PowerPoint Presentation</vt:lpstr>
      <vt:lpstr>PowerPoint Presentation</vt:lpstr>
      <vt:lpstr>Create the UML class diagram</vt:lpstr>
      <vt:lpstr>PowerPoint Presentation</vt:lpstr>
      <vt:lpstr>Create the UML class diagram</vt:lpstr>
      <vt:lpstr>PowerPoint Presentation</vt:lpstr>
      <vt:lpstr>Create the UML class diagram</vt:lpstr>
      <vt:lpstr>Writing the code to define a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Constructors</vt:lpstr>
      <vt:lpstr>PowerPoint Presentation</vt:lpstr>
      <vt:lpstr>Constructor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Static Data Members</vt:lpstr>
      <vt:lpstr>Static Data Members</vt:lpstr>
      <vt:lpstr>Static Member Methods</vt:lpstr>
      <vt:lpstr>PowerPoint Presentation</vt:lpstr>
      <vt:lpstr>Scope of Variables</vt:lpstr>
      <vt:lpstr>PowerPoint Presentation</vt:lpstr>
    </vt:vector>
  </TitlesOfParts>
  <Company>UVSC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</dc:title>
  <dc:creator>UVSC</dc:creator>
  <cp:lastModifiedBy>Wright, Leslie</cp:lastModifiedBy>
  <cp:revision>132</cp:revision>
  <dcterms:created xsi:type="dcterms:W3CDTF">2002-01-04T18:01:26Z</dcterms:created>
  <dcterms:modified xsi:type="dcterms:W3CDTF">2019-02-06T22:55:40Z</dcterms:modified>
</cp:coreProperties>
</file>