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89F44-AB13-4165-A6F0-6863B5EE62C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0E08E-7E89-484E-B2BE-74C25FFB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8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7C2D-8996-4356-8259-4C35E4243F33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B6E938-3D0A-459C-A58D-6EEC39821B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2958E-304C-4FCC-9261-6F3A39F9F036}"/>
              </a:ext>
            </a:extLst>
          </p:cNvPr>
          <p:cNvSpPr txBox="1"/>
          <p:nvPr userDrawn="1"/>
        </p:nvSpPr>
        <p:spPr>
          <a:xfrm>
            <a:off x="200974" y="6533422"/>
            <a:ext cx="2058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Ankus-Lite </a:t>
            </a:r>
            <a:r>
              <a:rPr lang="ko-KR" altLang="en-US" sz="1200" b="1" dirty="0" err="1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어디가핫하조</a:t>
            </a:r>
            <a:endParaRPr lang="ko-KR" altLang="en-US" sz="1200" b="1" dirty="0">
              <a:solidFill>
                <a:schemeClr val="bg1"/>
              </a:solidFill>
              <a:latin typeface="Arial Black" panose="020B0A040201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750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DCE6-1E5C-43B2-9BF7-56B10A65817B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E938-3D0A-459C-A58D-6EEC39821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2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642-ED45-43EC-80A9-F70E59E068AE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E938-3D0A-459C-A58D-6EEC39821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9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AB20-F56A-4113-9032-1E9975152189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E938-3D0A-459C-A58D-6EEC39821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5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2832-FE6A-47F1-ADDD-96152FF5DD7C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E938-3D0A-459C-A58D-6EEC39821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5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AB25-8509-4762-84F6-DEF6A5488B70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E938-3D0A-459C-A58D-6EEC39821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4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922B-722F-464D-B97B-B458EB8C3797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E938-3D0A-459C-A58D-6EEC39821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5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A941-693C-437D-83E1-F5D68D1DCAA1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E938-3D0A-459C-A58D-6EEC39821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0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7622-72DD-4006-80F2-0375CAC1FDDF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E938-3D0A-459C-A58D-6EEC39821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5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0C8-4865-48C4-A35A-007EF0BF5FA3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E938-3D0A-459C-A58D-6EEC39821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40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8800-530B-4495-8CDB-115CA352A3DE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E938-3D0A-459C-A58D-6EEC39821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7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4927061-8501-44A7-A7BB-92B1F34388F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383461"/>
            <a:ext cx="9906000" cy="4745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48936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91FFE-8CA4-4C47-AA95-6125C6729E04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48936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48936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E938-3D0A-459C-A58D-6EEC39821B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6A89FE-BA5A-433D-B313-3801923C217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24042"/>
            <a:ext cx="9906000" cy="4745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E7FE38-81BF-4453-BF10-D306F72BF3A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 bwMode="gray">
          <a:xfrm>
            <a:off x="9403599" y="0"/>
            <a:ext cx="502401" cy="4264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185A70-9F26-47F9-BDFC-A052D21F452C}"/>
              </a:ext>
            </a:extLst>
          </p:cNvPr>
          <p:cNvSpPr txBox="1"/>
          <p:nvPr userDrawn="1"/>
        </p:nvSpPr>
        <p:spPr bwMode="gray">
          <a:xfrm>
            <a:off x="7565082" y="114208"/>
            <a:ext cx="1838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2018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CONTRIBUTHON</a:t>
            </a:r>
            <a:endParaRPr lang="ko-KR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87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ontent-icn1-1.cdninstagram.com/vp/9ca23ff6d6e3bbd7849cb0c99d019708/5C2576EE/t51.2885-15/e35/39167052_268586257094493_7039811492497063936_n.jpg" TargetMode="External"/><Relationship Id="rId2" Type="http://schemas.openxmlformats.org/officeDocument/2006/relationships/hyperlink" Target="https://ooooooooo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5918B-8F76-482E-B72F-CDC08473E0F5}"/>
              </a:ext>
            </a:extLst>
          </p:cNvPr>
          <p:cNvSpPr txBox="1"/>
          <p:nvPr/>
        </p:nvSpPr>
        <p:spPr>
          <a:xfrm>
            <a:off x="2962648" y="2551564"/>
            <a:ext cx="6603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Arial Black" panose="020B0A04020102020204" pitchFamily="34" charset="0"/>
              </a:rPr>
              <a:t>SNS/Web</a:t>
            </a:r>
            <a:r>
              <a:rPr lang="ko-KR" altLang="en-US" sz="2400" b="1" dirty="0">
                <a:latin typeface="Arial Black" panose="020B0A04020102020204" pitchFamily="34" charset="0"/>
              </a:rPr>
              <a:t> 사진 데이터를 이용한 핫</a:t>
            </a:r>
            <a:r>
              <a:rPr lang="en-US" altLang="ko-KR" sz="2400" b="1" dirty="0">
                <a:latin typeface="Arial Black" panose="020B0A04020102020204" pitchFamily="34" charset="0"/>
              </a:rPr>
              <a:t>-</a:t>
            </a:r>
            <a:r>
              <a:rPr lang="ko-KR" altLang="en-US" sz="2400" b="1" dirty="0" err="1">
                <a:latin typeface="Arial Black" panose="020B0A04020102020204" pitchFamily="34" charset="0"/>
              </a:rPr>
              <a:t>스팟</a:t>
            </a:r>
            <a:r>
              <a:rPr lang="ko-KR" altLang="en-US" sz="2400" b="1" dirty="0">
                <a:latin typeface="Arial Black" panose="020B0A04020102020204" pitchFamily="34" charset="0"/>
              </a:rPr>
              <a:t>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B7B20-0A16-4F1F-B2B2-4B56F3D24230}"/>
              </a:ext>
            </a:extLst>
          </p:cNvPr>
          <p:cNvSpPr txBox="1"/>
          <p:nvPr/>
        </p:nvSpPr>
        <p:spPr>
          <a:xfrm>
            <a:off x="7151550" y="4075603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2018.08.16~10.31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11222-226D-44CC-B4E3-776835249962}"/>
              </a:ext>
            </a:extLst>
          </p:cNvPr>
          <p:cNvSpPr txBox="1"/>
          <p:nvPr/>
        </p:nvSpPr>
        <p:spPr>
          <a:xfrm>
            <a:off x="4953000" y="2984840"/>
            <a:ext cx="461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[ ankus-Lite for web data analysis ]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85EAF-CFB2-4D51-9A27-DAA55E772541}"/>
              </a:ext>
            </a:extLst>
          </p:cNvPr>
          <p:cNvSpPr txBox="1"/>
          <p:nvPr/>
        </p:nvSpPr>
        <p:spPr>
          <a:xfrm>
            <a:off x="6902444" y="4766256"/>
            <a:ext cx="266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rial Black" panose="020B0A04020102020204" pitchFamily="34" charset="0"/>
              </a:rPr>
              <a:t>Team </a:t>
            </a:r>
            <a:r>
              <a:rPr lang="ko-KR" altLang="en-US" sz="2000" b="1" dirty="0" err="1">
                <a:latin typeface="Arial Black" panose="020B0A04020102020204" pitchFamily="34" charset="0"/>
              </a:rPr>
              <a:t>어디가핫하조</a:t>
            </a:r>
            <a:endParaRPr lang="ko-KR" altLang="en-US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7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655617-79EB-4439-8B4E-0C4166FE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0B6E938-3D0A-459C-A58D-6EEC39821BC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E8875-8F69-4A2B-B773-3B4748A40947}"/>
              </a:ext>
            </a:extLst>
          </p:cNvPr>
          <p:cNvSpPr txBox="1"/>
          <p:nvPr/>
        </p:nvSpPr>
        <p:spPr bwMode="gray">
          <a:xfrm>
            <a:off x="110391" y="33556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4.</a:t>
            </a:r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데이터 분석 방법 </a:t>
            </a:r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– </a:t>
            </a:r>
            <a:r>
              <a:rPr lang="ko-KR" alt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인스타그램</a:t>
            </a:r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사례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20F7B03-8E3E-4FC1-8DAF-33210E88E1B1}"/>
              </a:ext>
            </a:extLst>
          </p:cNvPr>
          <p:cNvGrpSpPr/>
          <p:nvPr/>
        </p:nvGrpSpPr>
        <p:grpSpPr>
          <a:xfrm>
            <a:off x="1238863" y="1330838"/>
            <a:ext cx="2262158" cy="1317523"/>
            <a:chOff x="373626" y="835742"/>
            <a:chExt cx="2262158" cy="131752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6E059F-801B-4C87-ADA7-17E2E29D2597}"/>
                </a:ext>
              </a:extLst>
            </p:cNvPr>
            <p:cNvSpPr/>
            <p:nvPr/>
          </p:nvSpPr>
          <p:spPr>
            <a:xfrm>
              <a:off x="373626" y="835742"/>
              <a:ext cx="2262158" cy="1317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4DDAED-77B6-458F-8E2D-20726C3F327D}"/>
                </a:ext>
              </a:extLst>
            </p:cNvPr>
            <p:cNvSpPr txBox="1"/>
            <p:nvPr/>
          </p:nvSpPr>
          <p:spPr>
            <a:xfrm>
              <a:off x="373626" y="895458"/>
              <a:ext cx="212910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Input Data {</a:t>
              </a:r>
              <a:br>
                <a:rPr lang="en-US" altLang="ko-KR" sz="1000" dirty="0"/>
              </a:br>
              <a:r>
                <a:rPr lang="en-US" altLang="ko-KR" sz="1000" dirty="0"/>
                <a:t>  </a:t>
              </a:r>
              <a:r>
                <a:rPr lang="en-US" altLang="ko-KR" sz="1000" dirty="0" err="1"/>
                <a:t>n_like</a:t>
              </a:r>
              <a:r>
                <a:rPr lang="en-US" altLang="ko-KR" sz="1000" dirty="0"/>
                <a:t>,  </a:t>
              </a:r>
              <a:r>
                <a:rPr lang="ko-KR" altLang="en-US" sz="1000" dirty="0"/>
                <a:t>             </a:t>
              </a:r>
              <a:r>
                <a:rPr lang="en-US" altLang="ko-KR" sz="1000" dirty="0"/>
                <a:t>// </a:t>
              </a:r>
              <a:r>
                <a:rPr lang="ko-KR" altLang="en-US" sz="1000" dirty="0"/>
                <a:t>좋아요 수</a:t>
              </a:r>
              <a:br>
                <a:rPr lang="en-US" altLang="ko-KR" sz="1000" dirty="0"/>
              </a:br>
              <a:r>
                <a:rPr lang="ko-KR" altLang="en-US" sz="1000" dirty="0"/>
                <a:t>  </a:t>
              </a:r>
              <a:r>
                <a:rPr lang="en-US" altLang="ko-KR" sz="1000" dirty="0" err="1"/>
                <a:t>n_post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             </a:t>
              </a:r>
              <a:r>
                <a:rPr lang="en-US" altLang="ko-KR" sz="1000" dirty="0"/>
                <a:t>// </a:t>
              </a:r>
              <a:r>
                <a:rPr lang="ko-KR" altLang="en-US" sz="1000" dirty="0"/>
                <a:t>게시물 수</a:t>
              </a:r>
              <a:br>
                <a:rPr lang="en-US" altLang="ko-KR" sz="1000" dirty="0"/>
              </a:br>
              <a:r>
                <a:rPr lang="ko-KR" altLang="en-US" sz="1000" dirty="0"/>
                <a:t>  </a:t>
              </a:r>
              <a:r>
                <a:rPr lang="en-US" altLang="ko-KR" sz="1000" dirty="0" err="1"/>
                <a:t>n_ac_follower</a:t>
              </a:r>
              <a:r>
                <a:rPr lang="en-US" altLang="ko-KR" sz="1000" dirty="0"/>
                <a:t>, // </a:t>
              </a:r>
              <a:r>
                <a:rPr lang="ko-KR" altLang="en-US" sz="1000" dirty="0"/>
                <a:t>게시자 </a:t>
              </a:r>
              <a:r>
                <a:rPr lang="ko-KR" altLang="en-US" sz="1000" dirty="0" err="1"/>
                <a:t>팔로워</a:t>
              </a:r>
              <a:r>
                <a:rPr lang="ko-KR" altLang="en-US" sz="1000" dirty="0"/>
                <a:t> 수</a:t>
              </a:r>
              <a:br>
                <a:rPr lang="en-US" altLang="ko-KR" sz="1000" dirty="0"/>
              </a:br>
              <a:r>
                <a:rPr lang="ko-KR" altLang="en-US" sz="1000" dirty="0"/>
                <a:t> </a:t>
              </a:r>
              <a:r>
                <a:rPr lang="en-US" altLang="ko-KR" sz="1000" dirty="0"/>
                <a:t> </a:t>
              </a:r>
              <a:r>
                <a:rPr lang="en-US" altLang="ko-KR" sz="1000" dirty="0" err="1"/>
                <a:t>n_comment</a:t>
              </a:r>
              <a:r>
                <a:rPr lang="en-US" altLang="ko-KR" sz="1000" dirty="0"/>
                <a:t>,    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//  </a:t>
              </a:r>
              <a:r>
                <a:rPr lang="ko-KR" altLang="en-US" sz="1000" dirty="0"/>
                <a:t>댓글 수</a:t>
              </a:r>
              <a:br>
                <a:rPr lang="en-US" altLang="ko-KR" sz="1000" dirty="0"/>
              </a:br>
              <a:r>
                <a:rPr lang="ko-KR" altLang="en-US" sz="1000" dirty="0"/>
                <a:t>  </a:t>
              </a:r>
              <a:r>
                <a:rPr lang="en-US" altLang="ko-KR" sz="1000" dirty="0"/>
                <a:t>…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any other things… about HOT</a:t>
              </a:r>
            </a:p>
            <a:p>
              <a:r>
                <a:rPr lang="en-US" altLang="ko-KR" sz="1000" dirty="0"/>
                <a:t>}</a:t>
              </a:r>
              <a:endParaRPr lang="ko-KR" altLang="en-US" sz="10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60F9F0A-586F-450C-A025-AE029EF35C4B}"/>
              </a:ext>
            </a:extLst>
          </p:cNvPr>
          <p:cNvGrpSpPr/>
          <p:nvPr/>
        </p:nvGrpSpPr>
        <p:grpSpPr>
          <a:xfrm>
            <a:off x="1238863" y="2832366"/>
            <a:ext cx="2262158" cy="844399"/>
            <a:chOff x="373626" y="835742"/>
            <a:chExt cx="2262158" cy="131752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56C1A2-46A3-4E5B-A275-738445F33560}"/>
                </a:ext>
              </a:extLst>
            </p:cNvPr>
            <p:cNvSpPr/>
            <p:nvPr/>
          </p:nvSpPr>
          <p:spPr>
            <a:xfrm>
              <a:off x="373626" y="835742"/>
              <a:ext cx="2262158" cy="1317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9C41E8-7A0F-40E7-82CA-63D9F95AAF56}"/>
                </a:ext>
              </a:extLst>
            </p:cNvPr>
            <p:cNvSpPr txBox="1"/>
            <p:nvPr/>
          </p:nvSpPr>
          <p:spPr>
            <a:xfrm>
              <a:off x="373626" y="895458"/>
              <a:ext cx="1880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Linear Data Classification</a:t>
              </a:r>
            </a:p>
            <a:p>
              <a:r>
                <a:rPr lang="en-US" altLang="ko-KR" sz="1000" dirty="0"/>
                <a:t>(</a:t>
              </a:r>
              <a:r>
                <a:rPr lang="ko-KR" altLang="en-US" sz="1000" dirty="0"/>
                <a:t>기준에 따른 데이터 분류</a:t>
              </a:r>
              <a:r>
                <a:rPr lang="en-US" altLang="ko-KR" sz="1000" dirty="0"/>
                <a:t>)</a:t>
              </a:r>
              <a:br>
                <a:rPr lang="en-US" altLang="ko-KR" sz="1000" dirty="0"/>
              </a:br>
              <a:r>
                <a:rPr lang="en-US" altLang="ko-KR" sz="1000" dirty="0"/>
                <a:t>(</a:t>
              </a:r>
              <a:r>
                <a:rPr lang="ko-KR" altLang="en-US" sz="1000" dirty="0"/>
                <a:t>기준은 데이터 받아보고 결정</a:t>
              </a:r>
              <a:r>
                <a:rPr lang="en-US" altLang="ko-KR" sz="1000" dirty="0"/>
                <a:t>,</a:t>
              </a:r>
              <a:br>
                <a:rPr lang="en-US" altLang="ko-KR" sz="1000" dirty="0"/>
              </a:br>
              <a:r>
                <a:rPr lang="ko-KR" altLang="en-US" sz="1000" dirty="0"/>
                <a:t> </a:t>
              </a:r>
              <a:r>
                <a:rPr lang="en-US" altLang="ko-KR" sz="1000" dirty="0"/>
                <a:t>Django</a:t>
              </a:r>
              <a:r>
                <a:rPr lang="ko-KR" altLang="en-US" sz="1000" dirty="0"/>
                <a:t>를 이용할 예정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E4CB8F0-3034-4F21-9830-65B539A12611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2369942" y="2648361"/>
            <a:ext cx="0" cy="18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FE80CC-64AE-40E1-BD02-3AC3DD9F9121}"/>
              </a:ext>
            </a:extLst>
          </p:cNvPr>
          <p:cNvGrpSpPr/>
          <p:nvPr/>
        </p:nvGrpSpPr>
        <p:grpSpPr>
          <a:xfrm>
            <a:off x="1238863" y="3860771"/>
            <a:ext cx="2311851" cy="536208"/>
            <a:chOff x="373626" y="835742"/>
            <a:chExt cx="2311851" cy="131752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8DDC9B7-F124-472E-BA33-D3EB0274BEB3}"/>
                </a:ext>
              </a:extLst>
            </p:cNvPr>
            <p:cNvSpPr/>
            <p:nvPr/>
          </p:nvSpPr>
          <p:spPr>
            <a:xfrm>
              <a:off x="373626" y="835742"/>
              <a:ext cx="2262158" cy="1317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2B978E-4B8D-4012-AF9A-8AC332E30E4F}"/>
                </a:ext>
              </a:extLst>
            </p:cNvPr>
            <p:cNvSpPr txBox="1"/>
            <p:nvPr/>
          </p:nvSpPr>
          <p:spPr>
            <a:xfrm>
              <a:off x="373626" y="895458"/>
              <a:ext cx="2311851" cy="624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Logistic Labeling</a:t>
              </a:r>
            </a:p>
            <a:p>
              <a:r>
                <a:rPr lang="en-US" altLang="ko-KR" sz="1000" dirty="0"/>
                <a:t>(HOT or Not HOT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구분값을</a:t>
              </a:r>
              <a:r>
                <a:rPr lang="ko-KR" altLang="en-US" sz="1000" dirty="0"/>
                <a:t> 다시 </a:t>
              </a:r>
              <a:r>
                <a:rPr lang="ko-KR" altLang="en-US" sz="1000" dirty="0" err="1"/>
                <a:t>전처리</a:t>
              </a:r>
              <a:endParaRPr lang="ko-KR" altLang="en-US" sz="1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2A66D79-06F6-4589-A7ED-5ED8E4F0D590}"/>
              </a:ext>
            </a:extLst>
          </p:cNvPr>
          <p:cNvGrpSpPr/>
          <p:nvPr/>
        </p:nvGrpSpPr>
        <p:grpSpPr>
          <a:xfrm>
            <a:off x="580103" y="4622994"/>
            <a:ext cx="3588774" cy="805617"/>
            <a:chOff x="373626" y="835742"/>
            <a:chExt cx="3588774" cy="142095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5829F3F-8015-45E0-8CCB-3FF872AB4EB1}"/>
                </a:ext>
              </a:extLst>
            </p:cNvPr>
            <p:cNvSpPr/>
            <p:nvPr/>
          </p:nvSpPr>
          <p:spPr>
            <a:xfrm>
              <a:off x="373626" y="835742"/>
              <a:ext cx="3588774" cy="1317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5FE730-EE43-41BC-A78D-3457B9228515}"/>
                </a:ext>
              </a:extLst>
            </p:cNvPr>
            <p:cNvSpPr txBox="1"/>
            <p:nvPr/>
          </p:nvSpPr>
          <p:spPr>
            <a:xfrm>
              <a:off x="373626" y="895457"/>
              <a:ext cx="3510898" cy="1361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학습 모델 </a:t>
              </a:r>
              <a:r>
                <a:rPr lang="en-US" altLang="ko-KR" sz="1000" dirty="0"/>
                <a:t>Learning</a:t>
              </a:r>
            </a:p>
            <a:p>
              <a:r>
                <a:rPr lang="en-US" altLang="ko-KR" sz="1000" dirty="0"/>
                <a:t>(</a:t>
              </a:r>
              <a:r>
                <a:rPr lang="ko-KR" altLang="en-US" sz="1000" dirty="0"/>
                <a:t>현재까지 </a:t>
              </a:r>
              <a:r>
                <a:rPr lang="en-US" altLang="ko-KR" sz="1000" dirty="0"/>
                <a:t>deep </a:t>
              </a:r>
              <a:r>
                <a:rPr lang="ko-KR" altLang="en-US" sz="1000" dirty="0"/>
                <a:t>하지 않은 </a:t>
              </a:r>
              <a:r>
                <a:rPr lang="en-US" altLang="ko-KR" sz="1000" dirty="0"/>
                <a:t>logistic regression</a:t>
              </a:r>
              <a:r>
                <a:rPr lang="ko-KR" altLang="en-US" sz="1000" dirty="0"/>
                <a:t>을</a:t>
              </a:r>
              <a:endParaRPr lang="en-US" altLang="ko-KR" sz="1000" dirty="0"/>
            </a:p>
            <a:p>
              <a:r>
                <a:rPr lang="ko-KR" altLang="en-US" sz="1000" dirty="0"/>
                <a:t>사용할 예정이나 </a:t>
              </a:r>
              <a:r>
                <a:rPr lang="en-US" altLang="ko-KR" sz="1000" dirty="0"/>
                <a:t>Input Data</a:t>
              </a:r>
              <a:r>
                <a:rPr lang="ko-KR" altLang="en-US" sz="1000" dirty="0"/>
                <a:t>의 종류가 많아지면 바꿀 예정임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458A0FC-5113-45EA-AA06-E731BD6BFA1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2369942" y="3676765"/>
            <a:ext cx="0" cy="18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67DEE30-71FF-4DE7-9707-481B26E53306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2369942" y="4396979"/>
            <a:ext cx="4548" cy="22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B49709-2EEC-4F12-967B-DCB285A1CE27}"/>
              </a:ext>
            </a:extLst>
          </p:cNvPr>
          <p:cNvSpPr txBox="1"/>
          <p:nvPr/>
        </p:nvSpPr>
        <p:spPr>
          <a:xfrm>
            <a:off x="14228" y="6076036"/>
            <a:ext cx="6681540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□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2018</a:t>
            </a:r>
            <a:r>
              <a:rPr lang="ko-KR" altLang="en-US" sz="1000" b="1" dirty="0"/>
              <a:t>년 </a:t>
            </a:r>
            <a:r>
              <a:rPr lang="en-US" altLang="ko-KR" sz="1000" b="1" dirty="0"/>
              <a:t>9</a:t>
            </a:r>
            <a:r>
              <a:rPr lang="ko-KR" altLang="en-US" sz="1000" b="1" dirty="0"/>
              <a:t>월 </a:t>
            </a:r>
            <a:r>
              <a:rPr lang="en-US" altLang="ko-KR" sz="1000" b="1" dirty="0"/>
              <a:t>11</a:t>
            </a:r>
            <a:r>
              <a:rPr lang="ko-KR" altLang="en-US" sz="1000" b="1" dirty="0"/>
              <a:t>일 </a:t>
            </a:r>
            <a:r>
              <a:rPr lang="ko-KR" altLang="en-US" sz="1000" b="1" dirty="0" err="1"/>
              <a:t>작성분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–</a:t>
            </a:r>
            <a:r>
              <a:rPr lang="ko-KR" altLang="en-US" sz="1000" b="1" dirty="0"/>
              <a:t> 명지대 파트 </a:t>
            </a:r>
            <a:r>
              <a:rPr lang="en-US" altLang="ko-KR" sz="1000" b="1" dirty="0"/>
              <a:t>(</a:t>
            </a:r>
            <a:r>
              <a:rPr lang="ko-KR" altLang="en-US" sz="1000" b="1" dirty="0" err="1"/>
              <a:t>노지환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윤시온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엄상현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박문규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F1D18C-1151-444B-8881-AB4AA987CEC4}"/>
              </a:ext>
            </a:extLst>
          </p:cNvPr>
          <p:cNvSpPr txBox="1"/>
          <p:nvPr/>
        </p:nvSpPr>
        <p:spPr>
          <a:xfrm>
            <a:off x="209375" y="755008"/>
            <a:ext cx="2720638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□</a:t>
            </a:r>
            <a:r>
              <a:rPr lang="ko-KR" altLang="en-US" sz="1400" dirty="0"/>
              <a:t> 학습 모델 학습 방법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55ED7B8-6AC2-427F-BE23-908DBEB677D1}"/>
              </a:ext>
            </a:extLst>
          </p:cNvPr>
          <p:cNvGrpSpPr/>
          <p:nvPr/>
        </p:nvGrpSpPr>
        <p:grpSpPr>
          <a:xfrm>
            <a:off x="5982488" y="1330838"/>
            <a:ext cx="2262158" cy="1317523"/>
            <a:chOff x="373626" y="835742"/>
            <a:chExt cx="2262158" cy="131752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ECECFAB-AAB3-4B57-A32B-F3389436676C}"/>
                </a:ext>
              </a:extLst>
            </p:cNvPr>
            <p:cNvSpPr/>
            <p:nvPr/>
          </p:nvSpPr>
          <p:spPr>
            <a:xfrm>
              <a:off x="373626" y="835742"/>
              <a:ext cx="2262158" cy="1317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55A6CD-F28C-4B6B-9356-1E5014A3BDC3}"/>
                </a:ext>
              </a:extLst>
            </p:cNvPr>
            <p:cNvSpPr txBox="1"/>
            <p:nvPr/>
          </p:nvSpPr>
          <p:spPr>
            <a:xfrm>
              <a:off x="373626" y="895458"/>
              <a:ext cx="212910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Input Data {</a:t>
              </a:r>
              <a:br>
                <a:rPr lang="en-US" altLang="ko-KR" sz="1000" dirty="0"/>
              </a:br>
              <a:r>
                <a:rPr lang="en-US" altLang="ko-KR" sz="1000" dirty="0"/>
                <a:t>  </a:t>
              </a:r>
              <a:r>
                <a:rPr lang="en-US" altLang="ko-KR" sz="1000" dirty="0" err="1"/>
                <a:t>n_like</a:t>
              </a:r>
              <a:r>
                <a:rPr lang="en-US" altLang="ko-KR" sz="1000" dirty="0"/>
                <a:t>,  </a:t>
              </a:r>
              <a:r>
                <a:rPr lang="ko-KR" altLang="en-US" sz="1000" dirty="0"/>
                <a:t>             </a:t>
              </a:r>
              <a:r>
                <a:rPr lang="en-US" altLang="ko-KR" sz="1000" dirty="0"/>
                <a:t>// </a:t>
              </a:r>
              <a:r>
                <a:rPr lang="ko-KR" altLang="en-US" sz="1000" dirty="0"/>
                <a:t>좋아요 수</a:t>
              </a:r>
              <a:br>
                <a:rPr lang="en-US" altLang="ko-KR" sz="1000" dirty="0"/>
              </a:br>
              <a:r>
                <a:rPr lang="ko-KR" altLang="en-US" sz="1000" dirty="0"/>
                <a:t>  </a:t>
              </a:r>
              <a:r>
                <a:rPr lang="en-US" altLang="ko-KR" sz="1000" dirty="0" err="1"/>
                <a:t>n_post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             </a:t>
              </a:r>
              <a:r>
                <a:rPr lang="en-US" altLang="ko-KR" sz="1000" dirty="0"/>
                <a:t>// </a:t>
              </a:r>
              <a:r>
                <a:rPr lang="ko-KR" altLang="en-US" sz="1000" dirty="0"/>
                <a:t>게시물 수</a:t>
              </a:r>
              <a:br>
                <a:rPr lang="en-US" altLang="ko-KR" sz="1000" dirty="0"/>
              </a:br>
              <a:r>
                <a:rPr lang="ko-KR" altLang="en-US" sz="1000" dirty="0"/>
                <a:t>  </a:t>
              </a:r>
              <a:r>
                <a:rPr lang="en-US" altLang="ko-KR" sz="1000" dirty="0" err="1"/>
                <a:t>n_ac_follower</a:t>
              </a:r>
              <a:r>
                <a:rPr lang="en-US" altLang="ko-KR" sz="1000" dirty="0"/>
                <a:t>, // </a:t>
              </a:r>
              <a:r>
                <a:rPr lang="ko-KR" altLang="en-US" sz="1000" dirty="0"/>
                <a:t>게시자 </a:t>
              </a:r>
              <a:r>
                <a:rPr lang="ko-KR" altLang="en-US" sz="1000" dirty="0" err="1"/>
                <a:t>팔로워</a:t>
              </a:r>
              <a:r>
                <a:rPr lang="ko-KR" altLang="en-US" sz="1000" dirty="0"/>
                <a:t> 수</a:t>
              </a:r>
              <a:br>
                <a:rPr lang="en-US" altLang="ko-KR" sz="1000" dirty="0"/>
              </a:br>
              <a:r>
                <a:rPr lang="ko-KR" altLang="en-US" sz="1000" dirty="0"/>
                <a:t> </a:t>
              </a:r>
              <a:r>
                <a:rPr lang="en-US" altLang="ko-KR" sz="1000" dirty="0"/>
                <a:t> </a:t>
              </a:r>
              <a:r>
                <a:rPr lang="en-US" altLang="ko-KR" sz="1000" dirty="0" err="1"/>
                <a:t>n_comment</a:t>
              </a:r>
              <a:r>
                <a:rPr lang="en-US" altLang="ko-KR" sz="1000" dirty="0"/>
                <a:t>,    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//  </a:t>
              </a:r>
              <a:r>
                <a:rPr lang="ko-KR" altLang="en-US" sz="1000" dirty="0"/>
                <a:t>댓글 수</a:t>
              </a:r>
              <a:br>
                <a:rPr lang="en-US" altLang="ko-KR" sz="1000" dirty="0"/>
              </a:br>
              <a:r>
                <a:rPr lang="ko-KR" altLang="en-US" sz="1000" dirty="0"/>
                <a:t>  </a:t>
              </a:r>
              <a:r>
                <a:rPr lang="en-US" altLang="ko-KR" sz="1000" dirty="0"/>
                <a:t>…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any other things… about HOT</a:t>
              </a:r>
            </a:p>
            <a:p>
              <a:r>
                <a:rPr lang="en-US" altLang="ko-KR" sz="1000" dirty="0"/>
                <a:t>}</a:t>
              </a:r>
              <a:endParaRPr lang="ko-KR" altLang="en-US" sz="10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B48C6E4-F141-471C-A15B-20E8F75699F7}"/>
              </a:ext>
            </a:extLst>
          </p:cNvPr>
          <p:cNvGrpSpPr/>
          <p:nvPr/>
        </p:nvGrpSpPr>
        <p:grpSpPr>
          <a:xfrm>
            <a:off x="5982488" y="2832366"/>
            <a:ext cx="2262158" cy="844399"/>
            <a:chOff x="373626" y="835742"/>
            <a:chExt cx="2262158" cy="131752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CDD7DB9-EC5F-49BD-88B5-CD0735AF1948}"/>
                </a:ext>
              </a:extLst>
            </p:cNvPr>
            <p:cNvSpPr/>
            <p:nvPr/>
          </p:nvSpPr>
          <p:spPr>
            <a:xfrm>
              <a:off x="373626" y="835742"/>
              <a:ext cx="2262158" cy="1317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8D199E1-7DC0-4DCF-9C0B-AA3CB9FAD789}"/>
                </a:ext>
              </a:extLst>
            </p:cNvPr>
            <p:cNvSpPr txBox="1"/>
            <p:nvPr/>
          </p:nvSpPr>
          <p:spPr>
            <a:xfrm>
              <a:off x="373626" y="895458"/>
              <a:ext cx="841897" cy="384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ML (Logistic)</a:t>
              </a:r>
              <a:endParaRPr lang="ko-KR" altLang="en-US" sz="1000" dirty="0"/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FD0852-0214-47CD-921C-D0FCA861B91E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>
            <a:off x="7113567" y="2648361"/>
            <a:ext cx="0" cy="18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F1EB026-66FE-4CCE-8150-EAAC74A32ADD}"/>
              </a:ext>
            </a:extLst>
          </p:cNvPr>
          <p:cNvGrpSpPr/>
          <p:nvPr/>
        </p:nvGrpSpPr>
        <p:grpSpPr>
          <a:xfrm>
            <a:off x="5982488" y="3860771"/>
            <a:ext cx="2262158" cy="536208"/>
            <a:chOff x="373626" y="835742"/>
            <a:chExt cx="2262158" cy="131752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27AD13-455D-489A-9B85-E2E2DBF45361}"/>
                </a:ext>
              </a:extLst>
            </p:cNvPr>
            <p:cNvSpPr/>
            <p:nvPr/>
          </p:nvSpPr>
          <p:spPr>
            <a:xfrm>
              <a:off x="373626" y="835742"/>
              <a:ext cx="2262158" cy="1317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1BF0C0-24E5-4BAB-BF3C-E4EDAA6C7AC0}"/>
                </a:ext>
              </a:extLst>
            </p:cNvPr>
            <p:cNvSpPr txBox="1"/>
            <p:nvPr/>
          </p:nvSpPr>
          <p:spPr>
            <a:xfrm>
              <a:off x="373626" y="895457"/>
              <a:ext cx="1949573" cy="604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Predicted Data (HOT or Not HOT)</a:t>
              </a:r>
              <a:endParaRPr lang="ko-KR" altLang="en-US" sz="1000" dirty="0"/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FBFE47E-BAB0-4885-89A8-FF3AF5B0701A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7113567" y="3676765"/>
            <a:ext cx="0" cy="18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3F5046A-D5F6-46AD-84BD-88BB54289A96}"/>
              </a:ext>
            </a:extLst>
          </p:cNvPr>
          <p:cNvSpPr txBox="1"/>
          <p:nvPr/>
        </p:nvSpPr>
        <p:spPr>
          <a:xfrm>
            <a:off x="4953000" y="755008"/>
            <a:ext cx="2720638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□</a:t>
            </a:r>
            <a:r>
              <a:rPr lang="ko-KR" altLang="en-US" sz="1400" dirty="0"/>
              <a:t> 학습 모델 실행 방법</a:t>
            </a:r>
          </a:p>
        </p:txBody>
      </p:sp>
    </p:spTree>
    <p:extLst>
      <p:ext uri="{BB962C8B-B14F-4D97-AF65-F5344CB8AC3E}">
        <p14:creationId xmlns:p14="http://schemas.microsoft.com/office/powerpoint/2010/main" val="44835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655617-79EB-4439-8B4E-0C4166FE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0B6E938-3D0A-459C-A58D-6EEC39821BC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E8875-8F69-4A2B-B773-3B4748A40947}"/>
              </a:ext>
            </a:extLst>
          </p:cNvPr>
          <p:cNvSpPr txBox="1"/>
          <p:nvPr/>
        </p:nvSpPr>
        <p:spPr bwMode="gray">
          <a:xfrm>
            <a:off x="110391" y="33556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4.</a:t>
            </a:r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데이터 분석 방법 </a:t>
            </a:r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– </a:t>
            </a:r>
            <a:r>
              <a:rPr lang="ko-KR" alt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인스타그램</a:t>
            </a:r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사례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20F7B03-8E3E-4FC1-8DAF-33210E88E1B1}"/>
              </a:ext>
            </a:extLst>
          </p:cNvPr>
          <p:cNvGrpSpPr/>
          <p:nvPr/>
        </p:nvGrpSpPr>
        <p:grpSpPr>
          <a:xfrm>
            <a:off x="1238863" y="1330838"/>
            <a:ext cx="2262158" cy="510595"/>
            <a:chOff x="373626" y="835742"/>
            <a:chExt cx="2262158" cy="131752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6E059F-801B-4C87-ADA7-17E2E29D2597}"/>
                </a:ext>
              </a:extLst>
            </p:cNvPr>
            <p:cNvSpPr/>
            <p:nvPr/>
          </p:nvSpPr>
          <p:spPr>
            <a:xfrm>
              <a:off x="373626" y="835742"/>
              <a:ext cx="2262158" cy="1317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4DDAED-77B6-458F-8E2D-20726C3F327D}"/>
                </a:ext>
              </a:extLst>
            </p:cNvPr>
            <p:cNvSpPr txBox="1"/>
            <p:nvPr/>
          </p:nvSpPr>
          <p:spPr>
            <a:xfrm>
              <a:off x="373626" y="895458"/>
              <a:ext cx="2015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예상 관광지 범위 내에서 </a:t>
              </a:r>
              <a:r>
                <a:rPr lang="en-US" altLang="ko-KR" sz="1000" dirty="0"/>
                <a:t>Labeling</a:t>
              </a:r>
              <a:br>
                <a:rPr lang="en-US" altLang="ko-KR" sz="1000" dirty="0"/>
              </a:br>
              <a:r>
                <a:rPr lang="en-US" altLang="ko-KR" sz="1000" dirty="0"/>
                <a:t>ex) </a:t>
              </a:r>
              <a:r>
                <a:rPr lang="en-US" altLang="ko-KR" sz="1000" dirty="0" err="1"/>
                <a:t>mt.hanlla</a:t>
              </a:r>
              <a:endParaRPr lang="ko-KR" altLang="en-US" sz="10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60F9F0A-586F-450C-A025-AE029EF35C4B}"/>
              </a:ext>
            </a:extLst>
          </p:cNvPr>
          <p:cNvGrpSpPr/>
          <p:nvPr/>
        </p:nvGrpSpPr>
        <p:grpSpPr>
          <a:xfrm>
            <a:off x="1238863" y="2241689"/>
            <a:ext cx="2262158" cy="739696"/>
            <a:chOff x="373626" y="835742"/>
            <a:chExt cx="2262158" cy="131752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56C1A2-46A3-4E5B-A275-738445F33560}"/>
                </a:ext>
              </a:extLst>
            </p:cNvPr>
            <p:cNvSpPr/>
            <p:nvPr/>
          </p:nvSpPr>
          <p:spPr>
            <a:xfrm>
              <a:off x="373626" y="835742"/>
              <a:ext cx="2262158" cy="1317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9C41E8-7A0F-40E7-82CA-63D9F95AAF56}"/>
                </a:ext>
              </a:extLst>
            </p:cNvPr>
            <p:cNvSpPr txBox="1"/>
            <p:nvPr/>
          </p:nvSpPr>
          <p:spPr>
            <a:xfrm>
              <a:off x="373626" y="895458"/>
              <a:ext cx="1103187" cy="86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Input Data {</a:t>
              </a:r>
              <a:br>
                <a:rPr lang="en-US" altLang="ko-KR" sz="1000" dirty="0"/>
              </a:br>
              <a:r>
                <a:rPr lang="en-US" altLang="ko-KR" sz="1000" dirty="0"/>
                <a:t>    images of POST</a:t>
              </a:r>
            </a:p>
            <a:p>
              <a:r>
                <a:rPr lang="en-US" altLang="ko-KR" sz="1000" dirty="0"/>
                <a:t>}</a:t>
              </a:r>
              <a:endParaRPr lang="ko-KR" altLang="en-US" sz="1000" dirty="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E4CB8F0-3034-4F21-9830-65B539A12611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2369942" y="1841433"/>
            <a:ext cx="0" cy="40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FE80CC-64AE-40E1-BD02-3AC3DD9F9121}"/>
              </a:ext>
            </a:extLst>
          </p:cNvPr>
          <p:cNvGrpSpPr/>
          <p:nvPr/>
        </p:nvGrpSpPr>
        <p:grpSpPr>
          <a:xfrm>
            <a:off x="1238863" y="3329420"/>
            <a:ext cx="2262158" cy="536208"/>
            <a:chOff x="373626" y="835742"/>
            <a:chExt cx="2262158" cy="131752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8DDC9B7-F124-472E-BA33-D3EB0274BEB3}"/>
                </a:ext>
              </a:extLst>
            </p:cNvPr>
            <p:cNvSpPr/>
            <p:nvPr/>
          </p:nvSpPr>
          <p:spPr>
            <a:xfrm>
              <a:off x="373626" y="835742"/>
              <a:ext cx="2262158" cy="1317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2B978E-4B8D-4012-AF9A-8AC332E30E4F}"/>
                </a:ext>
              </a:extLst>
            </p:cNvPr>
            <p:cNvSpPr txBox="1"/>
            <p:nvPr/>
          </p:nvSpPr>
          <p:spPr>
            <a:xfrm>
              <a:off x="373626" y="895457"/>
              <a:ext cx="1426994" cy="604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CNN (inception or CWS)</a:t>
              </a:r>
              <a:endParaRPr lang="ko-KR" altLang="en-US" sz="1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2A66D79-06F6-4589-A7ED-5ED8E4F0D590}"/>
              </a:ext>
            </a:extLst>
          </p:cNvPr>
          <p:cNvGrpSpPr/>
          <p:nvPr/>
        </p:nvGrpSpPr>
        <p:grpSpPr>
          <a:xfrm>
            <a:off x="575555" y="4230020"/>
            <a:ext cx="3588774" cy="485304"/>
            <a:chOff x="373626" y="835742"/>
            <a:chExt cx="3588774" cy="131752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5829F3F-8015-45E0-8CCB-3FF872AB4EB1}"/>
                </a:ext>
              </a:extLst>
            </p:cNvPr>
            <p:cNvSpPr/>
            <p:nvPr/>
          </p:nvSpPr>
          <p:spPr>
            <a:xfrm>
              <a:off x="373626" y="835742"/>
              <a:ext cx="3588774" cy="1317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5FE730-EE43-41BC-A78D-3457B9228515}"/>
                </a:ext>
              </a:extLst>
            </p:cNvPr>
            <p:cNvSpPr txBox="1"/>
            <p:nvPr/>
          </p:nvSpPr>
          <p:spPr>
            <a:xfrm>
              <a:off x="373626" y="895457"/>
              <a:ext cx="2842445" cy="705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Accuracy of Data</a:t>
              </a:r>
              <a:br>
                <a:rPr lang="en-US" altLang="ko-KR" sz="1000" dirty="0"/>
              </a:br>
              <a:r>
                <a:rPr lang="en-US" altLang="ko-KR" sz="1000" dirty="0"/>
                <a:t>(</a:t>
              </a:r>
              <a:r>
                <a:rPr lang="ko-KR" altLang="en-US" sz="1000" dirty="0"/>
                <a:t>이미지의 정확도로 게시물에 대한 신뢰성 확보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458A0FC-5113-45EA-AA06-E731BD6BFA1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2369942" y="2981385"/>
            <a:ext cx="0" cy="34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67DEE30-71FF-4DE7-9707-481B26E53306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2369942" y="3865628"/>
            <a:ext cx="0" cy="36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F1D18C-1151-444B-8881-AB4AA987CEC4}"/>
              </a:ext>
            </a:extLst>
          </p:cNvPr>
          <p:cNvSpPr txBox="1"/>
          <p:nvPr/>
        </p:nvSpPr>
        <p:spPr>
          <a:xfrm>
            <a:off x="209375" y="755008"/>
            <a:ext cx="2720638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□</a:t>
            </a:r>
            <a:r>
              <a:rPr lang="ko-KR" altLang="en-US" sz="1400" dirty="0"/>
              <a:t> 이미지 모델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F5046A-D5F6-46AD-84BD-88BB54289A96}"/>
              </a:ext>
            </a:extLst>
          </p:cNvPr>
          <p:cNvSpPr txBox="1"/>
          <p:nvPr/>
        </p:nvSpPr>
        <p:spPr>
          <a:xfrm>
            <a:off x="4953000" y="755008"/>
            <a:ext cx="2720638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□</a:t>
            </a:r>
            <a:r>
              <a:rPr lang="ko-KR" altLang="en-US" sz="1400" dirty="0"/>
              <a:t> 제언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0D38D2-4448-4ADD-9B96-B666934CFEE9}"/>
              </a:ext>
            </a:extLst>
          </p:cNvPr>
          <p:cNvSpPr/>
          <p:nvPr/>
        </p:nvSpPr>
        <p:spPr>
          <a:xfrm>
            <a:off x="5290860" y="1288423"/>
            <a:ext cx="4190015" cy="477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</a:rPr>
              <a:t>이미지 분석을 통해 게시물 신뢰성 확보 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게시물의 데이터를 분석하여 정확도를 증가시킨 후에 </a:t>
            </a:r>
            <a:r>
              <a:rPr lang="en-US" altLang="ko-KR" sz="1200" dirty="0">
                <a:solidFill>
                  <a:schemeClr val="tx1"/>
                </a:solidFill>
              </a:rPr>
              <a:t>HOT </a:t>
            </a:r>
            <a:r>
              <a:rPr lang="ko-KR" altLang="en-US" sz="1200" dirty="0">
                <a:solidFill>
                  <a:schemeClr val="tx1"/>
                </a:solidFill>
              </a:rPr>
              <a:t>인지 </a:t>
            </a:r>
            <a:r>
              <a:rPr lang="en-US" altLang="ko-KR" sz="1200" dirty="0">
                <a:solidFill>
                  <a:schemeClr val="tx1"/>
                </a:solidFill>
              </a:rPr>
              <a:t>Not HOT</a:t>
            </a:r>
            <a:r>
              <a:rPr lang="ko-KR" altLang="en-US" sz="1200" dirty="0">
                <a:solidFill>
                  <a:schemeClr val="tx1"/>
                </a:solidFill>
              </a:rPr>
              <a:t> 인지를 판별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</a:rPr>
              <a:t>빅데이터 연구실에서는 데이터를 본 후 </a:t>
            </a:r>
            <a:r>
              <a:rPr lang="en-US" altLang="ko-KR" sz="1200" dirty="0">
                <a:solidFill>
                  <a:schemeClr val="tx1"/>
                </a:solidFill>
              </a:rPr>
              <a:t>HOT </a:t>
            </a:r>
            <a:r>
              <a:rPr lang="ko-KR" altLang="en-US" sz="1200" dirty="0">
                <a:solidFill>
                  <a:schemeClr val="tx1"/>
                </a:solidFill>
              </a:rPr>
              <a:t>한지 여부를 수식으로 </a:t>
            </a:r>
            <a:r>
              <a:rPr lang="en-US" altLang="ko-KR" sz="1200" dirty="0">
                <a:solidFill>
                  <a:schemeClr val="tx1"/>
                </a:solidFill>
              </a:rPr>
              <a:t>Linear </a:t>
            </a:r>
            <a:r>
              <a:rPr lang="ko-KR" altLang="en-US" sz="1200" dirty="0">
                <a:solidFill>
                  <a:schemeClr val="tx1"/>
                </a:solidFill>
              </a:rPr>
              <a:t>하게 제시하라고 조언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</a:rPr>
              <a:t>Ex)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x_data</a:t>
            </a:r>
            <a:r>
              <a:rPr lang="en-US" altLang="ko-KR" sz="1200" dirty="0">
                <a:solidFill>
                  <a:schemeClr val="tx1"/>
                </a:solidFill>
              </a:rPr>
              <a:t> = (</a:t>
            </a:r>
            <a:r>
              <a:rPr lang="en-US" altLang="ko-KR" sz="1200" dirty="0" err="1">
                <a:solidFill>
                  <a:schemeClr val="tx1"/>
                </a:solidFill>
              </a:rPr>
              <a:t>n_like</a:t>
            </a:r>
            <a:r>
              <a:rPr lang="en-US" altLang="ko-KR" sz="1200" dirty="0">
                <a:solidFill>
                  <a:schemeClr val="tx1"/>
                </a:solidFill>
              </a:rPr>
              <a:t> + </a:t>
            </a:r>
            <a:r>
              <a:rPr lang="en-US" altLang="ko-KR" sz="1200" dirty="0" err="1">
                <a:solidFill>
                  <a:schemeClr val="tx1"/>
                </a:solidFill>
              </a:rPr>
              <a:t>n_comment</a:t>
            </a:r>
            <a:r>
              <a:rPr lang="en-US" altLang="ko-KR" sz="1200" dirty="0">
                <a:solidFill>
                  <a:schemeClr val="tx1"/>
                </a:solidFill>
              </a:rPr>
              <a:t>) / log(</a:t>
            </a:r>
            <a:r>
              <a:rPr lang="en-US" altLang="ko-KR" sz="1200" dirty="0" err="1">
                <a:solidFill>
                  <a:schemeClr val="tx1"/>
                </a:solidFill>
              </a:rPr>
              <a:t>n_ac_follow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y_data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n_comment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86E44F-6C7C-45FD-B516-446EEF8E760F}"/>
              </a:ext>
            </a:extLst>
          </p:cNvPr>
          <p:cNvSpPr txBox="1"/>
          <p:nvPr/>
        </p:nvSpPr>
        <p:spPr>
          <a:xfrm>
            <a:off x="14228" y="6076036"/>
            <a:ext cx="6681540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□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2018</a:t>
            </a:r>
            <a:r>
              <a:rPr lang="ko-KR" altLang="en-US" sz="1000" b="1" dirty="0"/>
              <a:t>년 </a:t>
            </a:r>
            <a:r>
              <a:rPr lang="en-US" altLang="ko-KR" sz="1000" b="1" dirty="0"/>
              <a:t>9</a:t>
            </a:r>
            <a:r>
              <a:rPr lang="ko-KR" altLang="en-US" sz="1000" b="1" dirty="0"/>
              <a:t>월 </a:t>
            </a:r>
            <a:r>
              <a:rPr lang="en-US" altLang="ko-KR" sz="1000" b="1" dirty="0"/>
              <a:t>11</a:t>
            </a:r>
            <a:r>
              <a:rPr lang="ko-KR" altLang="en-US" sz="1000" b="1" dirty="0"/>
              <a:t>일 </a:t>
            </a:r>
            <a:r>
              <a:rPr lang="ko-KR" altLang="en-US" sz="1000" b="1" dirty="0" err="1"/>
              <a:t>작성분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–</a:t>
            </a:r>
            <a:r>
              <a:rPr lang="ko-KR" altLang="en-US" sz="1000" b="1" dirty="0"/>
              <a:t> 명지대 파트 </a:t>
            </a:r>
            <a:r>
              <a:rPr lang="en-US" altLang="ko-KR" sz="1000" b="1" dirty="0"/>
              <a:t>(</a:t>
            </a:r>
            <a:r>
              <a:rPr lang="ko-KR" altLang="en-US" sz="1000" b="1" dirty="0" err="1"/>
              <a:t>노지환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윤시온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엄상현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박문규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918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655617-79EB-4439-8B4E-0C4166FE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0B6E938-3D0A-459C-A58D-6EEC39821BC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E8875-8F69-4A2B-B773-3B4748A40947}"/>
              </a:ext>
            </a:extLst>
          </p:cNvPr>
          <p:cNvSpPr txBox="1"/>
          <p:nvPr/>
        </p:nvSpPr>
        <p:spPr bwMode="gray">
          <a:xfrm>
            <a:off x="110391" y="3355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구성 팀원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804D38-2360-434F-A7B0-A19BDE83A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78058"/>
              </p:ext>
            </p:extLst>
          </p:nvPr>
        </p:nvGraphicFramePr>
        <p:xfrm>
          <a:off x="1506539" y="1139175"/>
          <a:ext cx="7165513" cy="4357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099">
                  <a:extLst>
                    <a:ext uri="{9D8B030D-6E8A-4147-A177-3AD203B41FA5}">
                      <a16:colId xmlns:a16="http://schemas.microsoft.com/office/drawing/2014/main" val="727097171"/>
                    </a:ext>
                  </a:extLst>
                </a:gridCol>
                <a:gridCol w="3632646">
                  <a:extLst>
                    <a:ext uri="{9D8B030D-6E8A-4147-A177-3AD203B41FA5}">
                      <a16:colId xmlns:a16="http://schemas.microsoft.com/office/drawing/2014/main" val="2262016706"/>
                    </a:ext>
                  </a:extLst>
                </a:gridCol>
                <a:gridCol w="2123768">
                  <a:extLst>
                    <a:ext uri="{9D8B030D-6E8A-4147-A177-3AD203B41FA5}">
                      <a16:colId xmlns:a16="http://schemas.microsoft.com/office/drawing/2014/main" val="3534127602"/>
                    </a:ext>
                  </a:extLst>
                </a:gridCol>
              </a:tblGrid>
              <a:tr h="469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소속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579884"/>
                  </a:ext>
                </a:extLst>
              </a:tr>
              <a:tr h="469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양지한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</a:t>
                      </a:r>
                      <a:r>
                        <a:rPr lang="ko-KR" altLang="en-US" sz="1400" dirty="0" err="1"/>
                        <a:t>전처리</a:t>
                      </a:r>
                      <a:r>
                        <a:rPr lang="ko-KR" altLang="en-US" sz="1400" dirty="0"/>
                        <a:t> 및 분석 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 조장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아크릴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636541"/>
                  </a:ext>
                </a:extLst>
              </a:tr>
              <a:tr h="469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김윤수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검색 및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383078"/>
                  </a:ext>
                </a:extLst>
              </a:tr>
              <a:tr h="469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양지훈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</a:t>
                      </a:r>
                      <a:r>
                        <a:rPr lang="ko-KR" altLang="en-US" sz="1400" dirty="0" err="1"/>
                        <a:t>전처리</a:t>
                      </a:r>
                      <a:r>
                        <a:rPr lang="ko-KR" altLang="en-US" sz="1400" dirty="0"/>
                        <a:t>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안랩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476267"/>
                  </a:ext>
                </a:extLst>
              </a:tr>
              <a:tr h="469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엄상현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</a:t>
                      </a:r>
                      <a:r>
                        <a:rPr lang="ko-KR" altLang="en-US" sz="1400" dirty="0" err="1"/>
                        <a:t>전처리</a:t>
                      </a:r>
                      <a:r>
                        <a:rPr lang="ko-KR" altLang="en-US" sz="1400" dirty="0"/>
                        <a:t>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명지대 컴퓨터공학과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974081"/>
                  </a:ext>
                </a:extLst>
              </a:tr>
              <a:tr h="469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박문규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 분석 및 시각화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명지대 컴퓨터공학과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167244"/>
                  </a:ext>
                </a:extLst>
              </a:tr>
              <a:tr h="385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노지환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 분석 및 시각화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명지대 컴퓨터공학과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414433"/>
                  </a:ext>
                </a:extLst>
              </a:tr>
              <a:tr h="385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윤시온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 분석 및 시각화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명지대 컴퓨터공학과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84527"/>
                  </a:ext>
                </a:extLst>
              </a:tr>
              <a:tr h="385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이재수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수집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지엘큐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75687"/>
                  </a:ext>
                </a:extLst>
              </a:tr>
              <a:tr h="385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류정우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멘토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어니컴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6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81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655617-79EB-4439-8B4E-0C4166FE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0B6E938-3D0A-459C-A58D-6EEC39821BC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E8875-8F69-4A2B-B773-3B4748A40947}"/>
              </a:ext>
            </a:extLst>
          </p:cNvPr>
          <p:cNvSpPr txBox="1"/>
          <p:nvPr/>
        </p:nvSpPr>
        <p:spPr bwMode="gray">
          <a:xfrm>
            <a:off x="110391" y="335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1.</a:t>
            </a:r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45681-1558-4F2F-B66A-B4D1B09B4F52}"/>
              </a:ext>
            </a:extLst>
          </p:cNvPr>
          <p:cNvSpPr txBox="1"/>
          <p:nvPr/>
        </p:nvSpPr>
        <p:spPr>
          <a:xfrm>
            <a:off x="209375" y="755008"/>
            <a:ext cx="9487250" cy="4258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1)</a:t>
            </a:r>
            <a:r>
              <a:rPr lang="ko-KR" altLang="en-US" sz="1400" dirty="0"/>
              <a:t> 사용언어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JAVA/C#/C++/Python</a:t>
            </a:r>
            <a:r>
              <a:rPr lang="ko-KR" altLang="en-US" sz="1400" dirty="0"/>
              <a:t> 중 선택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2)</a:t>
            </a:r>
            <a:r>
              <a:rPr lang="ko-KR" altLang="en-US" sz="1400" dirty="0"/>
              <a:t> 진행</a:t>
            </a:r>
            <a:br>
              <a:rPr lang="en-US" altLang="ko-KR" sz="1400" dirty="0"/>
            </a:br>
            <a:r>
              <a:rPr lang="ko-KR" altLang="en-US" sz="1400" dirty="0"/>
              <a:t>     </a:t>
            </a:r>
            <a:r>
              <a:rPr lang="en-US" altLang="ko-KR" sz="1400" dirty="0"/>
              <a:t>- </a:t>
            </a:r>
            <a:r>
              <a:rPr lang="ko-KR" altLang="en-US" sz="1400" dirty="0"/>
              <a:t>언어를 선택하여 </a:t>
            </a:r>
            <a:r>
              <a:rPr lang="ko-KR" altLang="en-US" sz="1400" dirty="0" err="1"/>
              <a:t>인스타그램</a:t>
            </a:r>
            <a:r>
              <a:rPr lang="en-US" altLang="ko-KR" sz="1400" dirty="0"/>
              <a:t>,</a:t>
            </a:r>
            <a:r>
              <a:rPr lang="ko-KR" altLang="en-US" sz="1400" dirty="0"/>
              <a:t> 네이버 블로그 등에서 사진과 해시태그</a:t>
            </a:r>
            <a:r>
              <a:rPr lang="en-US" altLang="ko-KR" sz="1400" dirty="0"/>
              <a:t>/</a:t>
            </a:r>
            <a:r>
              <a:rPr lang="ko-KR" altLang="en-US" sz="1400" dirty="0"/>
              <a:t>메시지를 수집하는 </a:t>
            </a:r>
            <a:r>
              <a:rPr lang="ko-KR" altLang="en-US" sz="1400" dirty="0" err="1"/>
              <a:t>크롤러</a:t>
            </a:r>
            <a:r>
              <a:rPr lang="ko-KR" altLang="en-US" sz="1400" dirty="0"/>
              <a:t> 구현</a:t>
            </a:r>
            <a:br>
              <a:rPr lang="en-US" altLang="ko-KR" sz="1400" dirty="0"/>
            </a:br>
            <a:r>
              <a:rPr lang="ko-KR" altLang="en-US" sz="1400" dirty="0"/>
              <a:t>     </a:t>
            </a:r>
            <a:r>
              <a:rPr lang="en-US" altLang="ko-KR" sz="1400" dirty="0"/>
              <a:t>-</a:t>
            </a:r>
            <a:r>
              <a:rPr lang="ko-KR" altLang="en-US" sz="1400" dirty="0"/>
              <a:t> 사진을 분석하기 위한 </a:t>
            </a:r>
            <a:r>
              <a:rPr lang="en-US" altLang="ko-KR" sz="1400" dirty="0"/>
              <a:t>AI</a:t>
            </a:r>
            <a:r>
              <a:rPr lang="ko-KR" altLang="en-US" sz="1400" dirty="0"/>
              <a:t> 와의 연계</a:t>
            </a:r>
            <a:r>
              <a:rPr lang="en-US" altLang="ko-KR" sz="1400" dirty="0"/>
              <a:t>(1</a:t>
            </a:r>
            <a:r>
              <a:rPr lang="ko-KR" altLang="en-US" sz="1400" dirty="0"/>
              <a:t>차 </a:t>
            </a:r>
            <a:r>
              <a:rPr lang="en-US" altLang="ko-KR" sz="1400" dirty="0"/>
              <a:t>TensorFlow </a:t>
            </a:r>
            <a:r>
              <a:rPr lang="ko-KR" altLang="en-US" sz="1400" dirty="0"/>
              <a:t>연계</a:t>
            </a:r>
            <a:r>
              <a:rPr lang="en-US" altLang="ko-KR" sz="1400" dirty="0"/>
              <a:t>)</a:t>
            </a:r>
            <a:r>
              <a:rPr lang="ko-KR" altLang="en-US" sz="1400" dirty="0"/>
              <a:t> 기능 구현</a:t>
            </a:r>
            <a:br>
              <a:rPr lang="en-US" altLang="ko-KR" sz="1400" dirty="0"/>
            </a:br>
            <a:r>
              <a:rPr lang="ko-KR" altLang="en-US" sz="1400" dirty="0"/>
              <a:t>        ① 해당 유저의 주 촬영 대상 종류 분류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셀피</a:t>
            </a:r>
            <a:r>
              <a:rPr lang="en-US" altLang="ko-KR" sz="1400" dirty="0"/>
              <a:t>,</a:t>
            </a:r>
            <a:r>
              <a:rPr lang="ko-KR" altLang="en-US" sz="1400" dirty="0"/>
              <a:t> 음식</a:t>
            </a:r>
            <a:r>
              <a:rPr lang="en-US" altLang="ko-KR" sz="1400" dirty="0"/>
              <a:t>,</a:t>
            </a:r>
            <a:r>
              <a:rPr lang="ko-KR" altLang="en-US" sz="1400" dirty="0"/>
              <a:t> 풍경</a:t>
            </a:r>
            <a:r>
              <a:rPr lang="en-US" altLang="ko-KR" sz="1400" dirty="0"/>
              <a:t>,</a:t>
            </a:r>
            <a:r>
              <a:rPr lang="ko-KR" altLang="en-US" sz="1400" dirty="0"/>
              <a:t> 사람</a:t>
            </a:r>
            <a:r>
              <a:rPr lang="en-US" altLang="ko-KR" sz="1400" dirty="0"/>
              <a:t>,</a:t>
            </a:r>
            <a:r>
              <a:rPr lang="ko-KR" altLang="en-US" sz="1400" dirty="0"/>
              <a:t> 동물 등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        ② 해당 사진의 배포 여부 판별</a:t>
            </a:r>
            <a:r>
              <a:rPr lang="en-US" altLang="ko-KR" sz="1400" dirty="0"/>
              <a:t> (</a:t>
            </a:r>
            <a:r>
              <a:rPr lang="ko-KR" altLang="en-US" sz="1400" dirty="0"/>
              <a:t>구글 동일 이미지 검색을 연계하여 사진의 배포 현황 수집 등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        ③ 음식 촬영의 경우 해당 메뉴에 대한 학습 진행 </a:t>
            </a:r>
            <a:br>
              <a:rPr lang="en-US" altLang="ko-KR" sz="1400" dirty="0"/>
            </a:br>
            <a:r>
              <a:rPr lang="ko-KR" altLang="en-US" sz="1400" dirty="0"/>
              <a:t>              </a:t>
            </a:r>
            <a:r>
              <a:rPr lang="en-US" altLang="ko-KR" sz="1400" dirty="0"/>
              <a:t>(</a:t>
            </a:r>
            <a:r>
              <a:rPr lang="ko-KR" altLang="en-US" sz="1400" dirty="0"/>
              <a:t>동일한 형태의 음식이 촬영되는 지점 파악을 통한 원조 음식점 판별 기능 확보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        ④ 유사 배경에 대한 검증 기능 확보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그라피티</a:t>
            </a:r>
            <a:r>
              <a:rPr lang="en-US" altLang="ko-KR" sz="1400" dirty="0"/>
              <a:t>/</a:t>
            </a:r>
            <a:r>
              <a:rPr lang="ko-KR" altLang="en-US" sz="1400" dirty="0"/>
              <a:t>벽화</a:t>
            </a:r>
            <a:r>
              <a:rPr lang="en-US" altLang="ko-KR" sz="1400" dirty="0"/>
              <a:t>/</a:t>
            </a:r>
            <a:r>
              <a:rPr lang="ko-KR" altLang="en-US" sz="1400" dirty="0"/>
              <a:t>조경에 대한 유사성 판별 등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   </a:t>
            </a:r>
            <a:r>
              <a:rPr lang="en-US" altLang="ko-KR" sz="1400" dirty="0"/>
              <a:t>-</a:t>
            </a:r>
            <a:r>
              <a:rPr lang="ko-KR" altLang="en-US" sz="1400" dirty="0"/>
              <a:t> 빅데이터 수집 및 분석을 위한 시나리오 정의</a:t>
            </a:r>
            <a:br>
              <a:rPr lang="en-US" altLang="ko-KR" sz="1400" dirty="0"/>
            </a:br>
            <a:r>
              <a:rPr lang="ko-KR" altLang="en-US" sz="1400" dirty="0"/>
              <a:t>       크롤링한 데이터로 분석하고자 하는 목적 설정 </a:t>
            </a:r>
            <a:r>
              <a:rPr lang="en-US" altLang="ko-KR" sz="1400" dirty="0"/>
              <a:t>(</a:t>
            </a:r>
            <a:r>
              <a:rPr lang="ko-KR" altLang="en-US" sz="1400" dirty="0"/>
              <a:t>또는</a:t>
            </a:r>
            <a:r>
              <a:rPr lang="en-US" altLang="ko-KR" sz="1400" dirty="0"/>
              <a:t>,</a:t>
            </a:r>
            <a:r>
              <a:rPr lang="ko-KR" altLang="en-US" sz="1400" dirty="0"/>
              <a:t> 크롤링한 데이터의 시각화를 통한 분석 대상 또는 목적 도출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        예</a:t>
            </a:r>
            <a:r>
              <a:rPr lang="en-US" altLang="ko-KR" sz="1400" dirty="0"/>
              <a:t>)</a:t>
            </a:r>
            <a:r>
              <a:rPr lang="ko-KR" altLang="en-US" sz="1400" dirty="0"/>
              <a:t> 자신의 사진</a:t>
            </a:r>
            <a:r>
              <a:rPr lang="en-US" altLang="ko-KR" sz="1400" dirty="0"/>
              <a:t>(</a:t>
            </a:r>
            <a:r>
              <a:rPr lang="ko-KR" altLang="en-US" sz="1400" dirty="0"/>
              <a:t>자신의 이미지 저작물</a:t>
            </a:r>
            <a:r>
              <a:rPr lang="en-US" altLang="ko-KR" sz="1400" dirty="0"/>
              <a:t>)</a:t>
            </a:r>
            <a:r>
              <a:rPr lang="ko-KR" altLang="en-US" sz="1400" dirty="0"/>
              <a:t>이 배포된 현황 추적</a:t>
            </a:r>
            <a:br>
              <a:rPr lang="en-US" altLang="ko-KR" sz="1400" dirty="0"/>
            </a:br>
            <a:r>
              <a:rPr lang="ko-KR" altLang="en-US" sz="1400" dirty="0"/>
              <a:t>               </a:t>
            </a:r>
            <a:r>
              <a:rPr lang="ko-KR" altLang="en-US" sz="1400" dirty="0" err="1"/>
              <a:t>맵을</a:t>
            </a:r>
            <a:r>
              <a:rPr lang="ko-KR" altLang="en-US" sz="1400" dirty="0"/>
              <a:t> 이용한 국내 </a:t>
            </a:r>
            <a:r>
              <a:rPr lang="ko-KR" altLang="en-US" sz="1400" dirty="0" err="1"/>
              <a:t>핫스팟</a:t>
            </a:r>
            <a:r>
              <a:rPr lang="en-US" altLang="ko-KR" sz="1400" dirty="0"/>
              <a:t>(</a:t>
            </a:r>
            <a:r>
              <a:rPr lang="ko-KR" altLang="en-US" sz="1400" dirty="0"/>
              <a:t>여행지</a:t>
            </a:r>
            <a:r>
              <a:rPr lang="en-US" altLang="ko-KR" sz="1400" dirty="0"/>
              <a:t>,</a:t>
            </a:r>
            <a:r>
              <a:rPr lang="ko-KR" altLang="en-US" sz="1400" dirty="0"/>
              <a:t> 맛집</a:t>
            </a:r>
            <a:r>
              <a:rPr lang="en-US" altLang="ko-KR" sz="1400" dirty="0"/>
              <a:t>,</a:t>
            </a:r>
            <a:r>
              <a:rPr lang="ko-KR" altLang="en-US" sz="1400" dirty="0"/>
              <a:t> 숙박업소 등</a:t>
            </a:r>
            <a:r>
              <a:rPr lang="en-US" altLang="ko-KR" sz="1400" dirty="0"/>
              <a:t>)</a:t>
            </a:r>
            <a:r>
              <a:rPr lang="ko-KR" altLang="en-US" sz="1400" dirty="0"/>
              <a:t> 지도 작성</a:t>
            </a:r>
          </a:p>
        </p:txBody>
      </p:sp>
    </p:spTree>
    <p:extLst>
      <p:ext uri="{BB962C8B-B14F-4D97-AF65-F5344CB8AC3E}">
        <p14:creationId xmlns:p14="http://schemas.microsoft.com/office/powerpoint/2010/main" val="12418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655617-79EB-4439-8B4E-0C4166FE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0B6E938-3D0A-459C-A58D-6EEC39821BC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E8875-8F69-4A2B-B773-3B4748A40947}"/>
              </a:ext>
            </a:extLst>
          </p:cNvPr>
          <p:cNvSpPr txBox="1"/>
          <p:nvPr/>
        </p:nvSpPr>
        <p:spPr bwMode="gray">
          <a:xfrm>
            <a:off x="110391" y="335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1.</a:t>
            </a:r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45681-1558-4F2F-B66A-B4D1B09B4F52}"/>
              </a:ext>
            </a:extLst>
          </p:cNvPr>
          <p:cNvSpPr txBox="1"/>
          <p:nvPr/>
        </p:nvSpPr>
        <p:spPr>
          <a:xfrm>
            <a:off x="209375" y="755008"/>
            <a:ext cx="9487250" cy="393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3)</a:t>
            </a:r>
            <a:r>
              <a:rPr lang="ko-KR" altLang="en-US" sz="1400" dirty="0"/>
              <a:t> </a:t>
            </a:r>
            <a:r>
              <a:rPr lang="en-US" altLang="ko-KR" sz="1400" dirty="0"/>
              <a:t>Job </a:t>
            </a:r>
            <a:r>
              <a:rPr lang="ko-KR" altLang="en-US" sz="1400" dirty="0"/>
              <a:t>구분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① </a:t>
            </a:r>
            <a:r>
              <a:rPr lang="ko-KR" altLang="en-US" sz="1400" dirty="0" err="1"/>
              <a:t>크롤러</a:t>
            </a:r>
            <a:r>
              <a:rPr lang="ko-KR" altLang="en-US" sz="1400" dirty="0"/>
              <a:t> 구현</a:t>
            </a:r>
            <a:br>
              <a:rPr lang="en-US" altLang="ko-KR" sz="1400" dirty="0"/>
            </a:br>
            <a:r>
              <a:rPr lang="ko-KR" altLang="en-US" sz="1400" dirty="0"/>
              <a:t>    ② 수집된 데이터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</a:t>
            </a:r>
            <a:r>
              <a:rPr lang="en-US" altLang="ko-KR" sz="1400" dirty="0"/>
              <a:t>&amp;</a:t>
            </a:r>
            <a:r>
              <a:rPr lang="ko-KR" altLang="en-US" sz="1400" dirty="0"/>
              <a:t> 이미지 처리</a:t>
            </a:r>
            <a:r>
              <a:rPr lang="en-US" altLang="ko-KR" sz="1400" dirty="0"/>
              <a:t>(TensorFlow</a:t>
            </a:r>
            <a:r>
              <a:rPr lang="ko-KR" altLang="en-US" sz="1400" dirty="0"/>
              <a:t> 이용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    ③ 수집된 데이터를 이용한 분석 </a:t>
            </a:r>
            <a:r>
              <a:rPr lang="en-US" altLang="ko-KR" sz="1400" dirty="0"/>
              <a:t>(Ankus-lite</a:t>
            </a:r>
            <a:r>
              <a:rPr lang="ko-KR" altLang="en-US" sz="1400" dirty="0"/>
              <a:t>이용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④ 문서화                                                                            ←  </a:t>
            </a:r>
            <a:r>
              <a:rPr lang="en-US" altLang="ko-KR" sz="1400" dirty="0"/>
              <a:t>1</a:t>
            </a:r>
            <a:r>
              <a:rPr lang="ko-KR" altLang="en-US" sz="1400" dirty="0"/>
              <a:t>차 오픈소스 프로젝트 진행 </a:t>
            </a:r>
            <a:r>
              <a:rPr lang="en-US" altLang="ko-KR" sz="1400" dirty="0"/>
              <a:t>(10</a:t>
            </a:r>
            <a:r>
              <a:rPr lang="ko-KR" altLang="en-US" sz="1400" dirty="0"/>
              <a:t>월 </a:t>
            </a:r>
            <a:r>
              <a:rPr lang="en-US" altLang="ko-KR" sz="1400" dirty="0"/>
              <a:t>31</a:t>
            </a:r>
            <a:r>
              <a:rPr lang="ko-KR" altLang="en-US" sz="1400" dirty="0"/>
              <a:t>일까지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⑤ 구현된 </a:t>
            </a:r>
            <a:r>
              <a:rPr lang="ko-KR" altLang="en-US" sz="1400" dirty="0" err="1"/>
              <a:t>크롤러의</a:t>
            </a:r>
            <a:r>
              <a:rPr lang="ko-KR" altLang="en-US" sz="1400" dirty="0"/>
              <a:t> </a:t>
            </a:r>
            <a:r>
              <a:rPr lang="en-US" altLang="ko-KR" sz="1400" dirty="0"/>
              <a:t>Ankus-crawler </a:t>
            </a:r>
            <a:r>
              <a:rPr lang="ko-KR" altLang="en-US" sz="1400" dirty="0"/>
              <a:t>로의 이식          ←  </a:t>
            </a:r>
            <a:r>
              <a:rPr lang="en-US" altLang="ko-KR" sz="1400" dirty="0"/>
              <a:t>2</a:t>
            </a:r>
            <a:r>
              <a:rPr lang="ko-KR" altLang="en-US" sz="1400" dirty="0"/>
              <a:t>차 오픈소스 프로젝트 기여 </a:t>
            </a:r>
            <a:r>
              <a:rPr lang="en-US" altLang="ko-KR" sz="1400" dirty="0"/>
              <a:t>(</a:t>
            </a:r>
            <a:r>
              <a:rPr lang="ko-KR" altLang="en-US" sz="1400" dirty="0"/>
              <a:t>가능하면 </a:t>
            </a:r>
            <a:r>
              <a:rPr lang="en-US" altLang="ko-KR" sz="1400" dirty="0"/>
              <a:t>10</a:t>
            </a:r>
            <a:r>
              <a:rPr lang="ko-KR" altLang="en-US" sz="1400" dirty="0"/>
              <a:t>월 </a:t>
            </a:r>
            <a:r>
              <a:rPr lang="en-US" altLang="ko-KR" sz="1400" dirty="0"/>
              <a:t>31</a:t>
            </a:r>
            <a:r>
              <a:rPr lang="ko-KR" altLang="en-US" sz="1400" dirty="0"/>
              <a:t>일까지 진행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⑥ </a:t>
            </a:r>
            <a:r>
              <a:rPr lang="ko-KR" altLang="en-US" sz="1400" dirty="0" err="1"/>
              <a:t>크롤러</a:t>
            </a:r>
            <a:r>
              <a:rPr lang="ko-KR" altLang="en-US" sz="1400" dirty="0"/>
              <a:t> 고도화 및 다양한 분석 시나리오 도출   ← 지속하고자 하는 팀원들로 구성</a:t>
            </a:r>
            <a:br>
              <a:rPr lang="en-US" altLang="ko-KR" sz="1400" dirty="0"/>
            </a:br>
            <a:r>
              <a:rPr lang="ko-KR" altLang="en-US" sz="1400" dirty="0"/>
              <a:t>         </a:t>
            </a:r>
            <a:r>
              <a:rPr lang="en-US" altLang="ko-KR" sz="1400" dirty="0"/>
              <a:t>-</a:t>
            </a:r>
            <a:r>
              <a:rPr lang="ko-KR" altLang="en-US" sz="1400" dirty="0"/>
              <a:t> 문서 분석 기능 추가</a:t>
            </a:r>
            <a:r>
              <a:rPr lang="en-US" altLang="ko-KR" sz="1400" dirty="0"/>
              <a:t>(PDF/PPT/HWP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  </a:t>
            </a:r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en-US" altLang="ko-KR" sz="1400" dirty="0"/>
              <a:t>Web</a:t>
            </a:r>
            <a:r>
              <a:rPr lang="ko-KR" altLang="en-US" sz="1400" dirty="0"/>
              <a:t> 페이지 </a:t>
            </a:r>
            <a:r>
              <a:rPr lang="en-US" altLang="ko-KR" sz="1400" dirty="0"/>
              <a:t>Drag &amp; Drop</a:t>
            </a:r>
            <a:r>
              <a:rPr lang="ko-KR" altLang="en-US" sz="1400" dirty="0"/>
              <a:t>을 이용한 파싱 기능 등의 포함으로 검색과 수집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  </a:t>
            </a:r>
            <a:r>
              <a:rPr lang="en-US" altLang="ko-KR" sz="1400" dirty="0"/>
              <a:t>-</a:t>
            </a:r>
            <a:r>
              <a:rPr lang="ko-KR" altLang="en-US" sz="1400" dirty="0"/>
              <a:t> 수집 중인 상황에서 자동배치 기능을 이용한 현재까지의 수집 데이터 자동 분석 등</a:t>
            </a:r>
            <a:br>
              <a:rPr lang="en-US" altLang="ko-KR" sz="1400" dirty="0"/>
            </a:br>
            <a:r>
              <a:rPr lang="ko-KR" altLang="en-US" sz="1400" dirty="0"/>
              <a:t>         </a:t>
            </a:r>
            <a:r>
              <a:rPr lang="en-US" altLang="ko-KR" sz="1400" dirty="0"/>
              <a:t>-</a:t>
            </a:r>
            <a:r>
              <a:rPr lang="ko-KR" altLang="en-US" sz="1400" dirty="0"/>
              <a:t> 디지털 자산 추적</a:t>
            </a:r>
            <a:r>
              <a:rPr lang="en-US" altLang="ko-KR" sz="1400" dirty="0"/>
              <a:t>,</a:t>
            </a:r>
            <a:r>
              <a:rPr lang="ko-KR" altLang="en-US" sz="1400" dirty="0"/>
              <a:t> 특정 식당의 이력</a:t>
            </a:r>
            <a:r>
              <a:rPr lang="en-US" altLang="ko-KR" sz="1400" dirty="0"/>
              <a:t>(</a:t>
            </a:r>
            <a:r>
              <a:rPr lang="ko-KR" altLang="en-US" sz="1400" dirty="0"/>
              <a:t>최초 리뷰부터 현재까지의 변화 이력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            여행사용 여행 코스 자동 추천</a:t>
            </a:r>
            <a:r>
              <a:rPr lang="en-US" altLang="ko-KR" sz="1400" dirty="0"/>
              <a:t>(</a:t>
            </a:r>
            <a:r>
              <a:rPr lang="ko-KR" altLang="en-US" sz="1400" dirty="0"/>
              <a:t>현재 </a:t>
            </a:r>
            <a:r>
              <a:rPr lang="ko-KR" altLang="en-US" sz="1400" dirty="0" err="1"/>
              <a:t>트렌디한</a:t>
            </a:r>
            <a:r>
              <a:rPr lang="ko-KR" altLang="en-US" sz="1400" dirty="0"/>
              <a:t> 여행 경로 분석 및 추천</a:t>
            </a:r>
            <a:r>
              <a:rPr lang="en-US" altLang="ko-KR" sz="1400" dirty="0"/>
              <a:t>)</a:t>
            </a:r>
            <a:r>
              <a:rPr lang="ko-KR" altLang="en-US" sz="1400" dirty="0"/>
              <a:t> 등 다양한 분석 시나리오 추가</a:t>
            </a:r>
          </a:p>
        </p:txBody>
      </p:sp>
    </p:spTree>
    <p:extLst>
      <p:ext uri="{BB962C8B-B14F-4D97-AF65-F5344CB8AC3E}">
        <p14:creationId xmlns:p14="http://schemas.microsoft.com/office/powerpoint/2010/main" val="170635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655617-79EB-4439-8B4E-0C4166FE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0B6E938-3D0A-459C-A58D-6EEC39821BC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E8875-8F69-4A2B-B773-3B4748A40947}"/>
              </a:ext>
            </a:extLst>
          </p:cNvPr>
          <p:cNvSpPr txBox="1"/>
          <p:nvPr/>
        </p:nvSpPr>
        <p:spPr bwMode="gray">
          <a:xfrm>
            <a:off x="110391" y="335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1.</a:t>
            </a:r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45681-1558-4F2F-B66A-B4D1B09B4F52}"/>
              </a:ext>
            </a:extLst>
          </p:cNvPr>
          <p:cNvSpPr txBox="1"/>
          <p:nvPr/>
        </p:nvSpPr>
        <p:spPr>
          <a:xfrm>
            <a:off x="209375" y="755008"/>
            <a:ext cx="9487250" cy="4258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4)</a:t>
            </a:r>
            <a:r>
              <a:rPr lang="ko-KR" altLang="en-US" sz="1400" dirty="0"/>
              <a:t> </a:t>
            </a:r>
            <a:r>
              <a:rPr lang="en-US" altLang="ko-KR" sz="1400" dirty="0"/>
              <a:t>Job </a:t>
            </a:r>
            <a:r>
              <a:rPr lang="ko-KR" altLang="en-US" sz="1400" dirty="0"/>
              <a:t>할당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① </a:t>
            </a:r>
            <a:r>
              <a:rPr lang="ko-KR" altLang="en-US" sz="1400" dirty="0" err="1"/>
              <a:t>크롤러</a:t>
            </a:r>
            <a:r>
              <a:rPr lang="ko-KR" altLang="en-US" sz="1400" dirty="0"/>
              <a:t> 구현 </a:t>
            </a:r>
            <a:r>
              <a:rPr lang="en-US" altLang="ko-KR" sz="1400" dirty="0"/>
              <a:t>–</a:t>
            </a:r>
            <a:r>
              <a:rPr lang="ko-KR" altLang="en-US" sz="1400" dirty="0"/>
              <a:t> 김윤수 </a:t>
            </a:r>
            <a:br>
              <a:rPr lang="en-US" altLang="ko-KR" sz="1400" dirty="0"/>
            </a:br>
            <a:r>
              <a:rPr lang="ko-KR" altLang="en-US" sz="1400" dirty="0"/>
              <a:t>            → 크롤링하여 이미지 파일 저장 및  이미지 파일명과 연계된 메시지가 기록된 </a:t>
            </a:r>
            <a:r>
              <a:rPr lang="en-US" altLang="ko-KR" sz="1400" dirty="0"/>
              <a:t>csv </a:t>
            </a:r>
            <a:r>
              <a:rPr lang="ko-KR" altLang="en-US" sz="1400" dirty="0"/>
              <a:t>파일 생성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     → 대상 언어 선정</a:t>
            </a:r>
            <a:r>
              <a:rPr lang="en-US" altLang="ko-KR" sz="1400" dirty="0"/>
              <a:t>(JAVA</a:t>
            </a:r>
            <a:r>
              <a:rPr lang="ko-KR" altLang="en-US" sz="1400" dirty="0"/>
              <a:t> 또는 </a:t>
            </a:r>
            <a:r>
              <a:rPr lang="ko-KR" altLang="en-US" sz="1400" dirty="0" err="1"/>
              <a:t>파이썬으로</a:t>
            </a:r>
            <a:r>
              <a:rPr lang="ko-KR" altLang="en-US" sz="1400" dirty="0"/>
              <a:t> 구현 예정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Ankus-crawler</a:t>
            </a:r>
            <a:r>
              <a:rPr lang="ko-KR" altLang="en-US" sz="1400" dirty="0"/>
              <a:t>용으로 작성 검토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    ② 수집된 데이터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및 분석 </a:t>
            </a:r>
            <a:r>
              <a:rPr lang="en-US" altLang="ko-KR" sz="1400" dirty="0"/>
              <a:t>–</a:t>
            </a:r>
            <a:r>
              <a:rPr lang="ko-KR" altLang="en-US" sz="1400" dirty="0"/>
              <a:t> 양지훈</a:t>
            </a:r>
            <a:r>
              <a:rPr lang="en-US" altLang="ko-KR" sz="1400" dirty="0"/>
              <a:t>,</a:t>
            </a:r>
            <a:r>
              <a:rPr lang="ko-KR" altLang="en-US" sz="1400" dirty="0"/>
              <a:t> 양지한</a:t>
            </a:r>
            <a:r>
              <a:rPr lang="en-US" altLang="ko-KR" sz="1400" dirty="0"/>
              <a:t>,</a:t>
            </a:r>
            <a:r>
              <a:rPr lang="ko-KR" altLang="en-US" sz="1400" dirty="0"/>
              <a:t> 엄상현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    → 수집된 이미지</a:t>
            </a:r>
            <a:r>
              <a:rPr lang="en-US" altLang="ko-KR" sz="1400" dirty="0"/>
              <a:t>(</a:t>
            </a:r>
            <a:r>
              <a:rPr lang="ko-KR" altLang="en-US" sz="1400" dirty="0"/>
              <a:t>사진</a:t>
            </a:r>
            <a:r>
              <a:rPr lang="en-US" altLang="ko-KR" sz="1400" dirty="0"/>
              <a:t>)</a:t>
            </a:r>
            <a:r>
              <a:rPr lang="ko-KR" altLang="en-US" sz="1400" dirty="0"/>
              <a:t>들을 </a:t>
            </a:r>
            <a:r>
              <a:rPr lang="en-US" altLang="ko-KR" sz="1400" dirty="0"/>
              <a:t>TensorFlow</a:t>
            </a:r>
            <a:r>
              <a:rPr lang="ko-KR" altLang="en-US" sz="1400" dirty="0"/>
              <a:t>의 데이터 셋으로 사용할 수 있도록 데이터 처리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    → 이미지 데이터의 분석 및 처리 </a:t>
            </a:r>
            <a:r>
              <a:rPr lang="en-US" altLang="ko-KR" sz="1400" dirty="0"/>
              <a:t>(</a:t>
            </a:r>
            <a:r>
              <a:rPr lang="ko-KR" altLang="en-US" sz="1400" dirty="0"/>
              <a:t>배치된 이미지의 분류 등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TensorFlow </a:t>
            </a:r>
            <a:r>
              <a:rPr lang="ko-KR" altLang="en-US" sz="1400" dirty="0"/>
              <a:t>이용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    → 수집된 데이터에서 분석 시나리오에서 사용될 데이터 셋만 추출</a:t>
            </a:r>
            <a:r>
              <a:rPr lang="en-US" altLang="ko-KR" sz="1400" dirty="0"/>
              <a:t>/</a:t>
            </a:r>
            <a:r>
              <a:rPr lang="ko-KR" altLang="en-US" sz="1400" dirty="0"/>
              <a:t>가공하여 전달</a:t>
            </a:r>
            <a:br>
              <a:rPr lang="en-US" altLang="ko-KR" sz="1400" dirty="0"/>
            </a:br>
            <a:r>
              <a:rPr lang="ko-KR" altLang="en-US" sz="1400" dirty="0"/>
              <a:t>    ③ 데이터 분석 및 시각화 </a:t>
            </a:r>
            <a:r>
              <a:rPr lang="en-US" altLang="ko-KR" sz="1400" dirty="0"/>
              <a:t>(Ankus-lite</a:t>
            </a:r>
            <a:r>
              <a:rPr lang="ko-KR" altLang="en-US" sz="1400" dirty="0"/>
              <a:t> 이용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노지환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박문규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윤시온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    → 이미지 파일명과 </a:t>
            </a:r>
            <a:r>
              <a:rPr lang="en-US" altLang="ko-KR" sz="1400" dirty="0"/>
              <a:t>csv </a:t>
            </a:r>
            <a:r>
              <a:rPr lang="ko-KR" altLang="en-US" sz="1400" dirty="0"/>
              <a:t>파일</a:t>
            </a:r>
            <a:r>
              <a:rPr lang="en-US" altLang="ko-KR" sz="1400" dirty="0"/>
              <a:t>,</a:t>
            </a:r>
            <a:r>
              <a:rPr lang="ko-KR" altLang="en-US" sz="1400" dirty="0"/>
              <a:t> 이미지 분석된 결과를 이용한 데이터 분석</a:t>
            </a:r>
            <a:br>
              <a:rPr lang="en-US" altLang="ko-KR" sz="1400" dirty="0"/>
            </a:br>
            <a:r>
              <a:rPr lang="ko-KR" altLang="en-US" sz="1400" dirty="0"/>
              <a:t>           → 분석 시나리오 작성과 데이터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및 </a:t>
            </a:r>
            <a:r>
              <a:rPr lang="en-US" altLang="ko-KR" sz="1400" dirty="0"/>
              <a:t>TensorFlow</a:t>
            </a:r>
            <a:r>
              <a:rPr lang="ko-KR" altLang="en-US" sz="1400" dirty="0"/>
              <a:t>로 분석할 내용에 대한 정리 필요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    → </a:t>
            </a:r>
            <a:r>
              <a:rPr lang="en-US" altLang="ko-KR" sz="1400" dirty="0"/>
              <a:t>Ankus-Lite </a:t>
            </a:r>
            <a:r>
              <a:rPr lang="ko-KR" altLang="en-US" sz="1400" dirty="0"/>
              <a:t>사용법 숙지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④ 문서화 </a:t>
            </a:r>
            <a:r>
              <a:rPr lang="en-US" altLang="ko-KR" sz="1400" dirty="0"/>
              <a:t>–</a:t>
            </a:r>
            <a:r>
              <a:rPr lang="ko-KR" altLang="en-US" sz="1400" dirty="0"/>
              <a:t> 이재수</a:t>
            </a:r>
          </a:p>
        </p:txBody>
      </p:sp>
    </p:spTree>
    <p:extLst>
      <p:ext uri="{BB962C8B-B14F-4D97-AF65-F5344CB8AC3E}">
        <p14:creationId xmlns:p14="http://schemas.microsoft.com/office/powerpoint/2010/main" val="196186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655617-79EB-4439-8B4E-0C4166FE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0B6E938-3D0A-459C-A58D-6EEC39821BC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E8875-8F69-4A2B-B773-3B4748A40947}"/>
              </a:ext>
            </a:extLst>
          </p:cNvPr>
          <p:cNvSpPr txBox="1"/>
          <p:nvPr/>
        </p:nvSpPr>
        <p:spPr bwMode="gray">
          <a:xfrm>
            <a:off x="110391" y="3355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2.</a:t>
            </a:r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데이터 수집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45681-1558-4F2F-B66A-B4D1B09B4F52}"/>
              </a:ext>
            </a:extLst>
          </p:cNvPr>
          <p:cNvSpPr txBox="1"/>
          <p:nvPr/>
        </p:nvSpPr>
        <p:spPr>
          <a:xfrm>
            <a:off x="209375" y="755008"/>
            <a:ext cx="9487250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2.1.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크롤러</a:t>
            </a:r>
            <a:r>
              <a:rPr lang="ko-KR" altLang="en-US" sz="1400" dirty="0"/>
              <a:t> 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0CC757-5561-4DC7-8E23-377FA4DE6F9C}"/>
              </a:ext>
            </a:extLst>
          </p:cNvPr>
          <p:cNvSpPr/>
          <p:nvPr/>
        </p:nvSpPr>
        <p:spPr>
          <a:xfrm>
            <a:off x="685800" y="1426815"/>
            <a:ext cx="5314950" cy="4334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7AC46-DD74-47C0-94F1-63BE7E8493BE}"/>
              </a:ext>
            </a:extLst>
          </p:cNvPr>
          <p:cNvSpPr txBox="1"/>
          <p:nvPr/>
        </p:nvSpPr>
        <p:spPr>
          <a:xfrm>
            <a:off x="925695" y="1809035"/>
            <a:ext cx="1044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○ </a:t>
            </a:r>
            <a:r>
              <a:rPr lang="en-US" altLang="ko-KR" sz="1200" dirty="0" err="1"/>
              <a:t>Instargram</a:t>
            </a:r>
            <a:endParaRPr lang="en-US" altLang="ko-KR" sz="1200" dirty="0"/>
          </a:p>
          <a:p>
            <a:r>
              <a:rPr lang="en-US" altLang="ko-KR" sz="1200" dirty="0"/>
              <a:t>○ </a:t>
            </a:r>
            <a:r>
              <a:rPr lang="en-US" altLang="ko-KR" sz="1200" dirty="0" err="1"/>
              <a:t>Naver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2ECB2-93D9-4B50-AF2A-E4B0C0702381}"/>
              </a:ext>
            </a:extLst>
          </p:cNvPr>
          <p:cNvSpPr txBox="1"/>
          <p:nvPr/>
        </p:nvSpPr>
        <p:spPr>
          <a:xfrm>
            <a:off x="800715" y="1565315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Select URL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59CBB-2AA9-48B9-8A7D-B408ECAC35E9}"/>
              </a:ext>
            </a:extLst>
          </p:cNvPr>
          <p:cNvSpPr txBox="1"/>
          <p:nvPr/>
        </p:nvSpPr>
        <p:spPr>
          <a:xfrm>
            <a:off x="800715" y="2457350"/>
            <a:ext cx="1091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Select a Target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A932F-AE47-4819-8CD9-C0A2D712020A}"/>
              </a:ext>
            </a:extLst>
          </p:cNvPr>
          <p:cNvSpPr txBox="1"/>
          <p:nvPr/>
        </p:nvSpPr>
        <p:spPr>
          <a:xfrm>
            <a:off x="925696" y="2719974"/>
            <a:ext cx="1643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○ ID (Blog/</a:t>
            </a:r>
            <a:r>
              <a:rPr lang="en-US" altLang="ko-KR" sz="1200" dirty="0" err="1"/>
              <a:t>Instargram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○ </a:t>
            </a:r>
            <a:r>
              <a:rPr lang="en-US" altLang="ko-KR" sz="1200" dirty="0" err="1"/>
              <a:t>HashTag</a:t>
            </a:r>
            <a:br>
              <a:rPr lang="en-US" altLang="ko-KR" sz="1200" dirty="0"/>
            </a:br>
            <a:r>
              <a:rPr lang="en-US" altLang="ko-KR" sz="1200" dirty="0"/>
              <a:t>○</a:t>
            </a:r>
            <a:r>
              <a:rPr lang="ko-KR" altLang="en-US" sz="1200" dirty="0"/>
              <a:t> </a:t>
            </a:r>
            <a:r>
              <a:rPr lang="en-US" altLang="ko-KR" sz="1200" dirty="0"/>
              <a:t>Keyword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7EF4D7-BB32-4658-94FB-4E4F84E8A67B}"/>
              </a:ext>
            </a:extLst>
          </p:cNvPr>
          <p:cNvSpPr/>
          <p:nvPr/>
        </p:nvSpPr>
        <p:spPr>
          <a:xfrm>
            <a:off x="925696" y="3672543"/>
            <a:ext cx="2455679" cy="282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8FB472-E404-404F-B55A-4A8D0A53F21B}"/>
              </a:ext>
            </a:extLst>
          </p:cNvPr>
          <p:cNvSpPr txBox="1"/>
          <p:nvPr/>
        </p:nvSpPr>
        <p:spPr>
          <a:xfrm>
            <a:off x="800715" y="3433533"/>
            <a:ext cx="805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Input Text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5BE726-4064-4234-A581-BD944FAE8595}"/>
              </a:ext>
            </a:extLst>
          </p:cNvPr>
          <p:cNvSpPr/>
          <p:nvPr/>
        </p:nvSpPr>
        <p:spPr>
          <a:xfrm>
            <a:off x="972165" y="5292685"/>
            <a:ext cx="1044645" cy="282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B71914-507B-453C-83F6-2D7D9E6480E5}"/>
              </a:ext>
            </a:extLst>
          </p:cNvPr>
          <p:cNvSpPr/>
          <p:nvPr/>
        </p:nvSpPr>
        <p:spPr>
          <a:xfrm>
            <a:off x="3562350" y="1685926"/>
            <a:ext cx="2257425" cy="2901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24B099-B425-4860-B5C7-EFF07E366278}"/>
              </a:ext>
            </a:extLst>
          </p:cNvPr>
          <p:cNvSpPr txBox="1"/>
          <p:nvPr/>
        </p:nvSpPr>
        <p:spPr>
          <a:xfrm>
            <a:off x="3562350" y="1426815"/>
            <a:ext cx="661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Process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12CFD5-DC90-4C9E-BFA7-2F3080B70CA0}"/>
              </a:ext>
            </a:extLst>
          </p:cNvPr>
          <p:cNvSpPr/>
          <p:nvPr/>
        </p:nvSpPr>
        <p:spPr>
          <a:xfrm>
            <a:off x="5293357" y="5318251"/>
            <a:ext cx="526418" cy="282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Exit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C2865E-56ED-465F-A201-31C2AD0331F6}"/>
              </a:ext>
            </a:extLst>
          </p:cNvPr>
          <p:cNvSpPr txBox="1"/>
          <p:nvPr/>
        </p:nvSpPr>
        <p:spPr>
          <a:xfrm>
            <a:off x="6229965" y="1347933"/>
            <a:ext cx="32255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Select</a:t>
            </a:r>
            <a:r>
              <a:rPr lang="ko-KR" altLang="en-US" sz="1200" dirty="0"/>
              <a:t> </a:t>
            </a:r>
            <a:r>
              <a:rPr lang="en-US" altLang="ko-KR" sz="1200" dirty="0"/>
              <a:t>URL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대상 선정 </a:t>
            </a:r>
            <a:r>
              <a:rPr lang="en-US" altLang="ko-KR" sz="1200" dirty="0"/>
              <a:t>(</a:t>
            </a:r>
            <a:r>
              <a:rPr lang="ko-KR" altLang="en-US" sz="1200" dirty="0"/>
              <a:t>모두 선택 가능</a:t>
            </a:r>
            <a:r>
              <a:rPr lang="en-US" altLang="ko-KR" sz="1200" dirty="0"/>
              <a:t>)</a:t>
            </a:r>
          </a:p>
          <a:p>
            <a:br>
              <a:rPr lang="en-US" altLang="ko-KR" sz="1200" dirty="0"/>
            </a:br>
            <a:r>
              <a:rPr lang="en-US" altLang="ko-KR" sz="1200" dirty="0"/>
              <a:t>Select a Target  (1</a:t>
            </a:r>
            <a:r>
              <a:rPr lang="ko-KR" altLang="en-US" sz="1200" dirty="0"/>
              <a:t>개만 선택 가능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  </a:t>
            </a: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ID</a:t>
            </a:r>
            <a:r>
              <a:rPr lang="ko-KR" altLang="en-US" sz="1200" dirty="0"/>
              <a:t> 검색을 이용한 이미지 저장</a:t>
            </a:r>
            <a:br>
              <a:rPr lang="en-US" altLang="ko-KR" sz="1200" dirty="0"/>
            </a:br>
            <a:r>
              <a:rPr lang="ko-KR" altLang="en-US" sz="1200" dirty="0"/>
              <a:t>  </a:t>
            </a:r>
            <a:r>
              <a:rPr lang="en-US" altLang="ko-KR" sz="1200" dirty="0"/>
              <a:t>-</a:t>
            </a:r>
            <a:r>
              <a:rPr lang="ko-KR" altLang="en-US" sz="1200" dirty="0"/>
              <a:t> 해시태그를 이용한 이미지 저장</a:t>
            </a:r>
            <a:br>
              <a:rPr lang="en-US" altLang="ko-KR" sz="1200" dirty="0"/>
            </a:br>
            <a:r>
              <a:rPr lang="ko-KR" altLang="en-US" sz="1200" dirty="0"/>
              <a:t>  </a:t>
            </a:r>
            <a:r>
              <a:rPr lang="en-US" altLang="ko-KR" sz="1200" dirty="0"/>
              <a:t>-</a:t>
            </a:r>
            <a:r>
              <a:rPr lang="ko-KR" altLang="en-US" sz="1200" dirty="0"/>
              <a:t> 검색어 등 키워드를 이용한 이미지 저장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Input Text</a:t>
            </a:r>
            <a:br>
              <a:rPr lang="en-US" altLang="ko-KR" sz="1200" dirty="0"/>
            </a:br>
            <a:r>
              <a:rPr lang="ko-KR" altLang="en-US" sz="1200" dirty="0"/>
              <a:t>  검색에 사용한 문구를 입력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Duration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수집 기간 설정</a:t>
            </a:r>
            <a:r>
              <a:rPr lang="en-US" altLang="ko-KR" sz="1200"/>
              <a:t>)</a:t>
            </a:r>
            <a:br>
              <a:rPr lang="en-US" altLang="ko-KR" sz="1200" dirty="0"/>
            </a:br>
            <a:r>
              <a:rPr lang="en-US" altLang="ko-KR" sz="1200" dirty="0"/>
              <a:t>   </a:t>
            </a:r>
            <a:r>
              <a:rPr lang="ko-KR" altLang="en-US" sz="1200" dirty="0"/>
              <a:t>검색 대상 년도 및 월 </a:t>
            </a:r>
            <a:br>
              <a:rPr lang="en-US" altLang="ko-KR" sz="1200" dirty="0"/>
            </a:br>
            <a:r>
              <a:rPr lang="ko-KR" altLang="en-US" sz="1200" dirty="0"/>
              <a:t>   </a:t>
            </a:r>
            <a:r>
              <a:rPr lang="en-US" altLang="ko-KR" sz="1200" dirty="0"/>
              <a:t>(1</a:t>
            </a:r>
            <a:r>
              <a:rPr lang="ko-KR" altLang="en-US" sz="1200" dirty="0"/>
              <a:t>개월 베이스로 검색 및 저장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Start :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시작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Process : </a:t>
            </a:r>
            <a:r>
              <a:rPr lang="ko-KR" altLang="en-US" sz="1200" dirty="0"/>
              <a:t>진행과정을 표시함</a:t>
            </a:r>
            <a:br>
              <a:rPr lang="en-US" altLang="ko-KR" sz="1200" dirty="0"/>
            </a:br>
            <a:r>
              <a:rPr lang="ko-KR" altLang="en-US" sz="1200" dirty="0"/>
              <a:t>   </a:t>
            </a: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Start a Crawling</a:t>
            </a:r>
            <a:br>
              <a:rPr lang="en-US" altLang="ko-KR" sz="1200" dirty="0"/>
            </a:br>
            <a:r>
              <a:rPr lang="en-US" altLang="ko-KR" sz="1200" dirty="0"/>
              <a:t>   - Select URL : </a:t>
            </a:r>
          </a:p>
          <a:p>
            <a:r>
              <a:rPr lang="en-US" altLang="ko-KR" sz="1200" dirty="0"/>
              <a:t>   - Select a Target :</a:t>
            </a:r>
          </a:p>
          <a:p>
            <a:r>
              <a:rPr lang="en-US" altLang="ko-KR" sz="1200" dirty="0"/>
              <a:t>   - Text :</a:t>
            </a:r>
          </a:p>
          <a:p>
            <a:r>
              <a:rPr lang="en-US" altLang="ko-KR" sz="1200" dirty="0"/>
              <a:t>   - Complete Crawling</a:t>
            </a:r>
            <a:br>
              <a:rPr lang="en-US" altLang="ko-KR" sz="1200" dirty="0"/>
            </a:br>
            <a:r>
              <a:rPr lang="en-US" altLang="ko-KR" sz="1200" dirty="0"/>
              <a:t>   - # of saved Images : 000</a:t>
            </a:r>
          </a:p>
          <a:p>
            <a:r>
              <a:rPr lang="en-US" altLang="ko-KR" sz="1200" dirty="0"/>
              <a:t>   - Saved Directory :</a:t>
            </a:r>
          </a:p>
          <a:p>
            <a:endParaRPr lang="en-US" altLang="ko-KR" sz="1200" dirty="0"/>
          </a:p>
          <a:p>
            <a:r>
              <a:rPr lang="en-US" altLang="ko-KR" sz="1200" dirty="0"/>
              <a:t>Exit : </a:t>
            </a:r>
            <a:r>
              <a:rPr lang="ko-KR" altLang="en-US" sz="1200" dirty="0"/>
              <a:t>프로그램 종료</a:t>
            </a:r>
            <a:endParaRPr lang="en-US" altLang="ko-KR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520B22-7D4F-43AD-9A38-6B9E97FD4179}"/>
              </a:ext>
            </a:extLst>
          </p:cNvPr>
          <p:cNvSpPr txBox="1"/>
          <p:nvPr/>
        </p:nvSpPr>
        <p:spPr>
          <a:xfrm>
            <a:off x="685800" y="5820192"/>
            <a:ext cx="2858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▣ 향후 주기적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수행 부분도 고려</a:t>
            </a:r>
            <a:endParaRPr lang="en-US" altLang="ko-K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06DF34-14AB-4CA1-AFCD-57905F2FA2E3}"/>
              </a:ext>
            </a:extLst>
          </p:cNvPr>
          <p:cNvSpPr txBox="1"/>
          <p:nvPr/>
        </p:nvSpPr>
        <p:spPr>
          <a:xfrm>
            <a:off x="819694" y="4011081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Target Duration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E9023A-F29B-4E9F-80D8-5F60B44A6E8D}"/>
              </a:ext>
            </a:extLst>
          </p:cNvPr>
          <p:cNvSpPr/>
          <p:nvPr/>
        </p:nvSpPr>
        <p:spPr>
          <a:xfrm>
            <a:off x="1582975" y="4330442"/>
            <a:ext cx="729944" cy="282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9DFD9-49A6-4366-BB10-585511ED9547}"/>
              </a:ext>
            </a:extLst>
          </p:cNvPr>
          <p:cNvSpPr txBox="1"/>
          <p:nvPr/>
        </p:nvSpPr>
        <p:spPr>
          <a:xfrm>
            <a:off x="992632" y="4310542"/>
            <a:ext cx="452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Year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302FF0-3753-4174-9393-4863147F9E89}"/>
              </a:ext>
            </a:extLst>
          </p:cNvPr>
          <p:cNvSpPr/>
          <p:nvPr/>
        </p:nvSpPr>
        <p:spPr>
          <a:xfrm>
            <a:off x="1582975" y="4679007"/>
            <a:ext cx="729944" cy="282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E20C11-917B-42CE-BE36-52692669CE15}"/>
              </a:ext>
            </a:extLst>
          </p:cNvPr>
          <p:cNvSpPr txBox="1"/>
          <p:nvPr/>
        </p:nvSpPr>
        <p:spPr>
          <a:xfrm>
            <a:off x="992632" y="4659107"/>
            <a:ext cx="608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Month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036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655617-79EB-4439-8B4E-0C4166FE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0B6E938-3D0A-459C-A58D-6EEC39821BC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E8875-8F69-4A2B-B773-3B4748A40947}"/>
              </a:ext>
            </a:extLst>
          </p:cNvPr>
          <p:cNvSpPr txBox="1"/>
          <p:nvPr/>
        </p:nvSpPr>
        <p:spPr bwMode="gray">
          <a:xfrm>
            <a:off x="110391" y="3355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2.</a:t>
            </a:r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데이터 수집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45681-1558-4F2F-B66A-B4D1B09B4F52}"/>
              </a:ext>
            </a:extLst>
          </p:cNvPr>
          <p:cNvSpPr txBox="1"/>
          <p:nvPr/>
        </p:nvSpPr>
        <p:spPr>
          <a:xfrm>
            <a:off x="209375" y="755008"/>
            <a:ext cx="9487250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□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인스타그램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크롤링</a:t>
            </a:r>
            <a:r>
              <a:rPr lang="ko-KR" altLang="en-US" sz="1400" dirty="0"/>
              <a:t> 정책 </a:t>
            </a:r>
            <a:r>
              <a:rPr lang="en-US" altLang="ko-KR" sz="1400" dirty="0"/>
              <a:t>(2018</a:t>
            </a:r>
            <a:r>
              <a:rPr lang="ko-KR" altLang="en-US" sz="1400" dirty="0"/>
              <a:t>년 변경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B100A5-0AEF-43BA-9052-FC1CB43FE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12" y="1206800"/>
            <a:ext cx="9026013" cy="4896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" tIns="31740" rIns="25392" bIns="317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continuously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improve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Instagram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users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'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privacy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and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security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we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are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accelerating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the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deprecation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of Instagram API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Platform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making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the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following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changes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effective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immediately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.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We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understand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that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may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affect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your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business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services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, and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we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appreciate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your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support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keeping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our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platform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secure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.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인스타그램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사용자의 개인 정보 및 보안을 지속적으로 향상시키기 위해 Instagram API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Platform의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지원 중단을 가속화하여 다음과 같은 변경 사항을 즉시 적용합니다. 이것이 귀하의 비즈니스 또는 서비스에 영향을 미칠 수 있음을 알지만, 플랫폼을 안전하게 유지하는 데 협조해 주는데 감사 드립니다.)</a:t>
            </a:r>
            <a:b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The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following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capabilities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will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be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disabled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immediately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 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previously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set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for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July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31, 2018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December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11, 2018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deprecation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): 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(다음 기능은 즉시 사용 중지됩니다 (이전 발표 상2018 년 7 월 31 일 또는 2018 년 12 월 11 일 사용 중지 예정))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Follower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 -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read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the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of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followers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and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followed-by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users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팔로어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목록을 읽고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팔로우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한 사용자를 읽는 기능)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Nanum Gothic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Relationships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 -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follow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and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unfollow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accounts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user’s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behalf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(사용자를 대신하여 계정을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팔로우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및 언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팔로우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하는 기능)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Nanum Gothic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Commenting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on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Public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 -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post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and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delete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comments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user’s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behalf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media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(공개 미디어에서 사용자 대신 의견을 게시하고 삭제하는 기능)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Nanum Gothic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Likes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 -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like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and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unlike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media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user’s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behalf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(사용자를 대신하여 미디어에 좋아요 다는 기능)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Nanum Gothic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Subscriptions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 -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receive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notifications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when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media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posted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(미디어 게시 시 알림 수신)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Nanum Gothic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Users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Information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 -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search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for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and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users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'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(사용자의 공개 콘텐츠 검색 및 보기)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Nanum Gothic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Some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information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on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Public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Content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returned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through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hashtag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and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location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search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 -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Bio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Comments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Commenters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Follower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Following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, Post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, and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Profile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Picture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(해시 태그 및 위치 검색 등 공개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컨텐트에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대한 일부 정보 - 이름, 바이오, 댓글, 메모 작성자,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팔로워수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팔로잉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수, 게시물 수 및 프로필 사진 )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Nanum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The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following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will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be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deprecated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according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to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the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timeline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we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shared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previously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: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(이전에 공유한 일정에 따라 다음 항목이 지원 중단 될 예정입니다.)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Public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 -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all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remaining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capabilities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read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media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user's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behalf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December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11, 2018 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(2018 년 12 월 11 일에 사용자를 대신하여 공개 미디어를 읽을 수 있는 나머지 모든 기능)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Nanum Gothic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Basic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 -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read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user’s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own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profile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info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and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media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early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2020 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(2020 년 초 사용자의 프로필 정보 및 미디어를 읽는 기능)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Nanum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Additional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resources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for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your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reference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(참고 자료)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 : 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Facebook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Platform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changes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Facebook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(플랫폼 변경)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New Instagram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Graph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API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information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(새로운 Instagram 그래프 API 정보)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Instagram API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Platform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information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(Instagram API 플랫폼 정보)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9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655617-79EB-4439-8B4E-0C4166FE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0B6E938-3D0A-459C-A58D-6EEC39821BC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E8875-8F69-4A2B-B773-3B4748A40947}"/>
              </a:ext>
            </a:extLst>
          </p:cNvPr>
          <p:cNvSpPr txBox="1"/>
          <p:nvPr/>
        </p:nvSpPr>
        <p:spPr bwMode="gray">
          <a:xfrm>
            <a:off x="110391" y="3355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2.</a:t>
            </a:r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데이터 수집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45681-1558-4F2F-B66A-B4D1B09B4F52}"/>
              </a:ext>
            </a:extLst>
          </p:cNvPr>
          <p:cNvSpPr txBox="1"/>
          <p:nvPr/>
        </p:nvSpPr>
        <p:spPr>
          <a:xfrm>
            <a:off x="209375" y="633796"/>
            <a:ext cx="9487250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□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인스타그램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크롤링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8CA7C-4A1C-4C45-A6EC-E35914FDDE32}"/>
              </a:ext>
            </a:extLst>
          </p:cNvPr>
          <p:cNvSpPr txBox="1"/>
          <p:nvPr/>
        </p:nvSpPr>
        <p:spPr>
          <a:xfrm>
            <a:off x="209375" y="1014157"/>
            <a:ext cx="9487250" cy="448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200" dirty="0" err="1">
                <a:latin typeface="+mj-ea"/>
                <a:ea typeface="+mj-ea"/>
              </a:rPr>
              <a:t>인스타그램</a:t>
            </a:r>
            <a:r>
              <a:rPr lang="ko-KR" altLang="en-US" sz="1200" dirty="0">
                <a:latin typeface="+mj-ea"/>
                <a:ea typeface="+mj-ea"/>
              </a:rPr>
              <a:t> 데이터 위치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{"text":</a:t>
            </a:r>
            <a:r>
              <a:rPr lang="ko-KR" altLang="en-US" sz="1200" dirty="0">
                <a:latin typeface="+mj-ea"/>
                <a:ea typeface="+mj-ea"/>
              </a:rPr>
              <a:t>“   </a:t>
            </a:r>
            <a:r>
              <a:rPr lang="en-US" altLang="ko-KR" sz="1200" dirty="0">
                <a:latin typeface="+mj-ea"/>
                <a:ea typeface="+mj-ea"/>
              </a:rPr>
              <a:t>”</a:t>
            </a:r>
            <a:r>
              <a:rPr lang="ko-KR" altLang="en-US" sz="1200" dirty="0">
                <a:latin typeface="+mj-ea"/>
                <a:ea typeface="+mj-ea"/>
              </a:rPr>
              <a:t>에 게시글 저장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“</a:t>
            </a:r>
            <a:r>
              <a:rPr lang="en-US" altLang="ko-KR" sz="1200" dirty="0" err="1">
                <a:latin typeface="+mj-ea"/>
                <a:ea typeface="+mj-ea"/>
              </a:rPr>
              <a:t>display_url</a:t>
            </a:r>
            <a:r>
              <a:rPr lang="en-US" altLang="ko-KR" sz="1200" dirty="0">
                <a:latin typeface="+mj-ea"/>
                <a:ea typeface="+mj-ea"/>
              </a:rPr>
              <a:t>”: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  <a:hlinkClick r:id="rId2"/>
              </a:rPr>
              <a:t>https:///ooooooooo</a:t>
            </a:r>
            <a:r>
              <a:rPr lang="ko-KR" altLang="en-US" sz="1200" dirty="0">
                <a:latin typeface="+mj-ea"/>
                <a:ea typeface="+mj-ea"/>
              </a:rPr>
              <a:t>에서 이미지의 주소 저장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“</a:t>
            </a:r>
            <a:r>
              <a:rPr lang="en-US" altLang="ko-KR" sz="1200" dirty="0" err="1">
                <a:latin typeface="+mj-ea"/>
                <a:ea typeface="+mj-ea"/>
              </a:rPr>
              <a:t>taken_at_timestamp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UNIX </a:t>
            </a:r>
            <a:r>
              <a:rPr lang="en-US" altLang="ko-KR" sz="1200" dirty="0" err="1">
                <a:latin typeface="+mj-ea"/>
                <a:ea typeface="+mj-ea"/>
              </a:rPr>
              <a:t>TimeStamp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형식으로 저장됨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“</a:t>
            </a:r>
            <a:r>
              <a:rPr lang="en-US" altLang="ko-KR" sz="1200" dirty="0" err="1">
                <a:latin typeface="+mj-ea"/>
                <a:ea typeface="+mj-ea"/>
              </a:rPr>
              <a:t>edge_media_preview_like</a:t>
            </a:r>
            <a:r>
              <a:rPr lang="en-US" altLang="ko-KR" sz="1200" dirty="0">
                <a:latin typeface="+mj-ea"/>
                <a:ea typeface="+mj-ea"/>
              </a:rPr>
              <a:t>":{"count":74,"edges":[]}</a:t>
            </a:r>
            <a:r>
              <a:rPr lang="ko-KR" altLang="en-US" sz="1200" dirty="0">
                <a:latin typeface="+mj-ea"/>
                <a:ea typeface="+mj-ea"/>
              </a:rPr>
              <a:t> 로 좋아요 횟수가 저장됨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"username":</a:t>
            </a:r>
            <a:r>
              <a:rPr lang="ko-KR" altLang="en-US" sz="1200" dirty="0">
                <a:latin typeface="+mj-ea"/>
                <a:ea typeface="+mj-ea"/>
              </a:rPr>
              <a:t> 에 해당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가 저장됨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“</a:t>
            </a:r>
            <a:r>
              <a:rPr lang="en-US" altLang="ko-KR" sz="1200" dirty="0" err="1">
                <a:latin typeface="+mj-ea"/>
                <a:ea typeface="+mj-ea"/>
              </a:rPr>
              <a:t>video_url</a:t>
            </a:r>
            <a:r>
              <a:rPr lang="en-US" altLang="ko-KR" sz="1200" dirty="0">
                <a:latin typeface="+mj-ea"/>
                <a:ea typeface="+mj-ea"/>
              </a:rPr>
              <a:t>”:</a:t>
            </a:r>
            <a:r>
              <a:rPr lang="ko-KR" altLang="en-US" sz="1200" dirty="0">
                <a:latin typeface="+mj-ea"/>
                <a:ea typeface="+mj-ea"/>
              </a:rPr>
              <a:t> 동영상 링크가 저장됨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“</a:t>
            </a:r>
            <a:r>
              <a:rPr lang="en-US" altLang="ko-KR" sz="1200" dirty="0" err="1">
                <a:latin typeface="+mj-ea"/>
                <a:ea typeface="+mj-ea"/>
              </a:rPr>
              <a:t>video_view_count</a:t>
            </a:r>
            <a:r>
              <a:rPr lang="en-US" altLang="ko-KR" sz="1200" dirty="0">
                <a:latin typeface="+mj-ea"/>
                <a:ea typeface="+mj-ea"/>
              </a:rPr>
              <a:t>”</a:t>
            </a:r>
            <a:r>
              <a:rPr lang="ko-KR" altLang="en-US" sz="1200" dirty="0">
                <a:latin typeface="+mj-ea"/>
                <a:ea typeface="+mj-ea"/>
              </a:rPr>
              <a:t>에 동영상 조회수가 저장됨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"</a:t>
            </a:r>
            <a:r>
              <a:rPr lang="en-US" altLang="ko-KR" sz="1200" dirty="0" err="1">
                <a:latin typeface="+mj-ea"/>
                <a:ea typeface="+mj-ea"/>
              </a:rPr>
              <a:t>edge_followed_by</a:t>
            </a:r>
            <a:r>
              <a:rPr lang="en-US" altLang="ko-KR" sz="1200" dirty="0">
                <a:latin typeface="+mj-ea"/>
                <a:ea typeface="+mj-ea"/>
              </a:rPr>
              <a:t>":{"count": 0000 }</a:t>
            </a:r>
            <a:r>
              <a:rPr lang="ko-KR" altLang="en-US" sz="1200" dirty="0">
                <a:latin typeface="+mj-ea"/>
                <a:ea typeface="+mj-ea"/>
              </a:rPr>
              <a:t>에 </a:t>
            </a:r>
            <a:r>
              <a:rPr lang="ko-KR" altLang="en-US" sz="1200" dirty="0" err="1">
                <a:latin typeface="+mj-ea"/>
                <a:ea typeface="+mj-ea"/>
              </a:rPr>
              <a:t>팔로우</a:t>
            </a:r>
            <a:r>
              <a:rPr lang="ko-KR" altLang="en-US" sz="1200" dirty="0">
                <a:latin typeface="+mj-ea"/>
                <a:ea typeface="+mj-ea"/>
              </a:rPr>
              <a:t> 수가 저장됨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"</a:t>
            </a:r>
            <a:r>
              <a:rPr lang="en-US" altLang="ko-KR" sz="1200" dirty="0" err="1">
                <a:latin typeface="+mj-ea"/>
                <a:ea typeface="+mj-ea"/>
              </a:rPr>
              <a:t>edge_media_to_comment</a:t>
            </a:r>
            <a:r>
              <a:rPr lang="en-US" altLang="ko-KR" sz="1200" dirty="0">
                <a:latin typeface="+mj-ea"/>
                <a:ea typeface="+mj-ea"/>
              </a:rPr>
              <a:t>":{"count":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000, </a:t>
            </a:r>
            <a:r>
              <a:rPr lang="ko-KR" altLang="en-US" sz="1200" dirty="0">
                <a:latin typeface="+mj-ea"/>
                <a:ea typeface="+mj-ea"/>
              </a:rPr>
              <a:t>에 댓글 수가 저장됨</a:t>
            </a:r>
            <a:endParaRPr lang="en-US" altLang="ko-KR" sz="12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200" dirty="0">
                <a:latin typeface="+mj-ea"/>
                <a:ea typeface="+mj-ea"/>
              </a:rPr>
              <a:t>게시글은 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en-US" altLang="ko-KR" sz="1200" dirty="0" err="1">
                <a:latin typeface="+mj-ea"/>
                <a:ea typeface="+mj-ea"/>
              </a:rPr>
              <a:t>uXXXX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로 </a:t>
            </a:r>
            <a:r>
              <a:rPr lang="en-US" altLang="ko-KR" sz="1200" dirty="0">
                <a:latin typeface="+mj-ea"/>
                <a:ea typeface="+mj-ea"/>
              </a:rPr>
              <a:t>JAVA</a:t>
            </a:r>
            <a:r>
              <a:rPr lang="ko-KR" altLang="en-US" sz="1200" dirty="0">
                <a:latin typeface="+mj-ea"/>
                <a:ea typeface="+mj-ea"/>
              </a:rPr>
              <a:t>형식의 </a:t>
            </a:r>
            <a:r>
              <a:rPr lang="en-US" altLang="ko-KR" sz="1200" dirty="0">
                <a:latin typeface="+mj-ea"/>
                <a:ea typeface="+mj-ea"/>
              </a:rPr>
              <a:t>UTF-8 </a:t>
            </a:r>
            <a:r>
              <a:rPr lang="ko-KR" altLang="en-US" sz="1200" dirty="0">
                <a:latin typeface="+mj-ea"/>
                <a:ea typeface="+mj-ea"/>
              </a:rPr>
              <a:t>코드로 되어 있어서 해당 코드에 적합한 문자로 치환한다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Display-</a:t>
            </a:r>
            <a:r>
              <a:rPr lang="en-US" altLang="ko-KR" sz="1200" dirty="0" err="1">
                <a:latin typeface="+mj-ea"/>
                <a:ea typeface="+mj-ea"/>
              </a:rPr>
              <a:t>url</a:t>
            </a:r>
            <a:r>
              <a:rPr lang="ko-KR" altLang="en-US" sz="1200" dirty="0">
                <a:latin typeface="+mj-ea"/>
                <a:ea typeface="+mj-ea"/>
              </a:rPr>
              <a:t>은 이미지의 위치 이므로 해당 대상을 다운로드하여 저장한다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200" dirty="0">
                <a:latin typeface="+mj-ea"/>
                <a:ea typeface="+mj-ea"/>
              </a:rPr>
              <a:t>“</a:t>
            </a:r>
            <a:r>
              <a:rPr lang="ko-KR" altLang="en-US" sz="1200" dirty="0" err="1">
                <a:latin typeface="+mj-ea"/>
                <a:ea typeface="+mj-ea"/>
              </a:rPr>
              <a:t>태그명</a:t>
            </a:r>
            <a:r>
              <a:rPr lang="en-US" altLang="ko-KR" sz="1200" dirty="0">
                <a:latin typeface="+mj-ea"/>
                <a:ea typeface="+mj-ea"/>
              </a:rPr>
              <a:t>-instargram-YYYYMMDDHHMMSS.csv”</a:t>
            </a:r>
            <a:r>
              <a:rPr lang="ko-KR" altLang="en-US" sz="1200" dirty="0">
                <a:latin typeface="+mj-ea"/>
                <a:ea typeface="+mj-ea"/>
              </a:rPr>
              <a:t>를 생성한 후 그 안에 </a:t>
            </a:r>
            <a:r>
              <a:rPr lang="en-US" altLang="ko-KR" sz="1200" dirty="0">
                <a:latin typeface="+mj-ea"/>
                <a:ea typeface="+mj-ea"/>
              </a:rPr>
              <a:t>“</a:t>
            </a:r>
            <a:r>
              <a:rPr lang="ko-KR" altLang="en-US" sz="1200" dirty="0">
                <a:latin typeface="+mj-ea"/>
                <a:ea typeface="+mj-ea"/>
              </a:rPr>
              <a:t>이미지명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r>
              <a:rPr lang="ko-KR" altLang="en-US" sz="1200" dirty="0">
                <a:latin typeface="+mj-ea"/>
                <a:ea typeface="+mj-ea"/>
              </a:rPr>
              <a:t> 추출된 해시태그 및 메시지</a:t>
            </a:r>
            <a:r>
              <a:rPr lang="en-US" altLang="ko-KR" sz="1200" dirty="0">
                <a:latin typeface="+mj-ea"/>
                <a:ea typeface="+mj-ea"/>
              </a:rPr>
              <a:t>”</a:t>
            </a:r>
            <a:r>
              <a:rPr lang="ko-KR" altLang="en-US" sz="1200" dirty="0">
                <a:latin typeface="+mj-ea"/>
                <a:ea typeface="+mj-ea"/>
              </a:rPr>
              <a:t>를 저장한다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“</a:t>
            </a:r>
            <a:r>
              <a:rPr lang="ko-KR" altLang="en-US" sz="1200" dirty="0" err="1">
                <a:latin typeface="+mj-ea"/>
              </a:rPr>
              <a:t>태그명</a:t>
            </a:r>
            <a:r>
              <a:rPr lang="en-US" altLang="ko-KR" sz="1200" dirty="0">
                <a:latin typeface="+mj-ea"/>
              </a:rPr>
              <a:t>-</a:t>
            </a:r>
            <a:r>
              <a:rPr lang="en-US" altLang="ko-KR" sz="1200" dirty="0" err="1">
                <a:latin typeface="+mj-ea"/>
              </a:rPr>
              <a:t>instargram</a:t>
            </a:r>
            <a:r>
              <a:rPr lang="en-US" altLang="ko-KR" sz="1200" dirty="0">
                <a:latin typeface="+mj-ea"/>
              </a:rPr>
              <a:t>-YYYYMMDDHHMMSS”</a:t>
            </a:r>
            <a:r>
              <a:rPr lang="ko-KR" altLang="en-US" sz="1200" dirty="0">
                <a:latin typeface="+mj-ea"/>
              </a:rPr>
              <a:t> 폴더를 생성하여 이미지를 저장한다</a:t>
            </a:r>
            <a:r>
              <a:rPr lang="en-US" altLang="ko-KR" sz="1200" dirty="0">
                <a:latin typeface="+mj-ea"/>
              </a:rPr>
              <a:t>.</a:t>
            </a:r>
            <a:br>
              <a:rPr lang="en-US" altLang="ko-KR" sz="1200" dirty="0">
                <a:latin typeface="+mj-ea"/>
              </a:rPr>
            </a:br>
            <a:r>
              <a:rPr lang="ko-KR" altLang="en-US" sz="1200" dirty="0">
                <a:latin typeface="+mj-ea"/>
              </a:rPr>
              <a:t>예</a:t>
            </a:r>
            <a:r>
              <a:rPr lang="en-US" altLang="ko-KR" sz="1200" dirty="0">
                <a:latin typeface="+mj-ea"/>
              </a:rPr>
              <a:t>)</a:t>
            </a:r>
            <a:r>
              <a:rPr lang="ko-KR" altLang="en-US" sz="1200" dirty="0">
                <a:latin typeface="+mj-ea"/>
              </a:rPr>
              <a:t> </a:t>
            </a:r>
            <a:r>
              <a:rPr lang="en-US" altLang="ko-KR" sz="1200" dirty="0">
                <a:latin typeface="+mj-ea"/>
                <a:hlinkClick r:id="rId3"/>
              </a:rPr>
              <a:t>https://scontent-icn1-1.cdninstagram.com/vp/9ca23ff6d6e3bbd7849cb0c99d019708/5C2576EE/t51.2885-15/e35/39167052_268586257094493_7039811492497063936_n.jpg</a:t>
            </a:r>
            <a:r>
              <a:rPr lang="en-US" altLang="ko-KR" sz="1200" dirty="0">
                <a:latin typeface="+mj-ea"/>
              </a:rPr>
              <a:t>, </a:t>
            </a:r>
            <a:r>
              <a:rPr lang="en-US" altLang="ko-KR" sz="1200" dirty="0" err="1">
                <a:latin typeface="+mj-ea"/>
              </a:rPr>
              <a:t>story_jeju</a:t>
            </a:r>
            <a:r>
              <a:rPr lang="ko-KR" altLang="en-US" sz="1200" dirty="0" err="1">
                <a:latin typeface="+mj-ea"/>
              </a:rPr>
              <a:t>함덕해수욕장</a:t>
            </a:r>
            <a:r>
              <a:rPr lang="ko-KR" altLang="en-US" sz="1200" dirty="0">
                <a:latin typeface="+mj-ea"/>
              </a:rPr>
              <a:t> </a:t>
            </a:r>
            <a:r>
              <a:rPr lang="en-US" altLang="ko-KR" sz="1200" dirty="0">
                <a:latin typeface="+mj-ea"/>
              </a:rPr>
              <a:t>#</a:t>
            </a:r>
            <a:r>
              <a:rPr lang="ko-KR" altLang="en-US" sz="1200" dirty="0" err="1">
                <a:latin typeface="+mj-ea"/>
              </a:rPr>
              <a:t>함덕서우봉해변</a:t>
            </a:r>
            <a:r>
              <a:rPr lang="ko-KR" altLang="en-US" sz="1200" dirty="0">
                <a:latin typeface="+mj-ea"/>
              </a:rPr>
              <a:t> </a:t>
            </a:r>
            <a:r>
              <a:rPr lang="en-US" altLang="ko-KR" sz="1200" dirty="0">
                <a:latin typeface="+mj-ea"/>
              </a:rPr>
              <a:t>#</a:t>
            </a:r>
            <a:r>
              <a:rPr lang="ko-KR" altLang="en-US" sz="1200" dirty="0" err="1">
                <a:latin typeface="+mj-ea"/>
              </a:rPr>
              <a:t>함덕해수욕장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73668-4D6C-429C-B7BF-99891A8394C1}"/>
              </a:ext>
            </a:extLst>
          </p:cNvPr>
          <p:cNvSpPr txBox="1"/>
          <p:nvPr/>
        </p:nvSpPr>
        <p:spPr>
          <a:xfrm>
            <a:off x="14228" y="6076036"/>
            <a:ext cx="2301682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□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2018</a:t>
            </a:r>
            <a:r>
              <a:rPr lang="ko-KR" altLang="en-US" sz="1000" b="1" dirty="0"/>
              <a:t>년 </a:t>
            </a:r>
            <a:r>
              <a:rPr lang="en-US" altLang="ko-KR" sz="1000" b="1" dirty="0"/>
              <a:t>9</a:t>
            </a:r>
            <a:r>
              <a:rPr lang="ko-KR" altLang="en-US" sz="1000" b="1" dirty="0"/>
              <a:t>월 </a:t>
            </a:r>
            <a:r>
              <a:rPr lang="en-US" altLang="ko-KR" sz="1000" b="1" dirty="0"/>
              <a:t>10</a:t>
            </a:r>
            <a:r>
              <a:rPr lang="ko-KR" altLang="en-US" sz="1000" b="1" dirty="0"/>
              <a:t>일 </a:t>
            </a:r>
            <a:r>
              <a:rPr lang="ko-KR" altLang="en-US" sz="1000" b="1" dirty="0" err="1"/>
              <a:t>작성분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이재수</a:t>
            </a:r>
          </a:p>
        </p:txBody>
      </p:sp>
    </p:spTree>
    <p:extLst>
      <p:ext uri="{BB962C8B-B14F-4D97-AF65-F5344CB8AC3E}">
        <p14:creationId xmlns:p14="http://schemas.microsoft.com/office/powerpoint/2010/main" val="187281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655617-79EB-4439-8B4E-0C4166FE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0B6E938-3D0A-459C-A58D-6EEC39821BC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E8875-8F69-4A2B-B773-3B4748A40947}"/>
              </a:ext>
            </a:extLst>
          </p:cNvPr>
          <p:cNvSpPr txBox="1"/>
          <p:nvPr/>
        </p:nvSpPr>
        <p:spPr bwMode="gray">
          <a:xfrm>
            <a:off x="110391" y="3355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3.</a:t>
            </a:r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데이터 처리 프로세스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32E51D7-9C6B-4495-9536-5EB52D239E0B}"/>
              </a:ext>
            </a:extLst>
          </p:cNvPr>
          <p:cNvSpPr/>
          <p:nvPr/>
        </p:nvSpPr>
        <p:spPr>
          <a:xfrm>
            <a:off x="366315" y="978608"/>
            <a:ext cx="1079653" cy="539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데이터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수집기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8C974A-4A4F-4D27-A591-00732A8EBB02}"/>
              </a:ext>
            </a:extLst>
          </p:cNvPr>
          <p:cNvSpPr txBox="1"/>
          <p:nvPr/>
        </p:nvSpPr>
        <p:spPr>
          <a:xfrm>
            <a:off x="906141" y="1642322"/>
            <a:ext cx="133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Topic : </a:t>
            </a:r>
            <a:r>
              <a:rPr lang="en-US" altLang="ko-KR" sz="1200" dirty="0" err="1"/>
              <a:t>insta</a:t>
            </a:r>
            <a:endParaRPr lang="en-US" altLang="ko-KR" sz="1200" dirty="0"/>
          </a:p>
          <a:p>
            <a:r>
              <a:rPr lang="en-US" altLang="ko-KR" sz="1200" dirty="0"/>
              <a:t>Data</a:t>
            </a:r>
            <a:r>
              <a:rPr lang="ko-KR" altLang="en-US" sz="1200" dirty="0"/>
              <a:t> </a:t>
            </a:r>
            <a:r>
              <a:rPr lang="en-US" altLang="ko-KR" sz="1200" dirty="0"/>
              <a:t>format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  </a:t>
            </a:r>
            <a:endParaRPr lang="ko-KR" altLang="en-US" sz="1200" dirty="0"/>
          </a:p>
        </p:txBody>
      </p:sp>
      <p:sp>
        <p:nvSpPr>
          <p:cNvPr id="3" name="순서도: 다중 문서 2">
            <a:extLst>
              <a:ext uri="{FF2B5EF4-FFF2-40B4-BE49-F238E27FC236}">
                <a16:creationId xmlns:a16="http://schemas.microsoft.com/office/drawing/2014/main" id="{BAA14138-2CFA-4275-9F91-AC5D2BCE02DC}"/>
              </a:ext>
            </a:extLst>
          </p:cNvPr>
          <p:cNvSpPr/>
          <p:nvPr/>
        </p:nvSpPr>
        <p:spPr>
          <a:xfrm>
            <a:off x="195682" y="2252377"/>
            <a:ext cx="1250286" cy="530942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메시지큐</a:t>
            </a:r>
            <a:endParaRPr lang="ko-KR" altLang="en-US" sz="10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E325368-3C29-4E8F-8D28-A55D792D1947}"/>
              </a:ext>
            </a:extLst>
          </p:cNvPr>
          <p:cNvCxnSpPr>
            <a:stCxn id="55" idx="4"/>
            <a:endCxn id="3" idx="0"/>
          </p:cNvCxnSpPr>
          <p:nvPr/>
        </p:nvCxnSpPr>
        <p:spPr>
          <a:xfrm>
            <a:off x="906142" y="1518434"/>
            <a:ext cx="698" cy="73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A33826B-378F-42EC-98BF-D28950F3B6D6}"/>
              </a:ext>
            </a:extLst>
          </p:cNvPr>
          <p:cNvSpPr txBox="1"/>
          <p:nvPr/>
        </p:nvSpPr>
        <p:spPr>
          <a:xfrm>
            <a:off x="1806182" y="5829815"/>
            <a:ext cx="1013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데이터 전처리 </a:t>
            </a:r>
            <a:endParaRPr lang="en-US" altLang="ko-KR" sz="1000" b="1" dirty="0"/>
          </a:p>
        </p:txBody>
      </p:sp>
      <p:sp>
        <p:nvSpPr>
          <p:cNvPr id="61" name="모서리가 둥근 직사각형 24">
            <a:extLst>
              <a:ext uri="{FF2B5EF4-FFF2-40B4-BE49-F238E27FC236}">
                <a16:creationId xmlns:a16="http://schemas.microsoft.com/office/drawing/2014/main" id="{6567340B-0D7E-4E5C-A2D6-E60F18E4A55B}"/>
              </a:ext>
            </a:extLst>
          </p:cNvPr>
          <p:cNvSpPr/>
          <p:nvPr/>
        </p:nvSpPr>
        <p:spPr>
          <a:xfrm>
            <a:off x="1769145" y="4086387"/>
            <a:ext cx="1050588" cy="15209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분석 가능한 이미지 인지 분류 작업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A0DBD8C-8251-48C5-9642-BD2A11DE38CA}"/>
              </a:ext>
            </a:extLst>
          </p:cNvPr>
          <p:cNvSpPr/>
          <p:nvPr/>
        </p:nvSpPr>
        <p:spPr>
          <a:xfrm>
            <a:off x="904112" y="3972020"/>
            <a:ext cx="2847136" cy="1812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29">
            <a:extLst>
              <a:ext uri="{FF2B5EF4-FFF2-40B4-BE49-F238E27FC236}">
                <a16:creationId xmlns:a16="http://schemas.microsoft.com/office/drawing/2014/main" id="{40A33055-457D-45B3-9D24-D7717D980313}"/>
              </a:ext>
            </a:extLst>
          </p:cNvPr>
          <p:cNvSpPr/>
          <p:nvPr/>
        </p:nvSpPr>
        <p:spPr>
          <a:xfrm>
            <a:off x="2930314" y="4086387"/>
            <a:ext cx="669678" cy="15209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분석을 위한 이미지 전처리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8B9FFD-14E3-4F65-9E57-C48F1960B5A9}"/>
              </a:ext>
            </a:extLst>
          </p:cNvPr>
          <p:cNvCxnSpPr>
            <a:stCxn id="61" idx="3"/>
            <a:endCxn id="63" idx="1"/>
          </p:cNvCxnSpPr>
          <p:nvPr/>
        </p:nvCxnSpPr>
        <p:spPr>
          <a:xfrm>
            <a:off x="2819733" y="4846852"/>
            <a:ext cx="110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33">
            <a:extLst>
              <a:ext uri="{FF2B5EF4-FFF2-40B4-BE49-F238E27FC236}">
                <a16:creationId xmlns:a16="http://schemas.microsoft.com/office/drawing/2014/main" id="{0A914854-9F6B-4E82-8B89-39B725146E94}"/>
              </a:ext>
            </a:extLst>
          </p:cNvPr>
          <p:cNvSpPr/>
          <p:nvPr/>
        </p:nvSpPr>
        <p:spPr>
          <a:xfrm>
            <a:off x="996336" y="4086387"/>
            <a:ext cx="588040" cy="15209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링크 이미지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저장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0DCE325-769B-4835-A4C9-3A9A98DE0CCB}"/>
              </a:ext>
            </a:extLst>
          </p:cNvPr>
          <p:cNvCxnSpPr>
            <a:stCxn id="65" idx="3"/>
            <a:endCxn id="61" idx="1"/>
          </p:cNvCxnSpPr>
          <p:nvPr/>
        </p:nvCxnSpPr>
        <p:spPr>
          <a:xfrm>
            <a:off x="1584376" y="4846852"/>
            <a:ext cx="1847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D2CB237-A00A-44A1-A053-C999113C7840}"/>
              </a:ext>
            </a:extLst>
          </p:cNvPr>
          <p:cNvSpPr txBox="1"/>
          <p:nvPr/>
        </p:nvSpPr>
        <p:spPr>
          <a:xfrm>
            <a:off x="3861829" y="4975750"/>
            <a:ext cx="184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Topic : </a:t>
            </a:r>
            <a:r>
              <a:rPr lang="en-US" altLang="ko-KR" sz="1200" dirty="0" err="1"/>
              <a:t>insta</a:t>
            </a:r>
            <a:r>
              <a:rPr lang="en-US" altLang="ko-KR" sz="1200" dirty="0"/>
              <a:t>-preprocessing</a:t>
            </a:r>
          </a:p>
          <a:p>
            <a:r>
              <a:rPr lang="en-US" altLang="ko-KR" sz="1200" dirty="0"/>
              <a:t>Data</a:t>
            </a:r>
            <a:r>
              <a:rPr lang="ko-KR" altLang="en-US" sz="1200" dirty="0"/>
              <a:t> </a:t>
            </a:r>
            <a:r>
              <a:rPr lang="en-US" altLang="ko-KR" sz="1200" dirty="0"/>
              <a:t>format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  </a:t>
            </a:r>
            <a:endParaRPr lang="ko-KR" altLang="en-US" sz="1200" dirty="0"/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DE24BF32-3B44-4A51-B3CB-389518CC7D9A}"/>
              </a:ext>
            </a:extLst>
          </p:cNvPr>
          <p:cNvCxnSpPr>
            <a:stCxn id="3" idx="2"/>
            <a:endCxn id="65" idx="1"/>
          </p:cNvCxnSpPr>
          <p:nvPr/>
        </p:nvCxnSpPr>
        <p:spPr>
          <a:xfrm rot="16200000" flipH="1">
            <a:off x="-176710" y="3673806"/>
            <a:ext cx="2083640" cy="2624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다중 문서 72">
            <a:extLst>
              <a:ext uri="{FF2B5EF4-FFF2-40B4-BE49-F238E27FC236}">
                <a16:creationId xmlns:a16="http://schemas.microsoft.com/office/drawing/2014/main" id="{191BDFAA-802D-48BB-910E-52D93A82DEFA}"/>
              </a:ext>
            </a:extLst>
          </p:cNvPr>
          <p:cNvSpPr/>
          <p:nvPr/>
        </p:nvSpPr>
        <p:spPr>
          <a:xfrm>
            <a:off x="4104550" y="3820916"/>
            <a:ext cx="1250286" cy="530942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메시지큐</a:t>
            </a:r>
            <a:endParaRPr lang="ko-KR" altLang="en-US" sz="1000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0988FC10-7629-4F9D-9B53-0B8BD114603B}"/>
              </a:ext>
            </a:extLst>
          </p:cNvPr>
          <p:cNvCxnSpPr>
            <a:cxnSpLocks/>
            <a:stCxn id="63" idx="3"/>
            <a:endCxn id="73" idx="2"/>
          </p:cNvCxnSpPr>
          <p:nvPr/>
        </p:nvCxnSpPr>
        <p:spPr>
          <a:xfrm flipV="1">
            <a:off x="3599992" y="4331751"/>
            <a:ext cx="1042760" cy="5151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01C15B9-A999-4820-853D-F67EE7DCDE43}"/>
              </a:ext>
            </a:extLst>
          </p:cNvPr>
          <p:cNvSpPr txBox="1"/>
          <p:nvPr/>
        </p:nvSpPr>
        <p:spPr>
          <a:xfrm>
            <a:off x="886283" y="3271137"/>
            <a:ext cx="133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Topic : </a:t>
            </a:r>
            <a:r>
              <a:rPr lang="en-US" altLang="ko-KR" sz="1200" dirty="0" err="1"/>
              <a:t>insta</a:t>
            </a:r>
            <a:endParaRPr lang="en-US" altLang="ko-KR" sz="1200" dirty="0"/>
          </a:p>
          <a:p>
            <a:r>
              <a:rPr lang="en-US" altLang="ko-KR" sz="1200" dirty="0"/>
              <a:t>Data</a:t>
            </a:r>
            <a:r>
              <a:rPr lang="ko-KR" altLang="en-US" sz="1200" dirty="0"/>
              <a:t> </a:t>
            </a:r>
            <a:r>
              <a:rPr lang="en-US" altLang="ko-KR" sz="1200" dirty="0"/>
              <a:t>format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  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34B2C12-085A-4118-B5E5-E461C9A45B54}"/>
              </a:ext>
            </a:extLst>
          </p:cNvPr>
          <p:cNvSpPr/>
          <p:nvPr/>
        </p:nvSpPr>
        <p:spPr>
          <a:xfrm>
            <a:off x="4156723" y="1357526"/>
            <a:ext cx="2439431" cy="1812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D57D17-7B15-46A1-8486-920DC3147815}"/>
              </a:ext>
            </a:extLst>
          </p:cNvPr>
          <p:cNvSpPr txBox="1"/>
          <p:nvPr/>
        </p:nvSpPr>
        <p:spPr>
          <a:xfrm>
            <a:off x="5754988" y="1111305"/>
            <a:ext cx="661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AI </a:t>
            </a:r>
            <a:r>
              <a:rPr lang="ko-KR" altLang="en-US" sz="1000" b="1" dirty="0"/>
              <a:t>분석</a:t>
            </a:r>
            <a:endParaRPr lang="en-US" altLang="ko-KR" sz="1000" b="1" dirty="0"/>
          </a:p>
        </p:txBody>
      </p:sp>
      <p:sp>
        <p:nvSpPr>
          <p:cNvPr id="80" name="모서리가 둥근 직사각형 41">
            <a:extLst>
              <a:ext uri="{FF2B5EF4-FFF2-40B4-BE49-F238E27FC236}">
                <a16:creationId xmlns:a16="http://schemas.microsoft.com/office/drawing/2014/main" id="{7ACD27FB-CF97-4028-955C-B246F27DE521}"/>
              </a:ext>
            </a:extLst>
          </p:cNvPr>
          <p:cNvSpPr/>
          <p:nvPr/>
        </p:nvSpPr>
        <p:spPr>
          <a:xfrm>
            <a:off x="4380038" y="1726589"/>
            <a:ext cx="780259" cy="12662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 분석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C08532-610A-4ADE-AFB0-03CD9979649E}"/>
              </a:ext>
            </a:extLst>
          </p:cNvPr>
          <p:cNvSpPr txBox="1"/>
          <p:nvPr/>
        </p:nvSpPr>
        <p:spPr>
          <a:xfrm>
            <a:off x="4443055" y="1480368"/>
            <a:ext cx="794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D/L </a:t>
            </a:r>
            <a:r>
              <a:rPr lang="ko-KR" altLang="en-US" sz="1000" dirty="0"/>
              <a:t>엔진</a:t>
            </a:r>
          </a:p>
        </p:txBody>
      </p:sp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C264C93D-AD74-4792-A2B0-9C0292C3F5F3}"/>
              </a:ext>
            </a:extLst>
          </p:cNvPr>
          <p:cNvSpPr/>
          <p:nvPr/>
        </p:nvSpPr>
        <p:spPr>
          <a:xfrm>
            <a:off x="5488095" y="1726589"/>
            <a:ext cx="780259" cy="12662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Json</a:t>
            </a:r>
            <a:r>
              <a:rPr lang="ko-KR" altLang="en-US" sz="1000" dirty="0">
                <a:solidFill>
                  <a:schemeClr val="tx1"/>
                </a:solidFill>
              </a:rPr>
              <a:t>형식 데이터를 통해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이미지의 의미를 추출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67F9B0-4086-4C88-849C-723D6B6FFCAB}"/>
              </a:ext>
            </a:extLst>
          </p:cNvPr>
          <p:cNvSpPr txBox="1"/>
          <p:nvPr/>
        </p:nvSpPr>
        <p:spPr>
          <a:xfrm>
            <a:off x="5523641" y="1480368"/>
            <a:ext cx="794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JSON</a:t>
            </a:r>
            <a:r>
              <a:rPr lang="ko-KR" altLang="en-US" sz="1000" dirty="0"/>
              <a:t>분석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AE6481A-F4C7-43D0-9E6B-71832AC785C8}"/>
              </a:ext>
            </a:extLst>
          </p:cNvPr>
          <p:cNvCxnSpPr>
            <a:stCxn id="80" idx="3"/>
            <a:endCxn id="82" idx="1"/>
          </p:cNvCxnSpPr>
          <p:nvPr/>
        </p:nvCxnSpPr>
        <p:spPr>
          <a:xfrm>
            <a:off x="5160297" y="2359706"/>
            <a:ext cx="327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033E9EAF-2478-43C7-98B4-6724F03A09E4}"/>
              </a:ext>
            </a:extLst>
          </p:cNvPr>
          <p:cNvCxnSpPr>
            <a:cxnSpLocks/>
            <a:stCxn id="73" idx="1"/>
            <a:endCxn id="80" idx="1"/>
          </p:cNvCxnSpPr>
          <p:nvPr/>
        </p:nvCxnSpPr>
        <p:spPr>
          <a:xfrm rot="10800000" flipH="1">
            <a:off x="4104550" y="2359707"/>
            <a:ext cx="275488" cy="1726681"/>
          </a:xfrm>
          <a:prstGeom prst="bentConnector3">
            <a:avLst>
              <a:gd name="adj1" fmla="val -54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E6C83F7-71D5-47B5-BFCE-39E8CA215791}"/>
              </a:ext>
            </a:extLst>
          </p:cNvPr>
          <p:cNvSpPr txBox="1"/>
          <p:nvPr/>
        </p:nvSpPr>
        <p:spPr>
          <a:xfrm>
            <a:off x="5638874" y="3820916"/>
            <a:ext cx="81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FileSystem</a:t>
            </a:r>
            <a:endParaRPr lang="en-US" altLang="ko-KR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DE1C76-8E9D-4B22-B65B-50888E362840}"/>
              </a:ext>
            </a:extLst>
          </p:cNvPr>
          <p:cNvSpPr txBox="1"/>
          <p:nvPr/>
        </p:nvSpPr>
        <p:spPr>
          <a:xfrm>
            <a:off x="5354836" y="4285430"/>
            <a:ext cx="1461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저장 방식 검토 필요</a:t>
            </a:r>
            <a:br>
              <a:rPr lang="en-US" altLang="ko-KR" sz="1000" dirty="0"/>
            </a:br>
            <a:r>
              <a:rPr lang="en-US" altLang="ko-KR" sz="1000" dirty="0"/>
              <a:t>(</a:t>
            </a:r>
            <a:r>
              <a:rPr lang="ko-KR" altLang="en-US" sz="1000" dirty="0"/>
              <a:t>디렉토리</a:t>
            </a:r>
            <a:r>
              <a:rPr lang="en-US" altLang="ko-KR" sz="1000" dirty="0"/>
              <a:t>,</a:t>
            </a:r>
            <a:r>
              <a:rPr lang="ko-KR" altLang="en-US" sz="1000" dirty="0"/>
              <a:t> 위치</a:t>
            </a:r>
            <a:r>
              <a:rPr lang="en-US" altLang="ko-KR" sz="1000" dirty="0"/>
              <a:t>,</a:t>
            </a:r>
            <a:r>
              <a:rPr lang="ko-KR" altLang="en-US" sz="1000" dirty="0"/>
              <a:t> 인덱스 등</a:t>
            </a:r>
            <a:r>
              <a:rPr lang="en-US" altLang="ko-KR" sz="1000" dirty="0"/>
              <a:t>)</a:t>
            </a:r>
          </a:p>
        </p:txBody>
      </p:sp>
      <p:sp>
        <p:nvSpPr>
          <p:cNvPr id="92" name="원통 53">
            <a:extLst>
              <a:ext uri="{FF2B5EF4-FFF2-40B4-BE49-F238E27FC236}">
                <a16:creationId xmlns:a16="http://schemas.microsoft.com/office/drawing/2014/main" id="{496BB72B-62EF-4538-9D61-1F5A0400CF5E}"/>
              </a:ext>
            </a:extLst>
          </p:cNvPr>
          <p:cNvSpPr/>
          <p:nvPr/>
        </p:nvSpPr>
        <p:spPr>
          <a:xfrm>
            <a:off x="5629805" y="3634639"/>
            <a:ext cx="809351" cy="54366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09F52526-CA0C-4EC6-88D8-0067D667ABB1}"/>
              </a:ext>
            </a:extLst>
          </p:cNvPr>
          <p:cNvCxnSpPr>
            <a:cxnSpLocks/>
            <a:stCxn id="80" idx="2"/>
            <a:endCxn id="92" idx="1"/>
          </p:cNvCxnSpPr>
          <p:nvPr/>
        </p:nvCxnSpPr>
        <p:spPr>
          <a:xfrm rot="16200000" flipH="1">
            <a:off x="5081416" y="2681574"/>
            <a:ext cx="641816" cy="12643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8C0CB9D-532B-49B8-BB92-E1611A4AA00C}"/>
              </a:ext>
            </a:extLst>
          </p:cNvPr>
          <p:cNvSpPr txBox="1"/>
          <p:nvPr/>
        </p:nvSpPr>
        <p:spPr>
          <a:xfrm>
            <a:off x="2315910" y="672826"/>
            <a:ext cx="1358323" cy="19389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Topic : </a:t>
            </a:r>
            <a:r>
              <a:rPr lang="en-US" altLang="ko-KR" sz="800" dirty="0" err="1"/>
              <a:t>insta-anlaysis</a:t>
            </a:r>
            <a:endParaRPr lang="en-US" altLang="ko-KR" sz="800" dirty="0"/>
          </a:p>
          <a:p>
            <a:r>
              <a:rPr lang="en-US" altLang="ko-KR" sz="800" dirty="0"/>
              <a:t>Data</a:t>
            </a:r>
            <a:r>
              <a:rPr lang="ko-KR" altLang="en-US" sz="800" dirty="0"/>
              <a:t> </a:t>
            </a:r>
            <a:r>
              <a:rPr lang="en-US" altLang="ko-KR" sz="800" dirty="0"/>
              <a:t>format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/>
              <a:t>json</a:t>
            </a:r>
            <a:r>
              <a:rPr lang="en-US" altLang="ko-KR" sz="800" dirty="0"/>
              <a:t> </a:t>
            </a:r>
          </a:p>
          <a:p>
            <a:endParaRPr lang="en-US" altLang="ko-KR" sz="800" dirty="0"/>
          </a:p>
          <a:p>
            <a:r>
              <a:rPr lang="en-US" altLang="ko-KR" sz="800" dirty="0"/>
              <a:t>Ex ) </a:t>
            </a:r>
          </a:p>
          <a:p>
            <a:r>
              <a:rPr lang="en-US" altLang="ko-KR" sz="800" dirty="0"/>
              <a:t>{ </a:t>
            </a:r>
          </a:p>
          <a:p>
            <a:r>
              <a:rPr lang="en-US" altLang="ko-KR" sz="800" dirty="0"/>
              <a:t>  “</a:t>
            </a:r>
            <a:r>
              <a:rPr lang="en-US" altLang="ko-KR" sz="800" dirty="0" err="1"/>
              <a:t>imageid</a:t>
            </a:r>
            <a:r>
              <a:rPr lang="en-US" altLang="ko-KR" sz="800" dirty="0"/>
              <a:t>” : “12312”,</a:t>
            </a:r>
          </a:p>
          <a:p>
            <a:r>
              <a:rPr lang="en-US" altLang="ko-KR" sz="800" dirty="0"/>
              <a:t>  “</a:t>
            </a:r>
            <a:r>
              <a:rPr lang="en-US" altLang="ko-KR" sz="800" dirty="0" err="1"/>
              <a:t>imagepath</a:t>
            </a:r>
            <a:r>
              <a:rPr lang="en-US" altLang="ko-KR" sz="800" dirty="0"/>
              <a:t>” : “</a:t>
            </a:r>
            <a:r>
              <a:rPr lang="en-US" altLang="ko-KR" sz="800" dirty="0" err="1"/>
              <a:t>asd</a:t>
            </a:r>
            <a:r>
              <a:rPr lang="en-US" altLang="ko-KR" sz="800" dirty="0"/>
              <a:t>”,</a:t>
            </a:r>
          </a:p>
          <a:p>
            <a:r>
              <a:rPr lang="en-US" altLang="ko-KR" sz="800" dirty="0"/>
              <a:t>  “accuracy” : [</a:t>
            </a:r>
          </a:p>
          <a:p>
            <a:r>
              <a:rPr lang="en-US" altLang="ko-KR" sz="800" dirty="0"/>
              <a:t>	{</a:t>
            </a:r>
          </a:p>
          <a:p>
            <a:r>
              <a:rPr lang="en-US" altLang="ko-KR" sz="800" dirty="0"/>
              <a:t>	 “</a:t>
            </a:r>
            <a:r>
              <a:rPr lang="en-US" altLang="ko-KR" sz="800" dirty="0" err="1"/>
              <a:t>namsan</a:t>
            </a:r>
            <a:r>
              <a:rPr lang="en-US" altLang="ko-KR" sz="800" dirty="0"/>
              <a:t>” : “40”</a:t>
            </a:r>
          </a:p>
          <a:p>
            <a:r>
              <a:rPr lang="en-US" altLang="ko-KR" sz="800" dirty="0"/>
              <a:t>	}</a:t>
            </a:r>
          </a:p>
          <a:p>
            <a:r>
              <a:rPr lang="en-US" altLang="ko-KR" sz="800" dirty="0"/>
              <a:t>	,{</a:t>
            </a:r>
          </a:p>
          <a:p>
            <a:r>
              <a:rPr lang="en-US" altLang="ko-KR" sz="800" dirty="0"/>
              <a:t>		}</a:t>
            </a:r>
          </a:p>
          <a:p>
            <a:r>
              <a:rPr lang="en-US" altLang="ko-KR" sz="800" dirty="0"/>
              <a:t>   ]</a:t>
            </a:r>
          </a:p>
          <a:p>
            <a:r>
              <a:rPr lang="en-US" altLang="ko-KR" sz="800" dirty="0"/>
              <a:t>} </a:t>
            </a:r>
            <a:endParaRPr lang="ko-KR" altLang="en-US" sz="800" dirty="0"/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C5B025B-CD23-4F32-9A8D-4CDD6CC46772}"/>
              </a:ext>
            </a:extLst>
          </p:cNvPr>
          <p:cNvCxnSpPr>
            <a:cxnSpLocks/>
          </p:cNvCxnSpPr>
          <p:nvPr/>
        </p:nvCxnSpPr>
        <p:spPr>
          <a:xfrm>
            <a:off x="3654920" y="1182487"/>
            <a:ext cx="1617578" cy="1166117"/>
          </a:xfrm>
          <a:prstGeom prst="bentConnector3">
            <a:avLst>
              <a:gd name="adj1" fmla="val 1004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순서도: 다중 문서 108">
            <a:extLst>
              <a:ext uri="{FF2B5EF4-FFF2-40B4-BE49-F238E27FC236}">
                <a16:creationId xmlns:a16="http://schemas.microsoft.com/office/drawing/2014/main" id="{19628A9C-DBDB-42FD-86FB-8BD5EA6749C6}"/>
              </a:ext>
            </a:extLst>
          </p:cNvPr>
          <p:cNvSpPr/>
          <p:nvPr/>
        </p:nvSpPr>
        <p:spPr>
          <a:xfrm>
            <a:off x="7143426" y="1463684"/>
            <a:ext cx="1250286" cy="530942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메시지큐</a:t>
            </a:r>
            <a:endParaRPr lang="ko-KR" altLang="en-US" sz="1000" dirty="0"/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D5704173-C7E3-4787-809F-B1DD8852D852}"/>
              </a:ext>
            </a:extLst>
          </p:cNvPr>
          <p:cNvCxnSpPr>
            <a:cxnSpLocks/>
            <a:stCxn id="82" idx="3"/>
            <a:endCxn id="109" idx="0"/>
          </p:cNvCxnSpPr>
          <p:nvPr/>
        </p:nvCxnSpPr>
        <p:spPr>
          <a:xfrm flipV="1">
            <a:off x="6268354" y="1463684"/>
            <a:ext cx="1586230" cy="896022"/>
          </a:xfrm>
          <a:prstGeom prst="bentConnector4">
            <a:avLst>
              <a:gd name="adj1" fmla="val 27583"/>
              <a:gd name="adj2" fmla="val 1255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67FAECD-CE50-46F0-8A6F-A261327CB785}"/>
              </a:ext>
            </a:extLst>
          </p:cNvPr>
          <p:cNvSpPr txBox="1"/>
          <p:nvPr/>
        </p:nvSpPr>
        <p:spPr>
          <a:xfrm>
            <a:off x="6614867" y="580469"/>
            <a:ext cx="155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Topic : </a:t>
            </a:r>
            <a:r>
              <a:rPr lang="en-US" altLang="ko-KR" sz="1200" dirty="0" err="1"/>
              <a:t>insta</a:t>
            </a:r>
            <a:r>
              <a:rPr lang="en-US" altLang="ko-KR" sz="1200" dirty="0"/>
              <a:t>-analysis</a:t>
            </a:r>
          </a:p>
          <a:p>
            <a:r>
              <a:rPr lang="en-US" altLang="ko-KR" sz="1200" dirty="0"/>
              <a:t>Data</a:t>
            </a:r>
            <a:r>
              <a:rPr lang="ko-KR" altLang="en-US" sz="1200" dirty="0"/>
              <a:t> </a:t>
            </a:r>
            <a:r>
              <a:rPr lang="en-US" altLang="ko-KR" sz="1200" dirty="0"/>
              <a:t>format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  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A15E9C1-3225-42F8-864E-39EC53ABDE0D}"/>
              </a:ext>
            </a:extLst>
          </p:cNvPr>
          <p:cNvSpPr/>
          <p:nvPr/>
        </p:nvSpPr>
        <p:spPr>
          <a:xfrm>
            <a:off x="6923952" y="2763212"/>
            <a:ext cx="2649914" cy="1812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484FB9F-AB72-4505-8DBA-A5162DEAFAAE}"/>
              </a:ext>
            </a:extLst>
          </p:cNvPr>
          <p:cNvSpPr txBox="1"/>
          <p:nvPr/>
        </p:nvSpPr>
        <p:spPr>
          <a:xfrm>
            <a:off x="8702579" y="2543695"/>
            <a:ext cx="871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데이터 분석 </a:t>
            </a:r>
            <a:endParaRPr lang="en-US" altLang="ko-KR" sz="1000" b="1" dirty="0"/>
          </a:p>
        </p:txBody>
      </p:sp>
      <p:sp>
        <p:nvSpPr>
          <p:cNvPr id="117" name="모서리가 둥근 직사각형 106">
            <a:extLst>
              <a:ext uri="{FF2B5EF4-FFF2-40B4-BE49-F238E27FC236}">
                <a16:creationId xmlns:a16="http://schemas.microsoft.com/office/drawing/2014/main" id="{A07D78B4-ACDF-444E-8547-C5DAF7C0539A}"/>
              </a:ext>
            </a:extLst>
          </p:cNvPr>
          <p:cNvSpPr/>
          <p:nvPr/>
        </p:nvSpPr>
        <p:spPr>
          <a:xfrm>
            <a:off x="7057661" y="2985434"/>
            <a:ext cx="1327294" cy="12662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Json</a:t>
            </a:r>
            <a:r>
              <a:rPr lang="ko-KR" altLang="en-US" sz="1000" dirty="0">
                <a:solidFill>
                  <a:schemeClr val="tx1"/>
                </a:solidFill>
              </a:rPr>
              <a:t>형식 데이터를 통해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이 전 데이터와 합산 하여 통계 분석 </a:t>
            </a:r>
            <a:r>
              <a:rPr lang="en-US" altLang="ko-KR" sz="1000" dirty="0">
                <a:solidFill>
                  <a:schemeClr val="tx1"/>
                </a:solidFill>
              </a:rPr>
              <a:t>( count </a:t>
            </a:r>
            <a:r>
              <a:rPr lang="ko-KR" altLang="en-US" sz="1000" dirty="0">
                <a:solidFill>
                  <a:schemeClr val="tx1"/>
                </a:solidFill>
              </a:rPr>
              <a:t>등 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08">
            <a:extLst>
              <a:ext uri="{FF2B5EF4-FFF2-40B4-BE49-F238E27FC236}">
                <a16:creationId xmlns:a16="http://schemas.microsoft.com/office/drawing/2014/main" id="{E228B00A-BDB8-4A65-A9FB-8F38780881E7}"/>
              </a:ext>
            </a:extLst>
          </p:cNvPr>
          <p:cNvSpPr/>
          <p:nvPr/>
        </p:nvSpPr>
        <p:spPr>
          <a:xfrm>
            <a:off x="8712754" y="2985434"/>
            <a:ext cx="637724" cy="12662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통계값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저장</a:t>
            </a: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660AE1B-2503-4043-8E1F-9974D9F5B610}"/>
              </a:ext>
            </a:extLst>
          </p:cNvPr>
          <p:cNvCxnSpPr>
            <a:cxnSpLocks/>
            <a:stCxn id="117" idx="3"/>
            <a:endCxn id="118" idx="1"/>
          </p:cNvCxnSpPr>
          <p:nvPr/>
        </p:nvCxnSpPr>
        <p:spPr>
          <a:xfrm>
            <a:off x="8384955" y="3618551"/>
            <a:ext cx="327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C6840CF0-6C80-48C5-97B4-74323FB3985D}"/>
              </a:ext>
            </a:extLst>
          </p:cNvPr>
          <p:cNvCxnSpPr>
            <a:cxnSpLocks/>
            <a:stCxn id="109" idx="2"/>
            <a:endCxn id="117" idx="1"/>
          </p:cNvCxnSpPr>
          <p:nvPr/>
        </p:nvCxnSpPr>
        <p:spPr>
          <a:xfrm rot="5400000">
            <a:off x="6547629" y="2484552"/>
            <a:ext cx="1644032" cy="623967"/>
          </a:xfrm>
          <a:prstGeom prst="bentConnector4">
            <a:avLst>
              <a:gd name="adj1" fmla="val 30133"/>
              <a:gd name="adj2" fmla="val 1366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6EE38E8-B8CC-4DB1-9D69-9600F4134CB0}"/>
              </a:ext>
            </a:extLst>
          </p:cNvPr>
          <p:cNvSpPr txBox="1"/>
          <p:nvPr/>
        </p:nvSpPr>
        <p:spPr>
          <a:xfrm>
            <a:off x="7415471" y="4895495"/>
            <a:ext cx="81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Storage</a:t>
            </a:r>
          </a:p>
        </p:txBody>
      </p:sp>
      <p:sp>
        <p:nvSpPr>
          <p:cNvPr id="135" name="원통 53">
            <a:extLst>
              <a:ext uri="{FF2B5EF4-FFF2-40B4-BE49-F238E27FC236}">
                <a16:creationId xmlns:a16="http://schemas.microsoft.com/office/drawing/2014/main" id="{5596CD61-0255-4C20-B7B2-DD0903FFA997}"/>
              </a:ext>
            </a:extLst>
          </p:cNvPr>
          <p:cNvSpPr/>
          <p:nvPr/>
        </p:nvSpPr>
        <p:spPr>
          <a:xfrm>
            <a:off x="7408792" y="4703916"/>
            <a:ext cx="809351" cy="54366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DD976ADF-3111-4FD9-87E6-9C09B1B0F9A6}"/>
              </a:ext>
            </a:extLst>
          </p:cNvPr>
          <p:cNvCxnSpPr>
            <a:cxnSpLocks/>
            <a:stCxn id="118" idx="2"/>
            <a:endCxn id="135" idx="4"/>
          </p:cNvCxnSpPr>
          <p:nvPr/>
        </p:nvCxnSpPr>
        <p:spPr>
          <a:xfrm rot="5400000">
            <a:off x="8262839" y="4206973"/>
            <a:ext cx="724082" cy="813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EBA5AF4-01BB-4F88-BF1E-288345B4A6F0}"/>
              </a:ext>
            </a:extLst>
          </p:cNvPr>
          <p:cNvSpPr/>
          <p:nvPr/>
        </p:nvSpPr>
        <p:spPr>
          <a:xfrm>
            <a:off x="6596153" y="5541976"/>
            <a:ext cx="3127949" cy="700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D2C253D-2F18-47E2-AB6F-2225A6699EF8}"/>
              </a:ext>
            </a:extLst>
          </p:cNvPr>
          <p:cNvSpPr txBox="1"/>
          <p:nvPr/>
        </p:nvSpPr>
        <p:spPr>
          <a:xfrm>
            <a:off x="8580999" y="5307713"/>
            <a:ext cx="1143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가시화 및 리포트</a:t>
            </a:r>
            <a:endParaRPr lang="en-US" altLang="ko-KR" sz="1000" b="1" dirty="0"/>
          </a:p>
        </p:txBody>
      </p:sp>
      <p:sp>
        <p:nvSpPr>
          <p:cNvPr id="144" name="모서리가 둥근 직사각형 141">
            <a:extLst>
              <a:ext uri="{FF2B5EF4-FFF2-40B4-BE49-F238E27FC236}">
                <a16:creationId xmlns:a16="http://schemas.microsoft.com/office/drawing/2014/main" id="{B9C2C6CD-7D9F-4887-8AE9-3243AE15027D}"/>
              </a:ext>
            </a:extLst>
          </p:cNvPr>
          <p:cNvSpPr/>
          <p:nvPr/>
        </p:nvSpPr>
        <p:spPr>
          <a:xfrm>
            <a:off x="6789728" y="5670451"/>
            <a:ext cx="1202025" cy="437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통계 정보 가시화</a:t>
            </a:r>
          </a:p>
        </p:txBody>
      </p: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2AEB23C5-30D1-442C-8098-6589C55E1B78}"/>
              </a:ext>
            </a:extLst>
          </p:cNvPr>
          <p:cNvCxnSpPr>
            <a:cxnSpLocks/>
            <a:stCxn id="135" idx="3"/>
            <a:endCxn id="144" idx="0"/>
          </p:cNvCxnSpPr>
          <p:nvPr/>
        </p:nvCxnSpPr>
        <p:spPr>
          <a:xfrm rot="5400000">
            <a:off x="7390672" y="5247654"/>
            <a:ext cx="422867" cy="4227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141">
            <a:extLst>
              <a:ext uri="{FF2B5EF4-FFF2-40B4-BE49-F238E27FC236}">
                <a16:creationId xmlns:a16="http://schemas.microsoft.com/office/drawing/2014/main" id="{12F711C4-7CC5-42CC-B7BA-1B8C14C1A336}"/>
              </a:ext>
            </a:extLst>
          </p:cNvPr>
          <p:cNvSpPr/>
          <p:nvPr/>
        </p:nvSpPr>
        <p:spPr>
          <a:xfrm>
            <a:off x="8360371" y="5659504"/>
            <a:ext cx="1202025" cy="437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분석 결과 리포트</a:t>
            </a: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0FE5071-2179-48F1-9AF8-1F88CDD08FD6}"/>
              </a:ext>
            </a:extLst>
          </p:cNvPr>
          <p:cNvCxnSpPr>
            <a:cxnSpLocks/>
            <a:stCxn id="144" idx="3"/>
            <a:endCxn id="149" idx="1"/>
          </p:cNvCxnSpPr>
          <p:nvPr/>
        </p:nvCxnSpPr>
        <p:spPr>
          <a:xfrm flipV="1">
            <a:off x="7991753" y="5878120"/>
            <a:ext cx="368618" cy="10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4DD16A1-F02D-4AF0-AAE9-BE45D377B26C}"/>
              </a:ext>
            </a:extLst>
          </p:cNvPr>
          <p:cNvSpPr txBox="1"/>
          <p:nvPr/>
        </p:nvSpPr>
        <p:spPr>
          <a:xfrm>
            <a:off x="14228" y="6076036"/>
            <a:ext cx="2301682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□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2018</a:t>
            </a:r>
            <a:r>
              <a:rPr lang="ko-KR" altLang="en-US" sz="1000" b="1" dirty="0"/>
              <a:t>년 </a:t>
            </a:r>
            <a:r>
              <a:rPr lang="en-US" altLang="ko-KR" sz="1000" b="1" dirty="0"/>
              <a:t>9</a:t>
            </a:r>
            <a:r>
              <a:rPr lang="ko-KR" altLang="en-US" sz="1000" b="1" dirty="0"/>
              <a:t>월 </a:t>
            </a:r>
            <a:r>
              <a:rPr lang="en-US" altLang="ko-KR" sz="1000" b="1" dirty="0"/>
              <a:t>10</a:t>
            </a:r>
            <a:r>
              <a:rPr lang="ko-KR" altLang="en-US" sz="1000" b="1" dirty="0"/>
              <a:t>일 </a:t>
            </a:r>
            <a:r>
              <a:rPr lang="ko-KR" altLang="en-US" sz="1000" b="1" dirty="0" err="1"/>
              <a:t>작성분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양지한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0EDA51E-5120-4CC7-8C98-E93BC2542459}"/>
              </a:ext>
            </a:extLst>
          </p:cNvPr>
          <p:cNvSpPr txBox="1"/>
          <p:nvPr/>
        </p:nvSpPr>
        <p:spPr>
          <a:xfrm>
            <a:off x="7721308" y="2040523"/>
            <a:ext cx="155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Topic : </a:t>
            </a:r>
            <a:r>
              <a:rPr lang="en-US" altLang="ko-KR" sz="1200" dirty="0" err="1"/>
              <a:t>insta</a:t>
            </a:r>
            <a:r>
              <a:rPr lang="en-US" altLang="ko-KR" sz="1200" dirty="0"/>
              <a:t>-analysis</a:t>
            </a:r>
          </a:p>
          <a:p>
            <a:r>
              <a:rPr lang="en-US" altLang="ko-KR" sz="1200" dirty="0"/>
              <a:t>Data</a:t>
            </a:r>
            <a:r>
              <a:rPr lang="ko-KR" altLang="en-US" sz="1200" dirty="0"/>
              <a:t> </a:t>
            </a:r>
            <a:r>
              <a:rPr lang="en-US" altLang="ko-KR" sz="1200" dirty="0"/>
              <a:t>format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55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</TotalTime>
  <Words>605</Words>
  <Application>Microsoft Office PowerPoint</Application>
  <PresentationFormat>A4 용지(210x297mm)</PresentationFormat>
  <Paragraphs>199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Nanum Gothic</vt:lpstr>
      <vt:lpstr>맑은 고딕</vt:lpstr>
      <vt:lpstr>Arial</vt:lpstr>
      <vt:lpstr>Arial Black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Jaesoo</dc:creator>
  <cp:lastModifiedBy>Lee Jaesoo</cp:lastModifiedBy>
  <cp:revision>94</cp:revision>
  <dcterms:created xsi:type="dcterms:W3CDTF">2018-08-19T03:59:08Z</dcterms:created>
  <dcterms:modified xsi:type="dcterms:W3CDTF">2018-10-01T01:58:30Z</dcterms:modified>
</cp:coreProperties>
</file>