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60" r:id="rId4"/>
    <p:sldId id="261" r:id="rId5"/>
    <p:sldId id="259" r:id="rId6"/>
    <p:sldId id="258" r:id="rId7"/>
    <p:sldId id="266" r:id="rId8"/>
    <p:sldId id="262" r:id="rId9"/>
    <p:sldId id="268" r:id="rId10"/>
    <p:sldId id="267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working%20data%20(Autosaved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ata%20for%20b-cell%20lymphoma\working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ata%20for%20b-cell%20lymphoma\workin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ata%20for%20b-cell%20lymphoma\working%20data%20(Autosav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ata%20for%20b-cell%20lymphoma\Treatment_per_Sample_(pre_post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Data%20for%20b-cell%20lymphoma\working%20data%20(Autosav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data (Autosaved).xlsx]ethnicity vs race!PivotTable1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Patients having Diffuse Large B-Cell Lymphoma (DLBCL) by Ethnicity &amp; Race</a:t>
            </a:r>
          </a:p>
        </c:rich>
      </c:tx>
      <c:layout>
        <c:manualLayout>
          <c:xMode val="edge"/>
          <c:yMode val="edge"/>
          <c:x val="0.10399611208199974"/>
          <c:y val="1.8369339856756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'ethnicity vs race'!$B$3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'ethnicity vs race'!$A$4:$A$10</c:f>
              <c:multiLvlStrCache>
                <c:ptCount val="4"/>
                <c:lvl>
                  <c:pt idx="0">
                    <c:v>white</c:v>
                  </c:pt>
                  <c:pt idx="1">
                    <c:v>asian</c:v>
                  </c:pt>
                  <c:pt idx="2">
                    <c:v>black or african american</c:v>
                  </c:pt>
                  <c:pt idx="3">
                    <c:v>white</c:v>
                  </c:pt>
                </c:lvl>
                <c:lvl>
                  <c:pt idx="0">
                    <c:v>hispanic or latino</c:v>
                  </c:pt>
                  <c:pt idx="1">
                    <c:v>not hispanic or latino</c:v>
                  </c:pt>
                </c:lvl>
              </c:multiLvlStrCache>
            </c:multiLvlStrRef>
          </c:cat>
          <c:val>
            <c:numRef>
              <c:f>'ethnicity vs race'!$B$4:$B$10</c:f>
              <c:numCache>
                <c:formatCode>0%</c:formatCode>
                <c:ptCount val="4"/>
                <c:pt idx="0">
                  <c:v>0.25</c:v>
                </c:pt>
                <c:pt idx="1">
                  <c:v>0.375</c:v>
                </c:pt>
                <c:pt idx="2">
                  <c:v>2.0833333333333332E-2</c:v>
                </c:pt>
                <c:pt idx="3">
                  <c:v>0.35416666666666669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305530016"/>
        <c:axId val="305526096"/>
      </c:barChart>
      <c:catAx>
        <c:axId val="30553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Ethnicity &amp; Race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526096"/>
        <c:crosses val="autoZero"/>
        <c:auto val="1"/>
        <c:lblAlgn val="ctr"/>
        <c:lblOffset val="100"/>
        <c:noMultiLvlLbl val="0"/>
      </c:catAx>
      <c:valAx>
        <c:axId val="30552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Patients</a:t>
                </a:r>
              </a:p>
            </c:rich>
          </c:tx>
          <c:layout>
            <c:manualLayout>
              <c:xMode val="edge"/>
              <c:yMode val="edge"/>
              <c:x val="2.6159334126040427E-2"/>
              <c:y val="0.18146944800650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53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data.xlsx]Sheet9!PivotTable8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Patients with DLBCL</a:t>
            </a:r>
          </a:p>
        </c:rich>
      </c:tx>
      <c:layout>
        <c:manualLayout>
          <c:xMode val="edge"/>
          <c:yMode val="edge"/>
          <c:x val="0.26246522309711284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Sheet9!$A$4:$A$5</c:f>
              <c:strCache>
                <c:ptCount val="1"/>
                <c:pt idx="0">
                  <c:v>Malignant lymphoma, large B-cell, diffuse, NOS</c:v>
                </c:pt>
              </c:strCache>
            </c:strRef>
          </c:cat>
          <c:val>
            <c:numRef>
              <c:f>Sheet9!$B$4:$B$5</c:f>
              <c:numCache>
                <c:formatCode>0.00%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data.xlsx]Sheet8!PivotTable7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 vs Site of Origin &amp; Resection of lymphoma</a:t>
            </a:r>
          </a:p>
        </c:rich>
      </c:tx>
      <c:layout>
        <c:manualLayout>
          <c:xMode val="edge"/>
          <c:yMode val="edge"/>
          <c:x val="0.19450141541974925"/>
          <c:y val="1.422211687320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7587725099317267"/>
          <c:y val="0.19089191931911614"/>
          <c:w val="0.79753664628779408"/>
          <c:h val="0.3375634254561077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Sheet8!$A$4:$A$23</c:f>
              <c:strCache>
                <c:ptCount val="19"/>
                <c:pt idx="0">
                  <c:v>Anterior mediastinum</c:v>
                </c:pt>
                <c:pt idx="1">
                  <c:v>Axilla or arm</c:v>
                </c:pt>
                <c:pt idx="2">
                  <c:v>Brain stem</c:v>
                </c:pt>
                <c:pt idx="3">
                  <c:v>Breast, NOS</c:v>
                </c:pt>
                <c:pt idx="4">
                  <c:v>Cerebellum, NOS</c:v>
                </c:pt>
                <c:pt idx="5">
                  <c:v>Colon, NOS</c:v>
                </c:pt>
                <c:pt idx="6">
                  <c:v>Head, face and neck</c:v>
                </c:pt>
                <c:pt idx="7">
                  <c:v>Inguinal region/leg</c:v>
                </c:pt>
                <c:pt idx="8">
                  <c:v>Intra-abdominal</c:v>
                </c:pt>
                <c:pt idx="9">
                  <c:v>Intrathoracic</c:v>
                </c:pt>
                <c:pt idx="10">
                  <c:v>Jejunum</c:v>
                </c:pt>
                <c:pt idx="11">
                  <c:v>Peritoneum</c:v>
                </c:pt>
                <c:pt idx="12">
                  <c:v>Skull, face and associated joints</c:v>
                </c:pt>
                <c:pt idx="13">
                  <c:v>Small intestine, NOS</c:v>
                </c:pt>
                <c:pt idx="14">
                  <c:v>Soft tissues, NOS</c:v>
                </c:pt>
                <c:pt idx="15">
                  <c:v>Stomach, NOS</c:v>
                </c:pt>
                <c:pt idx="16">
                  <c:v>Submandibular gland</c:v>
                </c:pt>
                <c:pt idx="17">
                  <c:v>Testis, NOS</c:v>
                </c:pt>
                <c:pt idx="18">
                  <c:v>Thyroid gland</c:v>
                </c:pt>
              </c:strCache>
            </c:strRef>
          </c:cat>
          <c:val>
            <c:numRef>
              <c:f>Sheet8!$B$4:$B$23</c:f>
              <c:numCache>
                <c:formatCode>0.00%</c:formatCode>
                <c:ptCount val="19"/>
                <c:pt idx="0">
                  <c:v>2.0833333333333332E-2</c:v>
                </c:pt>
                <c:pt idx="1">
                  <c:v>8.3333333333333329E-2</c:v>
                </c:pt>
                <c:pt idx="2">
                  <c:v>2.0833333333333332E-2</c:v>
                </c:pt>
                <c:pt idx="3">
                  <c:v>2.0833333333333332E-2</c:v>
                </c:pt>
                <c:pt idx="4">
                  <c:v>2.0833333333333332E-2</c:v>
                </c:pt>
                <c:pt idx="5">
                  <c:v>4.1666666666666664E-2</c:v>
                </c:pt>
                <c:pt idx="6">
                  <c:v>0.35416666666666669</c:v>
                </c:pt>
                <c:pt idx="7">
                  <c:v>8.3333333333333329E-2</c:v>
                </c:pt>
                <c:pt idx="8">
                  <c:v>8.3333333333333329E-2</c:v>
                </c:pt>
                <c:pt idx="9">
                  <c:v>2.0833333333333332E-2</c:v>
                </c:pt>
                <c:pt idx="10">
                  <c:v>2.0833333333333332E-2</c:v>
                </c:pt>
                <c:pt idx="11">
                  <c:v>2.0833333333333332E-2</c:v>
                </c:pt>
                <c:pt idx="12">
                  <c:v>2.0833333333333332E-2</c:v>
                </c:pt>
                <c:pt idx="13">
                  <c:v>4.1666666666666664E-2</c:v>
                </c:pt>
                <c:pt idx="14">
                  <c:v>2.0833333333333332E-2</c:v>
                </c:pt>
                <c:pt idx="15">
                  <c:v>4.1666666666666664E-2</c:v>
                </c:pt>
                <c:pt idx="16">
                  <c:v>2.0833333333333332E-2</c:v>
                </c:pt>
                <c:pt idx="17">
                  <c:v>2.0833333333333332E-2</c:v>
                </c:pt>
                <c:pt idx="18">
                  <c:v>4.1666666666666664E-2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0167776"/>
        <c:axId val="530165816"/>
        <c:axId val="0"/>
      </c:bar3DChart>
      <c:catAx>
        <c:axId val="530167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Site of Origin &amp; Resection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65816"/>
        <c:crosses val="autoZero"/>
        <c:auto val="1"/>
        <c:lblAlgn val="ctr"/>
        <c:lblOffset val="100"/>
        <c:noMultiLvlLbl val="0"/>
      </c:catAx>
      <c:valAx>
        <c:axId val="53016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6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data (Autosaved).xlsx]Sheet12!PivotTable64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Patients by Age diagnosed with DLBCL</a:t>
            </a:r>
          </a:p>
        </c:rich>
      </c:tx>
      <c:layout>
        <c:manualLayout>
          <c:xMode val="edge"/>
          <c:yMode val="edge"/>
          <c:x val="0.15672624783939151"/>
          <c:y val="6.81516838461061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0642311941738509"/>
          <c:y val="0.20873694938412973"/>
          <c:w val="0.69476265133360293"/>
          <c:h val="0.482303558498754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Sheet12!$A$4:$A$6</c:f>
              <c:strCache>
                <c:ptCount val="3"/>
                <c:pt idx="0">
                  <c:v>Middle Age(40 - 64 years)</c:v>
                </c:pt>
                <c:pt idx="1">
                  <c:v>Old (&gt;64 years)</c:v>
                </c:pt>
                <c:pt idx="2">
                  <c:v>Young Adult (&lt;40years</c:v>
                </c:pt>
              </c:strCache>
            </c:strRef>
          </c:cat>
          <c:val>
            <c:numRef>
              <c:f>Sheet12!$B$4:$B$6</c:f>
              <c:numCache>
                <c:formatCode>0%</c:formatCode>
                <c:ptCount val="3"/>
                <c:pt idx="0">
                  <c:v>0.5625</c:v>
                </c:pt>
                <c:pt idx="1">
                  <c:v>0.3125</c:v>
                </c:pt>
                <c:pt idx="2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30173656"/>
        <c:axId val="530174832"/>
      </c:barChart>
      <c:catAx>
        <c:axId val="530173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4832"/>
        <c:crosses val="autoZero"/>
        <c:auto val="1"/>
        <c:lblAlgn val="ctr"/>
        <c:lblOffset val="100"/>
        <c:noMultiLvlLbl val="0"/>
      </c:catAx>
      <c:valAx>
        <c:axId val="53017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Patient</a:t>
                </a:r>
              </a:p>
            </c:rich>
          </c:tx>
          <c:layout>
            <c:manualLayout>
              <c:xMode val="edge"/>
              <c:yMode val="edge"/>
              <c:x val="1.4739823227483576E-2"/>
              <c:y val="0.148293244128750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3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Mutation Count by Patient</a:t>
            </a:r>
          </a:p>
        </c:rich>
      </c:tx>
      <c:layout>
        <c:manualLayout>
          <c:xMode val="edge"/>
          <c:yMode val="edge"/>
          <c:x val="0.33994342001454142"/>
          <c:y val="6.995133819951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141702608406831"/>
          <c:y val="0.21621046228710461"/>
          <c:w val="0.75954278615943571"/>
          <c:h val="0.6208588006072185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Mutation Count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Sheet1!$B$2:$B$49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</c:numCache>
            </c:numRef>
          </c:xVal>
          <c:yVal>
            <c:numRef>
              <c:f>Sheet1!$C$2:$C$49</c:f>
              <c:numCache>
                <c:formatCode>General</c:formatCode>
                <c:ptCount val="48"/>
                <c:pt idx="0">
                  <c:v>171</c:v>
                </c:pt>
                <c:pt idx="1">
                  <c:v>92</c:v>
                </c:pt>
                <c:pt idx="2">
                  <c:v>88</c:v>
                </c:pt>
                <c:pt idx="3">
                  <c:v>163</c:v>
                </c:pt>
                <c:pt idx="4">
                  <c:v>56</c:v>
                </c:pt>
                <c:pt idx="5">
                  <c:v>108</c:v>
                </c:pt>
                <c:pt idx="6">
                  <c:v>161</c:v>
                </c:pt>
                <c:pt idx="7">
                  <c:v>155</c:v>
                </c:pt>
                <c:pt idx="8">
                  <c:v>109</c:v>
                </c:pt>
                <c:pt idx="9">
                  <c:v>179</c:v>
                </c:pt>
                <c:pt idx="10">
                  <c:v>234</c:v>
                </c:pt>
                <c:pt idx="11">
                  <c:v>98</c:v>
                </c:pt>
                <c:pt idx="12">
                  <c:v>68</c:v>
                </c:pt>
                <c:pt idx="13">
                  <c:v>112</c:v>
                </c:pt>
                <c:pt idx="14">
                  <c:v>135</c:v>
                </c:pt>
                <c:pt idx="15">
                  <c:v>0</c:v>
                </c:pt>
                <c:pt idx="16">
                  <c:v>143</c:v>
                </c:pt>
                <c:pt idx="17">
                  <c:v>191</c:v>
                </c:pt>
                <c:pt idx="18">
                  <c:v>50</c:v>
                </c:pt>
                <c:pt idx="19">
                  <c:v>113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91</c:v>
                </c:pt>
                <c:pt idx="31">
                  <c:v>56</c:v>
                </c:pt>
                <c:pt idx="32">
                  <c:v>50</c:v>
                </c:pt>
                <c:pt idx="33">
                  <c:v>75</c:v>
                </c:pt>
                <c:pt idx="34">
                  <c:v>170</c:v>
                </c:pt>
                <c:pt idx="35">
                  <c:v>227</c:v>
                </c:pt>
                <c:pt idx="36">
                  <c:v>58</c:v>
                </c:pt>
                <c:pt idx="37">
                  <c:v>84</c:v>
                </c:pt>
                <c:pt idx="38">
                  <c:v>284</c:v>
                </c:pt>
                <c:pt idx="39">
                  <c:v>67</c:v>
                </c:pt>
                <c:pt idx="40">
                  <c:v>154</c:v>
                </c:pt>
                <c:pt idx="41">
                  <c:v>381</c:v>
                </c:pt>
                <c:pt idx="42">
                  <c:v>82</c:v>
                </c:pt>
                <c:pt idx="43">
                  <c:v>31</c:v>
                </c:pt>
                <c:pt idx="44">
                  <c:v>192</c:v>
                </c:pt>
                <c:pt idx="45">
                  <c:v>99</c:v>
                </c:pt>
                <c:pt idx="46">
                  <c:v>173</c:v>
                </c:pt>
                <c:pt idx="47">
                  <c:v>141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171304"/>
        <c:axId val="530177184"/>
      </c:scatterChart>
      <c:valAx>
        <c:axId val="530171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7184"/>
        <c:crosses val="autoZero"/>
        <c:crossBetween val="midCat"/>
      </c:valAx>
      <c:valAx>
        <c:axId val="53017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Mutation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1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[Book2]Sheet4!PivotTable18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Clinical Stages of DLBCL by Patient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Sheet4!$A$4:$A$8</c:f>
              <c:strCache>
                <c:ptCount val="4"/>
                <c:pt idx="0">
                  <c:v>Stage I</c:v>
                </c:pt>
                <c:pt idx="1">
                  <c:v>Stage II</c:v>
                </c:pt>
                <c:pt idx="2">
                  <c:v>Stage III</c:v>
                </c:pt>
                <c:pt idx="3">
                  <c:v>Stage IV</c:v>
                </c:pt>
              </c:strCache>
            </c:strRef>
          </c:cat>
          <c:val>
            <c:numRef>
              <c:f>Sheet4!$B$4:$B$8</c:f>
              <c:numCache>
                <c:formatCode>0%</c:formatCode>
                <c:ptCount val="4"/>
                <c:pt idx="0">
                  <c:v>0.19047619047619047</c:v>
                </c:pt>
                <c:pt idx="1">
                  <c:v>0.40476190476190477</c:v>
                </c:pt>
                <c:pt idx="2">
                  <c:v>0.11904761904761904</c:v>
                </c:pt>
                <c:pt idx="3">
                  <c:v>0.2857142857142857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30170520"/>
        <c:axId val="530166208"/>
      </c:barChart>
      <c:catAx>
        <c:axId val="53017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Clinical 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66208"/>
        <c:crosses val="autoZero"/>
        <c:auto val="1"/>
        <c:lblAlgn val="ctr"/>
        <c:lblOffset val="100"/>
        <c:noMultiLvlLbl val="0"/>
      </c:catAx>
      <c:valAx>
        <c:axId val="53016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Patient</a:t>
                </a:r>
              </a:p>
            </c:rich>
          </c:tx>
          <c:layout>
            <c:manualLayout>
              <c:xMode val="edge"/>
              <c:yMode val="edge"/>
              <c:x val="2.6824034334763949E-2"/>
              <c:y val="0.12481117744211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[Book2]Sheet3!PivotTable17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Treatment Therapy for Patients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470955600003375"/>
          <c:y val="0.2074862950200605"/>
          <c:w val="0.71155395768454976"/>
          <c:h val="0.54784610813104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Sheet3!$A$4:$A$6</c:f>
              <c:strCache>
                <c:ptCount val="2"/>
                <c:pt idx="0">
                  <c:v>Pharmaceutical Therapy, NOS</c:v>
                </c:pt>
                <c:pt idx="1">
                  <c:v>Radiation Therapy, NOS</c:v>
                </c:pt>
              </c:strCache>
            </c:strRef>
          </c:cat>
          <c:val>
            <c:numRef>
              <c:f>Sheet3!$B$4:$B$6</c:f>
              <c:numCache>
                <c:formatCode>0%</c:formatCode>
                <c:ptCount val="2"/>
                <c:pt idx="0">
                  <c:v>0.52083333333333337</c:v>
                </c:pt>
                <c:pt idx="1">
                  <c:v>0.47916666666666669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530168560"/>
        <c:axId val="530170912"/>
      </c:barChart>
      <c:catAx>
        <c:axId val="53016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Treatment Therapy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70912"/>
        <c:crosses val="autoZero"/>
        <c:auto val="1"/>
        <c:lblAlgn val="ctr"/>
        <c:lblOffset val="100"/>
        <c:noMultiLvlLbl val="0"/>
      </c:catAx>
      <c:valAx>
        <c:axId val="5301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1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drugs used for treatment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875264883674239E-2"/>
          <c:y val="9.6217442328249969E-2"/>
          <c:w val="0.75865732331161773"/>
          <c:h val="0.9037825576717498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1.3498387562553938E-2"/>
                  <c:y val="5.77304653969499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42655224634025"/>
                      <c:h val="0.18419636085935057"/>
                    </c:manualLayout>
                  </c15:layout>
                </c:ext>
              </c:extLst>
            </c:dLbl>
            <c:dLbl>
              <c:idx val="1"/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11192824330892"/>
                      <c:h val="0.1841963608593505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20887806494759331"/>
                  <c:y val="0.240543605820624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49477914200654"/>
                      <c:h val="0.1841963608593505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cleaned_treatment_per_sample_pr!$A$2:$A$30</c15:sqref>
                  </c15:fullRef>
                </c:ext>
              </c:extLst>
              <c:f>(cleaned_treatment_per_sample_pr!$A$6,cleaned_treatment_per_sample_pr!$A$14,cleaned_treatment_per_sample_pr!$A$22,cleaned_treatment_per_sample_pr!$A$27:$A$28)</c:f>
              <c:strCache>
                <c:ptCount val="5"/>
                <c:pt idx="0">
                  <c:v>Doxorubicin</c:v>
                </c:pt>
                <c:pt idx="1">
                  <c:v>Prednisone</c:v>
                </c:pt>
                <c:pt idx="2">
                  <c:v>Vincristine</c:v>
                </c:pt>
                <c:pt idx="3">
                  <c:v>Cyclophosphamide</c:v>
                </c:pt>
                <c:pt idx="4">
                  <c:v>Rituximab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cleaned_treatment_per_sample_pr!$B$2:$B$30</c15:sqref>
                  </c15:fullRef>
                </c:ext>
              </c:extLst>
              <c:f>(cleaned_treatment_per_sample_pr!$B$6,cleaned_treatment_per_sample_pr!$B$14,cleaned_treatment_per_sample_pr!$B$22,cleaned_treatment_per_sample_pr!$B$27:$B$28)</c:f>
              <c:numCache>
                <c:formatCode>General</c:formatCode>
                <c:ptCount val="5"/>
                <c:pt idx="0">
                  <c:v>33</c:v>
                </c:pt>
                <c:pt idx="1">
                  <c:v>22</c:v>
                </c:pt>
                <c:pt idx="2">
                  <c:v>33</c:v>
                </c:pt>
                <c:pt idx="3">
                  <c:v>34</c:v>
                </c:pt>
                <c:pt idx="4">
                  <c:v>32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data (Autosaved).xlsx]Sheet2!PivotTable50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Survival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Sheet2!$L$31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Sheet2!$K$32:$K$34</c:f>
              <c:strCache>
                <c:ptCount val="2"/>
                <c:pt idx="0">
                  <c:v>Alive</c:v>
                </c:pt>
                <c:pt idx="1">
                  <c:v>Dead</c:v>
                </c:pt>
              </c:strCache>
            </c:strRef>
          </c:cat>
          <c:val>
            <c:numRef>
              <c:f>Sheet2!$L$32:$L$34</c:f>
              <c:numCache>
                <c:formatCode>General</c:formatCode>
                <c:ptCount val="2"/>
                <c:pt idx="0">
                  <c:v>39</c:v>
                </c:pt>
                <c:pt idx="1">
                  <c:v>9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3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30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95C054-55E5-4533-AFE9-341381248E1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2E16-393B-4F66-BEA9-19E79DE84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9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oportal.org/study/clinicalData?id=dlbc_tcga_pan_can_atlas_2018" TargetMode="External"/><Relationship Id="rId2" Type="http://schemas.openxmlformats.org/officeDocument/2006/relationships/hyperlink" Target="https://portal.gdc.cancer.gov/projects/TCGA-DL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8172085/" TargetMode="External"/><Relationship Id="rId5" Type="http://schemas.openxmlformats.org/officeDocument/2006/relationships/hyperlink" Target="https://www.cincinnatichildrens.org/health/b/b-cell-lymphoma" TargetMode="External"/><Relationship Id="rId4" Type="http://schemas.openxmlformats.org/officeDocument/2006/relationships/hyperlink" Target="https://pubmed.ncbi.nlm.nih.gov/2962505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6561"/>
            <a:ext cx="9144000" cy="1915477"/>
          </a:xfrm>
        </p:spPr>
        <p:txBody>
          <a:bodyPr/>
          <a:lstStyle/>
          <a:p>
            <a:r>
              <a:rPr lang="en-US" dirty="0" smtClean="0"/>
              <a:t>B-Cell Lymphoma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2210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Presented By: </a:t>
            </a:r>
            <a:r>
              <a:rPr lang="en-US" sz="2000" dirty="0" err="1" smtClean="0"/>
              <a:t>Offodum</a:t>
            </a:r>
            <a:r>
              <a:rPr lang="en-US" sz="2000" dirty="0" smtClean="0"/>
              <a:t> Sandra</a:t>
            </a:r>
          </a:p>
          <a:p>
            <a:pPr algn="r"/>
            <a:r>
              <a:rPr lang="en-US" dirty="0" smtClean="0"/>
              <a:t>September</a:t>
            </a:r>
            <a:r>
              <a:rPr lang="en-US" sz="2000" dirty="0" smtClean="0"/>
              <a:t> 30, </a:t>
            </a:r>
            <a:r>
              <a:rPr lang="en-US" sz="2000" dirty="0" smtClean="0"/>
              <a:t>2023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2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pPr algn="ctr"/>
            <a:r>
              <a:rPr lang="en-US" dirty="0" smtClean="0"/>
              <a:t>Treatment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0" y="1811338"/>
            <a:ext cx="547116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52% of the patients underwent pharmaceutical therapy while 48% underwent radiation therapy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Patients were treated with pharmaceutical therapy and radiation therapy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61579"/>
              </p:ext>
            </p:extLst>
          </p:nvPr>
        </p:nvGraphicFramePr>
        <p:xfrm>
          <a:off x="171450" y="1403351"/>
          <a:ext cx="5924550" cy="4856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99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pPr algn="ctr"/>
            <a:r>
              <a:rPr lang="en-US" dirty="0" smtClean="0"/>
              <a:t>Drugs Administered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7988" y="2529839"/>
            <a:ext cx="4595812" cy="2844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chart showed top drugs used for the therapy which included cyclophosphamide, Doxorubicin, Rituximab, Vincristine and Prednisone 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381278"/>
              </p:ext>
            </p:extLst>
          </p:nvPr>
        </p:nvGraphicFramePr>
        <p:xfrm>
          <a:off x="168275" y="1249680"/>
          <a:ext cx="6589713" cy="5279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98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0" y="365125"/>
            <a:ext cx="10876280" cy="884555"/>
          </a:xfrm>
        </p:spPr>
        <p:txBody>
          <a:bodyPr/>
          <a:lstStyle/>
          <a:p>
            <a:pPr algn="ctr"/>
            <a:r>
              <a:rPr lang="en-US" dirty="0" smtClean="0"/>
              <a:t>Survival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400" y="1825625"/>
            <a:ext cx="561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percentage of patients having DLBCL who lived (</a:t>
            </a:r>
            <a:r>
              <a:rPr lang="en-US" dirty="0"/>
              <a:t>period from the date of diagnosis until the date of death from any </a:t>
            </a:r>
            <a:r>
              <a:rPr lang="en-US" dirty="0" smtClean="0"/>
              <a:t>cause) were more than four times the patients who died.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survival rate was high for patients diagnosed with DLBCL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82996"/>
              </p:ext>
            </p:extLst>
          </p:nvPr>
        </p:nvGraphicFramePr>
        <p:xfrm>
          <a:off x="487680" y="1825625"/>
          <a:ext cx="4572000" cy="444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096" y="2662519"/>
            <a:ext cx="8946541" cy="19369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Patients having Diffuse </a:t>
            </a:r>
            <a:r>
              <a:rPr lang="en-US" dirty="0"/>
              <a:t>Large B-Cell Lymphoma (</a:t>
            </a:r>
            <a:r>
              <a:rPr lang="en-US" dirty="0" smtClean="0"/>
              <a:t>DLBCL) have chances of survival when diagnosed alongside the appropriate treatment been followed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portal.gdc.cancer.gov/projects/TCGA-DLBC</a:t>
            </a:r>
            <a:endParaRPr lang="en-US" u="sng" dirty="0">
              <a:hlinkClick r:id="rId2"/>
            </a:endParaRPr>
          </a:p>
          <a:p>
            <a:pPr marL="0" indent="0">
              <a:buNone/>
            </a:pPr>
            <a:endParaRPr lang="en-US" u="sng" dirty="0" smtClean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www.cbioportal.org/study/clinicalData?id=dlbc_tcga_pan_can_atlas_2018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https://pubmed.ncbi.nlm.nih.gov/29625055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www.cincinnatichildrens.org/health/b/b-cell-lymphoma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https://www.ncbi.nlm.nih.gov/pmc/articles/PMC8172085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pPr algn="ct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02" y="1471613"/>
            <a:ext cx="10515600" cy="5141278"/>
          </a:xfrm>
        </p:spPr>
        <p:txBody>
          <a:bodyPr>
            <a:noAutofit/>
          </a:bodyPr>
          <a:lstStyle/>
          <a:p>
            <a:r>
              <a:rPr lang="en-US" dirty="0"/>
              <a:t>Goal of the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Overview</a:t>
            </a:r>
          </a:p>
          <a:p>
            <a:r>
              <a:rPr lang="en-US" dirty="0"/>
              <a:t>Types of B-Cell </a:t>
            </a:r>
            <a:r>
              <a:rPr lang="en-US" dirty="0" smtClean="0"/>
              <a:t>Lymphoma</a:t>
            </a:r>
          </a:p>
          <a:p>
            <a:r>
              <a:rPr lang="en-US" dirty="0"/>
              <a:t>Site of Origin &amp; </a:t>
            </a:r>
            <a:r>
              <a:rPr lang="en-US" dirty="0" smtClean="0"/>
              <a:t>Resection</a:t>
            </a:r>
          </a:p>
          <a:p>
            <a:r>
              <a:rPr lang="en-US" dirty="0"/>
              <a:t>Age Brackets of Patients </a:t>
            </a:r>
            <a:r>
              <a:rPr lang="en-US" dirty="0" smtClean="0"/>
              <a:t>diagnosed</a:t>
            </a:r>
          </a:p>
          <a:p>
            <a:r>
              <a:rPr lang="en-US" dirty="0"/>
              <a:t>Extent of the Cancer by Mutation </a:t>
            </a:r>
            <a:r>
              <a:rPr lang="en-US" dirty="0" smtClean="0"/>
              <a:t>Count</a:t>
            </a:r>
          </a:p>
          <a:p>
            <a:r>
              <a:rPr lang="en-US" dirty="0"/>
              <a:t>Extent of Cancer by Clinical </a:t>
            </a:r>
            <a:r>
              <a:rPr lang="en-US" dirty="0" smtClean="0"/>
              <a:t>Stages</a:t>
            </a:r>
          </a:p>
          <a:p>
            <a:r>
              <a:rPr lang="en-US" dirty="0"/>
              <a:t>Treatment </a:t>
            </a:r>
            <a:r>
              <a:rPr lang="en-US" dirty="0" smtClean="0"/>
              <a:t>Therapy</a:t>
            </a:r>
          </a:p>
          <a:p>
            <a:r>
              <a:rPr lang="en-US" dirty="0"/>
              <a:t>Drugs </a:t>
            </a:r>
            <a:r>
              <a:rPr lang="en-US" dirty="0" smtClean="0"/>
              <a:t>Administered</a:t>
            </a:r>
          </a:p>
          <a:p>
            <a:r>
              <a:rPr lang="en-US" dirty="0"/>
              <a:t>Survival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/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2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8430"/>
            <a:ext cx="9404723" cy="1133195"/>
          </a:xfrm>
        </p:spPr>
        <p:txBody>
          <a:bodyPr/>
          <a:lstStyle/>
          <a:p>
            <a:pPr algn="ctr"/>
            <a:r>
              <a:rPr lang="en-US" dirty="0" smtClean="0"/>
              <a:t>Goal of the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2902" y="3172711"/>
            <a:ext cx="1035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goal of this analysis is to perform an exploratory analysis with B-Cell Lymphoma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37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990" y="1523950"/>
            <a:ext cx="5790398" cy="4742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B-cell </a:t>
            </a:r>
            <a:r>
              <a:rPr lang="en-US" sz="2000" dirty="0"/>
              <a:t>lymphoma is a </a:t>
            </a:r>
            <a:r>
              <a:rPr lang="en-US" sz="2000" dirty="0" smtClean="0"/>
              <a:t>type of cancer that begins from a </a:t>
            </a:r>
            <a:r>
              <a:rPr lang="en-US" sz="2000" dirty="0"/>
              <a:t>white B-cell </a:t>
            </a:r>
            <a:r>
              <a:rPr lang="en-US" sz="2000" dirty="0" smtClean="0"/>
              <a:t>named </a:t>
            </a:r>
            <a:r>
              <a:rPr lang="en-US" sz="2000" dirty="0"/>
              <a:t>a lymphocyte.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sample population used in this analysis was from 48 clinical patients. Not Hispanic/</a:t>
            </a:r>
            <a:r>
              <a:rPr lang="en-US" sz="2000" dirty="0" err="1" smtClean="0"/>
              <a:t>latino</a:t>
            </a:r>
            <a:r>
              <a:rPr lang="en-US" sz="2000" dirty="0" smtClean="0"/>
              <a:t> group had the highest number of patient affected with the cancer, Asian with 38%, white 35% and the Black/African 2%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25% white race were affected with the cancer for the Hispanic/</a:t>
            </a:r>
            <a:r>
              <a:rPr lang="en-US" sz="2000" dirty="0" err="1" smtClean="0"/>
              <a:t>latino</a:t>
            </a:r>
            <a:r>
              <a:rPr lang="en-US" sz="2000" dirty="0" smtClean="0"/>
              <a:t> group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Of the ethnic groups and races, the not Hispanic/</a:t>
            </a:r>
            <a:r>
              <a:rPr lang="en-US" sz="2000" dirty="0" err="1" smtClean="0"/>
              <a:t>latino</a:t>
            </a:r>
            <a:r>
              <a:rPr lang="en-US" sz="2000" dirty="0" smtClean="0"/>
              <a:t> ethnic group and white race were mostly </a:t>
            </a:r>
            <a:r>
              <a:rPr lang="en-US" dirty="0" smtClean="0"/>
              <a:t>patients </a:t>
            </a:r>
            <a:r>
              <a:rPr lang="en-US" sz="2000" dirty="0" smtClean="0"/>
              <a:t>with the cancer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575375"/>
              </p:ext>
            </p:extLst>
          </p:nvPr>
        </p:nvGraphicFramePr>
        <p:xfrm>
          <a:off x="203200" y="1270000"/>
          <a:ext cx="5488790" cy="483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4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09729"/>
            <a:ext cx="8717280" cy="6949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 of B-Cell Lymphoma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228" y="1434163"/>
            <a:ext cx="6425184" cy="37634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Majority of the B-cell lymphomas are non-Hodgkin lymphomas (NHL) while others are Hodgkin lymphomas</a:t>
            </a:r>
          </a:p>
          <a:p>
            <a:pPr marL="0" indent="0">
              <a:buNone/>
            </a:pPr>
            <a:r>
              <a:rPr lang="en-US" sz="2000" dirty="0" smtClean="0"/>
              <a:t>Diffuse </a:t>
            </a:r>
            <a:r>
              <a:rPr lang="en-US" sz="2000" dirty="0"/>
              <a:t>Large B-Cell Lymphoma (</a:t>
            </a:r>
            <a:r>
              <a:rPr lang="en-US" sz="2000" dirty="0" smtClean="0"/>
              <a:t>DLBCL) is </a:t>
            </a:r>
            <a:r>
              <a:rPr lang="en-US" sz="2000" dirty="0"/>
              <a:t>a subtype </a:t>
            </a:r>
            <a:r>
              <a:rPr lang="en-US" sz="2000" dirty="0" smtClean="0"/>
              <a:t>of NHL</a:t>
            </a:r>
          </a:p>
          <a:p>
            <a:pPr marL="0" indent="0">
              <a:buNone/>
            </a:pPr>
            <a:r>
              <a:rPr lang="en-US" sz="2000" dirty="0" smtClean="0"/>
              <a:t>The chart showed that all the patient used for this analysis had Diffuse Large B-Cell Lymphoma (DLBCL).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040213"/>
              </p:ext>
            </p:extLst>
          </p:nvPr>
        </p:nvGraphicFramePr>
        <p:xfrm>
          <a:off x="364236" y="1444752"/>
          <a:ext cx="4572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75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653" y="163630"/>
            <a:ext cx="9865894" cy="713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Site of Origin &amp; Resection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524" y="1531381"/>
            <a:ext cx="5175283" cy="4070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35.4% of patients developed </a:t>
            </a:r>
            <a:r>
              <a:rPr lang="en-US" sz="2000" dirty="0"/>
              <a:t>DLBCL </a:t>
            </a:r>
            <a:r>
              <a:rPr lang="en-US" sz="2000" dirty="0" smtClean="0"/>
              <a:t>on the head, face and neck region, 8.33% patients developed theirs on the Axilla/arm, Inguinal/leg, Intra-abdominal region respectively while 4.17% and 2.08% of the patients developed theirs at the other regions.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DLBCL </a:t>
            </a:r>
            <a:r>
              <a:rPr lang="en-US" sz="2000" dirty="0" smtClean="0"/>
              <a:t>started at different sites of the body, however the head, face and neck region was the most common.</a:t>
            </a: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18713"/>
              </p:ext>
            </p:extLst>
          </p:nvPr>
        </p:nvGraphicFramePr>
        <p:xfrm>
          <a:off x="156526" y="1362455"/>
          <a:ext cx="6241385" cy="4814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08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pPr algn="ctr"/>
            <a:r>
              <a:rPr lang="en-US" dirty="0" smtClean="0"/>
              <a:t>Age Brackets of Patients diagnosed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224" y="1825625"/>
            <a:ext cx="49815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56% of patients within 40-64 years were mostly affected with DLBCL. </a:t>
            </a:r>
          </a:p>
          <a:p>
            <a:pPr marL="0" indent="0">
              <a:buNone/>
            </a:pPr>
            <a:r>
              <a:rPr lang="en-US" dirty="0" smtClean="0"/>
              <a:t>31% of patients above 64 years were affected and the least affected, 13% were below 40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Middle and old age category were mostly having DLBCL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636507"/>
              </p:ext>
            </p:extLst>
          </p:nvPr>
        </p:nvGraphicFramePr>
        <p:xfrm>
          <a:off x="467359" y="1240221"/>
          <a:ext cx="5504815" cy="493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10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107950"/>
            <a:ext cx="10515600" cy="1235075"/>
          </a:xfrm>
        </p:spPr>
        <p:txBody>
          <a:bodyPr/>
          <a:lstStyle/>
          <a:p>
            <a:pPr algn="ctr"/>
            <a:r>
              <a:rPr lang="en-US" dirty="0" smtClean="0"/>
              <a:t>Extent of the Cancer by Mutation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040" y="2174241"/>
            <a:ext cx="5583873" cy="321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Mutation counts were majorly above 50.</a:t>
            </a:r>
          </a:p>
          <a:p>
            <a:pPr marL="0" indent="0">
              <a:buNone/>
            </a:pPr>
            <a:r>
              <a:rPr lang="en-US" sz="2000" i="1" dirty="0" smtClean="0"/>
              <a:t>Note: 11 mutation counts for 11 patients were not available.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As primarily diagnosed, these mutation counts indicated DLBCL, an aggressive form of cancer and poor prognosis</a:t>
            </a:r>
            <a:endParaRPr lang="en-US" sz="20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125793"/>
              </p:ext>
            </p:extLst>
          </p:nvPr>
        </p:nvGraphicFramePr>
        <p:xfrm>
          <a:off x="371475" y="1574800"/>
          <a:ext cx="5557837" cy="455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94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7457"/>
          </a:xfrm>
        </p:spPr>
        <p:txBody>
          <a:bodyPr/>
          <a:lstStyle/>
          <a:p>
            <a:pPr algn="ctr"/>
            <a:r>
              <a:rPr lang="en-US" dirty="0" smtClean="0"/>
              <a:t>Extent of Cancer by Clinical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4456" y="2031999"/>
            <a:ext cx="5419344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40%, 29%, 19%, 12% of the patients were at stage II, IV, I and III of DLBCL</a:t>
            </a:r>
          </a:p>
          <a:p>
            <a:pPr marL="0" indent="0">
              <a:buNone/>
            </a:pPr>
            <a:r>
              <a:rPr lang="en-US" i="1" dirty="0"/>
              <a:t>Note: </a:t>
            </a:r>
            <a:r>
              <a:rPr lang="en-US" i="1" dirty="0" smtClean="0"/>
              <a:t>clinical stages for 6 </a:t>
            </a:r>
            <a:r>
              <a:rPr lang="en-US" i="1" dirty="0"/>
              <a:t>patients were not available.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29% of patients were at the most advanced stage of the disease, where the disease had spread to different parts of the body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3164"/>
              </p:ext>
            </p:extLst>
          </p:nvPr>
        </p:nvGraphicFramePr>
        <p:xfrm>
          <a:off x="467360" y="1545337"/>
          <a:ext cx="5275072" cy="4733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5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5108</TotalTime>
  <Words>659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B-Cell Lymphoma Data Analysis</vt:lpstr>
      <vt:lpstr>Outline</vt:lpstr>
      <vt:lpstr>Goal of the Analysis</vt:lpstr>
      <vt:lpstr>Overview</vt:lpstr>
      <vt:lpstr>Types of B-Cell Lymphoma</vt:lpstr>
      <vt:lpstr>Site of Origin &amp; Resection</vt:lpstr>
      <vt:lpstr>Age Brackets of Patients diagnosed</vt:lpstr>
      <vt:lpstr>Extent of the Cancer by Mutation Count</vt:lpstr>
      <vt:lpstr>Extent of Cancer by Clinical Stages</vt:lpstr>
      <vt:lpstr>Treatment Therapy</vt:lpstr>
      <vt:lpstr>Drugs Administered</vt:lpstr>
      <vt:lpstr>Survival Status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B-Cell Lymphoma</dc:title>
  <dc:creator>ONYEKA OFFODUM</dc:creator>
  <cp:lastModifiedBy>ONYEKA OFFODUM</cp:lastModifiedBy>
  <cp:revision>69</cp:revision>
  <dcterms:created xsi:type="dcterms:W3CDTF">2023-09-22T10:17:38Z</dcterms:created>
  <dcterms:modified xsi:type="dcterms:W3CDTF">2023-10-03T05:32:58Z</dcterms:modified>
</cp:coreProperties>
</file>