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8/16/2019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8/16/2019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5808" y="2130457"/>
            <a:ext cx="6096000" cy="2106218"/>
          </a:xfrm>
          <a:prstGeom prst="rect">
            <a:avLst/>
          </a:prstGeom>
        </p:spPr>
        <p:txBody>
          <a:bodyPr>
            <a:spAutoFit/>
          </a:bodyPr>
          <a:lstStyle/>
          <a:p>
            <a:pPr algn="ctr">
              <a:lnSpc>
                <a:spcPct val="107000"/>
              </a:lnSpc>
              <a:spcAft>
                <a:spcPts val="800"/>
              </a:spcAft>
            </a:pPr>
            <a:r>
              <a:rPr lang="en-US" sz="6000" b="1" dirty="0">
                <a:latin typeface="Times New Roman" panose="02020603050405020304" pitchFamily="18" charset="0"/>
                <a:ea typeface="Calibri" panose="020F0502020204030204" pitchFamily="34" charset="0"/>
                <a:cs typeface="Times New Roman" panose="02020603050405020304" pitchFamily="18" charset="0"/>
              </a:rPr>
              <a:t>SMART-CAFÉ</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r>
              <a:rPr lang="en-US" sz="6000" b="1" dirty="0">
                <a:latin typeface="Times New Roman" panose="02020603050405020304" pitchFamily="18" charset="0"/>
                <a:ea typeface="Calibri" panose="020F0502020204030204" pitchFamily="34" charset="0"/>
              </a:rPr>
              <a:t>SYSTEM</a:t>
            </a: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6000" dirty="0"/>
          </a:p>
        </p:txBody>
      </p:sp>
    </p:spTree>
    <p:extLst>
      <p:ext uri="{BB962C8B-B14F-4D97-AF65-F5344CB8AC3E}">
        <p14:creationId xmlns:p14="http://schemas.microsoft.com/office/powerpoint/2010/main" val="1613790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0208" y="2438400"/>
            <a:ext cx="4364736" cy="1323439"/>
          </a:xfrm>
          <a:prstGeom prst="rect">
            <a:avLst/>
          </a:prstGeom>
          <a:noFill/>
        </p:spPr>
        <p:txBody>
          <a:bodyPr wrap="square" rtlCol="0">
            <a:spAutoFit/>
          </a:bodyPr>
          <a:lstStyle/>
          <a:p>
            <a:pPr algn="ctr"/>
            <a:r>
              <a:rPr lang="en-US" sz="8000" b="1" dirty="0" smtClean="0">
                <a:solidFill>
                  <a:srgbClr val="FFFF00"/>
                </a:solidFill>
                <a:latin typeface="Comic Sans MS" panose="030F0702030302020204" pitchFamily="66" charset="0"/>
              </a:rPr>
              <a:t>END</a:t>
            </a:r>
            <a:endParaRPr lang="en-US" sz="8000" b="1" dirty="0">
              <a:solidFill>
                <a:srgbClr val="FFFF00"/>
              </a:solidFill>
              <a:latin typeface="Comic Sans MS" panose="030F0702030302020204" pitchFamily="66" charset="0"/>
            </a:endParaRPr>
          </a:p>
        </p:txBody>
      </p:sp>
    </p:spTree>
    <p:extLst>
      <p:ext uri="{BB962C8B-B14F-4D97-AF65-F5344CB8AC3E}">
        <p14:creationId xmlns:p14="http://schemas.microsoft.com/office/powerpoint/2010/main" val="394590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19261" y="623054"/>
            <a:ext cx="4534723" cy="830997"/>
          </a:xfrm>
          <a:prstGeom prst="rect">
            <a:avLst/>
          </a:prstGeom>
        </p:spPr>
        <p:txBody>
          <a:bodyPr wrap="square">
            <a:spAutoFit/>
          </a:bodyPr>
          <a:lstStyle/>
          <a:p>
            <a:pPr algn="ctr"/>
            <a:r>
              <a:rPr lang="en-US" sz="4800" b="1" dirty="0">
                <a:latin typeface="Times New Roman" panose="02020603050405020304" pitchFamily="18" charset="0"/>
                <a:ea typeface="Times New Roman" panose="02020603050405020304" pitchFamily="18" charset="0"/>
              </a:rPr>
              <a:t>Introduction</a:t>
            </a:r>
            <a:endParaRPr lang="en-US" sz="4800" dirty="0"/>
          </a:p>
        </p:txBody>
      </p:sp>
      <p:sp>
        <p:nvSpPr>
          <p:cNvPr id="5" name="Rectangle 4"/>
          <p:cNvSpPr/>
          <p:nvPr/>
        </p:nvSpPr>
        <p:spPr>
          <a:xfrm>
            <a:off x="146304" y="2197381"/>
            <a:ext cx="11911584" cy="2858411"/>
          </a:xfrm>
          <a:prstGeom prst="rect">
            <a:avLst/>
          </a:prstGeom>
        </p:spPr>
        <p:txBody>
          <a:bodyPr wrap="square">
            <a:spAutoFit/>
          </a:bodyPr>
          <a:lstStyle/>
          <a:p>
            <a:pPr>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“SMART CAFE” </a:t>
            </a:r>
            <a:r>
              <a:rPr lang="en-US" dirty="0">
                <a:latin typeface="Times New Roman" panose="02020603050405020304" pitchFamily="18" charset="0"/>
                <a:ea typeface="Times New Roman" panose="02020603050405020304" pitchFamily="18" charset="0"/>
                <a:cs typeface="Times New Roman" panose="02020603050405020304" pitchFamily="18" charset="0"/>
              </a:rPr>
              <a:t>is a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system </a:t>
            </a:r>
            <a:r>
              <a:rPr lang="en-US" dirty="0">
                <a:latin typeface="Times New Roman" panose="02020603050405020304" pitchFamily="18" charset="0"/>
                <a:ea typeface="Times New Roman" panose="02020603050405020304" pitchFamily="18" charset="0"/>
                <a:cs typeface="Times New Roman" panose="02020603050405020304" pitchFamily="18" charset="0"/>
              </a:rPr>
              <a:t>which automates day to day activities of a food café. </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This </a:t>
            </a:r>
            <a:r>
              <a:rPr lang="en-US" dirty="0">
                <a:latin typeface="Times New Roman" panose="02020603050405020304" pitchFamily="18" charset="0"/>
                <a:ea typeface="Times New Roman" panose="02020603050405020304" pitchFamily="18" charset="0"/>
                <a:cs typeface="Times New Roman" panose="02020603050405020304" pitchFamily="18" charset="0"/>
              </a:rPr>
              <a:t>system provides service facility to a café to handle clients, their orders and helps them find free tables to place their orders. </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dirty="0">
                <a:latin typeface="Times New Roman" panose="02020603050405020304" pitchFamily="18" charset="0"/>
                <a:ea typeface="Times New Roman" panose="02020603050405020304" pitchFamily="18" charset="0"/>
                <a:cs typeface="Times New Roman" panose="02020603050405020304" pitchFamily="18" charset="0"/>
              </a:rPr>
              <a:t>services that are provided by this system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are:</a:t>
            </a:r>
          </a:p>
          <a:p>
            <a:pPr marL="285750" indent="-285750">
              <a:lnSpc>
                <a:spcPct val="107000"/>
              </a:lnSpc>
              <a:buFont typeface="Wingdings" panose="05000000000000000000" pitchFamily="2" charset="2"/>
              <a:buChar char="v"/>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food </a:t>
            </a:r>
            <a:r>
              <a:rPr lang="en-US" dirty="0">
                <a:latin typeface="Times New Roman" panose="02020603050405020304" pitchFamily="18" charset="0"/>
                <a:ea typeface="Times New Roman" panose="02020603050405020304" pitchFamily="18" charset="0"/>
                <a:cs typeface="Times New Roman" panose="02020603050405020304" pitchFamily="18" charset="0"/>
              </a:rPr>
              <a:t>ordering management, </a:t>
            </a:r>
          </a:p>
          <a:p>
            <a:pPr marL="285750" indent="-285750">
              <a:lnSpc>
                <a:spcPct val="107000"/>
              </a:lnSpc>
              <a:buFont typeface="Wingdings" panose="05000000000000000000" pitchFamily="2" charset="2"/>
              <a:buChar char="v"/>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menu </a:t>
            </a:r>
            <a:r>
              <a:rPr lang="en-US" dirty="0">
                <a:latin typeface="Times New Roman" panose="02020603050405020304" pitchFamily="18" charset="0"/>
                <a:ea typeface="Times New Roman" panose="02020603050405020304" pitchFamily="18" charset="0"/>
                <a:cs typeface="Times New Roman" panose="02020603050405020304" pitchFamily="18" charset="0"/>
              </a:rPr>
              <a:t>information management, </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07000"/>
              </a:lnSpc>
              <a:buFont typeface="Wingdings" panose="05000000000000000000" pitchFamily="2" charset="2"/>
              <a:buChar char="v"/>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WI-FI </a:t>
            </a:r>
            <a:r>
              <a:rPr lang="en-US" dirty="0">
                <a:latin typeface="Times New Roman" panose="02020603050405020304" pitchFamily="18" charset="0"/>
                <a:ea typeface="Times New Roman" panose="02020603050405020304" pitchFamily="18" charset="0"/>
                <a:cs typeface="Times New Roman" panose="02020603050405020304" pitchFamily="18" charset="0"/>
              </a:rPr>
              <a:t>passwords management, </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07000"/>
              </a:lnSpc>
              <a:buFont typeface="Wingdings" panose="05000000000000000000" pitchFamily="2" charset="2"/>
              <a:buChar char="v"/>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customer </a:t>
            </a:r>
            <a:r>
              <a:rPr lang="en-US" dirty="0">
                <a:latin typeface="Times New Roman" panose="02020603050405020304" pitchFamily="18" charset="0"/>
                <a:ea typeface="Times New Roman" panose="02020603050405020304" pitchFamily="18" charset="0"/>
                <a:cs typeface="Times New Roman" panose="02020603050405020304" pitchFamily="18" charset="0"/>
              </a:rPr>
              <a:t>details management and reports generations i.e. Clients Receipts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670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6582" y="284188"/>
            <a:ext cx="5267468" cy="685124"/>
          </a:xfrm>
          <a:prstGeom prst="rect">
            <a:avLst/>
          </a:prstGeom>
        </p:spPr>
        <p:txBody>
          <a:bodyPr wrap="none">
            <a:spAutoFit/>
          </a:bodyPr>
          <a:lstStyle/>
          <a:p>
            <a:pPr>
              <a:lnSpc>
                <a:spcPct val="107000"/>
              </a:lnSpc>
              <a:spcBef>
                <a:spcPts val="200"/>
              </a:spcBef>
            </a:pPr>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Objectives Of this Project</a:t>
            </a:r>
            <a:endParaRPr lang="en-US" sz="40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121664" y="1483686"/>
            <a:ext cx="9948672" cy="3121945"/>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 study the existing manual Café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systems</a:t>
            </a:r>
          </a:p>
          <a:p>
            <a:pPr marR="0" lvl="0">
              <a:lnSpc>
                <a:spcPct val="107000"/>
              </a:lnSpc>
              <a:spcBef>
                <a:spcPts val="0"/>
              </a:spcBef>
              <a:spcAft>
                <a:spcPts val="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 investigate the problems with the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existing Café systems</a:t>
            </a:r>
          </a:p>
          <a:p>
            <a:pPr marR="0" lvl="0">
              <a:lnSpc>
                <a:spcPct val="107000"/>
              </a:lnSpc>
              <a:spcBef>
                <a:spcPts val="0"/>
              </a:spcBef>
              <a:spcAft>
                <a:spcPts val="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 develop an online smart café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system</a:t>
            </a:r>
          </a:p>
          <a:p>
            <a:pPr marR="0" lvl="0">
              <a:lnSpc>
                <a:spcPct val="107000"/>
              </a:lnSpc>
              <a:spcBef>
                <a:spcPts val="0"/>
              </a:spcBef>
              <a:spcAft>
                <a:spcPts val="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 implement the developed smart café system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1179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5807" y="98798"/>
            <a:ext cx="3517886" cy="584775"/>
          </a:xfrm>
          <a:prstGeom prst="rect">
            <a:avLst/>
          </a:prstGeom>
        </p:spPr>
        <p:txBody>
          <a:bodyPr wrap="none">
            <a:spAutoFit/>
          </a:bodyPr>
          <a:lstStyle/>
          <a:p>
            <a:r>
              <a:rPr lang="en-US" sz="3200" b="1" dirty="0">
                <a:latin typeface="Times New Roman" panose="02020603050405020304" pitchFamily="18" charset="0"/>
                <a:ea typeface="Calibri" panose="020F0502020204030204" pitchFamily="34" charset="0"/>
              </a:rPr>
              <a:t>Literature </a:t>
            </a:r>
            <a:r>
              <a:rPr lang="en-US" sz="3200" b="1" dirty="0" smtClean="0">
                <a:latin typeface="Times New Roman" panose="02020603050405020304" pitchFamily="18" charset="0"/>
                <a:ea typeface="Calibri" panose="020F0502020204030204" pitchFamily="34" charset="0"/>
              </a:rPr>
              <a:t>Review:</a:t>
            </a:r>
            <a:endParaRPr lang="en-US" sz="3200" dirty="0"/>
          </a:p>
        </p:txBody>
      </p:sp>
      <p:sp>
        <p:nvSpPr>
          <p:cNvPr id="3" name="Rectangle 2"/>
          <p:cNvSpPr/>
          <p:nvPr/>
        </p:nvSpPr>
        <p:spPr>
          <a:xfrm>
            <a:off x="404664" y="952238"/>
            <a:ext cx="2775119"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Restaurant service quality</a:t>
            </a:r>
            <a:endParaRPr lang="en-US" dirty="0"/>
          </a:p>
        </p:txBody>
      </p:sp>
      <p:sp>
        <p:nvSpPr>
          <p:cNvPr id="4" name="Rectangle 3"/>
          <p:cNvSpPr/>
          <p:nvPr/>
        </p:nvSpPr>
        <p:spPr>
          <a:xfrm>
            <a:off x="1011936" y="1656251"/>
            <a:ext cx="8948928" cy="2932085"/>
          </a:xfrm>
          <a:prstGeom prst="rect">
            <a:avLst/>
          </a:prstGeom>
        </p:spPr>
        <p:txBody>
          <a:bodyPr wrap="square">
            <a:spAutoFit/>
          </a:bodyPr>
          <a:lstStyle/>
          <a:p>
            <a:pPr marL="285750" indent="-285750">
              <a:lnSpc>
                <a:spcPct val="107000"/>
              </a:lnSpc>
              <a:buFont typeface="Wingdings" panose="05000000000000000000" pitchFamily="2" charset="2"/>
              <a:buChar char="Ø"/>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(Olsen</a:t>
            </a:r>
            <a:r>
              <a:rPr lang="en-US" dirty="0">
                <a:latin typeface="Times New Roman" panose="02020603050405020304" pitchFamily="18" charset="0"/>
                <a:ea typeface="Times New Roman" panose="02020603050405020304" pitchFamily="18" charset="0"/>
                <a:cs typeface="Times New Roman" panose="02020603050405020304" pitchFamily="18" charset="0"/>
              </a:rPr>
              <a:t>, 1978</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listed seven service attributes which they believe adequately embrace the concept of service quality.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These </a:t>
            </a:r>
            <a:r>
              <a:rPr lang="en-US" dirty="0">
                <a:latin typeface="Times New Roman" panose="02020603050405020304" pitchFamily="18" charset="0"/>
                <a:ea typeface="Times New Roman" panose="02020603050405020304" pitchFamily="18" charset="0"/>
                <a:cs typeface="Times New Roman" panose="02020603050405020304" pitchFamily="18" charset="0"/>
              </a:rPr>
              <a:t>include: </a:t>
            </a:r>
            <a:r>
              <a:rPr lang="en-US" i="1" dirty="0">
                <a:latin typeface="Times New Roman" panose="02020603050405020304" pitchFamily="18" charset="0"/>
                <a:ea typeface="Times New Roman" panose="02020603050405020304" pitchFamily="18" charset="0"/>
                <a:cs typeface="Times New Roman" panose="02020603050405020304" pitchFamily="18" charset="0"/>
              </a:rPr>
              <a:t>Security, Consistency, Attitude, Completeness</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imes New Roman" panose="02020603050405020304" pitchFamily="18" charset="0"/>
                <a:cs typeface="Times New Roman" panose="02020603050405020304" pitchFamily="18" charset="0"/>
              </a:rPr>
              <a:t> Condition, Availability</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i="1" dirty="0" smtClean="0">
                <a:latin typeface="Times New Roman" panose="02020603050405020304" pitchFamily="18" charset="0"/>
                <a:ea typeface="Times New Roman" panose="02020603050405020304" pitchFamily="18" charset="0"/>
                <a:cs typeface="Times New Roman" panose="02020603050405020304" pitchFamily="18" charset="0"/>
              </a:rPr>
              <a:t>	Training.</a:t>
            </a:r>
          </a:p>
          <a:p>
            <a:pPr>
              <a:lnSpc>
                <a:spcPct val="107000"/>
              </a:lnSpc>
            </a:pPr>
            <a:endParaRPr lang="en-US"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b="1" dirty="0"/>
              <a:t>Different types of restaurant systems:</a:t>
            </a:r>
            <a:endParaRPr lang="en-US" dirty="0"/>
          </a:p>
          <a:p>
            <a:pPr marL="342900" indent="-342900">
              <a:buFont typeface="+mj-lt"/>
              <a:buAutoNum type="arabicPeriod"/>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Manual food ordering </a:t>
            </a:r>
            <a:r>
              <a:rPr lang="en-US" dirty="0" smtClean="0">
                <a:latin typeface="Times New Roman" panose="02020603050405020304" pitchFamily="18" charset="0"/>
                <a:cs typeface="Times New Roman" panose="02020603050405020304" pitchFamily="18" charset="0"/>
              </a:rPr>
              <a:t>system</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	Waiter </a:t>
            </a:r>
            <a:r>
              <a:rPr lang="en-US" dirty="0">
                <a:latin typeface="Times New Roman" panose="02020603050405020304" pitchFamily="18" charset="0"/>
                <a:cs typeface="Times New Roman" panose="02020603050405020304" pitchFamily="18" charset="0"/>
              </a:rPr>
              <a:t>paging system</a:t>
            </a: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	Touch-Pad </a:t>
            </a:r>
            <a:r>
              <a:rPr lang="en-US" dirty="0">
                <a:latin typeface="Times New Roman" panose="02020603050405020304" pitchFamily="18" charset="0"/>
                <a:cs typeface="Times New Roman" panose="02020603050405020304" pitchFamily="18" charset="0"/>
              </a:rPr>
              <a:t>Projection System</a:t>
            </a:r>
          </a:p>
          <a:p>
            <a:pPr marL="342900" indent="-342900">
              <a:lnSpc>
                <a:spcPct val="107000"/>
              </a:lnSpc>
              <a:buFont typeface="+mj-lt"/>
              <a:buAutoNum type="arabicPeriod"/>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722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27" y="818126"/>
            <a:ext cx="2239587"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Related </a:t>
            </a:r>
            <a:r>
              <a:rPr lang="en-US" sz="2400" b="1" dirty="0" smtClean="0">
                <a:latin typeface="Times New Roman" panose="02020603050405020304" pitchFamily="18" charset="0"/>
                <a:ea typeface="Times New Roman" panose="02020603050405020304" pitchFamily="18" charset="0"/>
              </a:rPr>
              <a:t>Works:</a:t>
            </a:r>
            <a:endParaRPr lang="en-US" sz="2400" dirty="0"/>
          </a:p>
        </p:txBody>
      </p:sp>
      <p:sp>
        <p:nvSpPr>
          <p:cNvPr id="3" name="Rectangle 2"/>
          <p:cNvSpPr/>
          <p:nvPr/>
        </p:nvSpPr>
        <p:spPr>
          <a:xfrm>
            <a:off x="108231" y="0"/>
            <a:ext cx="1843774" cy="461665"/>
          </a:xfrm>
          <a:prstGeom prst="rect">
            <a:avLst/>
          </a:prstGeom>
        </p:spPr>
        <p:txBody>
          <a:bodyPr wrap="none">
            <a:spAutoFit/>
          </a:bodyPr>
          <a:lstStyle/>
          <a:p>
            <a:r>
              <a:rPr lang="en-US" sz="2400" b="1" dirty="0" smtClean="0">
                <a:solidFill>
                  <a:srgbClr val="FFC000"/>
                </a:solidFill>
                <a:latin typeface="Times New Roman" panose="02020603050405020304" pitchFamily="18" charset="0"/>
                <a:ea typeface="Times New Roman" panose="02020603050405020304" pitchFamily="18" charset="0"/>
              </a:rPr>
              <a:t>continuation</a:t>
            </a:r>
            <a:endParaRPr lang="en-US" sz="2400" dirty="0">
              <a:solidFill>
                <a:srgbClr val="FFC000"/>
              </a:solidFill>
            </a:endParaRPr>
          </a:p>
        </p:txBody>
      </p:sp>
      <p:sp>
        <p:nvSpPr>
          <p:cNvPr id="4" name="Rectangle 3"/>
          <p:cNvSpPr/>
          <p:nvPr/>
        </p:nvSpPr>
        <p:spPr>
          <a:xfrm>
            <a:off x="219460" y="1521952"/>
            <a:ext cx="11625298" cy="4208524"/>
          </a:xfrm>
          <a:prstGeom prst="rect">
            <a:avLst/>
          </a:prstGeom>
        </p:spPr>
        <p:txBody>
          <a:bodyPr wrap="none">
            <a:spAutoFit/>
          </a:bodyPr>
          <a:lstStyle/>
          <a:p>
            <a:pPr marL="342900" indent="-342900">
              <a:lnSpc>
                <a:spcPct val="107000"/>
              </a:lnSpc>
              <a:buAutoNum type="arabicPeriod"/>
            </a:pPr>
            <a:r>
              <a:rPr lang="en-US" b="1" dirty="0" smtClean="0">
                <a:latin typeface="Times New Roman" panose="02020603050405020304" pitchFamily="18" charset="0"/>
                <a:ea typeface="Calibri" panose="020F0502020204030204" pitchFamily="34" charset="0"/>
                <a:cs typeface="Times New Roman" panose="02020603050405020304" pitchFamily="18" charset="0"/>
              </a:rPr>
              <a:t>Generic </a:t>
            </a:r>
            <a:r>
              <a:rPr lang="en-US" b="1" dirty="0">
                <a:latin typeface="Times New Roman" panose="02020603050405020304" pitchFamily="18" charset="0"/>
                <a:ea typeface="Calibri" panose="020F0502020204030204" pitchFamily="34" charset="0"/>
                <a:cs typeface="Times New Roman" panose="02020603050405020304" pitchFamily="18" charset="0"/>
              </a:rPr>
              <a:t>Website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Applications</a:t>
            </a:r>
          </a:p>
          <a:p>
            <a:pPr>
              <a:lnSpc>
                <a:spcPct val="107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t>Advanced sites allow the catch, stockpiling, handling and </a:t>
            </a:r>
            <a:r>
              <a:rPr lang="en-US" dirty="0" smtClean="0"/>
              <a:t>transmission</a:t>
            </a:r>
          </a:p>
          <a:p>
            <a:pPr>
              <a:lnSpc>
                <a:spcPct val="107000"/>
              </a:lnSpc>
            </a:pPr>
            <a:r>
              <a:rPr lang="en-US" dirty="0"/>
              <a:t>	</a:t>
            </a:r>
            <a:r>
              <a:rPr lang="en-US" dirty="0" smtClean="0"/>
              <a:t>of </a:t>
            </a:r>
            <a:r>
              <a:rPr lang="en-US" dirty="0"/>
              <a:t>sensitive client information for instance, </a:t>
            </a:r>
            <a:r>
              <a:rPr lang="en-US" dirty="0" smtClean="0"/>
              <a:t>personal </a:t>
            </a:r>
            <a:r>
              <a:rPr lang="en-US" dirty="0"/>
              <a:t>details, credit card and </a:t>
            </a:r>
            <a:endParaRPr lang="en-US" dirty="0" smtClean="0"/>
          </a:p>
          <a:p>
            <a:pPr>
              <a:lnSpc>
                <a:spcPct val="107000"/>
              </a:lnSpc>
            </a:pPr>
            <a:r>
              <a:rPr lang="en-US" dirty="0"/>
              <a:t>	</a:t>
            </a:r>
            <a:r>
              <a:rPr lang="en-US" dirty="0" smtClean="0"/>
              <a:t>other </a:t>
            </a:r>
            <a:r>
              <a:rPr lang="en-US" dirty="0"/>
              <a:t>government managed savings information and so forth (Russo, 2016</a:t>
            </a:r>
            <a:r>
              <a:rPr lang="en-US" dirty="0" smtClean="0"/>
              <a:t>).</a:t>
            </a:r>
          </a:p>
          <a:p>
            <a:pPr>
              <a:lnSpc>
                <a:spcPct val="107000"/>
              </a:lnSpc>
            </a:pPr>
            <a:r>
              <a:rPr lang="en-US" b="1" dirty="0" smtClean="0"/>
              <a:t>2.	</a:t>
            </a:r>
            <a:r>
              <a:rPr lang="en-US" b="1" dirty="0"/>
              <a:t>Intelligent Restaurant</a:t>
            </a:r>
            <a:endParaRPr lang="en-US" dirty="0"/>
          </a:p>
          <a:p>
            <a:pPr>
              <a:lnSpc>
                <a:spcPct val="107000"/>
              </a:lnSpc>
            </a:pPr>
            <a:r>
              <a:rPr lang="en-US" b="1" dirty="0" smtClean="0"/>
              <a:t>	</a:t>
            </a:r>
            <a:r>
              <a:rPr lang="en-US" dirty="0"/>
              <a:t>This application is connected to the database and download real-time restaurant ‘s </a:t>
            </a:r>
            <a:r>
              <a:rPr lang="en-US" dirty="0" smtClean="0"/>
              <a:t>menu.</a:t>
            </a:r>
          </a:p>
          <a:p>
            <a:pPr>
              <a:lnSpc>
                <a:spcPct val="107000"/>
              </a:lnSpc>
            </a:pPr>
            <a:r>
              <a:rPr lang="en-US" dirty="0"/>
              <a:t>	</a:t>
            </a:r>
            <a:r>
              <a:rPr lang="en-US" dirty="0" smtClean="0"/>
              <a:t>The </a:t>
            </a:r>
            <a:r>
              <a:rPr lang="en-US" dirty="0"/>
              <a:t>customer can browse the menu and order it. Using the software, customer can call the waiter </a:t>
            </a:r>
            <a:endParaRPr lang="en-US" dirty="0" smtClean="0"/>
          </a:p>
          <a:p>
            <a:pPr>
              <a:lnSpc>
                <a:spcPct val="107000"/>
              </a:lnSpc>
            </a:pPr>
            <a:r>
              <a:rPr lang="en-US" dirty="0"/>
              <a:t>	</a:t>
            </a:r>
            <a:r>
              <a:rPr lang="en-US" dirty="0" smtClean="0"/>
              <a:t>by </a:t>
            </a:r>
            <a:r>
              <a:rPr lang="en-US" dirty="0"/>
              <a:t>pressing a button. The waiter comes to confirm the order and count the </a:t>
            </a:r>
            <a:r>
              <a:rPr lang="en-US" dirty="0" smtClean="0"/>
              <a:t>bill.</a:t>
            </a:r>
          </a:p>
          <a:p>
            <a:pPr>
              <a:lnSpc>
                <a:spcPct val="107000"/>
              </a:lnSpc>
            </a:pPr>
            <a:r>
              <a:rPr lang="en-US" dirty="0"/>
              <a:t>	</a:t>
            </a:r>
            <a:r>
              <a:rPr lang="en-US" dirty="0" smtClean="0"/>
              <a:t>This </a:t>
            </a:r>
            <a:r>
              <a:rPr lang="en-US" dirty="0"/>
              <a:t>menu can be displayed in the kitchen ‘s display. When this food items are ready then </a:t>
            </a:r>
            <a:endParaRPr lang="en-US" dirty="0" smtClean="0"/>
          </a:p>
          <a:p>
            <a:pPr>
              <a:lnSpc>
                <a:spcPct val="107000"/>
              </a:lnSpc>
            </a:pPr>
            <a:r>
              <a:rPr lang="en-US" dirty="0"/>
              <a:t>	</a:t>
            </a:r>
            <a:r>
              <a:rPr lang="en-US" dirty="0" smtClean="0"/>
              <a:t>the </a:t>
            </a:r>
            <a:r>
              <a:rPr lang="en-US" dirty="0"/>
              <a:t>kitchen staff can mark them as </a:t>
            </a:r>
            <a:r>
              <a:rPr lang="en-US" dirty="0" smtClean="0"/>
              <a:t>done.</a:t>
            </a:r>
          </a:p>
          <a:p>
            <a:pPr>
              <a:lnSpc>
                <a:spcPct val="107000"/>
              </a:lnSpc>
            </a:pPr>
            <a:r>
              <a:rPr lang="en-US" dirty="0"/>
              <a:t>	</a:t>
            </a:r>
            <a:r>
              <a:rPr lang="en-US" dirty="0" smtClean="0"/>
              <a:t>And </a:t>
            </a:r>
            <a:r>
              <a:rPr lang="en-US" dirty="0"/>
              <a:t>this food items are visible in the cashier and also in waiter application so that they deliver </a:t>
            </a:r>
            <a:endParaRPr lang="en-US" dirty="0" smtClean="0"/>
          </a:p>
          <a:p>
            <a:pPr>
              <a:lnSpc>
                <a:spcPct val="107000"/>
              </a:lnSpc>
            </a:pPr>
            <a:r>
              <a:rPr lang="en-US" dirty="0"/>
              <a:t>	</a:t>
            </a:r>
            <a:r>
              <a:rPr lang="en-US" dirty="0" smtClean="0"/>
              <a:t>them </a:t>
            </a:r>
            <a:r>
              <a:rPr lang="en-US" dirty="0"/>
              <a:t>to customer.</a:t>
            </a:r>
          </a:p>
          <a:p>
            <a:pPr>
              <a:lnSpc>
                <a:spcPct val="107000"/>
              </a:lnSpc>
            </a:pPr>
            <a:endParaRPr lang="en-US" b="1" dirty="0"/>
          </a:p>
          <a:p>
            <a:pPr>
              <a:lnSpc>
                <a:spcPct val="107000"/>
              </a:lnSpc>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523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984" y="1857883"/>
            <a:ext cx="10594848" cy="2792688"/>
          </a:xfrm>
          <a:prstGeom prst="rect">
            <a:avLst/>
          </a:prstGeom>
        </p:spPr>
        <p:txBody>
          <a:bodyPr wrap="square">
            <a:spAutoFit/>
          </a:bodyPr>
          <a:lstStyle/>
          <a:p>
            <a:pPr marL="342900" indent="-342900" algn="just">
              <a:lnSpc>
                <a:spcPct val="107000"/>
              </a:lnSpc>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This chapter describes the agile method adopted for development of Smart-Café system.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`Agile method breaks the product or system into small incremental builds. These builds are provided in iterations. Every iteration involves cross functional themes working simultaneously on various areas like: Planning, Requirement analysis, Design, Coding, Unit testing and Acceptance testing.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474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4446" y="574286"/>
            <a:ext cx="3199602" cy="369332"/>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rPr>
              <a:t>Requirement </a:t>
            </a:r>
            <a:r>
              <a:rPr lang="en-US" b="1" dirty="0" smtClean="0">
                <a:latin typeface="Times New Roman" panose="02020603050405020304" pitchFamily="18" charset="0"/>
                <a:ea typeface="Calibri" panose="020F0502020204030204" pitchFamily="34" charset="0"/>
              </a:rPr>
              <a:t>Gathering:</a:t>
            </a:r>
            <a:endParaRPr lang="en-US" dirty="0"/>
          </a:p>
        </p:txBody>
      </p:sp>
      <p:sp>
        <p:nvSpPr>
          <p:cNvPr id="3" name="Rectangle 2"/>
          <p:cNvSpPr/>
          <p:nvPr/>
        </p:nvSpPr>
        <p:spPr>
          <a:xfrm>
            <a:off x="1536192" y="1328945"/>
            <a:ext cx="7120128" cy="981423"/>
          </a:xfrm>
          <a:prstGeom prst="rect">
            <a:avLst/>
          </a:prstGeom>
        </p:spPr>
        <p:txBody>
          <a:bodyPr wrap="square">
            <a:spAutoFit/>
          </a:bodyPr>
          <a:lstStyle/>
          <a:p>
            <a:pPr marL="342900" marR="0" lvl="0" indent="-342900" algn="just">
              <a:lnSpc>
                <a:spcPct val="107000"/>
              </a:lnSpc>
              <a:spcBef>
                <a:spcPts val="0"/>
              </a:spcBef>
              <a:spcAft>
                <a:spcPts val="0"/>
              </a:spcAft>
              <a:buSzPts val="1100"/>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Interviews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100"/>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Observation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100"/>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Reviewing of existing documents.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77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713338"/>
            <a:ext cx="11253216" cy="3444404"/>
          </a:xfrm>
          <a:prstGeom prst="rect">
            <a:avLst/>
          </a:prstGeom>
        </p:spPr>
        <p:txBody>
          <a:bodyPr wrap="square">
            <a:spAutoFit/>
          </a:bodyPr>
          <a:lstStyle/>
          <a:p>
            <a:pPr>
              <a:lnSpc>
                <a:spcPct val="107000"/>
              </a:lnSpc>
              <a:spcBef>
                <a:spcPts val="200"/>
              </a:spcBef>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CONCLUSION</a:t>
            </a:r>
          </a:p>
          <a:p>
            <a:pPr>
              <a:lnSpc>
                <a:spcPct val="107000"/>
              </a:lnSpc>
              <a:spcBef>
                <a:spcPts val="200"/>
              </a:spcBef>
            </a:pP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pPr>
            <a:endParaRPr lang="en-US" sz="2400" b="1" dirty="0">
              <a:latin typeface="Calibri Light" panose="020F0302020204030204" pitchFamily="34" charset="0"/>
              <a:ea typeface="Times New Roman" panose="02020603050405020304" pitchFamily="18" charset="0"/>
              <a:cs typeface="Times New Roman" panose="02020603050405020304" pitchFamily="18" charset="0"/>
            </a:endParaRPr>
          </a:p>
          <a:p>
            <a:pPr lvl="1"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In Smart-Café system, Html, CSS, JavaScript and other JavaScript libraries have been used to develop the frontend while the in the backend, Python that is Django framework has been used in conjunction with SQL for the database. The web application Smart-Café system can be adopted for use anywhere in the world.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system has been tested with use case data which has processes and generated reports.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system has met the objectives laid out and is fit for use.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325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999386"/>
            <a:ext cx="10472928" cy="4077270"/>
          </a:xfrm>
          <a:prstGeom prst="rect">
            <a:avLst/>
          </a:prstGeom>
        </p:spPr>
        <p:txBody>
          <a:bodyPr wrap="square">
            <a:spAutoFit/>
          </a:bodyPr>
          <a:lstStyle/>
          <a:p>
            <a:pPr>
              <a:lnSpc>
                <a:spcPct val="107000"/>
              </a:lnSpc>
              <a:spcBef>
                <a:spcPts val="200"/>
              </a:spcBef>
            </a:pPr>
            <a:r>
              <a:rPr lang="en-US" sz="2800" b="1" dirty="0" smtClean="0">
                <a:latin typeface="Times New Roman" panose="02020603050405020304" pitchFamily="18" charset="0"/>
                <a:ea typeface="Times New Roman" panose="02020603050405020304" pitchFamily="18" charset="0"/>
                <a:cs typeface="Times New Roman" panose="02020603050405020304" pitchFamily="18" charset="0"/>
              </a:rPr>
              <a:t>RECOMMENDATIONS</a:t>
            </a:r>
          </a:p>
          <a:p>
            <a:pPr>
              <a:lnSpc>
                <a:spcPct val="107000"/>
              </a:lnSpc>
              <a:spcBef>
                <a:spcPts val="200"/>
              </a:spcBef>
            </a:pPr>
            <a:endParaRPr lang="en-US" sz="32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1. I </a:t>
            </a:r>
            <a:r>
              <a:rPr lang="en-US" sz="2800" dirty="0">
                <a:latin typeface="Times New Roman" panose="02020603050405020304" pitchFamily="18" charset="0"/>
                <a:ea typeface="Calibri" panose="020F0502020204030204" pitchFamily="34" charset="0"/>
                <a:cs typeface="Times New Roman" panose="02020603050405020304" pitchFamily="18" charset="0"/>
              </a:rPr>
              <a:t>recommend the system to be adopted by the modern Cafés to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improve </a:t>
            </a:r>
            <a:r>
              <a:rPr lang="en-US" sz="2800" dirty="0">
                <a:latin typeface="Times New Roman" panose="02020603050405020304" pitchFamily="18" charset="0"/>
                <a:ea typeface="Calibri" panose="020F0502020204030204" pitchFamily="34" charset="0"/>
                <a:cs typeface="Times New Roman" panose="02020603050405020304" pitchFamily="18" charset="0"/>
              </a:rPr>
              <a:t>their services.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2. This </a:t>
            </a:r>
            <a:r>
              <a:rPr lang="en-US" sz="2800" dirty="0">
                <a:latin typeface="Times New Roman" panose="02020603050405020304" pitchFamily="18" charset="0"/>
                <a:ea typeface="Calibri" panose="020F0502020204030204" pitchFamily="34" charset="0"/>
                <a:cs typeface="Times New Roman" panose="02020603050405020304" pitchFamily="18" charset="0"/>
              </a:rPr>
              <a:t>system has room for improvements in payment module. The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payments </a:t>
            </a:r>
            <a:r>
              <a:rPr lang="en-US" sz="2800" dirty="0">
                <a:latin typeface="Times New Roman" panose="02020603050405020304" pitchFamily="18" charset="0"/>
                <a:ea typeface="Calibri" panose="020F0502020204030204" pitchFamily="34" charset="0"/>
                <a:cs typeface="Times New Roman" panose="02020603050405020304" pitchFamily="18" charset="0"/>
              </a:rPr>
              <a:t>can be made to be online and not manual.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3. The </a:t>
            </a:r>
            <a:r>
              <a:rPr lang="en-US" sz="2800" dirty="0">
                <a:latin typeface="Times New Roman" panose="02020603050405020304" pitchFamily="18" charset="0"/>
                <a:ea typeface="Calibri" panose="020F0502020204030204" pitchFamily="34" charset="0"/>
                <a:cs typeface="Times New Roman" panose="02020603050405020304" pitchFamily="18" charset="0"/>
              </a:rPr>
              <a:t>system can be improved to allow the customers to track their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order</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8976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42</TotalTime>
  <Words>321</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Century Gothic</vt:lpstr>
      <vt:lpstr>Comic Sans MS</vt:lpstr>
      <vt:lpstr>Symbol</vt:lpstr>
      <vt:lpstr>Times New Roman</vt:lpstr>
      <vt:lpstr>Wingdings</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ONYANGO</dc:creator>
  <cp:lastModifiedBy>RICHARD ONYANGO</cp:lastModifiedBy>
  <cp:revision>22</cp:revision>
  <dcterms:created xsi:type="dcterms:W3CDTF">2019-08-16T03:44:52Z</dcterms:created>
  <dcterms:modified xsi:type="dcterms:W3CDTF">2019-08-16T04:27:50Z</dcterms:modified>
</cp:coreProperties>
</file>