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3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presentation.xml" ContentType="application/vnd.openxmlformats-officedocument.presentationml.presentation.main+xml"/>
  <Override PartName="/ppt/slides/slide6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  <p:sldMasterId id="2147483683" r:id="rId4"/>
    <p:sldMasterId id="2147483687" r:id="rId5"/>
    <p:sldMasterId id="2147483691" r:id="rId6"/>
    <p:sldMasterId id="2147483695" r:id="rId7"/>
    <p:sldMasterId id="2147483699" r:id="rId8"/>
    <p:sldMasterId id="2147483702" r:id="rId9"/>
    <p:sldMasterId id="2147483706" r:id="rId10"/>
  </p:sldMasterIdLst>
  <p:notesMasterIdLst>
    <p:notesMasterId r:id="rId77"/>
  </p:notesMasterIdLst>
  <p:sldIdLst>
    <p:sldId id="256" r:id="rId11"/>
    <p:sldId id="257" r:id="rId12"/>
    <p:sldId id="259" r:id="rId13"/>
    <p:sldId id="261" r:id="rId14"/>
    <p:sldId id="260" r:id="rId15"/>
    <p:sldId id="314" r:id="rId16"/>
    <p:sldId id="263" r:id="rId17"/>
    <p:sldId id="270" r:id="rId18"/>
    <p:sldId id="394" r:id="rId19"/>
    <p:sldId id="296" r:id="rId20"/>
    <p:sldId id="344" r:id="rId21"/>
    <p:sldId id="345" r:id="rId22"/>
    <p:sldId id="346" r:id="rId23"/>
    <p:sldId id="347" r:id="rId24"/>
    <p:sldId id="358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82" r:id="rId35"/>
    <p:sldId id="357" r:id="rId36"/>
    <p:sldId id="373" r:id="rId37"/>
    <p:sldId id="359" r:id="rId38"/>
    <p:sldId id="360" r:id="rId39"/>
    <p:sldId id="361" r:id="rId40"/>
    <p:sldId id="369" r:id="rId41"/>
    <p:sldId id="378" r:id="rId42"/>
    <p:sldId id="379" r:id="rId43"/>
    <p:sldId id="363" r:id="rId44"/>
    <p:sldId id="364" r:id="rId45"/>
    <p:sldId id="365" r:id="rId46"/>
    <p:sldId id="366" r:id="rId47"/>
    <p:sldId id="367" r:id="rId48"/>
    <p:sldId id="368" r:id="rId49"/>
    <p:sldId id="398" r:id="rId50"/>
    <p:sldId id="399" r:id="rId51"/>
    <p:sldId id="400" r:id="rId52"/>
    <p:sldId id="401" r:id="rId53"/>
    <p:sldId id="374" r:id="rId54"/>
    <p:sldId id="380" r:id="rId55"/>
    <p:sldId id="381" r:id="rId56"/>
    <p:sldId id="370" r:id="rId57"/>
    <p:sldId id="371" r:id="rId58"/>
    <p:sldId id="372" r:id="rId59"/>
    <p:sldId id="375" r:id="rId60"/>
    <p:sldId id="376" r:id="rId61"/>
    <p:sldId id="377" r:id="rId62"/>
    <p:sldId id="383" r:id="rId63"/>
    <p:sldId id="384" r:id="rId64"/>
    <p:sldId id="385" r:id="rId65"/>
    <p:sldId id="390" r:id="rId66"/>
    <p:sldId id="386" r:id="rId67"/>
    <p:sldId id="387" r:id="rId68"/>
    <p:sldId id="388" r:id="rId69"/>
    <p:sldId id="389" r:id="rId70"/>
    <p:sldId id="391" r:id="rId71"/>
    <p:sldId id="392" r:id="rId72"/>
    <p:sldId id="393" r:id="rId73"/>
    <p:sldId id="395" r:id="rId74"/>
    <p:sldId id="396" r:id="rId75"/>
    <p:sldId id="397" r:id="rId76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4591" autoAdjust="0"/>
  </p:normalViewPr>
  <p:slideViewPr>
    <p:cSldViewPr>
      <p:cViewPr varScale="1">
        <p:scale>
          <a:sx n="146" d="100"/>
          <a:sy n="146" d="100"/>
        </p:scale>
        <p:origin x="-1854" y="36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customXml" Target="../customXml/item3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82" Type="http://schemas.openxmlformats.org/officeDocument/2006/relationships/customXml" Target="../customXml/item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3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14072" y="1520205"/>
            <a:ext cx="6347277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825569" y="1491630"/>
            <a:ext cx="5724636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7216" y="1362475"/>
            <a:ext cx="66717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7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296653" y="3552825"/>
          <a:ext cx="6157876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299796" y="3824464"/>
            <a:ext cx="151235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849990" y="3824464"/>
            <a:ext cx="151235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3382138" y="3824464"/>
            <a:ext cx="151235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4926881" y="3824464"/>
            <a:ext cx="1512354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0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2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0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2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6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08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33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52736" y="16216"/>
            <a:ext cx="405045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296894" y="12700"/>
            <a:ext cx="755843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75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491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5157192" y="261941"/>
            <a:ext cx="1700808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9123" tIns="29561" rIns="59123" bIns="29561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Description (</a:t>
            </a:r>
            <a:r>
              <a:rPr lang="ko-KR" altLang="en-US" sz="600" dirty="0">
                <a:solidFill>
                  <a:prstClr val="white"/>
                </a:solidFill>
              </a:rPr>
              <a:t>화면설명</a:t>
            </a:r>
            <a:r>
              <a:rPr lang="en-US" altLang="ko-KR" sz="600" dirty="0">
                <a:solidFill>
                  <a:prstClr val="white"/>
                </a:solidFill>
              </a:rPr>
              <a:t>)</a:t>
            </a:r>
            <a:endParaRPr lang="en-US" sz="6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87025" y="685507"/>
            <a:ext cx="159813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ea"/>
              <a:buAutoNum type="circleNumDbPlain"/>
            </a:pPr>
            <a:endParaRPr lang="ko-KR" altLang="en-US" sz="750" dirty="0">
              <a:solidFill>
                <a:prstClr val="black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5157192" y="267497"/>
            <a:ext cx="1700808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59123" tIns="29561" rIns="59123" bIns="29561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5157192" y="483521"/>
            <a:ext cx="1700808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600" smtClean="0"/>
            </a:lvl1pPr>
            <a:lvl2pPr>
              <a:defRPr lang="ko-KR" altLang="en-US" sz="525" smtClean="0"/>
            </a:lvl2pPr>
            <a:lvl3pPr>
              <a:defRPr lang="ko-KR" altLang="en-US" sz="788" smtClean="0"/>
            </a:lvl3pPr>
            <a:lvl4pPr>
              <a:defRPr lang="ko-KR" altLang="en-US" sz="750" smtClean="0"/>
            </a:lvl4pPr>
            <a:lvl5pPr>
              <a:defRPr lang="ko-KR" altLang="en-US" sz="7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214754" y="16216"/>
            <a:ext cx="405045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242646" y="35769"/>
            <a:ext cx="135015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75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598073" y="3"/>
            <a:ext cx="3032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3AC7EB4-593D-407A-B361-9AC52CDCD502}" type="slidenum">
              <a:rPr lang="ko-KR" altLang="en-US" sz="75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sz="7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47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90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8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24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66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8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52736" y="16216"/>
            <a:ext cx="405045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296894" y="12700"/>
            <a:ext cx="755843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75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4293096" y="261941"/>
            <a:ext cx="256490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9123" tIns="29561" rIns="59123" bIns="29561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6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6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6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187025" y="685507"/>
            <a:ext cx="159813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ea"/>
              <a:buAutoNum type="circleNumDbPlain"/>
            </a:pPr>
            <a:endParaRPr lang="ko-KR" altLang="en-US" sz="75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4293096" y="267497"/>
            <a:ext cx="256490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59123" tIns="29561" rIns="59123" bIns="29561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13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293096" y="483521"/>
            <a:ext cx="256490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600" smtClean="0"/>
            </a:lvl1pPr>
            <a:lvl2pPr>
              <a:defRPr lang="ko-KR" altLang="en-US" sz="525" smtClean="0"/>
            </a:lvl2pPr>
            <a:lvl3pPr>
              <a:defRPr lang="ko-KR" altLang="en-US" sz="788" smtClean="0"/>
            </a:lvl3pPr>
            <a:lvl4pPr>
              <a:defRPr lang="ko-KR" altLang="en-US" sz="750" smtClean="0"/>
            </a:lvl4pPr>
            <a:lvl5pPr>
              <a:defRPr lang="ko-KR" altLang="en-US" sz="7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08820" y="16216"/>
            <a:ext cx="4644516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242646" y="48349"/>
            <a:ext cx="162018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75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598073" y="3"/>
            <a:ext cx="3032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3AC7EB4-593D-407A-B361-9AC52CDCD502}" type="slidenum">
              <a:rPr lang="ko-KR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ko-KR" alt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646" y="2211710"/>
            <a:ext cx="48006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80628" y="1707657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60368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80628" y="2128813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7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0628" y="206378"/>
            <a:ext cx="5508612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-20414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80628" y="483518"/>
            <a:ext cx="6642738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8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454" y="0"/>
            <a:ext cx="84082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675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4293096" y="4948014"/>
            <a:ext cx="256490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에듀알앤디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| Ver.1.0</a:t>
            </a:r>
            <a:endParaRPr lang="ko-KR" altLang="en-US" sz="6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92058" y="268838"/>
            <a:ext cx="5022558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/>
          </a:p>
        </p:txBody>
      </p:sp>
      <p:sp>
        <p:nvSpPr>
          <p:cNvPr id="7" name="직사각형 6"/>
          <p:cNvSpPr/>
          <p:nvPr userDrawn="1"/>
        </p:nvSpPr>
        <p:spPr>
          <a:xfrm>
            <a:off x="91408" y="0"/>
            <a:ext cx="1771418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291" y="31750"/>
            <a:ext cx="325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</a:rPr>
              <a:t>NO.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685800" rtl="0" eaLnBrk="1" latinLnBrk="1" hangingPunct="1">
        <a:spcBef>
          <a:spcPct val="0"/>
        </a:spcBef>
        <a:buNone/>
        <a:defRPr sz="75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72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80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3454" y="0"/>
            <a:ext cx="84082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75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157192" y="4948014"/>
            <a:ext cx="1700808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prstClr val="white"/>
                </a:solidFill>
              </a:rPr>
              <a:t>에듀알앤디</a:t>
            </a:r>
            <a:r>
              <a:rPr lang="ko-KR" altLang="en-US" sz="600" dirty="0">
                <a:solidFill>
                  <a:prstClr val="white"/>
                </a:solidFill>
              </a:rPr>
              <a:t>   </a:t>
            </a:r>
            <a:r>
              <a:rPr lang="en-US" altLang="ko-KR" sz="600" dirty="0">
                <a:solidFill>
                  <a:prstClr val="white"/>
                </a:solidFill>
              </a:rPr>
              <a:t>| Ver.1.0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92058" y="268838"/>
            <a:ext cx="5022558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5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1408" y="0"/>
            <a:ext cx="1501388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291" y="31750"/>
            <a:ext cx="325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prstClr val="white"/>
                </a:solidFill>
              </a:rPr>
              <a:t>NO.</a:t>
            </a:r>
            <a:endParaRPr lang="ko-KR" altLang="en-US" sz="600" b="1" dirty="0">
              <a:solidFill>
                <a:prstClr val="white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45932" y="3"/>
            <a:ext cx="4120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8842EE-144F-48C3-AAD6-969D4328F80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l" defTabSz="685800" rtl="0" eaLnBrk="1" latinLnBrk="1" hangingPunct="1">
        <a:spcBef>
          <a:spcPct val="0"/>
        </a:spcBef>
        <a:buNone/>
        <a:defRPr sz="75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6858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nd.a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nd.ac/masterpage/subject.registration.ph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6712" y="1783091"/>
            <a:ext cx="5724636" cy="32403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에듀알앤디</a:t>
            </a:r>
            <a:r>
              <a:rPr lang="ko-KR" altLang="en-US" dirty="0"/>
              <a:t> 평생교육원 특별직무 맞이 홈페이지 </a:t>
            </a:r>
            <a:r>
              <a:rPr lang="ko-KR" altLang="en-US" dirty="0" err="1"/>
              <a:t>리뉴얼</a:t>
            </a:r>
            <a:r>
              <a:rPr lang="ko-KR" altLang="en-US" dirty="0"/>
              <a:t> 스토리보드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2019.11.21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콘텐츠</a:t>
            </a:r>
            <a:r>
              <a:rPr lang="ko-KR" altLang="en-US" dirty="0"/>
              <a:t> 기획팀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김순정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42646" y="2301720"/>
            <a:ext cx="4800600" cy="810090"/>
          </a:xfrm>
        </p:spPr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ko-KR" altLang="en-US" dirty="0"/>
              <a:t>기관 검색 및 등록 </a:t>
            </a:r>
            <a:r>
              <a:rPr lang="en-US" altLang="ko-KR" dirty="0"/>
              <a:t>/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에듀알앤디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3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CBE616-6F3E-4195-9811-0CC01F85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8" y="272601"/>
            <a:ext cx="2736040" cy="486407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900" dirty="0"/>
              <a:t>약관</a:t>
            </a:r>
            <a:r>
              <a:rPr lang="en-US" altLang="ko-KR" sz="900" dirty="0"/>
              <a:t> </a:t>
            </a:r>
            <a:r>
              <a:rPr lang="ko-KR" altLang="en-US" sz="900" dirty="0"/>
              <a:t>보기 </a:t>
            </a:r>
            <a:r>
              <a:rPr lang="en-US" altLang="ko-KR" sz="900" dirty="0"/>
              <a:t>: layer_</a:t>
            </a:r>
            <a:r>
              <a:rPr lang="ko-KR" altLang="en-US" sz="900" dirty="0"/>
              <a:t>팝업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/>
              <a:t>각 약관의 내용은 </a:t>
            </a:r>
            <a:r>
              <a:rPr lang="en-US" altLang="ko-KR" sz="900" dirty="0"/>
              <a:t>“</a:t>
            </a:r>
            <a:r>
              <a:rPr lang="ko-KR" altLang="en-US" sz="900" dirty="0" err="1">
                <a:solidFill>
                  <a:schemeClr val="accent1"/>
                </a:solidFill>
              </a:rPr>
              <a:t>에듀알앤디평생교육원</a:t>
            </a:r>
            <a:r>
              <a:rPr lang="ko-KR" altLang="en-US" sz="900" dirty="0">
                <a:solidFill>
                  <a:schemeClr val="accent1"/>
                </a:solidFill>
              </a:rPr>
              <a:t> 웹사이트 개인정보보호 관련 동의서 전문</a:t>
            </a:r>
            <a:r>
              <a:rPr lang="en-US" altLang="ko-KR" sz="900" dirty="0">
                <a:solidFill>
                  <a:schemeClr val="accent1"/>
                </a:solidFill>
              </a:rPr>
              <a:t>.docx</a:t>
            </a:r>
            <a:r>
              <a:rPr lang="en-US" altLang="ko-KR" sz="900" dirty="0"/>
              <a:t>” </a:t>
            </a:r>
            <a:r>
              <a:rPr lang="ko-KR" altLang="en-US" sz="900" dirty="0"/>
              <a:t>첨부함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endParaRPr lang="en-US" altLang="ko-KR" sz="900" dirty="0"/>
          </a:p>
          <a:p>
            <a:pPr marL="342900" indent="-342900">
              <a:buAutoNum type="arabicPeriod"/>
            </a:pPr>
            <a:r>
              <a:rPr lang="ko-KR" altLang="en-US" sz="900" dirty="0"/>
              <a:t>휴대폰 인증 </a:t>
            </a:r>
            <a:r>
              <a:rPr lang="en-US" altLang="ko-KR" sz="900" dirty="0"/>
              <a:t>: </a:t>
            </a:r>
            <a:r>
              <a:rPr lang="en-US" altLang="ko-KR" dirty="0"/>
              <a:t>edr_v2/mobile/member/phone_agree.html </a:t>
            </a:r>
            <a:endParaRPr lang="en-US" altLang="ko-KR" sz="900" dirty="0"/>
          </a:p>
          <a:p>
            <a:pPr marL="342900" indent="-342900">
              <a:buAutoNum type="arabicPeriod"/>
            </a:pPr>
            <a:r>
              <a:rPr lang="ko-KR" altLang="en-US" sz="900" dirty="0"/>
              <a:t>아이핀 인증 </a:t>
            </a:r>
            <a:r>
              <a:rPr lang="en-US" altLang="ko-KR" sz="900" dirty="0"/>
              <a:t>: </a:t>
            </a:r>
            <a:r>
              <a:rPr lang="en-US" altLang="ko-KR" dirty="0"/>
              <a:t>edr_v2/mobile/member/iPin_agree.html 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edr_v2/mobile/member/agree.html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전체동의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804701" y="329183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6F02874-2B23-4660-B13F-2E71D0BB1903}"/>
              </a:ext>
            </a:extLst>
          </p:cNvPr>
          <p:cNvSpPr txBox="1"/>
          <p:nvPr/>
        </p:nvSpPr>
        <p:spPr>
          <a:xfrm>
            <a:off x="2924944" y="170765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5FAB557-333F-4D24-B276-569744F04738}"/>
              </a:ext>
            </a:extLst>
          </p:cNvPr>
          <p:cNvGrpSpPr/>
          <p:nvPr/>
        </p:nvGrpSpPr>
        <p:grpSpPr>
          <a:xfrm>
            <a:off x="4459424" y="2427734"/>
            <a:ext cx="2304256" cy="2523953"/>
            <a:chOff x="7323438" y="1774942"/>
            <a:chExt cx="2907957" cy="3316041"/>
          </a:xfrm>
          <a:solidFill>
            <a:schemeClr val="bg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FCC03DC-FA32-4B8D-92D1-10866D590E10}"/>
                </a:ext>
              </a:extLst>
            </p:cNvPr>
            <p:cNvSpPr/>
            <p:nvPr/>
          </p:nvSpPr>
          <p:spPr>
            <a:xfrm>
              <a:off x="7323438" y="1774942"/>
              <a:ext cx="2907957" cy="33160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3D20893-BF3E-453A-98AC-3787A7F777F3}"/>
                </a:ext>
              </a:extLst>
            </p:cNvPr>
            <p:cNvSpPr txBox="1"/>
            <p:nvPr/>
          </p:nvSpPr>
          <p:spPr>
            <a:xfrm>
              <a:off x="7636476" y="2513541"/>
              <a:ext cx="2298355" cy="1900518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*</a:t>
              </a:r>
              <a:r>
                <a:rPr lang="ko-KR" altLang="en-US" sz="800" dirty="0" err="1"/>
                <a:t>에듀알앤디</a:t>
              </a:r>
              <a:r>
                <a:rPr lang="ko-KR" altLang="en-US" sz="800" dirty="0"/>
                <a:t> 서비스 이용약관</a:t>
              </a:r>
              <a:r>
                <a:rPr lang="en-US" altLang="ko-KR" sz="800" dirty="0"/>
                <a:t>*</a:t>
              </a:r>
            </a:p>
            <a:p>
              <a:pPr algn="ctr"/>
              <a:endParaRPr lang="en-US" altLang="ko-KR" sz="800" dirty="0"/>
            </a:p>
            <a:p>
              <a:r>
                <a:rPr lang="ko-KR" altLang="en-US" sz="800" dirty="0"/>
                <a:t>제 </a:t>
              </a:r>
              <a:r>
                <a:rPr lang="en-US" altLang="ko-KR" sz="800" dirty="0"/>
                <a:t>1</a:t>
              </a:r>
              <a:r>
                <a:rPr lang="ko-KR" altLang="en-US" sz="800" dirty="0"/>
                <a:t>장 총칙</a:t>
              </a:r>
              <a:endParaRPr lang="en-US" altLang="ko-KR" sz="800" dirty="0"/>
            </a:p>
            <a:p>
              <a:r>
                <a:rPr lang="ko-KR" altLang="en-US" sz="800" dirty="0"/>
                <a:t>제 </a:t>
              </a:r>
              <a:r>
                <a:rPr lang="en-US" altLang="ko-KR" sz="800" dirty="0"/>
                <a:t>1</a:t>
              </a:r>
              <a:r>
                <a:rPr lang="ko-KR" altLang="en-US" sz="800" dirty="0"/>
                <a:t>조 목적</a:t>
              </a:r>
              <a:endParaRPr lang="en-US" altLang="ko-KR" sz="800" dirty="0"/>
            </a:p>
            <a:p>
              <a:r>
                <a:rPr lang="ko-KR" altLang="en-US" sz="800" dirty="0"/>
                <a:t>이 약관은 </a:t>
              </a:r>
              <a:r>
                <a:rPr lang="en-US" altLang="ko-KR" sz="800" dirty="0"/>
                <a:t>“</a:t>
              </a:r>
              <a:r>
                <a:rPr lang="ko-KR" altLang="en-US" sz="800" dirty="0" err="1"/>
                <a:t>에듀알앤디</a:t>
              </a:r>
              <a:r>
                <a:rPr lang="en-US" altLang="ko-KR" sz="800" dirty="0"/>
                <a:t>”(</a:t>
              </a:r>
              <a:r>
                <a:rPr lang="ko-KR" altLang="en-US" sz="800" dirty="0"/>
                <a:t>이하 </a:t>
              </a:r>
              <a:r>
                <a:rPr lang="en-US" altLang="ko-KR" sz="800" dirty="0"/>
                <a:t>“</a:t>
              </a:r>
              <a:r>
                <a:rPr lang="ko-KR" altLang="en-US" sz="800" dirty="0"/>
                <a:t>교육원</a:t>
              </a:r>
              <a:r>
                <a:rPr lang="en-US" altLang="ko-KR" sz="800" dirty="0"/>
                <a:t>”</a:t>
              </a:r>
              <a:r>
                <a:rPr lang="ko-KR" altLang="en-US" sz="800" dirty="0"/>
                <a:t>이라 함</a:t>
              </a:r>
              <a:r>
                <a:rPr lang="en-US" altLang="ko-KR" sz="800" dirty="0"/>
                <a:t>)</a:t>
              </a:r>
              <a:r>
                <a:rPr lang="ko-KR" altLang="en-US" sz="800" dirty="0"/>
                <a:t>에서 운영하는 </a:t>
              </a:r>
              <a:r>
                <a:rPr lang="en-US" altLang="ko-KR" sz="800" dirty="0">
                  <a:hlinkClick r:id="rId3"/>
                </a:rPr>
                <a:t>www.edurnd.ac</a:t>
              </a:r>
              <a:r>
                <a:rPr lang="ko-KR" altLang="en-US" sz="800" dirty="0"/>
                <a:t>사이트를 통해 제공되는 강좌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소스 및 정보 등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이하 </a:t>
              </a:r>
              <a:r>
                <a:rPr lang="en-US" altLang="ko-KR" sz="800" dirty="0"/>
                <a:t>“</a:t>
              </a:r>
              <a:r>
                <a:rPr lang="ko-KR" altLang="en-US" sz="800" dirty="0"/>
                <a:t>서비스</a:t>
              </a:r>
              <a:r>
                <a:rPr lang="en-US" altLang="ko-KR" sz="800" dirty="0"/>
                <a:t>”</a:t>
              </a:r>
              <a:r>
                <a:rPr lang="ko-KR" altLang="en-US" sz="800" dirty="0"/>
                <a:t>라 함</a:t>
              </a:r>
              <a:r>
                <a:rPr lang="en-US" altLang="ko-KR" sz="800" dirty="0"/>
                <a:t>)</a:t>
              </a:r>
              <a:r>
                <a:rPr lang="ko-KR" altLang="en-US" sz="800" dirty="0"/>
                <a:t>을 이용함에 있어서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교육원과 서비스 이용자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이하 </a:t>
              </a:r>
              <a:r>
                <a:rPr lang="en-US" altLang="ko-KR" sz="800" dirty="0"/>
                <a:t>“</a:t>
              </a:r>
              <a:r>
                <a:rPr lang="ko-KR" altLang="en-US" sz="800" dirty="0"/>
                <a:t>회원</a:t>
              </a:r>
              <a:r>
                <a:rPr lang="en-US" altLang="ko-KR" sz="800" dirty="0"/>
                <a:t>”</a:t>
              </a:r>
              <a:r>
                <a:rPr lang="ko-KR" altLang="en-US" sz="800" dirty="0"/>
                <a:t>이라 함</a:t>
              </a:r>
              <a:r>
                <a:rPr lang="en-US" altLang="ko-KR" sz="800" dirty="0"/>
                <a:t>) </a:t>
              </a:r>
              <a:r>
                <a:rPr lang="ko-KR" altLang="en-US" sz="800" dirty="0"/>
                <a:t>사이에 권리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250FAB9-144D-4F82-8F89-CFBCFECD68C5}"/>
                </a:ext>
              </a:extLst>
            </p:cNvPr>
            <p:cNvSpPr txBox="1"/>
            <p:nvPr/>
          </p:nvSpPr>
          <p:spPr>
            <a:xfrm>
              <a:off x="7578811" y="1987378"/>
              <a:ext cx="242192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홈페이지 이용약관</a:t>
              </a:r>
            </a:p>
          </p:txBody>
        </p:sp>
        <p:sp>
          <p:nvSpPr>
            <p:cNvPr id="24" name="모서리가 둥근 직사각형 11">
              <a:extLst>
                <a:ext uri="{FF2B5EF4-FFF2-40B4-BE49-F238E27FC236}">
                  <a16:creationId xmlns:a16="http://schemas.microsoft.com/office/drawing/2014/main" xmlns="" id="{A2287C21-7B63-4F0F-87CB-04CCCCD31F80}"/>
                </a:ext>
              </a:extLst>
            </p:cNvPr>
            <p:cNvSpPr/>
            <p:nvPr/>
          </p:nvSpPr>
          <p:spPr>
            <a:xfrm>
              <a:off x="8254314" y="4506097"/>
              <a:ext cx="1194486" cy="37894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62853C-2DB4-43FC-B25E-D2543E7BB758}"/>
              </a:ext>
            </a:extLst>
          </p:cNvPr>
          <p:cNvSpPr txBox="1"/>
          <p:nvPr/>
        </p:nvSpPr>
        <p:spPr>
          <a:xfrm>
            <a:off x="2924944" y="328679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46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800" dirty="0"/>
              <a:t>이동 </a:t>
            </a:r>
            <a:r>
              <a:rPr lang="en-US" altLang="ko-KR" sz="800" dirty="0"/>
              <a:t>: edr_v2/mobile/member/agree_result.html</a:t>
            </a:r>
            <a:endParaRPr lang="ko-KR" altLang="en-US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700" dirty="0"/>
              <a:t>edr_v2/mobile/member/phone_agree.html</a:t>
            </a:r>
            <a:br>
              <a:rPr lang="en-US" altLang="ko-KR" sz="700" dirty="0"/>
            </a:br>
            <a:r>
              <a:rPr lang="en-US" altLang="ko-KR" sz="700" dirty="0"/>
              <a:t>edr_v2/mobile/member/iPin_agree.html</a:t>
            </a:r>
            <a:br>
              <a:rPr lang="en-US" altLang="ko-KR" sz="700" dirty="0"/>
            </a:b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_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아이핀 인증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F0FFA6F-CC42-4E40-8C2A-76A544AB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00" y="309926"/>
            <a:ext cx="2041861" cy="362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D638B0-942C-4D1C-8BF6-21E010239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9927"/>
            <a:ext cx="2086528" cy="37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보안인증 화면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확인 </a:t>
            </a:r>
            <a:r>
              <a:rPr lang="en-US" altLang="ko-KR" dirty="0"/>
              <a:t>: edr_v2/mobile/member/join.html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edr_v2/mobile/member/agree_result.html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보안인증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C1AF75-951D-415D-BCCF-BDD8459F3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9" y="448840"/>
            <a:ext cx="2326156" cy="41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1FC308-7124-4485-AD09-2FF70292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0926"/>
            <a:ext cx="2661190" cy="108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1"/>
            <a:ext cx="2492896" cy="9710845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아이디 </a:t>
            </a:r>
            <a:r>
              <a:rPr lang="en-US" altLang="ko-KR" sz="800" dirty="0"/>
              <a:t>: </a:t>
            </a:r>
            <a:r>
              <a:rPr lang="ko-KR" altLang="en-US" sz="800" dirty="0"/>
              <a:t>입력 후 </a:t>
            </a:r>
            <a:r>
              <a:rPr lang="en-US" altLang="ko-KR" sz="800" dirty="0"/>
              <a:t>[</a:t>
            </a:r>
            <a:r>
              <a:rPr lang="ko-KR" altLang="en-US" sz="800" dirty="0"/>
              <a:t>중복확인</a:t>
            </a:r>
            <a:r>
              <a:rPr lang="en-US" altLang="ko-KR" sz="800" dirty="0"/>
              <a:t>]</a:t>
            </a:r>
          </a:p>
          <a:p>
            <a:pPr marL="0" indent="0">
              <a:buNone/>
            </a:pPr>
            <a:r>
              <a:rPr lang="ko-KR" altLang="en-US" sz="800" dirty="0"/>
              <a:t>중복확인 선택 </a:t>
            </a:r>
            <a:r>
              <a:rPr lang="ko-KR" altLang="en-US" sz="800" dirty="0" err="1"/>
              <a:t>안하면</a:t>
            </a:r>
            <a:r>
              <a:rPr lang="ko-KR" altLang="en-US" sz="800" dirty="0"/>
              <a:t> 최종 회원가입시 </a:t>
            </a:r>
            <a:r>
              <a:rPr lang="en-US" altLang="ko-KR" sz="800" dirty="0"/>
              <a:t>“</a:t>
            </a:r>
            <a:r>
              <a:rPr lang="ko-KR" altLang="en-US" sz="800" dirty="0"/>
              <a:t>아이디 중복확인을 하지 않으셨습니다</a:t>
            </a:r>
            <a:r>
              <a:rPr lang="en-US" altLang="ko-KR" sz="800" dirty="0"/>
              <a:t>.” </a:t>
            </a:r>
            <a:r>
              <a:rPr lang="ko-KR" altLang="en-US" sz="800" dirty="0"/>
              <a:t>로 </a:t>
            </a:r>
            <a:r>
              <a:rPr lang="en-US" altLang="ko-KR" sz="800" dirty="0"/>
              <a:t>alert</a:t>
            </a:r>
            <a:r>
              <a:rPr lang="ko-KR" altLang="en-US" sz="800" dirty="0"/>
              <a:t>함</a:t>
            </a:r>
            <a:r>
              <a:rPr lang="en-US" altLang="ko-KR" sz="800" dirty="0"/>
              <a:t>. </a:t>
            </a:r>
          </a:p>
          <a:p>
            <a:pPr marL="0" indent="0">
              <a:buNone/>
            </a:pPr>
            <a:r>
              <a:rPr lang="en-US" altLang="ko-KR" sz="800" dirty="0"/>
              <a:t>[</a:t>
            </a:r>
            <a:r>
              <a:rPr lang="ko-KR" altLang="en-US" sz="800" dirty="0"/>
              <a:t>중복확인</a:t>
            </a:r>
            <a:r>
              <a:rPr lang="en-US" altLang="ko-KR" sz="800" dirty="0"/>
              <a:t>] – alert(</a:t>
            </a:r>
            <a:r>
              <a:rPr lang="ko-KR" altLang="en-US" sz="800" dirty="0"/>
              <a:t>사용 가능한 아이디입니다</a:t>
            </a:r>
            <a:r>
              <a:rPr lang="en-US" altLang="ko-KR" sz="800" dirty="0"/>
              <a:t>.  /  </a:t>
            </a:r>
            <a:r>
              <a:rPr lang="ko-KR" altLang="en-US" sz="800" dirty="0"/>
              <a:t>이미 사용중인 아이디입니다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다른 아이디를 입력하세요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비밀번호 </a:t>
            </a:r>
            <a:r>
              <a:rPr lang="en-US" altLang="ko-KR" sz="800" dirty="0"/>
              <a:t>: </a:t>
            </a:r>
            <a:r>
              <a:rPr lang="ko-KR" altLang="en-US" sz="800" dirty="0"/>
              <a:t>조건에 맞지 않는 비밀번호 입력 후 다음 항목 선택하면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alert(</a:t>
            </a:r>
            <a:r>
              <a:rPr lang="ko-KR" altLang="en-US" sz="800" dirty="0"/>
              <a:t>비밀번호 조건이 맞지 않습니다</a:t>
            </a:r>
            <a:r>
              <a:rPr lang="en-US" altLang="ko-KR" sz="800" dirty="0"/>
              <a:t>.)</a:t>
            </a:r>
            <a:br>
              <a:rPr lang="en-US" altLang="ko-KR" sz="800" dirty="0"/>
            </a:br>
            <a:endParaRPr lang="en-US" altLang="ko-KR" sz="800" dirty="0">
              <a:solidFill>
                <a:schemeClr val="accent1"/>
              </a:solidFill>
            </a:endParaRPr>
          </a:p>
          <a:p>
            <a:pPr>
              <a:buAutoNum type="arabicPeriod" startAt="3"/>
            </a:pP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 </a:t>
            </a:r>
            <a:r>
              <a:rPr lang="ko-KR" altLang="en-US" sz="800" dirty="0"/>
              <a:t>성별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 </a:t>
            </a:r>
            <a:r>
              <a:rPr lang="en-US" altLang="ko-KR" sz="800" dirty="0"/>
              <a:t>:  </a:t>
            </a:r>
            <a:r>
              <a:rPr lang="ko-KR" altLang="en-US" sz="800" dirty="0"/>
              <a:t>본인확인 절차에서 입력된 내용 보여지게 함</a:t>
            </a:r>
            <a:r>
              <a:rPr lang="en-US" altLang="ko-KR" sz="800" dirty="0"/>
              <a:t>.(</a:t>
            </a:r>
            <a:r>
              <a:rPr lang="ko-KR" altLang="en-US" sz="800" dirty="0" err="1"/>
              <a:t>성별값으로</a:t>
            </a:r>
            <a:r>
              <a:rPr lang="ko-KR" altLang="en-US" sz="800" dirty="0"/>
              <a:t> 성별 자동 활성화 되도록 함</a:t>
            </a:r>
            <a:r>
              <a:rPr lang="en-US" altLang="ko-KR" sz="800" dirty="0"/>
              <a:t>.)</a:t>
            </a:r>
            <a:br>
              <a:rPr lang="en-US" altLang="ko-KR" sz="800" dirty="0"/>
            </a:br>
            <a:r>
              <a:rPr lang="ko-KR" altLang="en-US" sz="800" dirty="0"/>
              <a:t>주민번호는 학습신청시에 받도록 함</a:t>
            </a:r>
            <a:r>
              <a:rPr lang="en-US" altLang="ko-KR" sz="800" dirty="0"/>
              <a:t>. </a:t>
            </a:r>
          </a:p>
          <a:p>
            <a:pPr>
              <a:buAutoNum type="arabicPeriod" startAt="3"/>
            </a:pPr>
            <a:endParaRPr lang="en-US" altLang="ko-KR" sz="800" dirty="0"/>
          </a:p>
          <a:p>
            <a:pPr>
              <a:buFont typeface="+mj-ea"/>
              <a:buAutoNum type="arabicPeriod" startAt="3"/>
            </a:pPr>
            <a:r>
              <a:rPr lang="ko-KR" altLang="en-US" sz="800" dirty="0"/>
              <a:t>어린이집  </a:t>
            </a:r>
            <a:r>
              <a:rPr lang="ko-KR" altLang="en-US" sz="800" dirty="0" err="1"/>
              <a:t>션택</a:t>
            </a:r>
            <a:r>
              <a:rPr lang="ko-KR" altLang="en-US" sz="800" dirty="0"/>
              <a:t> 이동 </a:t>
            </a:r>
            <a:r>
              <a:rPr lang="en-US" altLang="ko-KR" sz="800" dirty="0"/>
              <a:t>: Edr_v2/mobile/member/center_search.html</a:t>
            </a:r>
          </a:p>
          <a:p>
            <a:pPr>
              <a:buFont typeface="+mj-ea"/>
              <a:buAutoNum type="arabicPeriod" startAt="3"/>
            </a:pPr>
            <a:endParaRPr lang="en-US" altLang="ko-KR" sz="800" dirty="0"/>
          </a:p>
          <a:p>
            <a:pPr>
              <a:buFont typeface="+mj-ea"/>
              <a:buAutoNum type="arabicPeriod" startAt="3"/>
            </a:pPr>
            <a:r>
              <a:rPr lang="ko-KR" altLang="en-US" sz="800" dirty="0"/>
              <a:t>어린이집 기관명에 따른 주소</a:t>
            </a:r>
            <a:r>
              <a:rPr lang="en-US" altLang="ko-KR" sz="800" dirty="0"/>
              <a:t>, </a:t>
            </a:r>
            <a:r>
              <a:rPr lang="ko-KR" altLang="en-US" sz="800" dirty="0"/>
              <a:t>어린이집 전화번호 자동 입력되도록 함</a:t>
            </a:r>
            <a:r>
              <a:rPr lang="en-US" altLang="ko-KR" sz="800" dirty="0"/>
              <a:t>. </a:t>
            </a:r>
          </a:p>
          <a:p>
            <a:pPr>
              <a:buAutoNum type="arabicPeriod" startAt="3"/>
            </a:pPr>
            <a:endParaRPr lang="en-US" altLang="ko-KR" sz="800" dirty="0"/>
          </a:p>
          <a:p>
            <a:pPr>
              <a:buAutoNum type="arabicPeriod" startAt="3"/>
            </a:pPr>
            <a:r>
              <a:rPr lang="ko-KR" altLang="en-US" sz="800" dirty="0"/>
              <a:t>훈련생구분 값 </a:t>
            </a:r>
            <a:r>
              <a:rPr lang="en-US" altLang="ko-KR" sz="800" dirty="0"/>
              <a:t>: </a:t>
            </a:r>
            <a:r>
              <a:rPr lang="ko-KR" altLang="en-US" sz="800" dirty="0"/>
              <a:t>자사근로자 </a:t>
            </a:r>
            <a:r>
              <a:rPr lang="en-US" altLang="ko-KR" sz="800" dirty="0"/>
              <a:t>/ </a:t>
            </a:r>
            <a:r>
              <a:rPr lang="ko-KR" altLang="en-US" sz="800" dirty="0"/>
              <a:t>구직자</a:t>
            </a:r>
            <a:r>
              <a:rPr lang="en-US" altLang="ko-KR" sz="800" dirty="0"/>
              <a:t> / </a:t>
            </a:r>
            <a:r>
              <a:rPr lang="ko-KR" altLang="en-US" sz="800" dirty="0"/>
              <a:t>채용예정자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전직．이직예정자</a:t>
            </a:r>
            <a:r>
              <a:rPr lang="ko-KR" altLang="en-US" sz="800" dirty="0"/>
              <a:t> </a:t>
            </a:r>
            <a:r>
              <a:rPr lang="en-US" altLang="ko-KR" sz="800" dirty="0"/>
              <a:t>/ </a:t>
            </a:r>
            <a:r>
              <a:rPr lang="ko-KR" altLang="en-US" sz="800" dirty="0"/>
              <a:t>타사근로자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일용근라자</a:t>
            </a:r>
            <a:r>
              <a:rPr lang="ko-KR" altLang="en-US" sz="800" dirty="0"/>
              <a:t> </a:t>
            </a:r>
            <a:r>
              <a:rPr lang="en-US" altLang="ko-KR" sz="800" dirty="0"/>
              <a:t>/ </a:t>
            </a:r>
            <a:r>
              <a:rPr lang="ko-KR" altLang="en-US" sz="800" dirty="0"/>
              <a:t>취득예정자</a:t>
            </a:r>
            <a:r>
              <a:rPr lang="en-US" altLang="ko-KR" sz="800" dirty="0"/>
              <a:t>(</a:t>
            </a:r>
            <a:r>
              <a:rPr lang="ko-KR" altLang="en-US" sz="800" dirty="0"/>
              <a:t>일용포함</a:t>
            </a:r>
            <a:r>
              <a:rPr lang="en-US" altLang="ko-KR" sz="800" dirty="0"/>
              <a:t>) / </a:t>
            </a:r>
            <a:r>
              <a:rPr lang="ko-KR" altLang="en-US" sz="800" dirty="0"/>
              <a:t>고용유지훈련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적용제외근로자</a:t>
            </a:r>
            <a:endParaRPr lang="en-US" altLang="ko-KR" sz="800" dirty="0"/>
          </a:p>
          <a:p>
            <a:pPr>
              <a:buAutoNum type="arabicPeriod" startAt="3"/>
            </a:pPr>
            <a:endParaRPr lang="en-US" altLang="ko-KR" sz="800" dirty="0"/>
          </a:p>
          <a:p>
            <a:pPr>
              <a:buAutoNum type="arabicPeriod" startAt="3"/>
            </a:pPr>
            <a:r>
              <a:rPr lang="ko-KR" altLang="en-US" sz="800" dirty="0"/>
              <a:t>비정규직구분 값 </a:t>
            </a:r>
            <a:r>
              <a:rPr lang="en-US" altLang="ko-KR" sz="800" dirty="0"/>
              <a:t>: </a:t>
            </a:r>
            <a:r>
              <a:rPr lang="ko-KR" altLang="en-US" sz="800" dirty="0"/>
              <a:t>비정규직 </a:t>
            </a:r>
            <a:r>
              <a:rPr lang="ko-KR" altLang="en-US" sz="800" dirty="0" err="1"/>
              <a:t>해당없음</a:t>
            </a:r>
            <a:r>
              <a:rPr lang="en-US" altLang="ko-KR" sz="800" dirty="0"/>
              <a:t>, </a:t>
            </a:r>
            <a:r>
              <a:rPr lang="ko-KR" altLang="en-US" sz="800" dirty="0"/>
              <a:t>정규직포함 </a:t>
            </a:r>
            <a:r>
              <a:rPr lang="en-US" altLang="ko-KR" sz="800" dirty="0"/>
              <a:t>/ </a:t>
            </a:r>
            <a:r>
              <a:rPr lang="ko-KR" altLang="en-US" sz="800" dirty="0"/>
              <a:t>파견근로자 </a:t>
            </a:r>
            <a:r>
              <a:rPr lang="en-US" altLang="ko-KR" sz="800" dirty="0"/>
              <a:t>/ </a:t>
            </a:r>
            <a:r>
              <a:rPr lang="ko-KR" altLang="en-US" sz="800" dirty="0"/>
              <a:t>일용근로자 </a:t>
            </a:r>
            <a:r>
              <a:rPr lang="en-US" altLang="ko-KR" sz="800" dirty="0"/>
              <a:t>/ </a:t>
            </a:r>
            <a:r>
              <a:rPr lang="ko-KR" altLang="en-US" sz="800" dirty="0"/>
              <a:t>기간제근로자 </a:t>
            </a:r>
            <a:r>
              <a:rPr lang="en-US" altLang="ko-KR" sz="800" dirty="0"/>
              <a:t>/ </a:t>
            </a:r>
            <a:r>
              <a:rPr lang="ko-KR" altLang="en-US" sz="800" dirty="0"/>
              <a:t>단기간근로자 </a:t>
            </a:r>
            <a:r>
              <a:rPr lang="en-US" altLang="ko-KR" sz="800" dirty="0"/>
              <a:t>/ </a:t>
            </a:r>
            <a:r>
              <a:rPr lang="ko-KR" altLang="en-US" sz="800" dirty="0"/>
              <a:t>무급휴업 </a:t>
            </a:r>
            <a:r>
              <a:rPr lang="en-US" altLang="ko-KR" sz="800" dirty="0"/>
              <a:t>.</a:t>
            </a:r>
            <a:r>
              <a:rPr lang="ko-KR" altLang="en-US" sz="800" dirty="0" err="1"/>
              <a:t>휴직자</a:t>
            </a:r>
            <a:r>
              <a:rPr lang="ko-KR" altLang="en-US" sz="800" dirty="0"/>
              <a:t> </a:t>
            </a:r>
            <a:r>
              <a:rPr lang="en-US" altLang="ko-KR" sz="800" dirty="0"/>
              <a:t>/ </a:t>
            </a:r>
            <a:r>
              <a:rPr lang="ko-KR" altLang="en-US" sz="800" dirty="0"/>
              <a:t>임의가입자영업자 </a:t>
            </a:r>
            <a:r>
              <a:rPr lang="en-US" altLang="ko-KR" sz="800" dirty="0"/>
              <a:t>/ </a:t>
            </a:r>
            <a:r>
              <a:rPr lang="ko-KR" altLang="en-US" sz="800" dirty="0"/>
              <a:t>분류불능</a:t>
            </a:r>
            <a:endParaRPr lang="en-US" altLang="ko-KR" sz="800" dirty="0"/>
          </a:p>
          <a:p>
            <a:pPr>
              <a:buAutoNum type="arabicPeriod" startAt="3"/>
            </a:pPr>
            <a:endParaRPr lang="en-US" altLang="ko-KR" sz="800" dirty="0"/>
          </a:p>
          <a:p>
            <a:pPr>
              <a:buFont typeface="+mj-ea"/>
              <a:buAutoNum type="arabicPeriod" startAt="3"/>
            </a:pPr>
            <a:r>
              <a:rPr lang="ko-KR" altLang="en-US" sz="800" dirty="0"/>
              <a:t>보안코드 입력 </a:t>
            </a:r>
            <a:r>
              <a:rPr lang="en-US" altLang="ko-KR" sz="800" dirty="0"/>
              <a:t>: </a:t>
            </a:r>
            <a:r>
              <a:rPr lang="ko-KR" altLang="en-US" sz="800" dirty="0"/>
              <a:t>현재와 동일 하게 구현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보안코드 모듈</a:t>
            </a:r>
            <a:r>
              <a:rPr lang="en-US" altLang="ko-KR" sz="800" dirty="0"/>
              <a:t>_</a:t>
            </a:r>
            <a:r>
              <a:rPr lang="ko-KR" altLang="en-US" sz="800" dirty="0" err="1"/>
              <a:t>이승현이사님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확인 필요</a:t>
            </a:r>
            <a:endParaRPr lang="en-US" altLang="ko-KR" sz="800" dirty="0">
              <a:solidFill>
                <a:srgbClr val="FF0000"/>
              </a:solidFill>
            </a:endParaRPr>
          </a:p>
          <a:p>
            <a:pPr>
              <a:buAutoNum type="arabicPeriod" startAt="3"/>
            </a:pPr>
            <a:endParaRPr lang="en-US" altLang="ko-KR" sz="800" dirty="0"/>
          </a:p>
          <a:p>
            <a:pPr>
              <a:buAutoNum type="arabicPeriod" startAt="3"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*</a:t>
            </a:r>
            <a:r>
              <a:rPr lang="ko-KR" altLang="en-US" sz="800" dirty="0"/>
              <a:t>붉은색 항목은 필수 입력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** </a:t>
            </a:r>
            <a:r>
              <a:rPr lang="ko-KR" altLang="en-US" sz="800" dirty="0">
                <a:solidFill>
                  <a:srgbClr val="FF0000"/>
                </a:solidFill>
              </a:rPr>
              <a:t>일괄등록으로 회원가입 후 최초 본인인증시는 등록된 내용 확인 페이지인 수정가능한 페이지 보여 짐</a:t>
            </a:r>
            <a:r>
              <a:rPr lang="en-US" altLang="ko-KR" sz="800" dirty="0">
                <a:solidFill>
                  <a:srgbClr val="FF0000"/>
                </a:solidFill>
              </a:rPr>
              <a:t>. edr_v2/mobile/member/modify.html</a:t>
            </a:r>
          </a:p>
          <a:p>
            <a:pPr marL="228600" indent="-228600">
              <a:buAutoNum type="arabicPeriod" startAt="2"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**   </a:t>
            </a:r>
            <a:r>
              <a:rPr lang="ko-KR" altLang="en-US" sz="800" dirty="0"/>
              <a:t>비밀번호 설명한 조건이 맞는지 확인 필요</a:t>
            </a: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*** 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 </a:t>
            </a:r>
            <a:r>
              <a:rPr lang="ko-KR" altLang="en-US" sz="800" dirty="0"/>
              <a:t>성별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 </a:t>
            </a:r>
            <a:r>
              <a:rPr lang="en-US" altLang="ko-KR" sz="800" dirty="0"/>
              <a:t>:  </a:t>
            </a:r>
            <a:r>
              <a:rPr lang="ko-KR" altLang="en-US" sz="800" dirty="0"/>
              <a:t>본인확인 절차에서 입력된 내용 보여지게 함</a:t>
            </a:r>
            <a:r>
              <a:rPr lang="en-US" altLang="ko-KR" sz="800" dirty="0"/>
              <a:t>.(</a:t>
            </a:r>
            <a:r>
              <a:rPr lang="ko-KR" altLang="en-US" sz="800" dirty="0" err="1"/>
              <a:t>성별값으로</a:t>
            </a:r>
            <a:r>
              <a:rPr lang="ko-KR" altLang="en-US" sz="800" dirty="0"/>
              <a:t> 성별 자동 활성화 되도록 함</a:t>
            </a:r>
            <a:r>
              <a:rPr lang="en-US" altLang="ko-KR" sz="800" dirty="0"/>
              <a:t>.)</a:t>
            </a:r>
            <a:br>
              <a:rPr lang="en-US" altLang="ko-KR" sz="800" dirty="0"/>
            </a:br>
            <a:endParaRPr lang="en-US" altLang="ko-KR" sz="800" dirty="0"/>
          </a:p>
          <a:p>
            <a:pPr>
              <a:buAutoNum type="arabicPeriod" startAt="9"/>
            </a:pPr>
            <a:r>
              <a:rPr lang="ko-KR" altLang="en-US" sz="800" dirty="0"/>
              <a:t>회원가입 </a:t>
            </a:r>
            <a:r>
              <a:rPr lang="en-US" altLang="ko-KR" sz="800" dirty="0"/>
              <a:t>: </a:t>
            </a:r>
            <a:r>
              <a:rPr lang="ko-KR" altLang="en-US" sz="800" dirty="0"/>
              <a:t>저장 후 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member/join_result.html </a:t>
            </a:r>
            <a:r>
              <a:rPr lang="ko-KR" altLang="en-US" sz="800" dirty="0"/>
              <a:t>로 이동</a:t>
            </a:r>
            <a:endParaRPr lang="en-US" altLang="ko-KR" sz="800" dirty="0"/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>
              <a:buAutoNum type="arabicPeriod" startAt="10"/>
            </a:pPr>
            <a:r>
              <a:rPr lang="ko-KR" altLang="en-US" sz="800" dirty="0"/>
              <a:t>취소 </a:t>
            </a:r>
            <a:r>
              <a:rPr lang="en-US" altLang="ko-KR" sz="800" dirty="0"/>
              <a:t>: return</a:t>
            </a:r>
            <a:r>
              <a:rPr lang="ko-KR" altLang="en-US" sz="800" dirty="0"/>
              <a:t> </a:t>
            </a:r>
            <a:r>
              <a:rPr lang="en-US" altLang="ko-KR" sz="800" dirty="0"/>
              <a:t>page</a:t>
            </a:r>
            <a:r>
              <a:rPr lang="ko-KR" altLang="en-US" sz="800" dirty="0"/>
              <a:t> </a:t>
            </a:r>
            <a:r>
              <a:rPr lang="en-US" altLang="ko-KR" sz="800" dirty="0"/>
              <a:t>–</a:t>
            </a:r>
            <a:r>
              <a:rPr lang="ko-KR" altLang="en-US" sz="800" dirty="0"/>
              <a:t> </a:t>
            </a:r>
            <a:r>
              <a:rPr lang="en-US" altLang="ko-KR" sz="800" dirty="0"/>
              <a:t>home</a:t>
            </a:r>
          </a:p>
          <a:p>
            <a:pPr>
              <a:buAutoNum type="arabicPeriod" startAt="10"/>
            </a:pP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edr_v2/mobile/member/join.html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_</a:t>
            </a:r>
            <a:r>
              <a:rPr lang="ko-KR" altLang="en-US" dirty="0"/>
              <a:t>정보입력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332656" y="199568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B9F763-29D5-4E5F-9A3A-915310CA869C}"/>
              </a:ext>
            </a:extLst>
          </p:cNvPr>
          <p:cNvSpPr txBox="1"/>
          <p:nvPr/>
        </p:nvSpPr>
        <p:spPr>
          <a:xfrm>
            <a:off x="1303484" y="134761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B05D070-BACA-44C8-A2A3-CB1D5253252C}"/>
              </a:ext>
            </a:extLst>
          </p:cNvPr>
          <p:cNvSpPr txBox="1"/>
          <p:nvPr/>
        </p:nvSpPr>
        <p:spPr>
          <a:xfrm>
            <a:off x="340016" y="2716927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1F34CB5-08A9-4305-86F6-326E598247F5}"/>
              </a:ext>
            </a:extLst>
          </p:cNvPr>
          <p:cNvSpPr txBox="1"/>
          <p:nvPr/>
        </p:nvSpPr>
        <p:spPr>
          <a:xfrm>
            <a:off x="358623" y="502199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F46DDF-7BB8-4606-A0FE-C855F11C9695}"/>
              </a:ext>
            </a:extLst>
          </p:cNvPr>
          <p:cNvSpPr txBox="1"/>
          <p:nvPr/>
        </p:nvSpPr>
        <p:spPr>
          <a:xfrm>
            <a:off x="349944" y="550290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918739E-730B-43C2-927F-393D90DC4291}"/>
              </a:ext>
            </a:extLst>
          </p:cNvPr>
          <p:cNvSpPr txBox="1"/>
          <p:nvPr/>
        </p:nvSpPr>
        <p:spPr>
          <a:xfrm>
            <a:off x="374471" y="582583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2E4411-C9AB-44FB-8823-47E064FEED19}"/>
              </a:ext>
            </a:extLst>
          </p:cNvPr>
          <p:cNvSpPr txBox="1"/>
          <p:nvPr/>
        </p:nvSpPr>
        <p:spPr>
          <a:xfrm>
            <a:off x="914256" y="667620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F14F242-AD4F-4E4A-9D67-B1FB240615B2}"/>
              </a:ext>
            </a:extLst>
          </p:cNvPr>
          <p:cNvSpPr txBox="1"/>
          <p:nvPr/>
        </p:nvSpPr>
        <p:spPr>
          <a:xfrm>
            <a:off x="914256" y="7111613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BB2C43-AE7B-46FE-AF5C-D01890151A97}"/>
              </a:ext>
            </a:extLst>
          </p:cNvPr>
          <p:cNvSpPr txBox="1"/>
          <p:nvPr/>
        </p:nvSpPr>
        <p:spPr>
          <a:xfrm>
            <a:off x="929949" y="905247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8BE16D-CCEE-498E-B1C8-C590ACB3F8F6}"/>
              </a:ext>
            </a:extLst>
          </p:cNvPr>
          <p:cNvSpPr txBox="1"/>
          <p:nvPr/>
        </p:nvSpPr>
        <p:spPr>
          <a:xfrm>
            <a:off x="965860" y="963933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0DDE1E-CE16-4E35-A30C-1C27E590A81C}"/>
              </a:ext>
            </a:extLst>
          </p:cNvPr>
          <p:cNvSpPr txBox="1"/>
          <p:nvPr/>
        </p:nvSpPr>
        <p:spPr>
          <a:xfrm>
            <a:off x="2204864" y="9639332"/>
            <a:ext cx="207344" cy="19581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10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7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7216B6-6DE2-47CB-B03F-C906A000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24365"/>
            <a:ext cx="2664295" cy="473652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확인 </a:t>
            </a:r>
            <a:r>
              <a:rPr lang="en-US" altLang="ko-KR" dirty="0"/>
              <a:t>: edr_v2/mobile/index.html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edr_v2/mobile/member/join_result.html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회원가입 완료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25878" y="314781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476DFB-1C19-447C-B947-837F120E3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3" y="295403"/>
            <a:ext cx="2709365" cy="481664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800" dirty="0"/>
              <a:t>아이디 비밀번호 </a:t>
            </a:r>
            <a:r>
              <a:rPr lang="en-US" altLang="ko-KR" sz="800" dirty="0"/>
              <a:t>: </a:t>
            </a:r>
            <a:r>
              <a:rPr lang="ko-KR" altLang="en-US" sz="800" dirty="0"/>
              <a:t>클릭하면 글자 없어짐</a:t>
            </a:r>
            <a:r>
              <a:rPr lang="en-US" altLang="ko-KR" sz="800" dirty="0"/>
              <a:t>.(</a:t>
            </a:r>
            <a:r>
              <a:rPr lang="en-US" altLang="ko-KR" sz="800" dirty="0" err="1"/>
              <a:t>onfocus</a:t>
            </a:r>
            <a:r>
              <a:rPr lang="en-US" altLang="ko-KR" sz="800" dirty="0"/>
              <a:t>="</a:t>
            </a:r>
            <a:r>
              <a:rPr lang="en-US" altLang="ko-KR" sz="800" dirty="0" err="1"/>
              <a:t>this.value</a:t>
            </a:r>
            <a:r>
              <a:rPr lang="en-US" altLang="ko-KR" sz="800" dirty="0"/>
              <a:t>=''") 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sz="800" dirty="0"/>
              <a:t>로그인 </a:t>
            </a:r>
            <a:r>
              <a:rPr lang="en-US" altLang="ko-KR" sz="800" dirty="0"/>
              <a:t>: </a:t>
            </a:r>
            <a:r>
              <a:rPr lang="ko-KR" altLang="en-US" sz="800" dirty="0"/>
              <a:t>로그인 되면 로그인  직전 화면으로 이동 </a:t>
            </a:r>
            <a:r>
              <a:rPr lang="en-US" altLang="ko-KR" sz="800" dirty="0"/>
              <a:t>(</a:t>
            </a:r>
            <a:r>
              <a:rPr lang="ko-KR" altLang="en-US" sz="800" dirty="0"/>
              <a:t>로그인이 필요했던 화면 </a:t>
            </a:r>
            <a:r>
              <a:rPr lang="en-US" altLang="ko-KR" sz="800" dirty="0"/>
              <a:t>- 1:1</a:t>
            </a:r>
            <a:r>
              <a:rPr lang="ko-KR" altLang="en-US" sz="800" dirty="0"/>
              <a:t>쪽지에서 로그인 필요로 로그인 되면 로그인 후 </a:t>
            </a:r>
            <a:r>
              <a:rPr lang="en-US" altLang="ko-KR" sz="800" dirty="0"/>
              <a:t>1:1</a:t>
            </a:r>
            <a:r>
              <a:rPr lang="ko-KR" altLang="en-US" sz="800" dirty="0"/>
              <a:t>쪽지 화면으로 이동</a:t>
            </a:r>
            <a:r>
              <a:rPr lang="en-US" altLang="ko-KR" sz="800" dirty="0"/>
              <a:t>)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342900" indent="-342900" defTabSz="914400">
              <a:spcBef>
                <a:spcPts val="0"/>
              </a:spcBef>
              <a:buFontTx/>
              <a:buAutoNum type="arabicPeriod"/>
              <a:defRPr/>
            </a:pPr>
            <a:r>
              <a:rPr lang="ko-KR" altLang="en-US" sz="800" dirty="0"/>
              <a:t>회원가입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Edr_v2/mobile/member/agree.html</a:t>
            </a:r>
          </a:p>
          <a:p>
            <a:pPr marL="342900" lvl="0" indent="-342900" defTabSz="914400">
              <a:spcBef>
                <a:spcPts val="0"/>
              </a:spcBef>
              <a:buFontTx/>
              <a:buAutoNum type="arabicPeriod"/>
              <a:defRPr/>
            </a:pPr>
            <a:endParaRPr lang="en-US" altLang="ko-KR" sz="800" dirty="0"/>
          </a:p>
          <a:p>
            <a:pPr marL="342900" lvl="0" indent="-342900" defTabSz="914400">
              <a:spcBef>
                <a:spcPts val="0"/>
              </a:spcBef>
              <a:buFontTx/>
              <a:buAutoNum type="arabicPeriod"/>
              <a:defRPr/>
            </a:pPr>
            <a:endParaRPr lang="en-US" altLang="ko-KR" sz="800" dirty="0"/>
          </a:p>
          <a:p>
            <a:pPr marL="342900" lvl="0" indent="-342900" defTabSz="914400">
              <a:spcBef>
                <a:spcPts val="0"/>
              </a:spcBef>
              <a:buFontTx/>
              <a:buAutoNum type="arabicPeriod"/>
              <a:defRPr/>
            </a:pPr>
            <a:r>
              <a:rPr lang="ko-KR" altLang="en-US" sz="800" dirty="0"/>
              <a:t>아이디 찾기 </a:t>
            </a:r>
            <a:r>
              <a:rPr lang="en-US" altLang="ko-KR" sz="800" dirty="0"/>
              <a:t>/ </a:t>
            </a:r>
            <a:r>
              <a:rPr lang="ko-KR" altLang="en-US" sz="800" dirty="0"/>
              <a:t>비밀번호 찾기 화면으로 이동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Erd_v2/mobile/member/id_search.html</a:t>
            </a:r>
            <a:br>
              <a:rPr lang="en-US" altLang="ko-KR" sz="800" dirty="0"/>
            </a:br>
            <a:r>
              <a:rPr lang="en-US" altLang="ko-KR" sz="800" dirty="0"/>
              <a:t>Edr_v2/mobile/member/pwd_search.html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** </a:t>
            </a:r>
            <a:r>
              <a:rPr lang="ko-KR" altLang="en-US" sz="800" dirty="0"/>
              <a:t>일괄등록 후 최초 회원로그인 시 본인인증 가능하도록 구현</a:t>
            </a: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Alert (</a:t>
            </a:r>
            <a:r>
              <a:rPr lang="ko-KR" altLang="en-US" sz="800" dirty="0"/>
              <a:t>최초 로그인 시 이용약관 동의 및 본인인증을 진행해야 합니다</a:t>
            </a:r>
            <a:r>
              <a:rPr lang="en-US" altLang="ko-KR" sz="800" dirty="0"/>
              <a:t>.)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return</a:t>
            </a:r>
            <a:r>
              <a:rPr lang="ko-KR" altLang="en-US" sz="800" dirty="0"/>
              <a:t> </a:t>
            </a:r>
            <a:r>
              <a:rPr lang="en-US" altLang="ko-KR" sz="800" dirty="0"/>
              <a:t>page : </a:t>
            </a:r>
            <a:r>
              <a:rPr lang="ko-KR" altLang="en-US" sz="800" dirty="0"/>
              <a:t>회원가입 본인인증 화면으로 이동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Edr_v2/mobile/member/agree.html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edr_v2/mobile/member/login.html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812590" y="192367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812590" y="314781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84ED32-2B6B-4780-8345-DC72CC26E820}"/>
              </a:ext>
            </a:extLst>
          </p:cNvPr>
          <p:cNvSpPr txBox="1"/>
          <p:nvPr/>
        </p:nvSpPr>
        <p:spPr>
          <a:xfrm>
            <a:off x="812590" y="4022211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B530A0-EB5B-4FDE-B27D-347E090C567E}"/>
              </a:ext>
            </a:extLst>
          </p:cNvPr>
          <p:cNvSpPr txBox="1"/>
          <p:nvPr/>
        </p:nvSpPr>
        <p:spPr>
          <a:xfrm>
            <a:off x="812590" y="4418605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50E830-7686-415B-A044-D4CCAB5C5EB0}"/>
              </a:ext>
            </a:extLst>
          </p:cNvPr>
          <p:cNvSpPr txBox="1"/>
          <p:nvPr/>
        </p:nvSpPr>
        <p:spPr>
          <a:xfrm>
            <a:off x="812590" y="358380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05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800" dirty="0"/>
              <a:t>조회하기 </a:t>
            </a:r>
            <a:r>
              <a:rPr lang="en-US" altLang="ko-KR" sz="800" dirty="0"/>
              <a:t>: </a:t>
            </a:r>
            <a:r>
              <a:rPr lang="ko-KR" altLang="en-US" sz="800" dirty="0"/>
              <a:t>결과값 화면으로 이동</a:t>
            </a: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208E2DC-1A44-431A-B9C6-DCC5CAA3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02446"/>
            <a:ext cx="2708920" cy="48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1DDEA8-F916-40E4-BA2E-787A06A3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8288"/>
            <a:ext cx="2650943" cy="4712787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확인 </a:t>
            </a:r>
            <a:r>
              <a:rPr lang="en-US" altLang="ko-KR" sz="800" dirty="0"/>
              <a:t>: </a:t>
            </a:r>
            <a:r>
              <a:rPr lang="ko-KR" altLang="en-US" sz="800" dirty="0"/>
              <a:t>로그인 화면으로 이동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700" dirty="0"/>
              <a:t>edr_v2/mobile/member/login.html</a:t>
            </a: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edr_v2/mobile/member/id_search2.html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017288" y="307580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6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800" dirty="0"/>
              <a:t>조회하기 </a:t>
            </a:r>
            <a:r>
              <a:rPr lang="en-US" altLang="ko-KR" sz="800" dirty="0"/>
              <a:t>: </a:t>
            </a:r>
            <a:r>
              <a:rPr lang="ko-KR" altLang="en-US" sz="800" dirty="0"/>
              <a:t>결과값 화면으로 이동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edr_v2/mobile/member/pwd_search2.html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15B987-F40D-42AA-93B6-F17C51DB0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6611"/>
            <a:ext cx="2696120" cy="4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42144"/>
              </p:ext>
            </p:extLst>
          </p:nvPr>
        </p:nvGraphicFramePr>
        <p:xfrm>
          <a:off x="163209" y="1109588"/>
          <a:ext cx="6473577" cy="3146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2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8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83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5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7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67750" marR="67750" marT="24481" marB="2448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67750" marR="67750" marT="24481" marB="2448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67750" marR="67750" marT="24481" marB="2448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7750" marR="67750" marT="24481" marB="2448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8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5811">
                <a:tc>
                  <a:txBody>
                    <a:bodyPr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7750" marR="67750" marT="24481" marB="2448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99E8F8-F5A6-4A03-9756-95FC2409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7" y="295428"/>
            <a:ext cx="2664296" cy="47365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현재화면은 회원정보 수정 시 비밀번호 변경과 동일한 화면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비밀번호 찾기에서 들어온 경우는 기존비밀번호 항목 없음</a:t>
            </a:r>
            <a:r>
              <a:rPr lang="en-US" altLang="ko-KR" dirty="0"/>
              <a:t>. 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비밀번호 </a:t>
            </a:r>
            <a:r>
              <a:rPr lang="ko-KR" altLang="en-US" dirty="0" err="1"/>
              <a:t>변경후</a:t>
            </a:r>
            <a:r>
              <a:rPr lang="ko-KR" altLang="en-US" dirty="0"/>
              <a:t> 회원정보 수정으로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edr_v2/mobile/member/pwd_change.html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46770" y="228371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1061094" y="46686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1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A675AB-FD8D-48AB-9E4E-7DB9993E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9326"/>
            <a:ext cx="2661017" cy="473069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800" dirty="0"/>
              <a:t>1. edr_v2/mobile/member/center_join.html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값 없이 버튼 선택 </a:t>
            </a:r>
            <a:r>
              <a:rPr lang="en-US" altLang="ko-KR" sz="800" dirty="0"/>
              <a:t>(alert “</a:t>
            </a:r>
            <a:r>
              <a:rPr lang="ko-KR" altLang="en-US" sz="800" dirty="0"/>
              <a:t>소속 기관명을 입력해주세요</a:t>
            </a:r>
            <a:r>
              <a:rPr lang="en-US" altLang="ko-KR" sz="800" dirty="0"/>
              <a:t>.”)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edr_v2/mobile/member/center_search.html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기관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40223" y="285978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898623" y="156363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32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1A49A70-96D9-4334-8DD2-5E4288B6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" y="292005"/>
            <a:ext cx="2721211" cy="483770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800" dirty="0"/>
              <a:t>1. edr_v2/mobile/member/center_join.html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어린이집 데이터 단위 별로 묶음 처리하여 선택 가능하도록 한다</a:t>
            </a:r>
            <a:r>
              <a:rPr lang="en-US" altLang="ko-KR" sz="800" dirty="0"/>
              <a:t>. (</a:t>
            </a:r>
            <a:r>
              <a:rPr lang="ko-KR" altLang="en-US" sz="800" dirty="0"/>
              <a:t>선택버튼 따로 없음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 </a:t>
            </a:r>
            <a:r>
              <a:rPr lang="ko-KR" altLang="en-US" sz="800" dirty="0"/>
              <a:t>기관 선택</a:t>
            </a:r>
            <a:r>
              <a:rPr lang="en-US" altLang="ko-KR" sz="800" dirty="0"/>
              <a:t> : </a:t>
            </a:r>
          </a:p>
          <a:p>
            <a:pPr marL="0" indent="0">
              <a:buNone/>
            </a:pPr>
            <a:r>
              <a:rPr lang="en-US" altLang="ko-KR" sz="800" dirty="0" err="1"/>
              <a:t>edr</a:t>
            </a:r>
            <a:r>
              <a:rPr lang="en-US" altLang="ko-KR" sz="800" dirty="0"/>
              <a:t>_ v2/mobile/center_result.html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소속 기관명 검색 결과 정렬순서는 </a:t>
            </a:r>
            <a:r>
              <a:rPr lang="ko-KR" altLang="en-US" sz="800" dirty="0" err="1"/>
              <a:t>어린이집명</a:t>
            </a:r>
            <a:r>
              <a:rPr lang="en-US" altLang="ko-KR" sz="800" dirty="0"/>
              <a:t>(</a:t>
            </a:r>
            <a:r>
              <a:rPr lang="ko-KR" altLang="en-US" sz="800" dirty="0"/>
              <a:t>기관명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원장명</a:t>
            </a:r>
            <a:r>
              <a:rPr lang="en-US" altLang="ko-KR" sz="800" dirty="0"/>
              <a:t>(</a:t>
            </a:r>
            <a:r>
              <a:rPr lang="ko-KR" altLang="en-US" sz="800" dirty="0"/>
              <a:t>대표자명</a:t>
            </a:r>
            <a:r>
              <a:rPr lang="en-US" altLang="ko-KR" sz="800" dirty="0"/>
              <a:t>)</a:t>
            </a:r>
            <a:r>
              <a:rPr lang="ko-KR" altLang="en-US" sz="800" dirty="0"/>
              <a:t> 순서입니다</a:t>
            </a:r>
            <a:r>
              <a:rPr lang="en-US" altLang="ko-KR" sz="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916832" y="0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edr_v2/mobile/member/center_search.html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기관검색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72702" y="44439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329233" y="285978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4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F3BDEF2-2CE0-4059-8664-F39EEAEA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9" y="301868"/>
            <a:ext cx="2162403" cy="54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주소검색 </a:t>
            </a:r>
            <a:r>
              <a:rPr lang="en-US" altLang="ko-KR" sz="800" dirty="0"/>
              <a:t>: </a:t>
            </a:r>
            <a:r>
              <a:rPr lang="en-US" altLang="ko-KR" sz="800" dirty="0" err="1"/>
              <a:t>daum</a:t>
            </a:r>
            <a:r>
              <a:rPr lang="en-US" altLang="ko-KR" sz="800" dirty="0"/>
              <a:t> </a:t>
            </a:r>
            <a:r>
              <a:rPr lang="ko-KR" altLang="en-US" sz="800" dirty="0"/>
              <a:t>우편번호 서비스 연동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사업자등록증 </a:t>
            </a:r>
            <a:r>
              <a:rPr lang="en-US" altLang="ko-KR" sz="800" dirty="0"/>
              <a:t>: </a:t>
            </a:r>
            <a:r>
              <a:rPr lang="ko-KR" altLang="en-US" sz="800" dirty="0"/>
              <a:t>파일첨부 가능하도록 합니다</a:t>
            </a:r>
            <a:r>
              <a:rPr lang="en-US" altLang="ko-KR" sz="800" dirty="0"/>
              <a:t>. (</a:t>
            </a:r>
            <a:r>
              <a:rPr lang="ko-KR" altLang="en-US" sz="800" dirty="0"/>
              <a:t>필수요소는 아님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2-1. email </a:t>
            </a:r>
            <a:r>
              <a:rPr lang="ko-KR" altLang="en-US" sz="800" dirty="0"/>
              <a:t>링크 시 이메일 전송 가능하도록 함</a:t>
            </a:r>
            <a:r>
              <a:rPr lang="en-US" altLang="ko-KR" sz="800" dirty="0"/>
              <a:t>. </a:t>
            </a:r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3.   </a:t>
            </a:r>
            <a:r>
              <a:rPr lang="ko-KR" altLang="en-US" sz="800" dirty="0"/>
              <a:t>확인 </a:t>
            </a:r>
            <a:r>
              <a:rPr lang="en-US" altLang="ko-KR" sz="800" dirty="0"/>
              <a:t>: Edr_v2/mobile/member/center_search.html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   </a:t>
            </a:r>
            <a:r>
              <a:rPr lang="ko-KR" altLang="en-US" sz="800" dirty="0"/>
              <a:t>취소 </a:t>
            </a:r>
            <a:r>
              <a:rPr lang="en-US" altLang="ko-KR" sz="800" dirty="0"/>
              <a:t>: alert(“</a:t>
            </a:r>
            <a:r>
              <a:rPr lang="ko-KR" altLang="en-US" sz="800" dirty="0"/>
              <a:t>정말 취소하시겠습니까</a:t>
            </a:r>
            <a:r>
              <a:rPr lang="en-US" altLang="ko-KR" sz="800" dirty="0"/>
              <a:t>?”) 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/>
              <a:t>확인</a:t>
            </a:r>
            <a:r>
              <a:rPr lang="en-US" altLang="ko-KR" sz="800" dirty="0"/>
              <a:t>:  Edr_v2/mobile/member/center_search.html</a:t>
            </a:r>
          </a:p>
          <a:p>
            <a:pPr marL="0" indent="0">
              <a:buNone/>
            </a:pPr>
            <a:r>
              <a:rPr lang="ko-KR" altLang="en-US" sz="800" dirty="0"/>
              <a:t>취소 </a:t>
            </a:r>
            <a:r>
              <a:rPr lang="en-US" altLang="ko-KR" sz="800" dirty="0"/>
              <a:t>: </a:t>
            </a:r>
            <a:r>
              <a:rPr lang="ko-KR" altLang="en-US" sz="800" dirty="0"/>
              <a:t>현재화면 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/>
              <a:t>수정페이지 </a:t>
            </a:r>
            <a:r>
              <a:rPr lang="en-US" altLang="ko-KR" sz="800" dirty="0"/>
              <a:t>: Edr_v2/mobile/member/center_modify.html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비용수급사업장 번호 </a:t>
            </a:r>
            <a:r>
              <a:rPr lang="en-US" altLang="ko-KR" sz="800" dirty="0"/>
              <a:t>: </a:t>
            </a:r>
            <a:r>
              <a:rPr lang="ko-KR" altLang="en-US" sz="800" dirty="0"/>
              <a:t>사업자 등록번호와 동일한 번호인데 끝 </a:t>
            </a:r>
            <a:r>
              <a:rPr lang="en-US" altLang="ko-KR" sz="800" dirty="0"/>
              <a:t>1</a:t>
            </a:r>
            <a:r>
              <a:rPr lang="ko-KR" altLang="en-US" sz="800" dirty="0"/>
              <a:t>자리가 달라지는 번호입니다</a:t>
            </a:r>
            <a:r>
              <a:rPr lang="en-US" altLang="ko-KR" sz="800" dirty="0"/>
              <a:t>.   </a:t>
            </a:r>
            <a:r>
              <a:rPr lang="ko-KR" altLang="en-US" sz="800" dirty="0"/>
              <a:t>입력 시 사업자등록번호 </a:t>
            </a:r>
            <a:r>
              <a:rPr lang="en-US" altLang="ko-KR" sz="800" dirty="0"/>
              <a:t>10</a:t>
            </a:r>
            <a:r>
              <a:rPr lang="ko-KR" altLang="en-US" sz="800" dirty="0"/>
              <a:t>자리와 동일한지 체크 되기 바랍니다</a:t>
            </a:r>
            <a:r>
              <a:rPr lang="en-US" altLang="ko-KR" sz="800" dirty="0"/>
              <a:t>.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**</a:t>
            </a:r>
            <a:r>
              <a:rPr lang="ko-KR" altLang="en-US" sz="800" dirty="0"/>
              <a:t>빨강색 항목명은 필수 </a:t>
            </a:r>
            <a:r>
              <a:rPr lang="ko-KR" altLang="en-US" sz="800" dirty="0" err="1"/>
              <a:t>입력값입니다</a:t>
            </a:r>
            <a:r>
              <a:rPr lang="en-US" altLang="ko-KR" sz="800" dirty="0"/>
              <a:t>. </a:t>
            </a: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edr_v2/mobile/member/center_join.html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기관등록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366522" y="34358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315783" y="173797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366522" y="5076921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484199-3201-449E-B411-69116CD9B027}"/>
              </a:ext>
            </a:extLst>
          </p:cNvPr>
          <p:cNvSpPr txBox="1"/>
          <p:nvPr/>
        </p:nvSpPr>
        <p:spPr>
          <a:xfrm>
            <a:off x="327989" y="4645818"/>
            <a:ext cx="207344" cy="19581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4A8525-66C6-4C33-9FFB-95475CE1BAA8}"/>
              </a:ext>
            </a:extLst>
          </p:cNvPr>
          <p:cNvSpPr txBox="1"/>
          <p:nvPr/>
        </p:nvSpPr>
        <p:spPr>
          <a:xfrm>
            <a:off x="320789" y="2010215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0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50E0E9-F010-4670-A8EA-59ED4D38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2641455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dirty="0"/>
              <a:t>확인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학습신청시 이동</a:t>
            </a:r>
            <a:r>
              <a:rPr lang="en-US" altLang="ko-KR" dirty="0"/>
              <a:t>(edr_v2/mobile/course/special_course_detail.html)-  </a:t>
            </a:r>
          </a:p>
          <a:p>
            <a:pPr marL="0" indent="0">
              <a:buNone/>
            </a:pPr>
            <a:r>
              <a:rPr lang="en-US" altLang="ko-KR" dirty="0"/>
              <a:t> edr_v2/mobile/course/course_take_accept.html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회원정보수정 시 이동 </a:t>
            </a:r>
            <a:r>
              <a:rPr lang="en-US" altLang="ko-KR" dirty="0"/>
              <a:t>(edr_v2/mobile/member/mypage_modify.html )- </a:t>
            </a:r>
            <a:r>
              <a:rPr lang="ko-KR" altLang="en-US" dirty="0"/>
              <a:t>회원정보수정 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소속어린이집 변경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기관검색   </a:t>
            </a:r>
            <a:r>
              <a:rPr lang="en-US" altLang="ko-KR" dirty="0"/>
              <a:t>edr_v2/mobile/member/center_search.html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 </a:t>
            </a:r>
            <a:r>
              <a:rPr lang="en-US" altLang="ko-KR" dirty="0"/>
              <a:t>edr_v2/mobile/member/center_view.html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기관정보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889758" y="44439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853750" y="493464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edr</a:t>
            </a:r>
            <a:r>
              <a:rPr lang="en-US" altLang="ko-KR" dirty="0"/>
              <a:t>_ v2/mobile/center_result.html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58A682-50A4-49B5-8241-9709472F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2" y="279801"/>
            <a:ext cx="2664591" cy="47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3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edr_v2/mobile/member/center_modify.html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기관정보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3E2AB3F-69A6-45C9-927A-61B6CA27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203347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06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42646" y="2301720"/>
            <a:ext cx="4800600" cy="1206134"/>
          </a:xfrm>
        </p:spPr>
        <p:txBody>
          <a:bodyPr/>
          <a:lstStyle/>
          <a:p>
            <a:r>
              <a:rPr lang="ko-KR" altLang="en-US" dirty="0"/>
              <a:t>회원정보수정</a:t>
            </a:r>
            <a:endParaRPr lang="en-US" altLang="ko-KR" dirty="0"/>
          </a:p>
          <a:p>
            <a:r>
              <a:rPr lang="ko-KR" altLang="en-US" dirty="0"/>
              <a:t>교육신청내역</a:t>
            </a:r>
            <a:endParaRPr lang="en-US" altLang="ko-KR" dirty="0"/>
          </a:p>
          <a:p>
            <a:r>
              <a:rPr lang="en-US" altLang="ko-KR" dirty="0"/>
              <a:t>1:1</a:t>
            </a:r>
            <a:r>
              <a:rPr lang="ko-KR" altLang="en-US" dirty="0"/>
              <a:t>문의</a:t>
            </a:r>
            <a:endParaRPr lang="en-US" altLang="ko-KR" dirty="0"/>
          </a:p>
          <a:p>
            <a:r>
              <a:rPr lang="ko-KR" altLang="en-US" dirty="0"/>
              <a:t>이용약관</a:t>
            </a:r>
            <a:endParaRPr lang="en-US" altLang="ko-KR" dirty="0"/>
          </a:p>
          <a:p>
            <a:r>
              <a:rPr lang="ko-KR" altLang="en-US" dirty="0"/>
              <a:t>개인정보처리방침</a:t>
            </a:r>
            <a:endParaRPr lang="en-US" altLang="ko-KR" dirty="0"/>
          </a:p>
          <a:p>
            <a:r>
              <a:rPr lang="ko-KR" altLang="en-US" dirty="0" err="1"/>
              <a:t>이메일주소</a:t>
            </a:r>
            <a:r>
              <a:rPr lang="ko-KR" altLang="en-US" dirty="0"/>
              <a:t> 무단수집거부</a:t>
            </a:r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A835D-8947-4686-9B80-1C1BEEAA91EC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4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D232AA-8008-4090-932E-6CFC5FBC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8032"/>
            <a:ext cx="2341041" cy="90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659978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동의한 약관 확인 </a:t>
            </a:r>
            <a:r>
              <a:rPr lang="en-US" altLang="ko-KR" sz="800" dirty="0"/>
              <a:t>Layer </a:t>
            </a:r>
            <a:r>
              <a:rPr lang="ko-KR" altLang="en-US" sz="800" dirty="0"/>
              <a:t>팝업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Edr_v2/mobile/member/myAgree.html</a:t>
            </a:r>
          </a:p>
          <a:p>
            <a:pPr marL="342900" lvl="0" indent="-342900" defTabSz="914400">
              <a:spcBef>
                <a:spcPts val="0"/>
              </a:spcBef>
              <a:buFontTx/>
              <a:buAutoNum type="arabicPeriod"/>
              <a:defRPr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/>
              <a:t>탭 키보드 사용시 다음 항목으로 커서 넘어가는지 확인 필요</a:t>
            </a: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어린이집 아닌 일반 기업인 경우는 </a:t>
            </a:r>
            <a:r>
              <a:rPr lang="ko-KR" altLang="en-US" sz="800" dirty="0"/>
              <a:t>특별직무 신청내역 </a:t>
            </a:r>
            <a:r>
              <a:rPr lang="en-US" altLang="ko-KR" sz="800" dirty="0"/>
              <a:t>- </a:t>
            </a:r>
            <a:r>
              <a:rPr lang="ko-KR" altLang="en-US" sz="800" dirty="0"/>
              <a:t>해당내용 없음</a:t>
            </a: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3.  </a:t>
            </a:r>
            <a:r>
              <a:rPr lang="ko-KR" altLang="en-US" sz="800" dirty="0"/>
              <a:t>아이디를 제외한 항목은 수정 가능하도록 함</a:t>
            </a:r>
            <a:r>
              <a:rPr lang="en-US" altLang="ko-KR" sz="800" dirty="0"/>
              <a:t>. </a:t>
            </a:r>
            <a:br>
              <a:rPr lang="en-US" altLang="ko-KR" sz="800" dirty="0"/>
            </a:br>
            <a:r>
              <a:rPr lang="ko-KR" altLang="en-US" sz="800" dirty="0"/>
              <a:t>수정 내용이 있을 경우 비밀번호 변경은 반드시 하도록 함</a:t>
            </a:r>
            <a:r>
              <a:rPr lang="en-US" altLang="ko-KR" sz="800" dirty="0"/>
              <a:t>. 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특별직무교육 교육신청 접수된 사람은 본인 검색 가능하도록 함</a:t>
            </a:r>
            <a:r>
              <a:rPr lang="en-US" altLang="ko-KR" sz="800" dirty="0"/>
              <a:t>.</a:t>
            </a:r>
          </a:p>
          <a:p>
            <a:pPr marL="228600" lvl="0" indent="-228600" defTabSz="914400">
              <a:spcBef>
                <a:spcPts val="0"/>
              </a:spcBef>
              <a:buFontTx/>
              <a:buAutoNum type="arabicPeriod"/>
              <a:defRPr/>
            </a:pP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4.  [</a:t>
            </a:r>
            <a:r>
              <a:rPr lang="ko-KR" altLang="en-US" sz="800" dirty="0"/>
              <a:t>정보수정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: alert(“</a:t>
            </a:r>
            <a:r>
              <a:rPr lang="ko-KR" altLang="en-US" sz="800" dirty="0"/>
              <a:t>회원정보가 수정되었습니다</a:t>
            </a:r>
            <a:r>
              <a:rPr lang="en-US" altLang="ko-KR" sz="800" dirty="0"/>
              <a:t>.”) return page-index.html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   [</a:t>
            </a:r>
            <a:r>
              <a:rPr lang="ko-KR" altLang="en-US" sz="800" dirty="0"/>
              <a:t>취소</a:t>
            </a:r>
            <a:r>
              <a:rPr lang="en-US" altLang="ko-KR" sz="800" dirty="0"/>
              <a:t>] : </a:t>
            </a:r>
            <a:r>
              <a:rPr lang="ko-KR" altLang="en-US" sz="800" dirty="0"/>
              <a:t>정말 취소하시겠습니까</a:t>
            </a:r>
            <a:r>
              <a:rPr lang="en-US" altLang="ko-KR" sz="800" dirty="0"/>
              <a:t>? [</a:t>
            </a:r>
            <a:r>
              <a:rPr lang="ko-KR" altLang="en-US" sz="800" dirty="0"/>
              <a:t>확인</a:t>
            </a:r>
            <a:r>
              <a:rPr lang="en-US" altLang="ko-KR" sz="800" dirty="0"/>
              <a:t>][</a:t>
            </a:r>
            <a:r>
              <a:rPr lang="ko-KR" altLang="en-US" sz="800" dirty="0"/>
              <a:t>취소</a:t>
            </a:r>
            <a:r>
              <a:rPr lang="en-US" altLang="ko-KR" sz="800" dirty="0"/>
              <a:t>]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edr_v2/mobile/member/mypage_modify.html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2420888" y="123931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228984" y="102386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332656" y="293179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170372-FE9F-476A-AFAD-2B7462F5C596}"/>
              </a:ext>
            </a:extLst>
          </p:cNvPr>
          <p:cNvSpPr txBox="1"/>
          <p:nvPr/>
        </p:nvSpPr>
        <p:spPr>
          <a:xfrm>
            <a:off x="505407" y="106366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E516E8-C30E-4F1B-8F39-0D0295A5C776}"/>
              </a:ext>
            </a:extLst>
          </p:cNvPr>
          <p:cNvSpPr txBox="1"/>
          <p:nvPr/>
        </p:nvSpPr>
        <p:spPr>
          <a:xfrm>
            <a:off x="1844824" y="1063072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844485A-31F8-4A41-BE4D-8A45AE87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8295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endParaRPr lang="en-US" altLang="ko-KR" sz="7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1. </a:t>
            </a:r>
            <a:r>
              <a:rPr lang="ko-KR" altLang="en-US" sz="700" dirty="0"/>
              <a:t>약관보기</a:t>
            </a:r>
            <a:r>
              <a:rPr lang="en-US" altLang="ko-KR" sz="700" dirty="0"/>
              <a:t>_</a:t>
            </a:r>
            <a:r>
              <a:rPr lang="ko-KR" altLang="en-US" sz="700" dirty="0" err="1"/>
              <a:t>레이어팝업</a:t>
            </a:r>
            <a:r>
              <a:rPr lang="ko-KR" altLang="en-US" sz="700" dirty="0"/>
              <a:t>     </a:t>
            </a:r>
            <a:r>
              <a:rPr lang="en-US" altLang="ko-KR" sz="700" dirty="0"/>
              <a:t>edr_v2/mobile/member/agree_contents01.html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지적재산권보호안내 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edr_v2/mobile/member/agree_contents02.html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개인정보 수집이용 동의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edr_v2/mobile/member/agree_contents03.html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개인정보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 제공동의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]</a:t>
            </a:r>
          </a:p>
          <a:p>
            <a:pPr marL="0" lvl="0" indent="0">
              <a:buNone/>
            </a:pPr>
            <a:r>
              <a:rPr lang="en-US" altLang="ko-KR" dirty="0" smtClean="0"/>
              <a:t>edr_v2/mobile/member/agree_contents04.html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수강확인 문자발송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edr_v2/mobile/member/agree_contents05.html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edr_v2/mobile/member/myAgree.html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동의한 약관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3018531" y="120359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52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4423A8-9923-44C8-BB0D-62625659A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7" y="288351"/>
            <a:ext cx="2664296" cy="47365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dirty="0"/>
              <a:t>닫기 </a:t>
            </a:r>
            <a:r>
              <a:rPr lang="en-US" altLang="ko-KR" dirty="0"/>
              <a:t>: edr_v2/mobile/member/myAgree.html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sz="700" dirty="0"/>
              <a:t>내용 </a:t>
            </a:r>
            <a:r>
              <a:rPr lang="en-US" altLang="ko-KR" sz="700" dirty="0"/>
              <a:t>: </a:t>
            </a:r>
            <a:r>
              <a:rPr lang="ko-KR" altLang="en-US" sz="700" dirty="0" err="1">
                <a:solidFill>
                  <a:schemeClr val="accent1"/>
                </a:solidFill>
              </a:rPr>
              <a:t>에듀알앤디평생교육원</a:t>
            </a:r>
            <a:r>
              <a:rPr lang="ko-KR" altLang="en-US" sz="700" dirty="0">
                <a:solidFill>
                  <a:schemeClr val="accent1"/>
                </a:solidFill>
              </a:rPr>
              <a:t> 웹사이트 개인정보보호 관련 동의서 전문</a:t>
            </a:r>
            <a:r>
              <a:rPr lang="en-US" altLang="ko-KR" sz="700" dirty="0">
                <a:solidFill>
                  <a:schemeClr val="accent1"/>
                </a:solidFill>
              </a:rPr>
              <a:t>.docx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sz="700" dirty="0"/>
              <a:t> </a:t>
            </a:r>
            <a:r>
              <a:rPr lang="en-US" altLang="ko-KR" sz="700" dirty="0"/>
              <a:t>edr_v2/mobile/member/agree_contents01.html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988840" y="41559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63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5A282CB-4CE1-443D-BB3C-6A853FC6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8032"/>
            <a:ext cx="2948135" cy="90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특별직무교육 대상자 확인 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edr_v2/mobile/member/member_check.html</a:t>
            </a:r>
            <a:endParaRPr lang="ko-KR" altLang="en-US" sz="800" dirty="0"/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 </a:t>
            </a:r>
            <a:r>
              <a:rPr lang="ko-KR" altLang="en-US" sz="800" dirty="0"/>
              <a:t>학습신청내역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dirty="0"/>
              <a:t> </a:t>
            </a:r>
            <a:r>
              <a:rPr lang="en-US" altLang="ko-KR" sz="800" dirty="0"/>
              <a:t>edr_v2/mobile/course/course_detail.html</a:t>
            </a:r>
            <a:endParaRPr lang="ko-KR" altLang="en-US" sz="800" dirty="0"/>
          </a:p>
          <a:p>
            <a:pPr marL="0" indent="0">
              <a:buNone/>
            </a:pPr>
            <a:r>
              <a:rPr lang="ko-KR" altLang="en-US" sz="800" dirty="0"/>
              <a:t>에서 신청한 학습자 노출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위탁훈련 첨부서류 </a:t>
            </a:r>
            <a:r>
              <a:rPr lang="en-US" altLang="ko-KR" sz="800" dirty="0"/>
              <a:t>zip</a:t>
            </a:r>
            <a:r>
              <a:rPr lang="ko-KR" altLang="en-US" sz="800" dirty="0"/>
              <a:t>으로 다운 가능하도록 함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>
                <a:solidFill>
                  <a:srgbClr val="FF0000"/>
                </a:solidFill>
              </a:rPr>
              <a:t>4</a:t>
            </a:r>
            <a:r>
              <a:rPr lang="ko-KR" altLang="en-US" sz="800" dirty="0">
                <a:solidFill>
                  <a:srgbClr val="FF0000"/>
                </a:solidFill>
              </a:rPr>
              <a:t>개 파일 </a:t>
            </a:r>
            <a:r>
              <a:rPr lang="en-US" altLang="ko-KR" sz="800" dirty="0">
                <a:solidFill>
                  <a:srgbClr val="FF0000"/>
                </a:solidFill>
              </a:rPr>
              <a:t>pdf</a:t>
            </a:r>
            <a:r>
              <a:rPr lang="ko-KR" altLang="en-US" sz="800" dirty="0">
                <a:solidFill>
                  <a:srgbClr val="FF0000"/>
                </a:solidFill>
              </a:rPr>
              <a:t>로 전달예정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파일 업로드 가능하도록 함</a:t>
            </a:r>
            <a:r>
              <a:rPr lang="en-US" altLang="ko-KR" sz="800" dirty="0"/>
              <a:t>.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위탁훈련 첨부서류 제출 방법 안내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700" dirty="0"/>
              <a:t>edr_v2/mobile/guide/guide05.Html</a:t>
            </a:r>
            <a:br>
              <a:rPr lang="en-US" altLang="ko-KR" sz="700" dirty="0"/>
            </a:br>
            <a:r>
              <a:rPr lang="en-US" altLang="ko-KR" sz="700" dirty="0"/>
              <a:t/>
            </a:r>
            <a:br>
              <a:rPr lang="en-US" altLang="ko-KR" sz="700" dirty="0"/>
            </a:b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edr_v2/mobile/member/mypage01.html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특별직무 신청내역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850959" y="199568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312560" y="285978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836551" y="689223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6A53BA-6741-489D-806C-7E010DA3E24E}"/>
              </a:ext>
            </a:extLst>
          </p:cNvPr>
          <p:cNvSpPr txBox="1"/>
          <p:nvPr/>
        </p:nvSpPr>
        <p:spPr>
          <a:xfrm>
            <a:off x="410391" y="725227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CCA63D-820D-4837-BCB7-9FEED8D0D9CE}"/>
              </a:ext>
            </a:extLst>
          </p:cNvPr>
          <p:cNvSpPr txBox="1"/>
          <p:nvPr/>
        </p:nvSpPr>
        <p:spPr>
          <a:xfrm>
            <a:off x="2132856" y="631616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5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Layer</a:t>
            </a:r>
            <a:r>
              <a:rPr lang="ko-KR" altLang="en-US" dirty="0"/>
              <a:t>팝업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AutoNum type="arabicPeriod"/>
            </a:pP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ko-KR" altLang="en-US" dirty="0"/>
              <a:t>이전화면</a:t>
            </a:r>
            <a:r>
              <a:rPr lang="en-US" altLang="ko-KR" dirty="0"/>
              <a:t>(edr_v2/mobile/member/mypage01.html)</a:t>
            </a:r>
            <a:r>
              <a:rPr lang="ko-KR" altLang="en-US" dirty="0"/>
              <a:t>으로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edr_v2/mobile/guide/guide05.html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위탁훈련서류 제출방법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689A07-891A-4A46-ACB9-888D4C8BF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" y="483522"/>
            <a:ext cx="342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9B3B5B-12BD-43F5-862B-E53C981A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24351"/>
            <a:ext cx="2478795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다음 교육일정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수료년도</a:t>
            </a:r>
            <a:r>
              <a:rPr lang="ko-KR" altLang="en-US" sz="800" dirty="0"/>
              <a:t> </a:t>
            </a:r>
            <a:r>
              <a:rPr lang="en-US" altLang="ko-KR" sz="800" dirty="0"/>
              <a:t>+ 24</a:t>
            </a:r>
            <a:r>
              <a:rPr lang="ko-KR" altLang="en-US" sz="800" dirty="0"/>
              <a:t>개월 날짜 노출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(</a:t>
            </a:r>
            <a:r>
              <a:rPr lang="ko-KR" altLang="en-US" sz="800" dirty="0"/>
              <a:t>년</a:t>
            </a:r>
            <a:r>
              <a:rPr lang="en-US" altLang="ko-KR" sz="800" dirty="0"/>
              <a:t>. </a:t>
            </a:r>
            <a:r>
              <a:rPr lang="ko-KR" altLang="en-US" sz="800" dirty="0"/>
              <a:t>월 만 노출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해당내용 보건복지부 보육사업안내 확인 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 </a:t>
            </a:r>
            <a:r>
              <a:rPr lang="en-US" altLang="ko-KR" sz="800" dirty="0"/>
              <a:t>edr_v2/mobile/guide/guide04.html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닫기 </a:t>
            </a:r>
            <a:r>
              <a:rPr lang="en-US" altLang="ko-KR" sz="800" dirty="0"/>
              <a:t>: </a:t>
            </a:r>
            <a:r>
              <a:rPr lang="ko-KR" altLang="en-US" sz="800" dirty="0"/>
              <a:t>이전화면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edr_v2/mobile/member/member_check.html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특별직무교육 대상자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61320" y="248689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476672" y="41559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955861" y="4819149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609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B71AEC-B654-497B-BE7A-A9D37315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5" y="302727"/>
            <a:ext cx="3037500" cy="54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en-US" altLang="ko-KR" sz="800" dirty="0"/>
              <a:t>edr_v2/mobile/member/mypage_check.html</a:t>
            </a:r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첨부파일 </a:t>
            </a:r>
            <a:r>
              <a:rPr lang="en-US" altLang="ko-KR" sz="800" dirty="0">
                <a:solidFill>
                  <a:schemeClr val="accent1"/>
                </a:solidFill>
              </a:rPr>
              <a:t>: 2019</a:t>
            </a:r>
            <a:r>
              <a:rPr lang="ko-KR" altLang="en-US" sz="800" dirty="0">
                <a:solidFill>
                  <a:schemeClr val="accent1"/>
                </a:solidFill>
              </a:rPr>
              <a:t>년 보육사업안내 책자의 일부분</a:t>
            </a:r>
            <a:r>
              <a:rPr lang="en-US" altLang="ko-KR" sz="800" dirty="0">
                <a:solidFill>
                  <a:schemeClr val="accent1"/>
                </a:solidFill>
              </a:rPr>
              <a:t>.</a:t>
            </a:r>
            <a:r>
              <a:rPr lang="en-US" altLang="ko-KR" sz="800" dirty="0" err="1">
                <a:solidFill>
                  <a:schemeClr val="accent1"/>
                </a:solidFill>
              </a:rPr>
              <a:t>hwp</a:t>
            </a: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edr_v2/mobile/guide/guide04.html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512168" cy="215615"/>
          </a:xfrm>
        </p:spPr>
        <p:txBody>
          <a:bodyPr/>
          <a:lstStyle/>
          <a:p>
            <a:r>
              <a:rPr lang="ko-KR" altLang="en-US" dirty="0"/>
              <a:t>해당내용 보건복지부 보육사업안내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85068" y="357986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830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701632F-0DC3-4AA8-BAA3-258893BF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3429000" cy="29718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로그인이 필요한 메뉴 전에 안내 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edr-v2/mobile/member/login_need.html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341927" y="293179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28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60F57F9-3DB6-4612-9CA6-4DA7BE76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9801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제목 선택 상세보기로 이동 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답변 제목 </a:t>
            </a:r>
            <a:r>
              <a:rPr lang="en-US" altLang="ko-KR" sz="800" dirty="0"/>
              <a:t>: A. </a:t>
            </a:r>
            <a:r>
              <a:rPr lang="ko-KR" altLang="en-US" sz="800" dirty="0"/>
              <a:t>질문</a:t>
            </a:r>
            <a:r>
              <a:rPr lang="en-US" altLang="ko-KR" sz="800" dirty="0"/>
              <a:t> </a:t>
            </a:r>
            <a:r>
              <a:rPr lang="ko-KR" altLang="en-US" sz="800" dirty="0"/>
              <a:t>제목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 </a:t>
            </a:r>
            <a:r>
              <a:rPr lang="ko-KR" altLang="en-US" sz="800" dirty="0"/>
              <a:t>글쓰기 </a:t>
            </a:r>
            <a:r>
              <a:rPr lang="en-US" altLang="ko-KR" sz="800" dirty="0"/>
              <a:t>: </a:t>
            </a:r>
            <a:r>
              <a:rPr lang="ko-KR" altLang="en-US" sz="800" dirty="0"/>
              <a:t> </a:t>
            </a:r>
            <a:r>
              <a:rPr lang="en-US" altLang="ko-KR" sz="800" dirty="0"/>
              <a:t>edr_v2/mobile/</a:t>
            </a:r>
            <a:r>
              <a:rPr lang="en-US" altLang="ko-KR" sz="800" dirty="0" err="1"/>
              <a:t>mypage</a:t>
            </a:r>
            <a:r>
              <a:rPr lang="en-US" altLang="ko-KR" sz="800" dirty="0"/>
              <a:t>/message.html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AutoNum type="arabicPeriod" startAt="3"/>
            </a:pPr>
            <a:r>
              <a:rPr lang="ko-KR" altLang="en-US" sz="800" dirty="0"/>
              <a:t>처리상태</a:t>
            </a:r>
            <a:r>
              <a:rPr lang="en-US" altLang="ko-KR" sz="800" dirty="0"/>
              <a:t> : </a:t>
            </a:r>
            <a:r>
              <a:rPr lang="ko-KR" altLang="en-US" sz="800" dirty="0"/>
              <a:t>답변 전</a:t>
            </a:r>
            <a:r>
              <a:rPr lang="en-US" altLang="ko-KR" sz="800" dirty="0"/>
              <a:t>- </a:t>
            </a:r>
            <a:r>
              <a:rPr lang="ko-KR" altLang="en-US" sz="800" dirty="0" err="1"/>
              <a:t>처리중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               </a:t>
            </a:r>
            <a:br>
              <a:rPr lang="en-US" altLang="ko-KR" sz="800" dirty="0"/>
            </a:br>
            <a:r>
              <a:rPr lang="en-US" altLang="ko-KR" sz="800" dirty="0"/>
              <a:t>              </a:t>
            </a:r>
            <a:r>
              <a:rPr lang="ko-KR" altLang="en-US" sz="800" dirty="0"/>
              <a:t>답변 후 </a:t>
            </a:r>
            <a:r>
              <a:rPr lang="en-US" altLang="ko-KR" sz="800" dirty="0"/>
              <a:t>- </a:t>
            </a:r>
            <a:r>
              <a:rPr lang="ko-KR" altLang="en-US" sz="800" dirty="0"/>
              <a:t>답변완료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</a:t>
            </a:r>
            <a:r>
              <a:rPr lang="en-US" altLang="ko-KR" dirty="0" err="1"/>
              <a:t>mypage</a:t>
            </a:r>
            <a:r>
              <a:rPr lang="en-US" altLang="ko-KR" dirty="0"/>
              <a:t>/message_list.html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525535" y="199568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1026606" y="372387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3225875" y="210340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83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BDDF60-2400-4AA9-9DCB-372A26966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3" y="295495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800" dirty="0"/>
              <a:t>수정 </a:t>
            </a:r>
            <a:r>
              <a:rPr lang="en-US" altLang="ko-KR" sz="800" dirty="0"/>
              <a:t>: edr_v2/mobile/</a:t>
            </a:r>
            <a:r>
              <a:rPr lang="en-US" altLang="ko-KR" sz="800" dirty="0" err="1"/>
              <a:t>mypage</a:t>
            </a:r>
            <a:r>
              <a:rPr lang="en-US" altLang="ko-KR" sz="800" dirty="0"/>
              <a:t>/message_modify.html</a:t>
            </a:r>
            <a:endParaRPr lang="ko-KR" altLang="en-US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</a:t>
            </a:r>
            <a:r>
              <a:rPr lang="en-US" altLang="ko-KR" dirty="0" err="1"/>
              <a:t>mypage</a:t>
            </a:r>
            <a:r>
              <a:rPr lang="en-US" altLang="ko-KR" dirty="0"/>
              <a:t>/message_view.html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상세보기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855230" y="451596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8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4D0F88-3CF5-49BF-B132-809C7884A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09895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수정</a:t>
            </a:r>
            <a:r>
              <a:rPr lang="en-US" altLang="ko-KR" sz="800" dirty="0"/>
              <a:t> : </a:t>
            </a:r>
            <a:r>
              <a:rPr lang="ko-KR" altLang="en-US" sz="800" dirty="0"/>
              <a:t>저장 후 </a:t>
            </a:r>
            <a:r>
              <a:rPr lang="en-US" altLang="ko-KR" sz="800" dirty="0"/>
              <a:t>alert “</a:t>
            </a:r>
            <a:r>
              <a:rPr lang="ko-KR" altLang="en-US" sz="800" dirty="0"/>
              <a:t>수정되었습니다</a:t>
            </a:r>
            <a:r>
              <a:rPr lang="en-US" altLang="ko-KR" sz="800" dirty="0"/>
              <a:t>. “</a:t>
            </a:r>
            <a:br>
              <a:rPr lang="en-US" altLang="ko-KR" sz="800" dirty="0"/>
            </a:br>
            <a:r>
              <a:rPr lang="ko-KR" altLang="en-US" sz="800" dirty="0"/>
              <a:t>이동 </a:t>
            </a:r>
            <a:r>
              <a:rPr lang="en-US" altLang="ko-KR" sz="800" dirty="0"/>
              <a:t>: </a:t>
            </a:r>
            <a:r>
              <a:rPr lang="ko-KR" altLang="en-US" sz="700" dirty="0"/>
              <a:t> </a:t>
            </a:r>
            <a:r>
              <a:rPr lang="en-US" altLang="ko-KR" sz="700" dirty="0"/>
              <a:t>edr_v2/mobile/</a:t>
            </a:r>
            <a:r>
              <a:rPr lang="en-US" altLang="ko-KR" sz="700" dirty="0" err="1"/>
              <a:t>mypage</a:t>
            </a:r>
            <a:r>
              <a:rPr lang="en-US" altLang="ko-KR" sz="700" dirty="0"/>
              <a:t>/message_list.html </a:t>
            </a:r>
          </a:p>
          <a:p>
            <a:pPr>
              <a:buAutoNum type="arabicPeriod"/>
            </a:pPr>
            <a:endParaRPr lang="en-US" altLang="ko-KR" sz="700" dirty="0"/>
          </a:p>
          <a:p>
            <a:pPr>
              <a:buAutoNum type="arabicPeriod"/>
            </a:pPr>
            <a:r>
              <a:rPr lang="ko-KR" altLang="en-US" sz="800" dirty="0"/>
              <a:t>취소</a:t>
            </a:r>
            <a:r>
              <a:rPr lang="en-US" altLang="ko-KR" sz="800" dirty="0"/>
              <a:t> : </a:t>
            </a:r>
            <a:r>
              <a:rPr lang="ko-KR" altLang="en-US" sz="800" dirty="0"/>
              <a:t>정말 취소하시겠습니까</a:t>
            </a:r>
            <a:r>
              <a:rPr lang="en-US" altLang="ko-KR" sz="800" dirty="0"/>
              <a:t>? </a:t>
            </a:r>
            <a:br>
              <a:rPr lang="en-US" altLang="ko-KR" sz="800" dirty="0"/>
            </a:br>
            <a:r>
              <a:rPr lang="en-US" altLang="ko-KR" sz="800" dirty="0"/>
              <a:t>[</a:t>
            </a:r>
            <a:r>
              <a:rPr lang="ko-KR" altLang="en-US" sz="800" dirty="0"/>
              <a:t>확인</a:t>
            </a:r>
            <a:r>
              <a:rPr lang="en-US" altLang="ko-KR" sz="800" dirty="0"/>
              <a:t>] : edr_v2/mobile/</a:t>
            </a:r>
            <a:r>
              <a:rPr lang="en-US" altLang="ko-KR" sz="800" dirty="0" err="1"/>
              <a:t>mypage</a:t>
            </a:r>
            <a:r>
              <a:rPr lang="en-US" altLang="ko-KR" sz="800" dirty="0"/>
              <a:t>/message_list.html </a:t>
            </a:r>
            <a:br>
              <a:rPr lang="en-US" altLang="ko-KR" sz="800" dirty="0"/>
            </a:br>
            <a:r>
              <a:rPr lang="en-US" altLang="ko-KR" sz="800" dirty="0"/>
              <a:t>[</a:t>
            </a:r>
            <a:r>
              <a:rPr lang="ko-KR" altLang="en-US" sz="800" dirty="0"/>
              <a:t>취소</a:t>
            </a:r>
            <a:r>
              <a:rPr lang="en-US" altLang="ko-KR" sz="800" dirty="0"/>
              <a:t>] : </a:t>
            </a:r>
            <a:r>
              <a:rPr lang="ko-KR" altLang="en-US" sz="800" dirty="0"/>
              <a:t>현재페이지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</a:t>
            </a:r>
            <a:r>
              <a:rPr lang="en-US" altLang="ko-KR" dirty="0" err="1"/>
              <a:t>mypage</a:t>
            </a:r>
            <a:r>
              <a:rPr lang="en-US" altLang="ko-KR" dirty="0"/>
              <a:t>/message_modify.html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776087" y="46170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2708920" y="46170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775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693A2B-6992-4B5E-A35D-5C56616C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8" y="309903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등록</a:t>
            </a:r>
            <a:r>
              <a:rPr lang="en-US" altLang="ko-KR" sz="800" dirty="0"/>
              <a:t> : </a:t>
            </a:r>
            <a:r>
              <a:rPr lang="ko-KR" altLang="en-US" sz="800" dirty="0"/>
              <a:t>저장 후  </a:t>
            </a:r>
            <a:r>
              <a:rPr lang="en-US" altLang="ko-KR" sz="800" dirty="0"/>
              <a:t>alert ‘ </a:t>
            </a:r>
            <a:r>
              <a:rPr lang="ko-KR" altLang="en-US" sz="800" dirty="0"/>
              <a:t>등록되었습니다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확인 후 빠른 답변 드리겠습니다</a:t>
            </a:r>
            <a:r>
              <a:rPr lang="en-US" altLang="ko-KR" sz="800" dirty="0"/>
              <a:t>. ”</a:t>
            </a:r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취소</a:t>
            </a:r>
            <a:r>
              <a:rPr lang="en-US" altLang="ko-KR" sz="800" dirty="0"/>
              <a:t> : </a:t>
            </a:r>
            <a:r>
              <a:rPr lang="ko-KR" altLang="en-US" sz="800" dirty="0"/>
              <a:t>정말 취소하시겠습니까</a:t>
            </a:r>
            <a:r>
              <a:rPr lang="en-US" altLang="ko-KR" sz="800" dirty="0"/>
              <a:t>? </a:t>
            </a:r>
            <a:br>
              <a:rPr lang="en-US" altLang="ko-KR" sz="800" dirty="0"/>
            </a:br>
            <a:r>
              <a:rPr lang="en-US" altLang="ko-KR" sz="800" dirty="0"/>
              <a:t>[</a:t>
            </a:r>
            <a:r>
              <a:rPr lang="ko-KR" altLang="en-US" sz="800" dirty="0"/>
              <a:t>확인</a:t>
            </a:r>
            <a:r>
              <a:rPr lang="en-US" altLang="ko-KR" sz="800" dirty="0"/>
              <a:t>] : edr_v2/mobile/</a:t>
            </a:r>
            <a:r>
              <a:rPr lang="en-US" altLang="ko-KR" sz="800" dirty="0" err="1"/>
              <a:t>mypage</a:t>
            </a:r>
            <a:r>
              <a:rPr lang="en-US" altLang="ko-KR" sz="800" dirty="0"/>
              <a:t>/message_list.html </a:t>
            </a:r>
            <a:br>
              <a:rPr lang="en-US" altLang="ko-KR" sz="800" dirty="0"/>
            </a:br>
            <a:r>
              <a:rPr lang="en-US" altLang="ko-KR" sz="800" dirty="0"/>
              <a:t>[</a:t>
            </a:r>
            <a:r>
              <a:rPr lang="ko-KR" altLang="en-US" sz="800" dirty="0"/>
              <a:t>취소</a:t>
            </a:r>
            <a:r>
              <a:rPr lang="en-US" altLang="ko-KR" sz="800" dirty="0"/>
              <a:t>] : </a:t>
            </a:r>
            <a:r>
              <a:rPr lang="ko-KR" altLang="en-US" sz="800" dirty="0"/>
              <a:t>현재페이지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작성자 이름은 자동으로 물림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</a:t>
            </a:r>
            <a:r>
              <a:rPr lang="en-US" altLang="ko-KR" dirty="0" err="1"/>
              <a:t>mypage</a:t>
            </a:r>
            <a:r>
              <a:rPr lang="en-US" altLang="ko-KR" dirty="0"/>
              <a:t>/message_write.html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en-US" altLang="ko-KR" dirty="0"/>
              <a:t>1:1</a:t>
            </a:r>
            <a:r>
              <a:rPr lang="ko-KR" altLang="en-US" dirty="0"/>
              <a:t>문의 글쓰기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829351" y="4610617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2780928" y="463502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444119" y="185167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94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09AD31D1-8224-4D6F-A92E-D6D48B9046C6}"/>
              </a:ext>
            </a:extLst>
          </p:cNvPr>
          <p:cNvSpPr/>
          <p:nvPr/>
        </p:nvSpPr>
        <p:spPr>
          <a:xfrm>
            <a:off x="1559764" y="2584844"/>
            <a:ext cx="745181" cy="233526"/>
          </a:xfrm>
          <a:prstGeom prst="rect">
            <a:avLst/>
          </a:prstGeom>
          <a:solidFill>
            <a:schemeClr val="accent5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8" name="직사각형 67"/>
          <p:cNvSpPr/>
          <p:nvPr/>
        </p:nvSpPr>
        <p:spPr>
          <a:xfrm>
            <a:off x="5179741" y="1991880"/>
            <a:ext cx="918101" cy="1899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257233" y="655101"/>
            <a:ext cx="2845954" cy="21905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95695" y="1113590"/>
            <a:ext cx="941042" cy="228469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750" b="1" dirty="0">
                <a:solidFill>
                  <a:schemeClr val="bg1"/>
                </a:solidFill>
                <a:latin typeface="+mn-ea"/>
              </a:rPr>
              <a:t>Home</a:t>
            </a:r>
            <a:endParaRPr lang="ko-KR" altLang="en-US" sz="7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147788" y="1221600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회원가입</a:t>
            </a: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4568119" y="1302611"/>
            <a:ext cx="579668" cy="1243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4568119" y="1426948"/>
            <a:ext cx="579668" cy="899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5147788" y="1435913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en-US" altLang="ko-KR" sz="675" dirty="0">
                <a:latin typeface="+mn-ea"/>
              </a:rPr>
              <a:t>ID/PW</a:t>
            </a:r>
            <a:r>
              <a:rPr lang="ko-KR" altLang="en-US" sz="675" dirty="0">
                <a:latin typeface="+mn-ea"/>
              </a:rPr>
              <a:t>찾기</a:t>
            </a: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xmlns="" id="{D7511C71-7E04-43F9-9C69-95F068386F12}"/>
              </a:ext>
            </a:extLst>
          </p:cNvPr>
          <p:cNvGrpSpPr/>
          <p:nvPr/>
        </p:nvGrpSpPr>
        <p:grpSpPr>
          <a:xfrm>
            <a:off x="47145" y="2031692"/>
            <a:ext cx="884291" cy="1277269"/>
            <a:chOff x="62860" y="1851670"/>
            <a:chExt cx="1179054" cy="1703025"/>
          </a:xfrm>
        </p:grpSpPr>
        <p:cxnSp>
          <p:nvCxnSpPr>
            <p:cNvPr id="16" name="직선 연결선 15"/>
            <p:cNvCxnSpPr>
              <a:stCxn id="22" idx="2"/>
              <a:endCxn id="116" idx="0"/>
            </p:cNvCxnSpPr>
            <p:nvPr/>
          </p:nvCxnSpPr>
          <p:spPr>
            <a:xfrm>
              <a:off x="652387" y="2124844"/>
              <a:ext cx="8346" cy="12138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62860" y="1851670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  <a:defRPr/>
              </a:pPr>
              <a:r>
                <a:rPr lang="ko-KR" altLang="en-US" sz="675" b="1" dirty="0">
                  <a:solidFill>
                    <a:schemeClr val="bg1"/>
                  </a:solidFill>
                  <a:latin typeface="+mn-ea"/>
                </a:rPr>
                <a:t>교육원 안내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 bwMode="auto">
            <a:xfrm>
              <a:off x="202895" y="231802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00" dirty="0">
                  <a:latin typeface="+mn-ea"/>
                </a:rPr>
                <a:t>회사소개</a:t>
              </a:r>
              <a:r>
                <a:rPr lang="en-US" altLang="ko-KR" sz="600" dirty="0">
                  <a:latin typeface="+mn-ea"/>
                </a:rPr>
                <a:t>&amp;</a:t>
              </a:r>
              <a:r>
                <a:rPr lang="ko-KR" altLang="en-US" sz="600" dirty="0">
                  <a:latin typeface="+mn-ea"/>
                </a:rPr>
                <a:t>조직도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 bwMode="auto">
            <a:xfrm>
              <a:off x="202895" y="266092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비전</a:t>
              </a:r>
              <a:r>
                <a:rPr lang="en-US" altLang="ko-KR" sz="675" dirty="0">
                  <a:latin typeface="+mn-ea"/>
                </a:rPr>
                <a:t>&amp;</a:t>
              </a:r>
              <a:r>
                <a:rPr lang="ko-KR" altLang="en-US" sz="675" dirty="0">
                  <a:latin typeface="+mn-ea"/>
                </a:rPr>
                <a:t>미션</a:t>
              </a:r>
            </a:p>
          </p:txBody>
        </p:sp>
        <p:sp>
          <p:nvSpPr>
            <p:cNvPr id="115" name="모서리가 둥근 직사각형 114"/>
            <p:cNvSpPr/>
            <p:nvPr/>
          </p:nvSpPr>
          <p:spPr bwMode="auto">
            <a:xfrm>
              <a:off x="202895" y="3013525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연혁 조직도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 bwMode="auto">
            <a:xfrm>
              <a:off x="202895" y="3338671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 err="1">
                  <a:latin typeface="+mn-ea"/>
                </a:rPr>
                <a:t>찾아오시는길</a:t>
              </a:r>
              <a:endParaRPr lang="ko-KR" altLang="en-US" sz="675" dirty="0">
                <a:latin typeface="+mn-ea"/>
              </a:endParaRPr>
            </a:p>
          </p:txBody>
        </p:sp>
      </p:grp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1905539" y="971011"/>
            <a:ext cx="689633" cy="14317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1382939" y="448411"/>
            <a:ext cx="689633" cy="24769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5400000">
            <a:off x="2592927" y="1658400"/>
            <a:ext cx="689633" cy="569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3143446" y="1164828"/>
            <a:ext cx="690740" cy="10452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3683827" y="1324506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sz="675" b="1" dirty="0">
                <a:solidFill>
                  <a:schemeClr val="bg1"/>
                </a:solidFill>
                <a:latin typeface="+mn-ea"/>
              </a:rPr>
              <a:t>Login</a:t>
            </a:r>
            <a:endParaRPr lang="ko-KR" altLang="en-US" sz="675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3282576" y="1025698"/>
            <a:ext cx="84890" cy="71761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3956808" y="351464"/>
            <a:ext cx="690740" cy="267192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5638142" y="2237679"/>
            <a:ext cx="1976" cy="13705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5195995" y="2032796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675" b="1" dirty="0">
                <a:solidFill>
                  <a:schemeClr val="bg1"/>
                </a:solidFill>
                <a:latin typeface="+mn-ea"/>
              </a:rPr>
              <a:t>마이페이지</a:t>
            </a: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5301023" y="263862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 err="1">
                <a:latin typeface="+mn-ea"/>
              </a:rPr>
              <a:t>어린이집관리</a:t>
            </a:r>
            <a:endParaRPr lang="ko-KR" altLang="en-US" sz="675" dirty="0"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5296740" y="3608250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00" dirty="0" err="1">
                <a:latin typeface="+mn-ea"/>
              </a:rPr>
              <a:t>이메일주소</a:t>
            </a:r>
            <a:endParaRPr lang="en-US" altLang="ko-KR" sz="600" dirty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sz="600" dirty="0">
                <a:latin typeface="+mn-ea"/>
              </a:rPr>
              <a:t>무단수집거부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17902" y="966152"/>
            <a:ext cx="324036" cy="10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TextBox 64"/>
          <p:cNvSpPr txBox="1"/>
          <p:nvPr/>
        </p:nvSpPr>
        <p:spPr>
          <a:xfrm>
            <a:off x="1211533" y="94727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회원인증화면</a:t>
            </a:r>
          </a:p>
        </p:txBody>
      </p:sp>
      <p:cxnSp>
        <p:nvCxnSpPr>
          <p:cNvPr id="130" name="직선 연결선 129"/>
          <p:cNvCxnSpPr>
            <a:cxnSpLocks/>
            <a:stCxn id="131" idx="2"/>
          </p:cNvCxnSpPr>
          <p:nvPr/>
        </p:nvCxnSpPr>
        <p:spPr>
          <a:xfrm>
            <a:off x="1534491" y="2236570"/>
            <a:ext cx="0" cy="9913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092346" y="2031690"/>
            <a:ext cx="884291" cy="204881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675" b="1" dirty="0">
                <a:solidFill>
                  <a:schemeClr val="bg1"/>
                </a:solidFill>
                <a:latin typeface="+mn-ea"/>
              </a:rPr>
              <a:t>교육과정소개</a:t>
            </a: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1197374" y="2894912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00" dirty="0">
                <a:latin typeface="+mn-ea"/>
              </a:rPr>
              <a:t>보육교직원 특강</a:t>
            </a:r>
          </a:p>
        </p:txBody>
      </p:sp>
      <p:sp>
        <p:nvSpPr>
          <p:cNvPr id="56" name="모서리가 둥근 직사각형 60">
            <a:extLst>
              <a:ext uri="{FF2B5EF4-FFF2-40B4-BE49-F238E27FC236}">
                <a16:creationId xmlns:a16="http://schemas.microsoft.com/office/drawing/2014/main" xmlns="" id="{7CE54D4F-A4D7-45F5-A16D-DB35C45988EB}"/>
              </a:ext>
            </a:extLst>
          </p:cNvPr>
          <p:cNvSpPr/>
          <p:nvPr/>
        </p:nvSpPr>
        <p:spPr bwMode="auto">
          <a:xfrm>
            <a:off x="1571209" y="3175697"/>
            <a:ext cx="686756" cy="1456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유료교육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xmlns="" id="{0224B866-0E64-4877-9131-A4CE055EA8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8083" y="3133425"/>
            <a:ext cx="183443" cy="30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0">
            <a:extLst>
              <a:ext uri="{FF2B5EF4-FFF2-40B4-BE49-F238E27FC236}">
                <a16:creationId xmlns:a16="http://schemas.microsoft.com/office/drawing/2014/main" xmlns="" id="{538E260C-4E66-4F69-9CD8-654767658A98}"/>
              </a:ext>
            </a:extLst>
          </p:cNvPr>
          <p:cNvSpPr/>
          <p:nvPr/>
        </p:nvSpPr>
        <p:spPr bwMode="auto">
          <a:xfrm>
            <a:off x="1571209" y="3403224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무료교육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B0243C69-67D3-4F38-A151-6032F0BECE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6972" y="3255354"/>
            <a:ext cx="427303" cy="30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F6EE6E50-110D-4285-B2B8-01F5477095AE}"/>
              </a:ext>
            </a:extLst>
          </p:cNvPr>
          <p:cNvGrpSpPr/>
          <p:nvPr/>
        </p:nvGrpSpPr>
        <p:grpSpPr>
          <a:xfrm>
            <a:off x="2467120" y="2031692"/>
            <a:ext cx="884291" cy="2022172"/>
            <a:chOff x="3289494" y="1851670"/>
            <a:chExt cx="1179054" cy="2696229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3289494" y="1851670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  <a:defRPr/>
              </a:pPr>
              <a:r>
                <a:rPr lang="ko-KR" altLang="en-US" sz="675" b="1" dirty="0">
                  <a:solidFill>
                    <a:schemeClr val="bg1"/>
                  </a:solidFill>
                  <a:latin typeface="+mn-ea"/>
                </a:rPr>
                <a:t>학습지원센터</a:t>
              </a:r>
            </a:p>
          </p:txBody>
        </p: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xmlns="" id="{855BBC6F-9925-42A6-8F8F-9118A75E3665}"/>
                </a:ext>
              </a:extLst>
            </p:cNvPr>
            <p:cNvGrpSpPr/>
            <p:nvPr/>
          </p:nvGrpSpPr>
          <p:grpSpPr>
            <a:xfrm>
              <a:off x="3429529" y="2124844"/>
              <a:ext cx="915675" cy="2423055"/>
              <a:chOff x="3429529" y="2124844"/>
              <a:chExt cx="915675" cy="2423055"/>
            </a:xfrm>
          </p:grpSpPr>
          <p:cxnSp>
            <p:nvCxnSpPr>
              <p:cNvPr id="155" name="직선 연결선 154"/>
              <p:cNvCxnSpPr>
                <a:cxnSpLocks/>
                <a:stCxn id="156" idx="2"/>
                <a:endCxn id="83" idx="2"/>
              </p:cNvCxnSpPr>
              <p:nvPr/>
            </p:nvCxnSpPr>
            <p:spPr>
              <a:xfrm>
                <a:off x="3879021" y="2124844"/>
                <a:ext cx="8346" cy="242305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모서리가 둥근 직사각형 156"/>
              <p:cNvSpPr/>
              <p:nvPr/>
            </p:nvSpPr>
            <p:spPr bwMode="auto">
              <a:xfrm>
                <a:off x="3429529" y="2318022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675" dirty="0">
                    <a:latin typeface="+mn-ea"/>
                  </a:rPr>
                  <a:t>공지사항</a:t>
                </a:r>
              </a:p>
            </p:txBody>
          </p:sp>
          <p:sp>
            <p:nvSpPr>
              <p:cNvPr id="158" name="모서리가 둥근 직사각형 157"/>
              <p:cNvSpPr/>
              <p:nvPr/>
            </p:nvSpPr>
            <p:spPr bwMode="auto">
              <a:xfrm>
                <a:off x="3429529" y="2660922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sz="675" dirty="0">
                    <a:latin typeface="+mn-ea"/>
                  </a:rPr>
                  <a:t>FAQ </a:t>
                </a:r>
                <a:endParaRPr lang="ko-KR" altLang="en-US" sz="675" dirty="0">
                  <a:latin typeface="+mn-ea"/>
                </a:endParaRPr>
              </a:p>
            </p:txBody>
          </p:sp>
          <p:sp>
            <p:nvSpPr>
              <p:cNvPr id="77" name="모서리가 둥근 직사각형 157">
                <a:extLst>
                  <a:ext uri="{FF2B5EF4-FFF2-40B4-BE49-F238E27FC236}">
                    <a16:creationId xmlns:a16="http://schemas.microsoft.com/office/drawing/2014/main" xmlns="" id="{2D847E91-6A53-4F96-B174-8E66DBA9FD37}"/>
                  </a:ext>
                </a:extLst>
              </p:cNvPr>
              <p:cNvSpPr/>
              <p:nvPr/>
            </p:nvSpPr>
            <p:spPr bwMode="auto">
              <a:xfrm>
                <a:off x="3429529" y="3013525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sz="675" dirty="0">
                    <a:latin typeface="+mn-ea"/>
                  </a:rPr>
                  <a:t>Q&amp;A</a:t>
                </a:r>
                <a:endParaRPr lang="ko-KR" altLang="en-US" sz="675" dirty="0">
                  <a:latin typeface="+mn-ea"/>
                </a:endParaRPr>
              </a:p>
            </p:txBody>
          </p:sp>
          <p:sp>
            <p:nvSpPr>
              <p:cNvPr id="78" name="모서리가 둥근 직사각형 157">
                <a:extLst>
                  <a:ext uri="{FF2B5EF4-FFF2-40B4-BE49-F238E27FC236}">
                    <a16:creationId xmlns:a16="http://schemas.microsoft.com/office/drawing/2014/main" xmlns="" id="{8F55C2E8-CFDB-4062-A6A3-BA54B6F42E78}"/>
                  </a:ext>
                </a:extLst>
              </p:cNvPr>
              <p:cNvSpPr/>
              <p:nvPr/>
            </p:nvSpPr>
            <p:spPr bwMode="auto">
              <a:xfrm>
                <a:off x="3429529" y="3338671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675" dirty="0">
                    <a:latin typeface="+mn-ea"/>
                  </a:rPr>
                  <a:t>취업정보실</a:t>
                </a:r>
              </a:p>
            </p:txBody>
          </p:sp>
          <p:sp>
            <p:nvSpPr>
              <p:cNvPr id="81" name="모서리가 둥근 직사각형 157">
                <a:extLst>
                  <a:ext uri="{FF2B5EF4-FFF2-40B4-BE49-F238E27FC236}">
                    <a16:creationId xmlns:a16="http://schemas.microsoft.com/office/drawing/2014/main" xmlns="" id="{1FF403F5-495F-4A7C-9CFF-CEAE6F9238E3}"/>
                  </a:ext>
                </a:extLst>
              </p:cNvPr>
              <p:cNvSpPr/>
              <p:nvPr/>
            </p:nvSpPr>
            <p:spPr bwMode="auto">
              <a:xfrm>
                <a:off x="3429529" y="3663265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675" dirty="0">
                    <a:latin typeface="+mn-ea"/>
                  </a:rPr>
                  <a:t>학습지원서비스</a:t>
                </a:r>
              </a:p>
            </p:txBody>
          </p:sp>
          <p:sp>
            <p:nvSpPr>
              <p:cNvPr id="82" name="모서리가 둥근 직사각형 157">
                <a:extLst>
                  <a:ext uri="{FF2B5EF4-FFF2-40B4-BE49-F238E27FC236}">
                    <a16:creationId xmlns:a16="http://schemas.microsoft.com/office/drawing/2014/main" xmlns="" id="{CBF1B7AE-77A6-4F94-B7D3-9138019805B3}"/>
                  </a:ext>
                </a:extLst>
              </p:cNvPr>
              <p:cNvSpPr/>
              <p:nvPr/>
            </p:nvSpPr>
            <p:spPr bwMode="auto">
              <a:xfrm>
                <a:off x="3429529" y="3987859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600" dirty="0">
                    <a:latin typeface="+mn-ea"/>
                  </a:rPr>
                  <a:t>학습장애</a:t>
                </a:r>
                <a:endParaRPr lang="en-US" altLang="ko-KR" sz="600" dirty="0">
                  <a:latin typeface="+mn-ea"/>
                </a:endParaRPr>
              </a:p>
              <a:p>
                <a:pPr algn="ctr">
                  <a:spcBef>
                    <a:spcPct val="10000"/>
                  </a:spcBef>
                </a:pPr>
                <a:r>
                  <a:rPr lang="ko-KR" altLang="en-US" sz="600" dirty="0">
                    <a:latin typeface="+mn-ea"/>
                  </a:rPr>
                  <a:t>해결가이드</a:t>
                </a:r>
              </a:p>
            </p:txBody>
          </p:sp>
          <p:sp>
            <p:nvSpPr>
              <p:cNvPr id="83" name="모서리가 둥근 직사각형 157">
                <a:extLst>
                  <a:ext uri="{FF2B5EF4-FFF2-40B4-BE49-F238E27FC236}">
                    <a16:creationId xmlns:a16="http://schemas.microsoft.com/office/drawing/2014/main" xmlns="" id="{A670737C-8A7A-42F4-AB24-D1C1D6820C92}"/>
                  </a:ext>
                </a:extLst>
              </p:cNvPr>
              <p:cNvSpPr/>
              <p:nvPr/>
            </p:nvSpPr>
            <p:spPr bwMode="auto">
              <a:xfrm>
                <a:off x="3429529" y="4331875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1639" tIns="11639" rIns="11639" bIns="11639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600" dirty="0">
                    <a:latin typeface="+mn-ea"/>
                  </a:rPr>
                  <a:t>학습유의사항</a:t>
                </a:r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xmlns="" id="{AD0E7E7F-948F-4246-BDBA-8068D92A62EC}"/>
              </a:ext>
            </a:extLst>
          </p:cNvPr>
          <p:cNvGrpSpPr/>
          <p:nvPr/>
        </p:nvGrpSpPr>
        <p:grpSpPr>
          <a:xfrm>
            <a:off x="3569273" y="2032798"/>
            <a:ext cx="925958" cy="1398256"/>
            <a:chOff x="4759028" y="1853145"/>
            <a:chExt cx="1234611" cy="186434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08B3C65-6D65-4989-A321-C47BAB49DFCF}"/>
                </a:ext>
              </a:extLst>
            </p:cNvPr>
            <p:cNvSpPr/>
            <p:nvPr/>
          </p:nvSpPr>
          <p:spPr>
            <a:xfrm>
              <a:off x="4769504" y="2224245"/>
              <a:ext cx="1224135" cy="14932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6" name="직선 연결선 145"/>
            <p:cNvCxnSpPr>
              <a:stCxn id="147" idx="2"/>
              <a:endCxn id="52" idx="0"/>
            </p:cNvCxnSpPr>
            <p:nvPr/>
          </p:nvCxnSpPr>
          <p:spPr>
            <a:xfrm>
              <a:off x="5348555" y="2126319"/>
              <a:ext cx="8346" cy="125997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모서리가 둥근 직사각형 146"/>
            <p:cNvSpPr/>
            <p:nvPr/>
          </p:nvSpPr>
          <p:spPr>
            <a:xfrm>
              <a:off x="4759028" y="1853145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  <a:defRPr/>
              </a:pPr>
              <a:r>
                <a:rPr lang="ko-KR" altLang="en-US" sz="675" b="1" dirty="0">
                  <a:solidFill>
                    <a:schemeClr val="bg1"/>
                  </a:solidFill>
                  <a:latin typeface="+mn-ea"/>
                </a:rPr>
                <a:t>나의 강의실 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 bwMode="auto">
            <a:xfrm>
              <a:off x="4899063" y="231949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학습 중 과정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 bwMode="auto">
            <a:xfrm>
              <a:off x="4899063" y="266239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학습종료 과정</a:t>
              </a:r>
            </a:p>
          </p:txBody>
        </p:sp>
        <p:sp>
          <p:nvSpPr>
            <p:cNvPr id="150" name="모서리가 둥근 직사각형 149"/>
            <p:cNvSpPr/>
            <p:nvPr/>
          </p:nvSpPr>
          <p:spPr bwMode="auto">
            <a:xfrm>
              <a:off x="4899063" y="302434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학습이력조회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4899063" y="338629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1639" tIns="11639" rIns="11639" bIns="11639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675" dirty="0">
                  <a:latin typeface="+mn-ea"/>
                </a:rPr>
                <a:t>수료증 출력</a:t>
              </a:r>
            </a:p>
          </p:txBody>
        </p:sp>
        <p:cxnSp>
          <p:nvCxnSpPr>
            <p:cNvPr id="228" name="연결선: 꺾임 227">
              <a:extLst>
                <a:ext uri="{FF2B5EF4-FFF2-40B4-BE49-F238E27FC236}">
                  <a16:creationId xmlns:a16="http://schemas.microsoft.com/office/drawing/2014/main" xmlns="" id="{6653367F-E61E-4DF3-A927-AB7507D96ABB}"/>
                </a:ext>
              </a:extLst>
            </p:cNvPr>
            <p:cNvCxnSpPr>
              <a:stCxn id="52" idx="3"/>
              <a:endCxn id="149" idx="3"/>
            </p:cNvCxnSpPr>
            <p:nvPr/>
          </p:nvCxnSpPr>
          <p:spPr>
            <a:xfrm flipV="1">
              <a:off x="5814738" y="2770409"/>
              <a:ext cx="12700" cy="7239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모서리가 둥근 직사각형 272">
            <a:extLst>
              <a:ext uri="{FF2B5EF4-FFF2-40B4-BE49-F238E27FC236}">
                <a16:creationId xmlns:a16="http://schemas.microsoft.com/office/drawing/2014/main" xmlns="" id="{91892ED8-3548-4267-8536-072D66D11080}"/>
              </a:ext>
            </a:extLst>
          </p:cNvPr>
          <p:cNvSpPr/>
          <p:nvPr/>
        </p:nvSpPr>
        <p:spPr bwMode="auto">
          <a:xfrm>
            <a:off x="5301023" y="336307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00" dirty="0">
                <a:latin typeface="+mn-ea"/>
              </a:rPr>
              <a:t>개인정보처리방침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D95FFA0F-BE33-4091-BA55-ADBB3F1802F3}"/>
              </a:ext>
            </a:extLst>
          </p:cNvPr>
          <p:cNvSpPr/>
          <p:nvPr/>
        </p:nvSpPr>
        <p:spPr>
          <a:xfrm>
            <a:off x="6122099" y="2721949"/>
            <a:ext cx="745181" cy="641129"/>
          </a:xfrm>
          <a:prstGeom prst="rect">
            <a:avLst/>
          </a:prstGeom>
          <a:solidFill>
            <a:schemeClr val="accent5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2" name="모서리가 둥근 직사각형 60">
            <a:extLst>
              <a:ext uri="{FF2B5EF4-FFF2-40B4-BE49-F238E27FC236}">
                <a16:creationId xmlns:a16="http://schemas.microsoft.com/office/drawing/2014/main" xmlns="" id="{88D3D37F-C327-40BC-8696-B7EA81F144F5}"/>
              </a:ext>
            </a:extLst>
          </p:cNvPr>
          <p:cNvSpPr/>
          <p:nvPr/>
        </p:nvSpPr>
        <p:spPr bwMode="auto">
          <a:xfrm>
            <a:off x="6158081" y="2994604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교육대상자확인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xmlns="" id="{1729EB02-360D-43AE-89F0-DA71E3FD34D6}"/>
              </a:ext>
            </a:extLst>
          </p:cNvPr>
          <p:cNvCxnSpPr>
            <a:cxnSpLocks/>
            <a:stCxn id="272" idx="2"/>
          </p:cNvCxnSpPr>
          <p:nvPr/>
        </p:nvCxnSpPr>
        <p:spPr>
          <a:xfrm rot="16200000" flipH="1">
            <a:off x="5860638" y="2584407"/>
            <a:ext cx="45222" cy="47769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60">
            <a:extLst>
              <a:ext uri="{FF2B5EF4-FFF2-40B4-BE49-F238E27FC236}">
                <a16:creationId xmlns:a16="http://schemas.microsoft.com/office/drawing/2014/main" xmlns="" id="{1B09E06A-4593-4407-B567-693C17A9B9A2}"/>
              </a:ext>
            </a:extLst>
          </p:cNvPr>
          <p:cNvSpPr/>
          <p:nvPr/>
        </p:nvSpPr>
        <p:spPr bwMode="auto">
          <a:xfrm>
            <a:off x="6158081" y="2789252"/>
            <a:ext cx="686756" cy="1456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 err="1">
                <a:latin typeface="+mn-ea"/>
              </a:rPr>
              <a:t>어린이집관리</a:t>
            </a:r>
            <a:endParaRPr lang="ko-KR" altLang="en-US" sz="675" dirty="0">
              <a:latin typeface="+mn-ea"/>
            </a:endParaRPr>
          </a:p>
        </p:txBody>
      </p: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xmlns="" id="{0549F255-6C7F-45DA-9FD8-CF7F779614FB}"/>
              </a:ext>
            </a:extLst>
          </p:cNvPr>
          <p:cNvCxnSpPr>
            <a:stCxn id="272" idx="2"/>
            <a:endCxn id="102" idx="1"/>
          </p:cNvCxnSpPr>
          <p:nvPr/>
        </p:nvCxnSpPr>
        <p:spPr>
          <a:xfrm rot="16200000" flipH="1">
            <a:off x="5763758" y="2681289"/>
            <a:ext cx="274967" cy="51368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모서리가 둥근 직사각형 272"/>
          <p:cNvSpPr/>
          <p:nvPr/>
        </p:nvSpPr>
        <p:spPr bwMode="auto">
          <a:xfrm>
            <a:off x="5301023" y="3110446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이용약관</a:t>
            </a:r>
          </a:p>
        </p:txBody>
      </p:sp>
      <p:sp>
        <p:nvSpPr>
          <p:cNvPr id="117" name="모서리가 둥근 직사각형 273">
            <a:extLst>
              <a:ext uri="{FF2B5EF4-FFF2-40B4-BE49-F238E27FC236}">
                <a16:creationId xmlns:a16="http://schemas.microsoft.com/office/drawing/2014/main" xmlns="" id="{EDA8D7E2-4837-4385-B019-5C017E638050}"/>
              </a:ext>
            </a:extLst>
          </p:cNvPr>
          <p:cNvSpPr/>
          <p:nvPr/>
        </p:nvSpPr>
        <p:spPr bwMode="auto">
          <a:xfrm>
            <a:off x="5296740" y="238049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나의정보수정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A5CBA6B3-834B-4C21-986B-4684B8EDD88B}"/>
              </a:ext>
            </a:extLst>
          </p:cNvPr>
          <p:cNvSpPr/>
          <p:nvPr/>
        </p:nvSpPr>
        <p:spPr>
          <a:xfrm>
            <a:off x="917902" y="1108338"/>
            <a:ext cx="324036" cy="108012"/>
          </a:xfrm>
          <a:prstGeom prst="rect">
            <a:avLst/>
          </a:prstGeom>
          <a:solidFill>
            <a:schemeClr val="accent5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44B60E13-4291-4714-9F04-8E697D37CE88}"/>
              </a:ext>
            </a:extLst>
          </p:cNvPr>
          <p:cNvSpPr txBox="1"/>
          <p:nvPr/>
        </p:nvSpPr>
        <p:spPr>
          <a:xfrm>
            <a:off x="1211533" y="108155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원장확인화면</a:t>
            </a:r>
          </a:p>
        </p:txBody>
      </p:sp>
      <p:sp>
        <p:nvSpPr>
          <p:cNvPr id="121" name="모서리가 둥근 직사각형 60">
            <a:extLst>
              <a:ext uri="{FF2B5EF4-FFF2-40B4-BE49-F238E27FC236}">
                <a16:creationId xmlns:a16="http://schemas.microsoft.com/office/drawing/2014/main" xmlns="" id="{3C32BF46-D328-4681-9A1A-C7878B1FCF6B}"/>
              </a:ext>
            </a:extLst>
          </p:cNvPr>
          <p:cNvSpPr/>
          <p:nvPr/>
        </p:nvSpPr>
        <p:spPr bwMode="auto">
          <a:xfrm>
            <a:off x="1570477" y="2626108"/>
            <a:ext cx="686756" cy="1456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75" dirty="0">
                <a:latin typeface="+mn-ea"/>
              </a:rPr>
              <a:t>학습신청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xmlns="" id="{D8F7D5C1-791E-42AB-8836-73AFDA467F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6972" y="2484365"/>
            <a:ext cx="427303" cy="30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 bwMode="auto">
          <a:xfrm>
            <a:off x="1197374" y="2380498"/>
            <a:ext cx="686756" cy="1620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1639" tIns="11639" rIns="11639" bIns="11639" anchor="ctr"/>
          <a:lstStyle/>
          <a:p>
            <a:pPr algn="ctr">
              <a:spcBef>
                <a:spcPct val="10000"/>
              </a:spcBef>
            </a:pPr>
            <a:r>
              <a:rPr lang="ko-KR" altLang="en-US" sz="600" dirty="0">
                <a:latin typeface="+mn-ea"/>
              </a:rPr>
              <a:t>온라인 </a:t>
            </a:r>
            <a:endParaRPr lang="en-US" altLang="ko-KR" sz="600" dirty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sz="600" dirty="0">
                <a:latin typeface="+mn-ea"/>
              </a:rPr>
              <a:t>특별직무과정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검색기능 추가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700" dirty="0" smtClean="0"/>
              <a:t>edr_v2/mobile/support/notice_list.html</a:t>
            </a:r>
            <a:endParaRPr lang="ko-KR" altLang="en-US" sz="7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F:\에듀알앤디\프로젝트\홈페이지리뉴얼\설계docs\images\모바일내보내기\공지사항 목록    edr_v2-mobile-bbs-notice_list.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39502"/>
            <a:ext cx="3429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01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sz="700" dirty="0"/>
              <a:t> </a:t>
            </a:r>
            <a:r>
              <a:rPr lang="en-US" altLang="ko-KR" sz="700" dirty="0"/>
              <a:t>edr_v2/mobile/</a:t>
            </a:r>
            <a:r>
              <a:rPr lang="en-US" altLang="ko-KR" sz="700" dirty="0" err="1"/>
              <a:t>bbs</a:t>
            </a:r>
            <a:r>
              <a:rPr lang="en-US" altLang="ko-KR" sz="700" dirty="0"/>
              <a:t>/notice_view.html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F:\에듀알앤디\프로젝트\홈페이지리뉴얼\설계docs\images\모바일내보내기\공지사항 상세보기   edr_v2-mobile-bbs-notice_view.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39502"/>
            <a:ext cx="34290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3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46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61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특별직무</a:t>
            </a:r>
            <a:r>
              <a:rPr lang="en-US" altLang="ko-KR" dirty="0"/>
              <a:t>(</a:t>
            </a:r>
            <a:r>
              <a:rPr lang="ko-KR" altLang="en-US" dirty="0"/>
              <a:t>영아</a:t>
            </a:r>
            <a:r>
              <a:rPr lang="en-US" altLang="ko-KR" dirty="0"/>
              <a:t>/</a:t>
            </a:r>
            <a:r>
              <a:rPr lang="ko-KR" altLang="en-US" dirty="0"/>
              <a:t>장애아</a:t>
            </a:r>
            <a:r>
              <a:rPr lang="en-US" altLang="ko-KR" dirty="0"/>
              <a:t>/</a:t>
            </a:r>
            <a:r>
              <a:rPr lang="ko-KR" altLang="en-US" dirty="0" err="1"/>
              <a:t>방과후보육</a:t>
            </a:r>
            <a:r>
              <a:rPr lang="en-US" altLang="ko-KR" dirty="0"/>
              <a:t>)</a:t>
            </a:r>
            <a:r>
              <a:rPr lang="ko-KR" altLang="en-US" dirty="0"/>
              <a:t> 상세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A835D-8947-4686-9B80-1C1BEEAA91EC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xmlns="" id="{6B816475-4688-45E5-9866-361A71752BD2}"/>
              </a:ext>
            </a:extLst>
          </p:cNvPr>
          <p:cNvSpPr txBox="1">
            <a:spLocks/>
          </p:cNvSpPr>
          <p:nvPr/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특별직무 상세</a:t>
            </a:r>
            <a:endParaRPr lang="en-US" altLang="ko-KR"/>
          </a:p>
          <a:p>
            <a:r>
              <a:rPr lang="ko-KR" altLang="en-US"/>
              <a:t>특별직무 원장님 학습신청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555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DCE420D-39AF-4B4E-B9BC-53E9AF818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4" y="339502"/>
            <a:ext cx="2088078" cy="108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547260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900" dirty="0"/>
              <a:t>admin  </a:t>
            </a:r>
            <a:r>
              <a:rPr lang="ko-KR" altLang="en-US" sz="900" dirty="0"/>
              <a:t>참조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800" dirty="0">
                <a:hlinkClick r:id="rId3"/>
              </a:rPr>
              <a:t>https://www.edurnd.ac/masterpage/subject.registration.php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제목 </a:t>
            </a:r>
            <a:r>
              <a:rPr lang="en-US" altLang="ko-KR" sz="800" dirty="0"/>
              <a:t>: admin</a:t>
            </a:r>
            <a:r>
              <a:rPr lang="ko-KR" altLang="en-US" sz="800" dirty="0"/>
              <a:t> 기본정보의 </a:t>
            </a:r>
            <a:r>
              <a:rPr lang="ko-KR" altLang="en-US" sz="800" dirty="0" err="1"/>
              <a:t>과정명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풀네임</a:t>
            </a:r>
            <a:r>
              <a:rPr lang="ko-KR" altLang="en-US" sz="800" dirty="0"/>
              <a:t> 노출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2.  </a:t>
            </a:r>
            <a:r>
              <a:rPr lang="ko-KR" altLang="en-US" sz="800" dirty="0"/>
              <a:t>썸네일 이미지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800" dirty="0"/>
              <a:t>admin  </a:t>
            </a:r>
            <a:r>
              <a:rPr lang="ko-KR" altLang="en-US" sz="800" dirty="0"/>
              <a:t>기본정보에서 등록한 썸네일 이미지 노출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3. </a:t>
            </a:r>
            <a:r>
              <a:rPr lang="ko-KR" altLang="en-US" sz="800" dirty="0"/>
              <a:t>교육기간 </a:t>
            </a:r>
            <a:r>
              <a:rPr lang="en-US" altLang="ko-KR" sz="800" dirty="0"/>
              <a:t>: </a:t>
            </a:r>
            <a:r>
              <a:rPr lang="ko-KR" altLang="en-US" sz="800" dirty="0"/>
              <a:t>등록된 개설 기간 모두 노출</a:t>
            </a:r>
            <a:r>
              <a:rPr lang="en-US" altLang="ko-KR" sz="800" dirty="0"/>
              <a:t>(1</a:t>
            </a:r>
            <a:r>
              <a:rPr lang="ko-KR" altLang="en-US" sz="800" dirty="0"/>
              <a:t>년 단위로 개설예정</a:t>
            </a:r>
            <a:r>
              <a:rPr lang="en-US" altLang="ko-KR" sz="800" dirty="0"/>
              <a:t>)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4. </a:t>
            </a:r>
            <a:r>
              <a:rPr lang="ko-KR" altLang="en-US" sz="800" dirty="0"/>
              <a:t>결제유형 구분</a:t>
            </a:r>
            <a:endParaRPr lang="en-US" altLang="ko-KR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/>
              <a:t>사업주환급 </a:t>
            </a:r>
            <a:r>
              <a:rPr lang="en-US" altLang="ko-KR" sz="800" dirty="0"/>
              <a:t>– </a:t>
            </a:r>
            <a:r>
              <a:rPr lang="ko-KR" altLang="en-US" sz="800" dirty="0"/>
              <a:t>우선지원기업 </a:t>
            </a:r>
            <a:r>
              <a:rPr lang="en-US" altLang="ko-KR" sz="800" dirty="0"/>
              <a:t>/ </a:t>
            </a:r>
            <a:r>
              <a:rPr lang="ko-KR" altLang="en-US" sz="800" dirty="0"/>
              <a:t>중견기업 </a:t>
            </a:r>
            <a:r>
              <a:rPr lang="en-US" altLang="ko-KR" sz="800" dirty="0"/>
              <a:t>/ </a:t>
            </a:r>
            <a:r>
              <a:rPr lang="ko-KR" altLang="en-US" sz="800" dirty="0"/>
              <a:t>대기업</a:t>
            </a: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 err="1"/>
              <a:t>비환급</a:t>
            </a:r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 err="1"/>
              <a:t>자부담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5. </a:t>
            </a:r>
            <a:r>
              <a:rPr lang="ko-KR" altLang="en-US" sz="800" dirty="0"/>
              <a:t>교육비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admin </a:t>
            </a:r>
            <a:r>
              <a:rPr lang="ko-KR" altLang="en-US" sz="800" dirty="0"/>
              <a:t>교육비 정보에</a:t>
            </a:r>
            <a:r>
              <a:rPr lang="en-US" altLang="ko-KR" sz="800" dirty="0"/>
              <a:t> </a:t>
            </a:r>
            <a:r>
              <a:rPr lang="ko-KR" altLang="en-US" sz="800" dirty="0"/>
              <a:t>등록한 금액 노출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결제유형 선택에 따라 결제 금액 변경 가능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6. </a:t>
            </a:r>
            <a:r>
              <a:rPr lang="ko-KR" altLang="en-US" sz="800" dirty="0"/>
              <a:t>학습신청</a:t>
            </a: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-. </a:t>
            </a:r>
            <a:r>
              <a:rPr lang="ko-KR" altLang="en-US" sz="800" dirty="0"/>
              <a:t>사업주 환급 유형 선택시는 원장</a:t>
            </a:r>
            <a:r>
              <a:rPr lang="en-US" altLang="ko-KR" sz="800" dirty="0"/>
              <a:t>(</a:t>
            </a:r>
            <a:r>
              <a:rPr lang="ko-KR" altLang="en-US" sz="800" dirty="0"/>
              <a:t>대표</a:t>
            </a:r>
            <a:r>
              <a:rPr lang="en-US" altLang="ko-KR" sz="800" dirty="0"/>
              <a:t>) </a:t>
            </a:r>
            <a:r>
              <a:rPr lang="ko-KR" altLang="en-US" sz="800" dirty="0"/>
              <a:t>회원유형만 가능하도록 함</a:t>
            </a:r>
            <a:r>
              <a:rPr lang="en-US" altLang="ko-KR" sz="800" dirty="0"/>
              <a:t>. 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-. Layer</a:t>
            </a:r>
            <a:r>
              <a:rPr lang="ko-KR" altLang="en-US" sz="800" dirty="0"/>
              <a:t>팝업</a:t>
            </a:r>
            <a:r>
              <a:rPr lang="en-US" altLang="ko-KR" sz="800" dirty="0"/>
              <a:t> edr_v2/mobile/member/center_view.html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-. </a:t>
            </a:r>
            <a:r>
              <a:rPr lang="ko-KR" altLang="en-US" sz="800" dirty="0" err="1"/>
              <a:t>자부담</a:t>
            </a:r>
            <a:r>
              <a:rPr lang="ko-KR" altLang="en-US" sz="800" dirty="0"/>
              <a:t> 일경우는 모든 회원유형이 학습신청 가능함</a:t>
            </a:r>
            <a:r>
              <a:rPr lang="en-US" altLang="ko-KR" sz="800" dirty="0"/>
              <a:t>. 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ko-KR" altLang="en-US" sz="800" dirty="0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7. [+] </a:t>
            </a:r>
            <a:r>
              <a:rPr lang="ko-KR" altLang="en-US" sz="800" dirty="0"/>
              <a:t>펼치면 안의 내용 나오는 아코디언 메뉴유형</a:t>
            </a:r>
            <a:r>
              <a:rPr lang="en-US" altLang="ko-KR" sz="800" dirty="0"/>
              <a:t>(</a:t>
            </a:r>
            <a:r>
              <a:rPr lang="ko-KR" altLang="en-US" sz="800" dirty="0"/>
              <a:t>제목만 </a:t>
            </a:r>
            <a:r>
              <a:rPr lang="ko-KR" altLang="en-US" sz="800" dirty="0" err="1"/>
              <a:t>나올예정</a:t>
            </a:r>
            <a:r>
              <a:rPr lang="en-US" altLang="ko-KR" sz="800" dirty="0"/>
              <a:t>)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2~6</a:t>
            </a:r>
            <a:r>
              <a:rPr lang="ko-KR" altLang="en-US" sz="800" dirty="0"/>
              <a:t>번 항목의 내용은 </a:t>
            </a:r>
            <a:r>
              <a:rPr lang="en-US" altLang="ko-KR" sz="800" dirty="0"/>
              <a:t>admin</a:t>
            </a:r>
            <a:r>
              <a:rPr lang="ko-KR" altLang="en-US" sz="800" dirty="0"/>
              <a:t> 입력 내용 노출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 </a:t>
            </a:r>
            <a:r>
              <a:rPr lang="en-US" altLang="ko-KR" dirty="0"/>
              <a:t>edr_v2/mobile/course/special_course_detail.html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특별직무 상세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25310" y="127560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25310" y="336383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B78BBE-F6B9-477E-AD76-507B3BAC7417}"/>
              </a:ext>
            </a:extLst>
          </p:cNvPr>
          <p:cNvSpPr txBox="1"/>
          <p:nvPr/>
        </p:nvSpPr>
        <p:spPr>
          <a:xfrm>
            <a:off x="125310" y="170765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9BBA83-9E69-475D-9A12-8466D37C9539}"/>
              </a:ext>
            </a:extLst>
          </p:cNvPr>
          <p:cNvSpPr txBox="1"/>
          <p:nvPr/>
        </p:nvSpPr>
        <p:spPr>
          <a:xfrm>
            <a:off x="125310" y="365245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4DE2F1-FA71-40A2-A3EE-CC2388A57EEE}"/>
              </a:ext>
            </a:extLst>
          </p:cNvPr>
          <p:cNvSpPr txBox="1"/>
          <p:nvPr/>
        </p:nvSpPr>
        <p:spPr>
          <a:xfrm>
            <a:off x="125310" y="398324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6E58C5-ECDA-4E00-A7E8-78BED0298A95}"/>
              </a:ext>
            </a:extLst>
          </p:cNvPr>
          <p:cNvSpPr txBox="1"/>
          <p:nvPr/>
        </p:nvSpPr>
        <p:spPr>
          <a:xfrm>
            <a:off x="836551" y="484353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D31E0A-2EC6-4F39-85AF-4CF8C1CF70BD}"/>
              </a:ext>
            </a:extLst>
          </p:cNvPr>
          <p:cNvSpPr txBox="1"/>
          <p:nvPr/>
        </p:nvSpPr>
        <p:spPr>
          <a:xfrm>
            <a:off x="1273021" y="52360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141952-63E1-45F1-AF35-62B52362FF3F}"/>
              </a:ext>
            </a:extLst>
          </p:cNvPr>
          <p:cNvSpPr txBox="1"/>
          <p:nvPr/>
        </p:nvSpPr>
        <p:spPr>
          <a:xfrm>
            <a:off x="836551" y="1070865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66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8D174D-0DA1-4B19-AB53-33D1B9AE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특별직무 신청내역 </a:t>
            </a:r>
            <a:r>
              <a:rPr lang="en-US" altLang="ko-KR" sz="800" dirty="0"/>
              <a:t>: edr_v2/mobile/member/mypage01.html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환급과정안내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800" dirty="0"/>
              <a:t>edr_v2/mobile/guide/course_guide1.html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교육비 지원불가 사례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edr_v2/mobile/guide/course_guide4.html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교육비 지원기준안내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 </a:t>
            </a:r>
            <a:r>
              <a:rPr lang="en-US" altLang="ko-KR" sz="800" dirty="0"/>
              <a:t>edr_v2/mobile/guide/course_guide2.html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교육비 </a:t>
            </a:r>
            <a:r>
              <a:rPr lang="ko-KR" altLang="en-US" sz="800" dirty="0" err="1"/>
              <a:t>자부담</a:t>
            </a:r>
            <a:r>
              <a:rPr lang="ko-KR" altLang="en-US" sz="800" dirty="0"/>
              <a:t> 대상자 안내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 </a:t>
            </a:r>
            <a:r>
              <a:rPr lang="en-US" altLang="ko-KR" sz="800" dirty="0"/>
              <a:t>edr_v2/mobile/guide/course_guide3.html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edr_v2/mobile/course/course_take_accept.html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사업주 신청화면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57422" y="503577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548680" y="34358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548680" y="386789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3D774D-2B14-4778-941D-CAE6B0D2CD2A}"/>
              </a:ext>
            </a:extLst>
          </p:cNvPr>
          <p:cNvSpPr txBox="1"/>
          <p:nvPr/>
        </p:nvSpPr>
        <p:spPr>
          <a:xfrm>
            <a:off x="548680" y="419222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077975-7706-43EC-A679-8A3918DE3E77}"/>
              </a:ext>
            </a:extLst>
          </p:cNvPr>
          <p:cNvSpPr txBox="1"/>
          <p:nvPr/>
        </p:nvSpPr>
        <p:spPr>
          <a:xfrm>
            <a:off x="548680" y="4513285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179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B2295E-2D11-42D1-B7AF-B82636AE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특별직무 신청내역 </a:t>
            </a:r>
            <a:r>
              <a:rPr lang="en-US" altLang="ko-KR" sz="800" dirty="0"/>
              <a:t>: edr_v2/mobile/member/mypage01.html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자부담일 경우는 본인 신청내역만 확인 가능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환급과정안내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800" dirty="0"/>
              <a:t>edr_v2/mobile/guide/course_guide1.html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교육비 지원불가 사례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edr_v2/mobile/guide/course_guide4.html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교육비 지원기준안내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 </a:t>
            </a:r>
            <a:r>
              <a:rPr lang="en-US" altLang="ko-KR" sz="800" dirty="0"/>
              <a:t>edr_v2/mobile/guide/course_guide2.html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교육비 </a:t>
            </a:r>
            <a:r>
              <a:rPr lang="ko-KR" altLang="en-US" sz="800" dirty="0" err="1"/>
              <a:t>자부담</a:t>
            </a:r>
            <a:r>
              <a:rPr lang="ko-KR" altLang="en-US" sz="800" dirty="0"/>
              <a:t> 대상자 안내</a:t>
            </a: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 </a:t>
            </a:r>
            <a:r>
              <a:rPr lang="en-US" altLang="ko-KR" sz="800" dirty="0"/>
              <a:t>edr_v2/mobile/guide/course_guide3.html</a:t>
            </a:r>
            <a:endParaRPr lang="ko-KR" altLang="en-US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edr_v2/mobile/course/course_take_accept2.html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자부담</a:t>
            </a:r>
            <a:r>
              <a:rPr lang="ko-KR" altLang="en-US" dirty="0"/>
              <a:t> 신청화면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937286" y="503577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620688" y="34358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sz="800" dirty="0"/>
              <a:t>확인 </a:t>
            </a:r>
            <a:r>
              <a:rPr lang="en-US" altLang="ko-KR" sz="800" dirty="0"/>
              <a:t>: </a:t>
            </a:r>
            <a:r>
              <a:rPr lang="ko-KR" altLang="en-US" sz="800" dirty="0"/>
              <a:t>이전페이지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edr_v2/mobile/guide/course_guide1.html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환급과정안내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4968AC-FD1E-405D-8D66-6DF787BC4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627534"/>
            <a:ext cx="3429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3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ko-KR" altLang="en-US" dirty="0"/>
              <a:t>이전페이지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edr_v2/mobile/guide/course_guide4.html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교육비지원불가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D6C838-C2BF-498E-B9BB-347FABFE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4" y="229401"/>
            <a:ext cx="2532707" cy="45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242646" y="2301720"/>
            <a:ext cx="4800600" cy="1620180"/>
          </a:xfrm>
        </p:spPr>
        <p:txBody>
          <a:bodyPr/>
          <a:lstStyle/>
          <a:p>
            <a:r>
              <a:rPr lang="en-US" altLang="ko-KR" dirty="0"/>
              <a:t>1. 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에듀알앤디</a:t>
            </a:r>
            <a:r>
              <a:rPr lang="ko-KR" altLang="en-US" dirty="0"/>
              <a:t> 모바일용 스토리보드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317711" y="632390"/>
            <a:ext cx="412068" cy="205978"/>
          </a:xfrm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ko-KR" altLang="en-US" dirty="0"/>
              <a:t>이전페이지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edr_v2/mobile/guide/course_guide2.html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교육비 지원기준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C3576E-A64F-4500-B779-5A8659BD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" y="555526"/>
            <a:ext cx="4118520" cy="35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ko-KR" altLang="en-US" dirty="0"/>
              <a:t>이전페이지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edr_v2/mobile/guide/course_guide3.html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교육비 </a:t>
            </a:r>
            <a:r>
              <a:rPr lang="ko-KR" altLang="en-US" dirty="0" err="1"/>
              <a:t>자부담</a:t>
            </a:r>
            <a:r>
              <a:rPr lang="ko-KR" altLang="en-US" dirty="0"/>
              <a:t> 대상자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5790C8-F1AC-4FF4-890B-BB837DEC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4" y="339502"/>
            <a:ext cx="24268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65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C77D1E-048E-4338-9045-E1EE7CD6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9801"/>
            <a:ext cx="2753541" cy="108000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1. </a:t>
            </a:r>
            <a:r>
              <a:rPr lang="ko-KR" altLang="en-US" sz="700" dirty="0"/>
              <a:t>교육비 지원불가 사례</a:t>
            </a: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edr_v2/mobile/guide/course_guide4.html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2. </a:t>
            </a:r>
            <a:r>
              <a:rPr lang="ko-KR" altLang="en-US" sz="700" dirty="0"/>
              <a:t>학습자 추가  </a:t>
            </a:r>
            <a:r>
              <a:rPr lang="en-US" altLang="ko-KR" sz="700" dirty="0"/>
              <a:t>1-1 </a:t>
            </a:r>
            <a:r>
              <a:rPr lang="ko-KR" altLang="en-US" sz="700" dirty="0"/>
              <a:t>목록 생성</a:t>
            </a: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3. </a:t>
            </a:r>
            <a:r>
              <a:rPr lang="ko-KR" altLang="en-US" sz="700" dirty="0"/>
              <a:t>학습신청 </a:t>
            </a: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ko-KR" altLang="en-US" sz="700" dirty="0"/>
              <a:t>접수 확인 화면</a:t>
            </a:r>
            <a:endParaRPr lang="en-US" altLang="ko-KR" sz="7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700" dirty="0"/>
              <a:t>edr_v2/mobile/course/course_take_accept.html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환불정보는 </a:t>
            </a:r>
            <a:r>
              <a:rPr lang="ko-KR" altLang="en-US" dirty="0" err="1"/>
              <a:t>필수입력사항은</a:t>
            </a:r>
            <a:r>
              <a:rPr lang="ko-KR" altLang="en-US" dirty="0"/>
              <a:t> 아님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환불규정안내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edr_v2/mobile/course/course_take.html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학습신청 원장님 승인결제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2331739" y="496405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2124395" y="5496095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2124395" y="7648187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834D33-1EC9-423B-8389-F4703A2E23B7}"/>
              </a:ext>
            </a:extLst>
          </p:cNvPr>
          <p:cNvSpPr txBox="1"/>
          <p:nvPr/>
        </p:nvSpPr>
        <p:spPr>
          <a:xfrm>
            <a:off x="2420888" y="6028134"/>
            <a:ext cx="207344" cy="195814"/>
          </a:xfrm>
          <a:prstGeom prst="rect">
            <a:avLst/>
          </a:prstGeom>
          <a:solidFill>
            <a:srgbClr val="FF0000"/>
          </a:solidFill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94C6C0-769D-4F91-814A-676CE8E603B6}"/>
              </a:ext>
            </a:extLst>
          </p:cNvPr>
          <p:cNvSpPr txBox="1"/>
          <p:nvPr/>
        </p:nvSpPr>
        <p:spPr>
          <a:xfrm>
            <a:off x="2124395" y="818837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10A0FA-20A2-49F7-817B-A7E1B0546FB4}"/>
              </a:ext>
            </a:extLst>
          </p:cNvPr>
          <p:cNvSpPr txBox="1"/>
          <p:nvPr/>
        </p:nvSpPr>
        <p:spPr>
          <a:xfrm>
            <a:off x="2124395" y="1036841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649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닫기 </a:t>
            </a:r>
            <a:r>
              <a:rPr lang="en-US" altLang="ko-KR" dirty="0"/>
              <a:t>: </a:t>
            </a:r>
            <a:r>
              <a:rPr lang="ko-KR" altLang="en-US" dirty="0"/>
              <a:t>이전페이지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edr_v2/mobile/guide/refund.html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환불규정안내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18636C-6565-40BE-BAAD-E74D17F0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" y="339502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96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653343-8C3E-4304-AD2E-98A2045E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88351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52624" y="483518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800" dirty="0"/>
              <a:t>1.  </a:t>
            </a:r>
            <a:r>
              <a:rPr lang="ko-KR" altLang="en-US" sz="800" dirty="0"/>
              <a:t>무료과정만 오픈하므로 상세페이지 없이 바로 </a:t>
            </a:r>
            <a:r>
              <a:rPr lang="ko-KR" altLang="en-US" sz="800" dirty="0" err="1"/>
              <a:t>학습창</a:t>
            </a:r>
            <a:r>
              <a:rPr lang="ko-KR" altLang="en-US" sz="800" dirty="0"/>
              <a:t> 열림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700" dirty="0"/>
              <a:t>edr_v2/mobile/class/</a:t>
            </a:r>
            <a:r>
              <a:rPr lang="en-US" altLang="ko-KR" sz="700" dirty="0" err="1"/>
              <a:t>play.Html</a:t>
            </a: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ko-KR" altLang="en-US" sz="700" dirty="0"/>
              <a:t>현재 콘텐츠 화면 </a:t>
            </a:r>
            <a:r>
              <a:rPr lang="en-US" altLang="ko-KR" sz="700" dirty="0"/>
              <a:t>100%</a:t>
            </a:r>
            <a:r>
              <a:rPr lang="ko-KR" altLang="en-US" sz="700" dirty="0"/>
              <a:t>일 때 화면이상 여부 확인 필요</a:t>
            </a: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edr_v2/mobile/course/normal_course.html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일반 보육교직원 특강목록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525535" y="156363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957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학습창은 </a:t>
            </a:r>
            <a:r>
              <a:rPr lang="en-US" altLang="ko-KR" dirty="0"/>
              <a:t>100% </a:t>
            </a:r>
            <a:r>
              <a:rPr lang="ko-KR" altLang="en-US" dirty="0"/>
              <a:t>화면으로 </a:t>
            </a:r>
            <a:r>
              <a:rPr lang="en-US" altLang="ko-KR" dirty="0"/>
              <a:t>play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edr_v2/mobile/class/play.html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 err="1"/>
              <a:t>학습창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84AB30-CD36-4455-98C5-B20930979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" y="555527"/>
            <a:ext cx="424083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강의실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A835D-8947-4686-9B80-1C1BEEAA91EC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xmlns="" id="{6B816475-4688-45E5-9866-361A71752BD2}"/>
              </a:ext>
            </a:extLst>
          </p:cNvPr>
          <p:cNvSpPr txBox="1">
            <a:spLocks/>
          </p:cNvSpPr>
          <p:nvPr/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 중 과정</a:t>
            </a:r>
            <a:endParaRPr lang="en-US" altLang="ko-KR" dirty="0"/>
          </a:p>
          <a:p>
            <a:r>
              <a:rPr lang="ko-KR" altLang="en-US" dirty="0"/>
              <a:t>학습 종료 과정</a:t>
            </a:r>
            <a:endParaRPr lang="en-US" altLang="ko-KR" dirty="0"/>
          </a:p>
          <a:p>
            <a:r>
              <a:rPr lang="ko-KR" altLang="en-US" dirty="0"/>
              <a:t>학습 이력 조회</a:t>
            </a:r>
            <a:endParaRPr lang="en-US" altLang="ko-KR" dirty="0"/>
          </a:p>
          <a:p>
            <a:r>
              <a:rPr lang="en-US" altLang="ko-KR" dirty="0"/>
              <a:t>1:1 </a:t>
            </a:r>
            <a:r>
              <a:rPr lang="ko-KR" altLang="en-US" dirty="0"/>
              <a:t>문의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811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edr_v2/mobile/class/study_list.html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학습 중 과정 목록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652ED2-2968-476A-A53E-9B02B085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279801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51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에듀알앤디\프로젝트\홈페이지리뉴얼\설계docs\images\모바일내보내기\학습하기   edr_v2-mobile-class-study_detail.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2" y="339502"/>
            <a:ext cx="3130434" cy="9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과정소개  </a:t>
            </a:r>
            <a:r>
              <a:rPr lang="en-US" altLang="ko-KR" sz="800" dirty="0"/>
              <a:t>layer</a:t>
            </a:r>
            <a:r>
              <a:rPr lang="ko-KR" altLang="en-US" sz="800" dirty="0"/>
              <a:t>팝업으로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700" dirty="0"/>
              <a:t>edr_v2/mobile/class/class_guide.html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 marL="0" indent="0">
              <a:buNone/>
            </a:pPr>
            <a:r>
              <a:rPr lang="ko-KR" altLang="en-US" sz="800" dirty="0"/>
              <a:t>수료기준 </a:t>
            </a:r>
            <a:r>
              <a:rPr lang="en-US" altLang="ko-KR" sz="800" dirty="0"/>
              <a:t>layer</a:t>
            </a:r>
            <a:r>
              <a:rPr lang="ko-KR" altLang="en-US" sz="800" dirty="0"/>
              <a:t>팝업으로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700" dirty="0"/>
              <a:t>edr_v2/mobile/class/finish_guide.html</a:t>
            </a:r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sz="700" dirty="0"/>
              <a:t>2. </a:t>
            </a:r>
            <a:r>
              <a:rPr lang="ko-KR" altLang="en-US" sz="700" dirty="0"/>
              <a:t>진도 </a:t>
            </a:r>
            <a:r>
              <a:rPr lang="en-US" altLang="ko-KR" sz="700" dirty="0"/>
              <a:t>100% </a:t>
            </a:r>
            <a:r>
              <a:rPr lang="ko-KR" altLang="en-US" sz="700" dirty="0"/>
              <a:t>일 경우 학습완료 이미지 적용 </a:t>
            </a:r>
            <a:r>
              <a:rPr lang="en-US" altLang="ko-KR" sz="700" dirty="0"/>
              <a:t>(</a:t>
            </a:r>
            <a:r>
              <a:rPr lang="ko-KR" altLang="en-US" sz="700" dirty="0"/>
              <a:t>수료기준 </a:t>
            </a:r>
            <a:r>
              <a:rPr lang="en-US" altLang="ko-KR" sz="700" dirty="0"/>
              <a:t>80%</a:t>
            </a:r>
            <a:r>
              <a:rPr lang="ko-KR" altLang="en-US" sz="700" dirty="0" err="1"/>
              <a:t>일경우</a:t>
            </a:r>
            <a:r>
              <a:rPr lang="ko-KR" altLang="en-US" sz="700" dirty="0"/>
              <a:t> 각 차시 </a:t>
            </a:r>
            <a:r>
              <a:rPr lang="ko-KR" altLang="en-US" sz="700" dirty="0" err="1"/>
              <a:t>진도율</a:t>
            </a:r>
            <a:r>
              <a:rPr lang="ko-KR" altLang="en-US" sz="700" dirty="0"/>
              <a:t> </a:t>
            </a:r>
            <a:r>
              <a:rPr lang="en-US" altLang="ko-KR" sz="700" dirty="0"/>
              <a:t>80%</a:t>
            </a:r>
            <a:r>
              <a:rPr lang="ko-KR" altLang="en-US" sz="700" dirty="0"/>
              <a:t>이상만 되면 학습완료 이미지 적용</a:t>
            </a:r>
            <a:r>
              <a:rPr lang="en-US" altLang="ko-KR" sz="700" dirty="0"/>
              <a:t>)</a:t>
            </a:r>
          </a:p>
          <a:p>
            <a:pPr>
              <a:buAutoNum type="arabicPeriod"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학습하기 </a:t>
            </a:r>
            <a:r>
              <a:rPr lang="en-US" altLang="ko-KR" sz="800" dirty="0"/>
              <a:t>: </a:t>
            </a:r>
            <a:r>
              <a:rPr lang="en-US" altLang="ko-KR" sz="700" dirty="0"/>
              <a:t>edr_v2/mobile/class/play.html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dirty="0" smtClean="0"/>
              <a:t>4. </a:t>
            </a:r>
            <a:r>
              <a:rPr lang="ko-KR" altLang="en-US" sz="800" dirty="0" err="1" smtClean="0"/>
              <a:t>진도율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수료가능 </a:t>
            </a:r>
            <a:r>
              <a:rPr lang="ko-KR" altLang="en-US" sz="800" dirty="0" err="1" smtClean="0"/>
              <a:t>진도율</a:t>
            </a:r>
            <a:r>
              <a:rPr lang="ko-KR" altLang="en-US" sz="800" dirty="0" smtClean="0"/>
              <a:t> 표시</a:t>
            </a:r>
            <a:r>
              <a:rPr lang="en-US" altLang="ko-KR" sz="800" dirty="0" smtClean="0"/>
              <a:t>(admin </a:t>
            </a:r>
            <a:r>
              <a:rPr lang="ko-KR" altLang="en-US" sz="800" dirty="0" smtClean="0"/>
              <a:t>등록된 내용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r>
              <a:rPr lang="ko-KR" altLang="en-US" sz="800" dirty="0" smtClean="0"/>
              <a:t>현재 </a:t>
            </a:r>
            <a:r>
              <a:rPr lang="ko-KR" altLang="en-US" sz="800" dirty="0" err="1" smtClean="0"/>
              <a:t>진도율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5. </a:t>
            </a:r>
            <a:r>
              <a:rPr lang="ko-KR" altLang="en-US" sz="800" dirty="0" smtClean="0"/>
              <a:t>완료 </a:t>
            </a:r>
            <a:r>
              <a:rPr lang="ko-KR" altLang="en-US" sz="800" dirty="0" err="1" smtClean="0"/>
              <a:t>차시</a:t>
            </a:r>
            <a:r>
              <a:rPr lang="ko-KR" altLang="en-US" sz="800" dirty="0" smtClean="0"/>
              <a:t> 수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학습완료이미지가 뜨면 </a:t>
            </a:r>
            <a:r>
              <a:rPr lang="ko-KR" altLang="en-US" sz="800" dirty="0" err="1" smtClean="0"/>
              <a:t>차시수</a:t>
            </a:r>
            <a:r>
              <a:rPr lang="ko-KR" altLang="en-US" sz="800" dirty="0" smtClean="0"/>
              <a:t> 개수 표시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전체 </a:t>
            </a:r>
            <a:r>
              <a:rPr lang="ko-KR" altLang="en-US" sz="800" dirty="0" err="1" smtClean="0"/>
              <a:t>차시</a:t>
            </a:r>
            <a:r>
              <a:rPr lang="ko-KR" altLang="en-US" sz="800" dirty="0" smtClean="0"/>
              <a:t> 자동으로 불러오기</a:t>
            </a:r>
            <a:r>
              <a:rPr lang="en-US" altLang="ko-KR" sz="800" dirty="0" smtClean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smtClean="0"/>
              <a:t>6. </a:t>
            </a:r>
            <a:r>
              <a:rPr lang="ko-KR" altLang="en-US" sz="800" dirty="0" smtClean="0"/>
              <a:t>학습종료일 </a:t>
            </a:r>
            <a:r>
              <a:rPr lang="en-US" altLang="ko-KR" sz="800" dirty="0" smtClean="0"/>
              <a:t>: D-day</a:t>
            </a:r>
            <a:r>
              <a:rPr lang="ko-KR" altLang="en-US" sz="800" dirty="0" smtClean="0"/>
              <a:t>로 표시</a:t>
            </a: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edr_v2/mobile/class/study_detail.html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학습하기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186530" y="3435846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228984" y="480399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934B61-5157-47B9-9882-37600AC20E71}"/>
              </a:ext>
            </a:extLst>
          </p:cNvPr>
          <p:cNvSpPr txBox="1"/>
          <p:nvPr/>
        </p:nvSpPr>
        <p:spPr>
          <a:xfrm>
            <a:off x="3316964" y="4827323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934B61-5157-47B9-9882-37600AC20E71}"/>
              </a:ext>
            </a:extLst>
          </p:cNvPr>
          <p:cNvSpPr txBox="1"/>
          <p:nvPr/>
        </p:nvSpPr>
        <p:spPr>
          <a:xfrm>
            <a:off x="378148" y="206769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934B61-5157-47B9-9882-37600AC20E71}"/>
              </a:ext>
            </a:extLst>
          </p:cNvPr>
          <p:cNvSpPr txBox="1"/>
          <p:nvPr/>
        </p:nvSpPr>
        <p:spPr>
          <a:xfrm>
            <a:off x="1412776" y="206769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934B61-5157-47B9-9882-37600AC20E71}"/>
              </a:ext>
            </a:extLst>
          </p:cNvPr>
          <p:cNvSpPr txBox="1"/>
          <p:nvPr/>
        </p:nvSpPr>
        <p:spPr>
          <a:xfrm>
            <a:off x="2420888" y="2083384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98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edr_v2/mobile/class/class_guide.html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과정소개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8F8417-7903-442E-B5DB-7288942E0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27534"/>
            <a:ext cx="3429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  <a:p>
            <a:r>
              <a:rPr lang="en-US" altLang="ko-KR" dirty="0"/>
              <a:t>top</a:t>
            </a:r>
          </a:p>
          <a:p>
            <a:r>
              <a:rPr lang="en-US" altLang="ko-KR" dirty="0"/>
              <a:t>bottom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71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edr_v2/mobile/class/finish_guide.html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수료기준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7F3CE0-65D4-46DA-AFF4-DCCEB938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8" y="555526"/>
            <a:ext cx="3429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08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2EA3610-7C85-42E5-8B97-273CC187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39502"/>
            <a:ext cx="2893219" cy="51435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복습 </a:t>
            </a:r>
            <a:r>
              <a:rPr lang="en-US" altLang="ko-KR" sz="800" dirty="0"/>
              <a:t>: </a:t>
            </a:r>
            <a:r>
              <a:rPr lang="en-US" altLang="ko-KR" sz="700" dirty="0"/>
              <a:t>edr_v2/mobile/class/play.html</a:t>
            </a:r>
          </a:p>
          <a:p>
            <a:pPr>
              <a:buAutoNum type="arabicPeriod"/>
            </a:pPr>
            <a:endParaRPr lang="en-US" altLang="ko-KR" sz="700" dirty="0"/>
          </a:p>
          <a:p>
            <a:pPr>
              <a:buAutoNum type="arabicPeriod"/>
            </a:pPr>
            <a:r>
              <a:rPr lang="ko-KR" altLang="en-US" sz="800" dirty="0"/>
              <a:t>수료증 출력 </a:t>
            </a:r>
            <a:r>
              <a:rPr lang="en-US" altLang="ko-KR" sz="800" dirty="0"/>
              <a:t>: </a:t>
            </a:r>
            <a:r>
              <a:rPr lang="ko-KR" altLang="en-US" sz="800" dirty="0"/>
              <a:t>수료증 파일로 다운로드 가능하도록 함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복습기간 </a:t>
            </a:r>
            <a:r>
              <a:rPr lang="en-US" altLang="ko-KR" sz="800" dirty="0"/>
              <a:t>(</a:t>
            </a:r>
            <a:r>
              <a:rPr lang="ko-KR" altLang="en-US" sz="800" dirty="0"/>
              <a:t>특별직무 </a:t>
            </a:r>
            <a:r>
              <a:rPr lang="en-US" altLang="ko-KR" sz="800" dirty="0"/>
              <a:t>1</a:t>
            </a:r>
            <a:r>
              <a:rPr lang="ko-KR" altLang="en-US" sz="800" dirty="0"/>
              <a:t>년 </a:t>
            </a:r>
            <a:r>
              <a:rPr lang="en-US" altLang="ko-KR" sz="800" dirty="0"/>
              <a:t>/ </a:t>
            </a:r>
            <a:r>
              <a:rPr lang="ko-KR" altLang="en-US" sz="800" dirty="0"/>
              <a:t>일반직무 교육 </a:t>
            </a:r>
            <a:r>
              <a:rPr lang="en-US" altLang="ko-KR" sz="800" dirty="0"/>
              <a:t>3</a:t>
            </a:r>
            <a:r>
              <a:rPr lang="ko-KR" altLang="en-US" sz="800" dirty="0"/>
              <a:t>개월</a:t>
            </a:r>
            <a:r>
              <a:rPr lang="en-US" altLang="ko-KR" sz="800" dirty="0"/>
              <a:t>)</a:t>
            </a:r>
            <a:r>
              <a:rPr lang="ko-KR" altLang="en-US" sz="800" dirty="0"/>
              <a:t>이후는 복습 버튼 없음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dirty="0"/>
              <a:t>edr_v2/mobile/class/study_list.html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학습종료과정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2780928" y="1779662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1988840" y="246402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9ECC71-7ED7-478C-93CA-0C42D2D64F05}"/>
              </a:ext>
            </a:extLst>
          </p:cNvPr>
          <p:cNvSpPr txBox="1"/>
          <p:nvPr/>
        </p:nvSpPr>
        <p:spPr>
          <a:xfrm>
            <a:off x="2780928" y="3436640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387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Pdf</a:t>
            </a:r>
            <a:r>
              <a:rPr lang="ko-KR" altLang="en-US" dirty="0"/>
              <a:t>파일로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it-IT" altLang="ko-KR" dirty="0"/>
              <a:t>edr_v2/mobile/certificate/ certificate.html</a:t>
            </a:r>
            <a:r>
              <a:rPr lang="ko-KR" altLang="en-US" dirty="0"/>
              <a:t> 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수료증출력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FD03B1-08F9-4E7C-AD0D-92CC01D2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4" y="279801"/>
            <a:ext cx="3429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21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490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9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233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39248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04664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12E937-A8AB-4FE0-B5E8-ABE764039FD7}"/>
              </a:ext>
            </a:extLst>
          </p:cNvPr>
          <p:cNvSpPr txBox="1"/>
          <p:nvPr/>
        </p:nvSpPr>
        <p:spPr>
          <a:xfrm>
            <a:off x="732879" y="-2448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AC3015-58FC-4BFB-B911-9C76B55D1579}"/>
              </a:ext>
            </a:extLst>
          </p:cNvPr>
          <p:cNvSpPr txBox="1"/>
          <p:nvPr/>
        </p:nvSpPr>
        <p:spPr>
          <a:xfrm>
            <a:off x="1061094" y="-252058"/>
            <a:ext cx="207344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8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4365104" y="483522"/>
            <a:ext cx="2492896" cy="4659978"/>
          </a:xfrm>
          <a:solidFill>
            <a:schemeClr val="bg1"/>
          </a:solidFill>
        </p:spPr>
        <p:txBody>
          <a:bodyPr/>
          <a:lstStyle/>
          <a:p>
            <a:pPr>
              <a:buAutoNum type="arabicPeriod"/>
            </a:pPr>
            <a:r>
              <a:rPr lang="ko-KR" altLang="en-US" sz="800" dirty="0"/>
              <a:t>광고 영역 </a:t>
            </a:r>
            <a:r>
              <a:rPr lang="en-US" altLang="ko-KR" sz="800" dirty="0"/>
              <a:t>: 2020</a:t>
            </a:r>
            <a:r>
              <a:rPr lang="ko-KR" altLang="en-US" sz="800" dirty="0"/>
              <a:t>년 </a:t>
            </a:r>
            <a:r>
              <a:rPr lang="en-US" altLang="ko-KR" sz="800" dirty="0"/>
              <a:t>2</a:t>
            </a:r>
            <a:r>
              <a:rPr lang="ko-KR" altLang="en-US" sz="800" dirty="0"/>
              <a:t>월 </a:t>
            </a:r>
            <a:r>
              <a:rPr lang="en-US" altLang="ko-KR" sz="800" dirty="0"/>
              <a:t>1</a:t>
            </a:r>
            <a:r>
              <a:rPr lang="ko-KR" altLang="en-US" sz="800" dirty="0"/>
              <a:t>일 개강</a:t>
            </a:r>
            <a:r>
              <a:rPr lang="en-US" altLang="ko-KR" sz="800" dirty="0"/>
              <a:t>! </a:t>
            </a:r>
            <a:r>
              <a:rPr lang="ko-KR" altLang="en-US" sz="800" dirty="0" err="1"/>
              <a:t>접수중</a:t>
            </a:r>
            <a:r>
              <a:rPr lang="en-US" altLang="ko-KR" sz="800" dirty="0"/>
              <a:t>(~2</a:t>
            </a:r>
            <a:r>
              <a:rPr lang="ko-KR" altLang="en-US" sz="800" dirty="0"/>
              <a:t>월 </a:t>
            </a:r>
            <a:r>
              <a:rPr lang="en-US" altLang="ko-KR" sz="800" dirty="0"/>
              <a:t>28</a:t>
            </a:r>
            <a:r>
              <a:rPr lang="ko-KR" altLang="en-US" sz="800" dirty="0"/>
              <a:t>일까지</a:t>
            </a:r>
            <a:r>
              <a:rPr lang="en-US" altLang="ko-KR" sz="800" dirty="0"/>
              <a:t>) </a:t>
            </a:r>
            <a:br>
              <a:rPr lang="en-US" altLang="ko-KR" sz="800" dirty="0"/>
            </a:br>
            <a:r>
              <a:rPr lang="en-US" altLang="ko-KR" sz="800" dirty="0"/>
              <a:t>link : </a:t>
            </a:r>
            <a:r>
              <a:rPr lang="ko-KR" altLang="en-US" sz="800" dirty="0"/>
              <a:t>전체일정 페이지</a:t>
            </a:r>
            <a:endParaRPr lang="en-US" altLang="ko-KR" sz="800" dirty="0"/>
          </a:p>
          <a:p>
            <a:pPr>
              <a:buAutoNum type="arabicPeriod"/>
            </a:pPr>
            <a:r>
              <a:rPr lang="ko-KR" altLang="en-US" sz="800" dirty="0"/>
              <a:t>메뉴 </a:t>
            </a:r>
            <a:r>
              <a:rPr lang="en-US" altLang="ko-KR" sz="800" dirty="0"/>
              <a:t>: </a:t>
            </a:r>
            <a:r>
              <a:rPr lang="ko-KR" altLang="en-US" sz="800" dirty="0"/>
              <a:t>다음 슬라이드 설명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>
              <a:buFont typeface="+mj-ea"/>
              <a:buAutoNum type="arabicPeriod"/>
            </a:pPr>
            <a:r>
              <a:rPr lang="ko-KR" altLang="en-US" sz="800" dirty="0"/>
              <a:t>로그인 후 이름 표시</a:t>
            </a:r>
            <a:endParaRPr lang="en-US" altLang="ko-KR" sz="800" dirty="0"/>
          </a:p>
          <a:p>
            <a:pPr>
              <a:buFont typeface="+mj-ea"/>
              <a:buAutoNum type="arabicPeriod"/>
            </a:pPr>
            <a:endParaRPr lang="en-US" altLang="ko-KR" sz="800" dirty="0"/>
          </a:p>
          <a:p>
            <a:pPr>
              <a:buFont typeface="+mj-ea"/>
              <a:buAutoNum type="arabicPeriod"/>
            </a:pPr>
            <a:r>
              <a:rPr lang="ko-KR" altLang="en-US" sz="800" dirty="0"/>
              <a:t>메인</a:t>
            </a:r>
            <a:r>
              <a:rPr lang="en-US" altLang="ko-KR" sz="800" dirty="0"/>
              <a:t> </a:t>
            </a:r>
            <a:r>
              <a:rPr lang="ko-KR" altLang="en-US" sz="800" dirty="0"/>
              <a:t>이미지 영역 </a:t>
            </a:r>
            <a:r>
              <a:rPr lang="en-US" altLang="ko-KR" sz="800" dirty="0"/>
              <a:t>(</a:t>
            </a:r>
            <a:r>
              <a:rPr lang="ko-KR" altLang="en-US" sz="800" dirty="0"/>
              <a:t>특별직무 </a:t>
            </a:r>
            <a:r>
              <a:rPr lang="en-US" altLang="ko-KR" sz="800" dirty="0"/>
              <a:t>3</a:t>
            </a:r>
            <a:r>
              <a:rPr lang="ko-KR" altLang="en-US" sz="800" dirty="0"/>
              <a:t>개 과정 우선 링크</a:t>
            </a:r>
            <a:r>
              <a:rPr lang="en-US" altLang="ko-KR" sz="800" dirty="0"/>
              <a:t>)</a:t>
            </a:r>
          </a:p>
          <a:p>
            <a:pPr>
              <a:buFont typeface="+mj-ea"/>
              <a:buAutoNum type="arabicPeriod"/>
            </a:pPr>
            <a:endParaRPr lang="en-US" altLang="ko-KR" sz="800" dirty="0"/>
          </a:p>
          <a:p>
            <a:pPr>
              <a:buFont typeface="+mj-ea"/>
              <a:buAutoNum type="arabicPeriod"/>
            </a:pPr>
            <a:r>
              <a:rPr lang="ko-KR" altLang="en-US" sz="800" dirty="0"/>
              <a:t>공지사항 </a:t>
            </a:r>
            <a:r>
              <a:rPr lang="en-US" altLang="ko-KR" sz="800" dirty="0"/>
              <a:t>Mobile/support/notice_list.html</a:t>
            </a:r>
          </a:p>
          <a:p>
            <a:pPr>
              <a:buFont typeface="+mj-ea"/>
              <a:buAutoNum type="arabicPeriod"/>
            </a:pPr>
            <a:endParaRPr lang="en-US" altLang="ko-KR" sz="800" dirty="0"/>
          </a:p>
          <a:p>
            <a:pPr>
              <a:buFont typeface="+mj-ea"/>
              <a:buAutoNum type="arabicPeriod"/>
            </a:pPr>
            <a:r>
              <a:rPr lang="ko-KR" altLang="en-US" sz="800" dirty="0"/>
              <a:t>회원가입 </a:t>
            </a:r>
            <a:r>
              <a:rPr lang="en-US" altLang="ko-KR" sz="800" dirty="0"/>
              <a:t>: Mobile/member/agree.html</a:t>
            </a:r>
            <a:br>
              <a:rPr lang="en-US" altLang="ko-KR" sz="800" dirty="0"/>
            </a:br>
            <a:r>
              <a:rPr lang="en-US" altLang="ko-KR" sz="800" dirty="0">
                <a:solidFill>
                  <a:srgbClr val="0070C0"/>
                </a:solidFill>
              </a:rPr>
              <a:t>(</a:t>
            </a:r>
            <a:r>
              <a:rPr lang="ko-KR" altLang="en-US" sz="800" dirty="0" err="1">
                <a:solidFill>
                  <a:srgbClr val="0070C0"/>
                </a:solidFill>
              </a:rPr>
              <a:t>로그인후</a:t>
            </a:r>
            <a:r>
              <a:rPr lang="ko-KR" altLang="en-US" sz="800" dirty="0">
                <a:solidFill>
                  <a:srgbClr val="0070C0"/>
                </a:solidFill>
              </a:rPr>
              <a:t> </a:t>
            </a:r>
            <a:r>
              <a:rPr lang="en-US" altLang="ko-KR" sz="800" dirty="0">
                <a:solidFill>
                  <a:srgbClr val="0070C0"/>
                </a:solidFill>
              </a:rPr>
              <a:t>: </a:t>
            </a:r>
            <a:r>
              <a:rPr lang="ko-KR" altLang="en-US" sz="800" dirty="0">
                <a:solidFill>
                  <a:srgbClr val="0070C0"/>
                </a:solidFill>
              </a:rPr>
              <a:t>마이페이지</a:t>
            </a:r>
            <a:r>
              <a:rPr lang="ko-KR" altLang="en-US" sz="800" dirty="0"/>
              <a:t> </a:t>
            </a:r>
            <a:r>
              <a:rPr lang="en-US" altLang="ko-KR" sz="800" dirty="0"/>
              <a:t>Edr_v2/mobile/member/mypageCheck.html </a:t>
            </a:r>
            <a:r>
              <a:rPr lang="en-US" altLang="ko-KR" sz="800" dirty="0">
                <a:solidFill>
                  <a:srgbClr val="0070C0"/>
                </a:solidFill>
              </a:rPr>
              <a:t>)</a:t>
            </a:r>
            <a:endParaRPr lang="en-US" altLang="ko-KR" sz="800" dirty="0"/>
          </a:p>
          <a:p>
            <a:pPr>
              <a:buAutoNum type="arabicPeriod"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7.  </a:t>
            </a:r>
            <a:r>
              <a:rPr lang="ko-KR" altLang="en-US" sz="800" dirty="0"/>
              <a:t>교육상품 배너 영역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(1</a:t>
            </a:r>
            <a:r>
              <a:rPr lang="ko-KR" altLang="en-US" sz="800" dirty="0"/>
              <a:t>행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-. </a:t>
            </a:r>
            <a:r>
              <a:rPr lang="ko-KR" altLang="en-US" sz="800" dirty="0"/>
              <a:t>영아보육 </a:t>
            </a:r>
            <a:r>
              <a:rPr lang="en-US" altLang="ko-KR" sz="800" dirty="0"/>
              <a:t>/ </a:t>
            </a:r>
            <a:r>
              <a:rPr lang="ko-KR" altLang="en-US" sz="800" dirty="0"/>
              <a:t>장애아보육 </a:t>
            </a:r>
            <a:r>
              <a:rPr lang="en-US" altLang="ko-KR" sz="800" dirty="0"/>
              <a:t>/ </a:t>
            </a:r>
            <a:r>
              <a:rPr lang="ko-KR" altLang="en-US" sz="800" dirty="0" err="1"/>
              <a:t>방과후보육</a:t>
            </a: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ko-KR" altLang="en-US" sz="800" dirty="0"/>
              <a:t>교육 상세 페이지 </a:t>
            </a:r>
            <a:r>
              <a:rPr lang="en-US" altLang="ko-KR" sz="800" dirty="0"/>
              <a:t>: edr_v2/mobile/course/course_detail.html (</a:t>
            </a:r>
            <a:r>
              <a:rPr lang="ko-KR" altLang="en-US" sz="800" dirty="0"/>
              <a:t>영아보육페이지로 이동</a:t>
            </a:r>
            <a:r>
              <a:rPr lang="en-US" altLang="ko-KR" sz="800" dirty="0"/>
              <a:t>)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(2</a:t>
            </a:r>
            <a:r>
              <a:rPr lang="ko-KR" altLang="en-US" sz="800" dirty="0"/>
              <a:t>행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ko-KR" altLang="en-US" sz="800" dirty="0"/>
              <a:t>보육교직원 특강</a:t>
            </a: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edr_v2/mobile/course/normal_course.html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ko-KR" sz="800" dirty="0"/>
              <a:t>** </a:t>
            </a:r>
            <a:r>
              <a:rPr lang="ko-KR" altLang="en-US" sz="800" dirty="0"/>
              <a:t>상담 전화번호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전화걸기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** </a:t>
            </a:r>
            <a:r>
              <a:rPr lang="en-US" altLang="ko-KR" sz="800" dirty="0"/>
              <a:t>Bottom </a:t>
            </a:r>
            <a:r>
              <a:rPr lang="ko-KR" altLang="en-US" sz="800" dirty="0"/>
              <a:t>영역</a:t>
            </a:r>
            <a:r>
              <a:rPr lang="en-US" altLang="ko-KR" sz="800" dirty="0"/>
              <a:t>(</a:t>
            </a:r>
            <a:r>
              <a:rPr lang="ko-KR" altLang="en-US" sz="800" dirty="0"/>
              <a:t>메뉴</a:t>
            </a:r>
            <a:r>
              <a:rPr lang="en-US" altLang="ko-KR" sz="800" dirty="0"/>
              <a:t>-</a:t>
            </a:r>
            <a:r>
              <a:rPr lang="ko-KR" altLang="en-US" sz="800" dirty="0"/>
              <a:t>이후 페이지에 언급 없어도 모든 페이지에 노출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ko-KR" altLang="en-US" sz="800" dirty="0"/>
              <a:t>특별직무안내 </a:t>
            </a:r>
            <a:r>
              <a:rPr lang="en-US" altLang="ko-KR" sz="800" dirty="0"/>
              <a:t>edr_v2/mobile/intro/guide.html</a:t>
            </a:r>
            <a:br>
              <a:rPr lang="en-US" altLang="ko-KR" sz="800" dirty="0"/>
            </a:br>
            <a:r>
              <a:rPr lang="ko-KR" altLang="en-US" sz="800" dirty="0"/>
              <a:t>나의 강의실 </a:t>
            </a:r>
            <a:r>
              <a:rPr lang="en-US" altLang="ko-KR" sz="800" dirty="0"/>
              <a:t>: edr_v2/mobile/class/study.html</a:t>
            </a:r>
            <a:br>
              <a:rPr lang="en-US" altLang="ko-KR" sz="800" dirty="0"/>
            </a:br>
            <a:r>
              <a:rPr lang="en-US" altLang="ko-KR" sz="800" dirty="0"/>
              <a:t>1:1</a:t>
            </a:r>
            <a:r>
              <a:rPr lang="ko-KR" altLang="en-US" sz="800" dirty="0"/>
              <a:t>문의 </a:t>
            </a:r>
            <a:r>
              <a:rPr lang="en-US" altLang="ko-KR" sz="800" dirty="0"/>
              <a:t>: </a:t>
            </a:r>
            <a:r>
              <a:rPr lang="ko-KR" altLang="en-US" sz="800" dirty="0"/>
              <a:t>로그인 후 이동가능 </a:t>
            </a:r>
            <a:r>
              <a:rPr lang="en-US" altLang="ko-KR" sz="800" dirty="0"/>
              <a:t>_</a:t>
            </a:r>
            <a:r>
              <a:rPr lang="ko-KR" altLang="en-US" sz="800" dirty="0"/>
              <a:t> </a:t>
            </a:r>
            <a:r>
              <a:rPr lang="en-US" altLang="ko-KR" sz="800" dirty="0"/>
              <a:t>edr_v2/mobile/messeage_list.html (</a:t>
            </a:r>
            <a:r>
              <a:rPr lang="ko-KR" altLang="en-US" sz="800" dirty="0"/>
              <a:t>내용 없으면 </a:t>
            </a:r>
            <a:r>
              <a:rPr lang="en-US" altLang="ko-KR" sz="800" dirty="0"/>
              <a:t>‘</a:t>
            </a:r>
            <a:r>
              <a:rPr lang="ko-KR" altLang="en-US" sz="800" dirty="0"/>
              <a:t>문의하신 내역이 없습니다</a:t>
            </a:r>
            <a:r>
              <a:rPr lang="en-US" altLang="ko-KR" sz="800" dirty="0"/>
              <a:t>.’)</a:t>
            </a:r>
            <a:endParaRPr lang="en-US" altLang="ko-KR" sz="800" strike="sngStrike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1844824" y="13786"/>
            <a:ext cx="4050450" cy="219056"/>
          </a:xfrm>
        </p:spPr>
        <p:txBody>
          <a:bodyPr/>
          <a:lstStyle/>
          <a:p>
            <a:r>
              <a:rPr lang="en-US" altLang="ko-KR" sz="675" dirty="0"/>
              <a:t>edr_v2/mobile/Index.html</a:t>
            </a:r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332656" y="13786"/>
            <a:ext cx="1215135" cy="215615"/>
          </a:xfrm>
        </p:spPr>
        <p:txBody>
          <a:bodyPr/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C3EC0B-31C9-4156-9D2B-F71F2C21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4" y="401289"/>
            <a:ext cx="2592288" cy="460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89F42-DAD7-4A29-BF57-9A415892813B}"/>
              </a:ext>
            </a:extLst>
          </p:cNvPr>
          <p:cNvSpPr txBox="1"/>
          <p:nvPr/>
        </p:nvSpPr>
        <p:spPr>
          <a:xfrm>
            <a:off x="486521" y="397848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4BA22-C243-4F50-853C-BD300B75DFA1}"/>
              </a:ext>
            </a:extLst>
          </p:cNvPr>
          <p:cNvSpPr txBox="1"/>
          <p:nvPr/>
        </p:nvSpPr>
        <p:spPr>
          <a:xfrm>
            <a:off x="3179975" y="413726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067CBD-8F2D-4640-A545-BD36F8FDCA2C}"/>
              </a:ext>
            </a:extLst>
          </p:cNvPr>
          <p:cNvSpPr txBox="1"/>
          <p:nvPr/>
        </p:nvSpPr>
        <p:spPr>
          <a:xfrm>
            <a:off x="3119829" y="833689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667098-12F9-47FA-9889-8D10EE1D1A34}"/>
              </a:ext>
            </a:extLst>
          </p:cNvPr>
          <p:cNvSpPr txBox="1"/>
          <p:nvPr/>
        </p:nvSpPr>
        <p:spPr>
          <a:xfrm>
            <a:off x="686499" y="1203598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57D7FE-94FA-4675-A346-70AD0A57417D}"/>
              </a:ext>
            </a:extLst>
          </p:cNvPr>
          <p:cNvSpPr txBox="1"/>
          <p:nvPr/>
        </p:nvSpPr>
        <p:spPr>
          <a:xfrm>
            <a:off x="505091" y="3619290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3B1CF1-CA47-4A75-B447-08BF6783CCB4}"/>
              </a:ext>
            </a:extLst>
          </p:cNvPr>
          <p:cNvSpPr txBox="1"/>
          <p:nvPr/>
        </p:nvSpPr>
        <p:spPr>
          <a:xfrm>
            <a:off x="3374368" y="4504599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CD0652-924F-4558-A77E-A3950C4E6763}"/>
              </a:ext>
            </a:extLst>
          </p:cNvPr>
          <p:cNvSpPr txBox="1"/>
          <p:nvPr/>
        </p:nvSpPr>
        <p:spPr>
          <a:xfrm>
            <a:off x="486521" y="2668869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16AB06-587C-4399-AA4E-93C31263CD7C}"/>
              </a:ext>
            </a:extLst>
          </p:cNvPr>
          <p:cNvSpPr txBox="1"/>
          <p:nvPr/>
        </p:nvSpPr>
        <p:spPr>
          <a:xfrm>
            <a:off x="488155" y="3182409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FF9FB5-5BEB-4026-8B69-1CAC832C1C0F}"/>
              </a:ext>
            </a:extLst>
          </p:cNvPr>
          <p:cNvSpPr txBox="1"/>
          <p:nvPr/>
        </p:nvSpPr>
        <p:spPr>
          <a:xfrm>
            <a:off x="366449" y="5125861"/>
            <a:ext cx="240145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1106742" y="655099"/>
            <a:ext cx="1215135" cy="215615"/>
          </a:xfrm>
        </p:spPr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F81E9BC-7E61-430A-88BC-E85C6871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74250"/>
              </p:ext>
            </p:extLst>
          </p:nvPr>
        </p:nvGraphicFramePr>
        <p:xfrm>
          <a:off x="69956" y="404631"/>
          <a:ext cx="4223140" cy="440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2721">
                  <a:extLst>
                    <a:ext uri="{9D8B030D-6E8A-4147-A177-3AD203B41FA5}">
                      <a16:colId xmlns:a16="http://schemas.microsoft.com/office/drawing/2014/main" xmlns="" val="1580580782"/>
                    </a:ext>
                  </a:extLst>
                </a:gridCol>
                <a:gridCol w="1260387">
                  <a:extLst>
                    <a:ext uri="{9D8B030D-6E8A-4147-A177-3AD203B41FA5}">
                      <a16:colId xmlns:a16="http://schemas.microsoft.com/office/drawing/2014/main" xmlns="" val="2264830935"/>
                    </a:ext>
                  </a:extLst>
                </a:gridCol>
                <a:gridCol w="2010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1dept</a:t>
                      </a:r>
                      <a:endParaRPr lang="ko-KR" altLang="en-US" sz="9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2dept</a:t>
                      </a:r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1151546"/>
                  </a:ext>
                </a:extLst>
              </a:tr>
              <a:tr h="167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교육과정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특별직무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보육교직원 특강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edr_v2/mobile/course/course_detail.html</a:t>
                      </a:r>
                      <a:endParaRPr lang="en-US" altLang="ko-KR" sz="800" dirty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edr_v2/mobile/course/normal_course.html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69343363"/>
                  </a:ext>
                </a:extLst>
              </a:tr>
              <a:tr h="1212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학습지원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공지사항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/>
                        <a:t>1:1 </a:t>
                      </a:r>
                      <a:r>
                        <a:rPr lang="ko-KR" altLang="en-US" sz="800" dirty="0" smtClean="0"/>
                        <a:t>문의</a:t>
                      </a:r>
                      <a:endParaRPr lang="en-US" altLang="ko-KR" sz="800" dirty="0" smtClean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이용약관</a:t>
                      </a:r>
                      <a:endParaRPr lang="en-US" altLang="ko-KR" sz="800" dirty="0" smtClean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개인정보처리방침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edr_v2/mobile/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bbs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/notice_list.html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edr_v2/mobile/</a:t>
                      </a: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bbs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800" dirty="0" smtClean="0"/>
                        <a:t>messeage_list.html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edr_v2/mobile/member/agree_contents01.html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edr_v2/mobile/member/agree_contents03.html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8059901"/>
                  </a:ext>
                </a:extLst>
              </a:tr>
              <a:tr h="167905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특별직무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환급과정안내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교육신청방법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교육비지원안내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특별교육대상자 및 교육비 </a:t>
                      </a:r>
                      <a:r>
                        <a:rPr lang="ko-KR" altLang="en-US" sz="800" dirty="0" err="1"/>
                        <a:t>자부담</a:t>
                      </a:r>
                      <a:r>
                        <a:rPr lang="ko-KR" altLang="en-US" sz="800" dirty="0"/>
                        <a:t> 대상자 안내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/>
                        <a:t>전체교육일정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edr_v2/mobile/guide/course_guide1.html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edr_v2/mobile/guide/course_guide2.html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edr_v2/mobile/guide/course_guide3.html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edr_v2/mobile/class/schedule.html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033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</a:rPr>
                        <a:t>나의 강의실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edr_v2/mobile/class/study.html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회원가입</a:t>
                      </a:r>
                      <a:endParaRPr lang="en-US" altLang="ko-KR" sz="8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/>
                        <a:t>마이페이지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edr_v2/mobile/member/agree.html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(Edr_v2/mobile/member/mypageCheck.html)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031-8019-5482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0663381"/>
                  </a:ext>
                </a:extLst>
              </a:tr>
              <a:tr h="167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로그아웃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edr_v2/mobile/member/login.html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xmlns="" id="{C7B899C2-5A3E-42F3-B11F-E46D749CF48D}"/>
              </a:ext>
            </a:extLst>
          </p:cNvPr>
          <p:cNvSpPr txBox="1">
            <a:spLocks/>
          </p:cNvSpPr>
          <p:nvPr/>
        </p:nvSpPr>
        <p:spPr>
          <a:xfrm>
            <a:off x="332656" y="13786"/>
            <a:ext cx="1215135" cy="215615"/>
          </a:xfrm>
          <a:prstGeom prst="rect">
            <a:avLst/>
          </a:prstGeom>
        </p:spPr>
        <p:txBody>
          <a:bodyPr lIns="0" rIns="0"/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75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메뉴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네비메뉴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59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675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>
          <a:xfrm>
            <a:off x="1106742" y="655099"/>
            <a:ext cx="1215135" cy="215615"/>
          </a:xfrm>
        </p:spPr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xmlns="" id="{C7B899C2-5A3E-42F3-B11F-E46D749CF48D}"/>
              </a:ext>
            </a:extLst>
          </p:cNvPr>
          <p:cNvSpPr txBox="1">
            <a:spLocks/>
          </p:cNvSpPr>
          <p:nvPr/>
        </p:nvSpPr>
        <p:spPr>
          <a:xfrm>
            <a:off x="332656" y="13786"/>
            <a:ext cx="1215135" cy="215615"/>
          </a:xfrm>
          <a:prstGeom prst="rect">
            <a:avLst/>
          </a:prstGeom>
        </p:spPr>
        <p:txBody>
          <a:bodyPr lIns="0" rIns="0"/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None/>
              <a:defRPr sz="75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bottom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4576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4F56B9578ACE4ABFA74E5DAD739F14" ma:contentTypeVersion="8" ma:contentTypeDescription="새 문서를 만듭니다." ma:contentTypeScope="" ma:versionID="2a296e5fb5b37893547eb1d7c53a5553">
  <xsd:schema xmlns:xsd="http://www.w3.org/2001/XMLSchema" xmlns:xs="http://www.w3.org/2001/XMLSchema" xmlns:p="http://schemas.microsoft.com/office/2006/metadata/properties" xmlns:ns2="b0c6cbab-68f1-4ab8-9775-935dcec29688" targetNamespace="http://schemas.microsoft.com/office/2006/metadata/properties" ma:root="true" ma:fieldsID="b632d0c379d28eaaf24abdef33cee905" ns2:_="">
    <xsd:import namespace="b0c6cbab-68f1-4ab8-9775-935dcec296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6cbab-68f1-4ab8-9775-935dcec29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17DB3-D1B5-4690-A215-A38CD9F51896}"/>
</file>

<file path=customXml/itemProps2.xml><?xml version="1.0" encoding="utf-8"?>
<ds:datastoreItem xmlns:ds="http://schemas.openxmlformats.org/officeDocument/2006/customXml" ds:itemID="{1EBF9FF0-9D5B-4956-9035-18F97F8FD5C3}"/>
</file>

<file path=customXml/itemProps3.xml><?xml version="1.0" encoding="utf-8"?>
<ds:datastoreItem xmlns:ds="http://schemas.openxmlformats.org/officeDocument/2006/customXml" ds:itemID="{617722C1-08F2-4FEF-AEA2-FBFF3A7FE240}"/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1412</Words>
  <Application>Microsoft Office PowerPoint</Application>
  <PresentationFormat>사용자 지정</PresentationFormat>
  <Paragraphs>745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10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표지</vt:lpstr>
      <vt:lpstr>간지등</vt:lpstr>
      <vt:lpstr>1_디자인 사용자 지정</vt:lpstr>
      <vt:lpstr>1_간지등</vt:lpstr>
      <vt:lpstr>2_간지등</vt:lpstr>
      <vt:lpstr>3_간지등</vt:lpstr>
      <vt:lpstr>4_간지등</vt:lpstr>
      <vt:lpstr>2_디자인 사용자 지정</vt:lpstr>
      <vt:lpstr>5_간지등</vt:lpstr>
      <vt:lpstr>6_간지등</vt:lpstr>
      <vt:lpstr>에듀알앤디 평생교육원 특별직무 맞이 홈페이지 리뉴얼 스토리보드</vt:lpstr>
      <vt:lpstr>Document History</vt:lpstr>
      <vt:lpstr>1. Information Architecture</vt:lpstr>
      <vt:lpstr>Information Architecture</vt:lpstr>
      <vt:lpstr>에듀알앤디 모바일용 스토리보드</vt:lpstr>
      <vt:lpstr>메인</vt:lpstr>
      <vt:lpstr>edr_v2/mobile/Index.html</vt:lpstr>
      <vt:lpstr>PowerPoint 프레젠테이션</vt:lpstr>
      <vt:lpstr>PowerPoint 프레젠테이션</vt:lpstr>
      <vt:lpstr>에듀알앤디 member</vt:lpstr>
      <vt:lpstr>edr_v2/mobile/member/agree.html</vt:lpstr>
      <vt:lpstr>edr_v2/mobile/member/phone_agree.html edr_v2/mobile/member/iPin_agree.html </vt:lpstr>
      <vt:lpstr>edr_v2/mobile/member/agree_result.html</vt:lpstr>
      <vt:lpstr>edr_v2/mobile/member/join.html</vt:lpstr>
      <vt:lpstr>edr_v2/mobile/member/join_result.html</vt:lpstr>
      <vt:lpstr>edr_v2/mobile/member/login.html</vt:lpstr>
      <vt:lpstr>edr_v2/mobile/Index.html</vt:lpstr>
      <vt:lpstr>edr_v2/mobile/member/id_search2.html</vt:lpstr>
      <vt:lpstr>edr_v2/mobile/Index.html</vt:lpstr>
      <vt:lpstr> edr_v2/mobile/member/pwd_change.html </vt:lpstr>
      <vt:lpstr> edr_v2/mobile/member/center_search.html</vt:lpstr>
      <vt:lpstr> edr_v2/mobile/member/center_search.html</vt:lpstr>
      <vt:lpstr> edr_v2/mobile/member/center_join.html</vt:lpstr>
      <vt:lpstr>  edr_v2/mobile/member/center_view.html </vt:lpstr>
      <vt:lpstr> edr_ v2/mobile/center_result.html</vt:lpstr>
      <vt:lpstr>edr_v2/mobile/member/center_modify.html</vt:lpstr>
      <vt:lpstr>마이페이지</vt:lpstr>
      <vt:lpstr> edr_v2/mobile/member/mypage_modify.html</vt:lpstr>
      <vt:lpstr> edr_v2/mobile/member/myAgree.html</vt:lpstr>
      <vt:lpstr> edr_v2/mobile/member/agree_contents01.html</vt:lpstr>
      <vt:lpstr>edr_v2/mobile/member/mypage01.html</vt:lpstr>
      <vt:lpstr>edr_v2/mobile/guide/guide05.html</vt:lpstr>
      <vt:lpstr>edr_v2/mobile/member/member_check.html</vt:lpstr>
      <vt:lpstr>edr_v2/mobile/guide/guide04.html</vt:lpstr>
      <vt:lpstr>edr-v2/mobile/member/login_need.html </vt:lpstr>
      <vt:lpstr> edr_v2/mobile/mypage/message_list.html</vt:lpstr>
      <vt:lpstr>edr_v2/mobile/mypage/message_view.html</vt:lpstr>
      <vt:lpstr>edr_v2/mobile/mypage/message_modify.html</vt:lpstr>
      <vt:lpstr>edr_v2/mobile/mypage/message_write.html</vt:lpstr>
      <vt:lpstr>edr_v2/mobile/support/notice_list.html</vt:lpstr>
      <vt:lpstr> edr_v2/mobile/bbs/notice_view.html</vt:lpstr>
      <vt:lpstr>edr_v2/mobile/Index.html</vt:lpstr>
      <vt:lpstr>edr_v2/mobile/Index.html</vt:lpstr>
      <vt:lpstr>특별직무(영아/장애아/방과후보육) 상세</vt:lpstr>
      <vt:lpstr>  edr_v2/mobile/course/special_course_detail.html </vt:lpstr>
      <vt:lpstr> edr_v2/mobile/course/course_take_accept.html</vt:lpstr>
      <vt:lpstr>edr_v2/mobile/course/course_take_accept2.html</vt:lpstr>
      <vt:lpstr> edr_v2/mobile/guide/course_guide1.html</vt:lpstr>
      <vt:lpstr> edr_v2/mobile/guide/course_guide4.html</vt:lpstr>
      <vt:lpstr> edr_v2/mobile/guide/course_guide2.html</vt:lpstr>
      <vt:lpstr> edr_v2/mobile/guide/course_guide3.html</vt:lpstr>
      <vt:lpstr> edr_v2/mobile/course/course_take.html</vt:lpstr>
      <vt:lpstr>edr_v2/mobile/guide/refund.html</vt:lpstr>
      <vt:lpstr>edr_v2/mobile/course/normal_course.html</vt:lpstr>
      <vt:lpstr>edr_v2/mobile/class/play.html</vt:lpstr>
      <vt:lpstr>나의 강의실</vt:lpstr>
      <vt:lpstr> edr_v2/mobile/class/study_list.html</vt:lpstr>
      <vt:lpstr> edr_v2/mobile/class/study_detail.html</vt:lpstr>
      <vt:lpstr>edr_v2/mobile/class/class_guide.html</vt:lpstr>
      <vt:lpstr>edr_v2/mobile/class/finish_guide.html</vt:lpstr>
      <vt:lpstr>edr_v2/mobile/class/study_list.html</vt:lpstr>
      <vt:lpstr> edr_v2/mobile/certificate/ certificate.html </vt:lpstr>
      <vt:lpstr>edr_v2/mobile/Index.html</vt:lpstr>
      <vt:lpstr>edr_v2/mobile/Index.html</vt:lpstr>
      <vt:lpstr>edr_v2/mobile/Index.html</vt:lpstr>
      <vt:lpstr>edr_v2/mobile/Index.html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User</cp:lastModifiedBy>
  <cp:revision>665</cp:revision>
  <dcterms:created xsi:type="dcterms:W3CDTF">2006-10-05T04:04:58Z</dcterms:created>
  <dcterms:modified xsi:type="dcterms:W3CDTF">2019-11-27T13:37:38Z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0x010100CC4F56B9578ACE4ABFA74E5DAD739F14</vt:lpwstr>
  </property>
</Properties>
</file>