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82A9-697A-4603-932D-584FA9344906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A5B495F-79D6-4788-BFC4-63D2D62B4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28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82A9-697A-4603-932D-584FA9344906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5B495F-79D6-4788-BFC4-63D2D62B4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07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82A9-697A-4603-932D-584FA9344906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5B495F-79D6-4788-BFC4-63D2D62B4B2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7826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82A9-697A-4603-932D-584FA9344906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5B495F-79D6-4788-BFC4-63D2D62B4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700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82A9-697A-4603-932D-584FA9344906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5B495F-79D6-4788-BFC4-63D2D62B4B2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876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82A9-697A-4603-932D-584FA9344906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5B495F-79D6-4788-BFC4-63D2D62B4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287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82A9-697A-4603-932D-584FA9344906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495F-79D6-4788-BFC4-63D2D62B4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670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82A9-697A-4603-932D-584FA9344906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495F-79D6-4788-BFC4-63D2D62B4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93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82A9-697A-4603-932D-584FA9344906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495F-79D6-4788-BFC4-63D2D62B4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3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82A9-697A-4603-932D-584FA9344906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5B495F-79D6-4788-BFC4-63D2D62B4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79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82A9-697A-4603-932D-584FA9344906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A5B495F-79D6-4788-BFC4-63D2D62B4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23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82A9-697A-4603-932D-584FA9344906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A5B495F-79D6-4788-BFC4-63D2D62B4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10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82A9-697A-4603-932D-584FA9344906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495F-79D6-4788-BFC4-63D2D62B4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25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82A9-697A-4603-932D-584FA9344906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495F-79D6-4788-BFC4-63D2D62B4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63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82A9-697A-4603-932D-584FA9344906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495F-79D6-4788-BFC4-63D2D62B4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912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82A9-697A-4603-932D-584FA9344906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5B495F-79D6-4788-BFC4-63D2D62B4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98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A82A9-697A-4603-932D-584FA9344906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A5B495F-79D6-4788-BFC4-63D2D62B4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87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27" r:id="rId1"/>
    <p:sldLayoutId id="2147484828" r:id="rId2"/>
    <p:sldLayoutId id="2147484829" r:id="rId3"/>
    <p:sldLayoutId id="2147484830" r:id="rId4"/>
    <p:sldLayoutId id="2147484831" r:id="rId5"/>
    <p:sldLayoutId id="2147484832" r:id="rId6"/>
    <p:sldLayoutId id="2147484833" r:id="rId7"/>
    <p:sldLayoutId id="2147484834" r:id="rId8"/>
    <p:sldLayoutId id="2147484835" r:id="rId9"/>
    <p:sldLayoutId id="2147484836" r:id="rId10"/>
    <p:sldLayoutId id="2147484837" r:id="rId11"/>
    <p:sldLayoutId id="2147484838" r:id="rId12"/>
    <p:sldLayoutId id="2147484839" r:id="rId13"/>
    <p:sldLayoutId id="2147484840" r:id="rId14"/>
    <p:sldLayoutId id="2147484841" r:id="rId15"/>
    <p:sldLayoutId id="21474848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257C1-15AB-8E27-1F37-00853968A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39469" cy="1816780"/>
          </a:xfrm>
        </p:spPr>
        <p:txBody>
          <a:bodyPr>
            <a:normAutofit/>
          </a:bodyPr>
          <a:lstStyle/>
          <a:p>
            <a:r>
              <a:rPr lang="en-IN" dirty="0"/>
              <a:t>IMAGE DEBLURRING USING DEEP-BASED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327E9-D20B-5125-B097-6960E90011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54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6DE1F2-08F3-5287-DA05-80FF1D580AA8}"/>
              </a:ext>
            </a:extLst>
          </p:cNvPr>
          <p:cNvSpPr txBox="1"/>
          <p:nvPr/>
        </p:nvSpPr>
        <p:spPr>
          <a:xfrm>
            <a:off x="2071396" y="793102"/>
            <a:ext cx="101874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INTRODUCTION</a:t>
            </a:r>
          </a:p>
          <a:p>
            <a:endParaRPr lang="en-IN" dirty="0"/>
          </a:p>
          <a:p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Deblurring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the process of removing blurring artifacts from images. Deblurring recovers a sharp 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Image from a blurred image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CFECA4D-1BA1-CF52-01D1-DEFE23605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247" y="2095500"/>
            <a:ext cx="4953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D4FF2F-2A47-950B-0158-54CA17B9C95D}"/>
              </a:ext>
            </a:extLst>
          </p:cNvPr>
          <p:cNvSpPr txBox="1"/>
          <p:nvPr/>
        </p:nvSpPr>
        <p:spPr>
          <a:xfrm>
            <a:off x="2071396" y="4879911"/>
            <a:ext cx="10106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 deblurring using deep learning-based processes has gained significant attention in recent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years. Deep learning models have shown promising results in effectively restoring blurred images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learning the underlying mapping between the blurred and sharp image pairs.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57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39CA87-D8DF-EFAF-AE6F-9A5A908EC37C}"/>
              </a:ext>
            </a:extLst>
          </p:cNvPr>
          <p:cNvSpPr txBox="1"/>
          <p:nvPr/>
        </p:nvSpPr>
        <p:spPr>
          <a:xfrm>
            <a:off x="1884784" y="737118"/>
            <a:ext cx="8428589" cy="566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GENERAL PROCESS FOR IMAGE DEBLURRING USING DEEP LEARNING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i="0" dirty="0">
                <a:effectLst/>
                <a:latin typeface="Söhne"/>
              </a:rPr>
              <a:t>Data collection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i="0" dirty="0" err="1">
                <a:effectLst/>
                <a:latin typeface="Söhne"/>
              </a:rPr>
              <a:t>Preprocessing</a:t>
            </a:r>
            <a:endParaRPr lang="en-IN" b="1" i="0" dirty="0"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i="0" dirty="0">
                <a:effectLst/>
                <a:latin typeface="Söhne"/>
              </a:rPr>
              <a:t>Network architecture selection</a:t>
            </a:r>
            <a:endParaRPr lang="en-US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i="0" dirty="0">
                <a:effectLst/>
                <a:latin typeface="Söhne"/>
              </a:rPr>
              <a:t>Model training</a:t>
            </a:r>
            <a:endParaRPr lang="en-US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i="0" dirty="0">
                <a:effectLst/>
                <a:latin typeface="Söhne"/>
              </a:rPr>
              <a:t>Loss function</a:t>
            </a:r>
            <a:endParaRPr lang="en-US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i="0" dirty="0">
                <a:effectLst/>
                <a:latin typeface="Söhne"/>
              </a:rPr>
              <a:t>Optimization</a:t>
            </a:r>
            <a:endParaRPr lang="en-US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i="0" dirty="0">
                <a:effectLst/>
                <a:latin typeface="Söhne"/>
              </a:rPr>
              <a:t>Validation</a:t>
            </a:r>
            <a:endParaRPr lang="en-US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i="0" dirty="0">
                <a:effectLst/>
                <a:latin typeface="Söhne"/>
              </a:rPr>
              <a:t>Inference</a:t>
            </a: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69572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51E864-A46B-3D08-5695-C190FDA7198E}"/>
              </a:ext>
            </a:extLst>
          </p:cNvPr>
          <p:cNvSpPr txBox="1"/>
          <p:nvPr/>
        </p:nvSpPr>
        <p:spPr>
          <a:xfrm>
            <a:off x="1903446" y="765110"/>
            <a:ext cx="104310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Collect a dataset of paired images consisting of blurred images and their corresponding sharp,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high-resolution versions. You can either acquire or create this dataset.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Preprocess the dataset by resizing the images, normalizing pixel values, and augmenting the data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if required. Common data augmentation techniques include rotation, scaling, and flipping.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603FFD-9ECA-8524-C2EA-D00B6427D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101" y="2992795"/>
            <a:ext cx="4133460" cy="310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209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F177C9-40C7-4905-EE01-CC0E996B5D22}"/>
              </a:ext>
            </a:extLst>
          </p:cNvPr>
          <p:cNvSpPr txBox="1"/>
          <p:nvPr/>
        </p:nvSpPr>
        <p:spPr>
          <a:xfrm>
            <a:off x="1838131" y="802433"/>
            <a:ext cx="104182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i="0" dirty="0">
                <a:effectLst/>
                <a:latin typeface="Söhne"/>
              </a:rPr>
              <a:t>Network architecture selection: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   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Choose a suitable deep learning architecture for image deblurring. Convolutional neural networks</a:t>
            </a:r>
          </a:p>
          <a:p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(CNNs) are commonly used for this task. Some popular architectures include U-Net,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ResNet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Generative Adversarial Networks (GANs).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B224F3C-AD6A-78D3-FF41-1B3149933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173" y="2002762"/>
            <a:ext cx="809625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32734D-5CF2-6CA0-BEF0-0F152E725F71}"/>
              </a:ext>
            </a:extLst>
          </p:cNvPr>
          <p:cNvSpPr txBox="1"/>
          <p:nvPr/>
        </p:nvSpPr>
        <p:spPr>
          <a:xfrm>
            <a:off x="1838131" y="4879312"/>
            <a:ext cx="104438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i="0" dirty="0">
                <a:effectLst/>
                <a:latin typeface="Söhne"/>
              </a:rPr>
              <a:t>Model training: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Train the selected deep learning model using the prepared dataset. The goal is to learn the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mapping between the blurred and sharp image pairs, enabling the model to predict sharp images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given a blurry input.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263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D2EBDF-9FB1-9F16-8368-C2BDA552EB67}"/>
              </a:ext>
            </a:extLst>
          </p:cNvPr>
          <p:cNvSpPr txBox="1"/>
          <p:nvPr/>
        </p:nvSpPr>
        <p:spPr>
          <a:xfrm>
            <a:off x="1866122" y="783772"/>
            <a:ext cx="1035796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i="0" dirty="0">
                <a:effectLst/>
                <a:latin typeface="Söhne"/>
              </a:rPr>
              <a:t>Loss function:</a:t>
            </a:r>
          </a:p>
          <a:p>
            <a:r>
              <a:rPr lang="en-IN" b="1" dirty="0">
                <a:latin typeface="Söhne"/>
                <a:cs typeface="Arial" panose="020B0604020202020204" pitchFamily="34" charset="0"/>
              </a:rPr>
              <a:t>    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Define an appropriate loss function to measure the difference between the predicted sharp image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the ground truth sharp image. Common loss functions for image deblurring include Mean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Squared Error (MSE), Structural Similarity Index (SSIM), or perceptual loss based on pre-trained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networks such as VGG or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AlexNet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1" i="0" dirty="0"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i="0" dirty="0">
                <a:effectLst/>
                <a:latin typeface="Söhne"/>
              </a:rPr>
              <a:t>Optimization: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Optimize the model using gradient descent or its variants to minimize the loss function.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Techniques such as stochastic gradient descent (SGD) or Adam optimizer are commonly used.</a:t>
            </a:r>
            <a:endParaRPr lang="en-US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1BE8919-622D-2165-CC00-3868A7206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891" y="3429000"/>
            <a:ext cx="4263313" cy="307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306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69664B-88F4-950B-3EDF-F6770464A6B6}"/>
              </a:ext>
            </a:extLst>
          </p:cNvPr>
          <p:cNvSpPr txBox="1"/>
          <p:nvPr/>
        </p:nvSpPr>
        <p:spPr>
          <a:xfrm>
            <a:off x="1754155" y="802433"/>
            <a:ext cx="1050319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i="0" dirty="0">
                <a:effectLst/>
                <a:latin typeface="Söhne"/>
              </a:rPr>
              <a:t>Validation: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Evaluate the trained model using a separate validation dataset to assess its performance and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fine-tune the hyperparameters if necessary.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i="0" dirty="0">
                <a:effectLst/>
                <a:latin typeface="Söhne"/>
              </a:rPr>
              <a:t>Inference:</a:t>
            </a:r>
          </a:p>
          <a:p>
            <a:r>
              <a:rPr lang="en-IN" b="1" dirty="0">
                <a:latin typeface="Söhne"/>
                <a:cs typeface="Arial" panose="020B0604020202020204" pitchFamily="34" charset="0"/>
              </a:rPr>
              <a:t>    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Once the model is trained and validated, it can be used to deblur new images. Pass a blurry image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through the trained model, and it will generate a deblurred version of the input image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674DAB8-756D-3F39-A50A-D6A62A8D3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875" y="3262314"/>
            <a:ext cx="3078615" cy="232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1D8EFB30-258E-A81A-E787-3E29C926D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149" y="3503024"/>
            <a:ext cx="5629542" cy="184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446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872B33-1ECD-7B6B-CE72-07B9C54AC9E0}"/>
              </a:ext>
            </a:extLst>
          </p:cNvPr>
          <p:cNvSpPr txBox="1"/>
          <p:nvPr/>
        </p:nvSpPr>
        <p:spPr>
          <a:xfrm>
            <a:off x="1856792" y="783772"/>
            <a:ext cx="102964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It's important to note that deep learning-based image deblurring is an active research area,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different variations and improvements to the above process are continuously explored.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effectiveness of the deblurring process depends on factors such as the quality and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diversity of the training dataset, the chosen architecture, and the optimization strategy employed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40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2861EC-8979-7441-8F75-EFFECF973800}"/>
              </a:ext>
            </a:extLst>
          </p:cNvPr>
          <p:cNvSpPr txBox="1"/>
          <p:nvPr/>
        </p:nvSpPr>
        <p:spPr>
          <a:xfrm>
            <a:off x="2565921" y="466530"/>
            <a:ext cx="78470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b="1" dirty="0">
                <a:latin typeface="Bahnschrift SemiBold Condensed" panose="020B0502040204020203" pitchFamily="34" charset="0"/>
              </a:rPr>
              <a:t>Thank-You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7931A-AA61-9938-FAE1-93BE1196FE7A}"/>
              </a:ext>
            </a:extLst>
          </p:cNvPr>
          <p:cNvSpPr txBox="1"/>
          <p:nvPr/>
        </p:nvSpPr>
        <p:spPr>
          <a:xfrm>
            <a:off x="9060947" y="5262162"/>
            <a:ext cx="2051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ARJUN J</a:t>
            </a:r>
          </a:p>
          <a:p>
            <a:r>
              <a:rPr lang="en-IN" sz="2400" dirty="0"/>
              <a:t>2GI20EC027</a:t>
            </a:r>
          </a:p>
        </p:txBody>
      </p:sp>
    </p:spTree>
    <p:extLst>
      <p:ext uri="{BB962C8B-B14F-4D97-AF65-F5344CB8AC3E}">
        <p14:creationId xmlns:p14="http://schemas.microsoft.com/office/powerpoint/2010/main" val="84641599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79</TotalTime>
  <Words>474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Bahnschrift SemiBold Condensed</vt:lpstr>
      <vt:lpstr>Century Gothic</vt:lpstr>
      <vt:lpstr>Söhne</vt:lpstr>
      <vt:lpstr>Wingdings</vt:lpstr>
      <vt:lpstr>Wingdings 3</vt:lpstr>
      <vt:lpstr>Wisp</vt:lpstr>
      <vt:lpstr>IMAGE DEBLURRING USING DEEP-BASED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DEBLURRING USING DEEP-BASED PROCESS</dc:title>
  <dc:creator>krishna j</dc:creator>
  <cp:lastModifiedBy>krishna j</cp:lastModifiedBy>
  <cp:revision>1</cp:revision>
  <dcterms:created xsi:type="dcterms:W3CDTF">2023-06-04T14:22:39Z</dcterms:created>
  <dcterms:modified xsi:type="dcterms:W3CDTF">2023-06-04T15:41:57Z</dcterms:modified>
</cp:coreProperties>
</file>