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6" r:id="rId4"/>
    <p:sldId id="264" r:id="rId5"/>
    <p:sldId id="265" r:id="rId6"/>
    <p:sldId id="258" r:id="rId7"/>
    <p:sldId id="260" r:id="rId8"/>
    <p:sldId id="298" r:id="rId9"/>
    <p:sldId id="261" r:id="rId10"/>
    <p:sldId id="263" r:id="rId11"/>
    <p:sldId id="267" r:id="rId12"/>
    <p:sldId id="268" r:id="rId13"/>
    <p:sldId id="294" r:id="rId14"/>
    <p:sldId id="269" r:id="rId15"/>
    <p:sldId id="295" r:id="rId16"/>
    <p:sldId id="270" r:id="rId17"/>
    <p:sldId id="296" r:id="rId18"/>
    <p:sldId id="288" r:id="rId19"/>
    <p:sldId id="271" r:id="rId20"/>
    <p:sldId id="289" r:id="rId21"/>
    <p:sldId id="272" r:id="rId22"/>
    <p:sldId id="274" r:id="rId23"/>
    <p:sldId id="273" r:id="rId24"/>
    <p:sldId id="275" r:id="rId25"/>
    <p:sldId id="276" r:id="rId26"/>
    <p:sldId id="290" r:id="rId27"/>
    <p:sldId id="291" r:id="rId28"/>
    <p:sldId id="284" r:id="rId29"/>
    <p:sldId id="285" r:id="rId30"/>
    <p:sldId id="262" r:id="rId31"/>
    <p:sldId id="292" r:id="rId32"/>
    <p:sldId id="259" r:id="rId33"/>
    <p:sldId id="277" r:id="rId34"/>
    <p:sldId id="278" r:id="rId35"/>
    <p:sldId id="286" r:id="rId36"/>
    <p:sldId id="279" r:id="rId37"/>
    <p:sldId id="283" r:id="rId38"/>
    <p:sldId id="281" r:id="rId39"/>
    <p:sldId id="280" r:id="rId40"/>
    <p:sldId id="282" r:id="rId41"/>
    <p:sldId id="297" r:id="rId42"/>
    <p:sldId id="287" r:id="rId43"/>
    <p:sldId id="293" r:id="rId4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71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5DF9-7C8B-4819-980E-777BAEB26FD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5603-C42F-4852-AF45-AAC30CBF3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0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AB0F-8D3A-44C7-B974-305E7C08332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4599-8E3C-4862-A322-0C51AAA3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3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2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6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2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52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05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3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5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74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52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7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7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7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76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8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30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12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7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42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26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38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0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9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0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3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2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C76826-F038-4373-9253-B120675D1DE9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relea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org/relea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 및 기본 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471" y="13775"/>
            <a:ext cx="8229600" cy="756320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92256"/>
          </a:xfrm>
        </p:spPr>
        <p:txBody>
          <a:bodyPr>
            <a:normAutofit/>
          </a:bodyPr>
          <a:lstStyle/>
          <a:p>
            <a:r>
              <a:rPr lang="en-US" altLang="ko-KR" dirty="0"/>
              <a:t>step 4: Project</a:t>
            </a:r>
            <a:r>
              <a:rPr lang="ko-KR" altLang="en-US" dirty="0"/>
              <a:t>에 추가 포함</a:t>
            </a:r>
            <a:r>
              <a:rPr lang="en-US" altLang="ko-KR" dirty="0"/>
              <a:t>(include)</a:t>
            </a:r>
            <a:r>
              <a:rPr lang="ko-KR" altLang="en-US" dirty="0"/>
              <a:t> 디렉터리 설정</a:t>
            </a:r>
            <a:endParaRPr lang="en-US" altLang="ko-KR" dirty="0"/>
          </a:p>
          <a:p>
            <a:pPr lvl="1"/>
            <a:r>
              <a:rPr lang="ko-KR" altLang="en-US" dirty="0"/>
              <a:t>구성 속성</a:t>
            </a:r>
            <a:r>
              <a:rPr lang="en-US" altLang="ko-KR" dirty="0"/>
              <a:t>: C/C++=&gt;</a:t>
            </a:r>
            <a:r>
              <a:rPr lang="ko-KR" altLang="en-US" dirty="0"/>
              <a:t>일반</a:t>
            </a:r>
            <a:r>
              <a:rPr lang="en-US" altLang="ko-KR" dirty="0"/>
              <a:t>=&gt; </a:t>
            </a:r>
            <a:r>
              <a:rPr lang="ko-KR" altLang="en-US" dirty="0" err="1"/>
              <a:t>추가포함</a:t>
            </a:r>
            <a:r>
              <a:rPr lang="ko-KR" altLang="en-US" dirty="0"/>
              <a:t> 디렉토리</a:t>
            </a:r>
            <a:r>
              <a:rPr lang="en-US" altLang="ko-KR" dirty="0"/>
              <a:t>=&gt;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en-US" altLang="ko-KR" dirty="0"/>
              <a:t>C:\Program Files\OpenCV4.6.0\build\include</a:t>
            </a:r>
          </a:p>
          <a:p>
            <a:r>
              <a:rPr lang="en-US" altLang="ko-KR" dirty="0"/>
              <a:t>step5: </a:t>
            </a:r>
            <a:r>
              <a:rPr lang="ko-KR" altLang="en-US" dirty="0"/>
              <a:t>정적 라이브러리 파일 명시</a:t>
            </a:r>
            <a:endParaRPr lang="en-US" altLang="ko-KR" dirty="0"/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=&gt;</a:t>
            </a:r>
            <a:r>
              <a:rPr lang="ko-KR" altLang="en-US" dirty="0"/>
              <a:t> 속성</a:t>
            </a:r>
            <a:r>
              <a:rPr lang="en-US" altLang="ko-KR" dirty="0"/>
              <a:t>=&gt;</a:t>
            </a:r>
            <a:r>
              <a:rPr lang="ko-KR" altLang="en-US" dirty="0"/>
              <a:t>구성속성</a:t>
            </a:r>
            <a:r>
              <a:rPr lang="en-US" altLang="ko-KR" dirty="0"/>
              <a:t>=&gt;</a:t>
            </a:r>
          </a:p>
          <a:p>
            <a:pPr marL="274320" lvl="1" indent="0">
              <a:buNone/>
            </a:pPr>
            <a:r>
              <a:rPr lang="ko-KR" altLang="en-US" dirty="0" err="1"/>
              <a:t>링커</a:t>
            </a:r>
            <a:r>
              <a:rPr lang="en-US" altLang="ko-KR" dirty="0"/>
              <a:t>=&gt;</a:t>
            </a:r>
            <a:r>
              <a:rPr lang="ko-KR" altLang="en-US" dirty="0"/>
              <a:t>입력</a:t>
            </a:r>
            <a:r>
              <a:rPr lang="en-US" altLang="ko-KR" dirty="0"/>
              <a:t>=&gt;</a:t>
            </a:r>
            <a:r>
              <a:rPr lang="ko-KR" altLang="en-US" dirty="0"/>
              <a:t>추가 종속성</a:t>
            </a:r>
            <a:r>
              <a:rPr lang="en-US" altLang="ko-KR" dirty="0"/>
              <a:t>=&gt;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en-US" altLang="ko-KR" dirty="0"/>
              <a:t>opencv_world460d.lib (Debug </a:t>
            </a:r>
            <a:r>
              <a:rPr lang="ko-KR" altLang="en-US" dirty="0"/>
              <a:t>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통합라이브러리</a:t>
            </a:r>
            <a:endParaRPr lang="en-US" altLang="ko-KR" dirty="0"/>
          </a:p>
          <a:p>
            <a:r>
              <a:rPr lang="ko-KR" altLang="en-US" dirty="0" err="1"/>
              <a:t>속성시트를</a:t>
            </a:r>
            <a:r>
              <a:rPr lang="ko-KR" altLang="en-US" dirty="0"/>
              <a:t> 파일로 저장하여 다른 프로젝트에 재사용</a:t>
            </a:r>
            <a:endParaRPr lang="en-US" altLang="ko-KR" dirty="0"/>
          </a:p>
          <a:p>
            <a:pPr lvl="1"/>
            <a:r>
              <a:rPr lang="ko-KR" altLang="en-US" dirty="0"/>
              <a:t>보기</a:t>
            </a:r>
            <a:r>
              <a:rPr lang="en-US" altLang="ko-KR" dirty="0"/>
              <a:t>=&gt;</a:t>
            </a:r>
            <a:r>
              <a:rPr lang="ko-KR" altLang="en-US" dirty="0"/>
              <a:t>다른 창</a:t>
            </a:r>
            <a:r>
              <a:rPr lang="en-US" altLang="ko-KR" dirty="0"/>
              <a:t>=&gt; </a:t>
            </a:r>
            <a:r>
              <a:rPr lang="ko-KR" altLang="en-US" dirty="0"/>
              <a:t>속성관리자</a:t>
            </a:r>
            <a:endParaRPr lang="en-US" altLang="ko-KR" dirty="0"/>
          </a:p>
          <a:p>
            <a:pPr lvl="1"/>
            <a:r>
              <a:rPr lang="en-US" altLang="ko-KR" dirty="0"/>
              <a:t>=&gt; [Debug|x64] </a:t>
            </a:r>
            <a:r>
              <a:rPr lang="ko-KR" altLang="en-US" dirty="0"/>
              <a:t>에서 마우스 오른쪽 버튼 </a:t>
            </a:r>
            <a:endParaRPr lang="en-US" altLang="ko-KR" dirty="0"/>
          </a:p>
          <a:p>
            <a:pPr lvl="1"/>
            <a:r>
              <a:rPr lang="en-US" altLang="ko-KR" dirty="0"/>
              <a:t>=&gt;</a:t>
            </a:r>
            <a:r>
              <a:rPr lang="ko-KR" altLang="en-US" dirty="0"/>
              <a:t>기존 속성 시트 추가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04864"/>
            <a:ext cx="2674640" cy="1883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2" y="5433552"/>
            <a:ext cx="3790908" cy="13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3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242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API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764704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API </a:t>
            </a:r>
            <a:r>
              <a:rPr lang="ko-KR" altLang="en-US" dirty="0"/>
              <a:t>함수 명명 규칙</a:t>
            </a:r>
            <a:endParaRPr lang="en-US" altLang="ko-KR" dirty="0"/>
          </a:p>
          <a:p>
            <a:pPr lvl="1"/>
            <a:r>
              <a:rPr lang="en-US" altLang="ko-KR" dirty="0"/>
              <a:t>cv&lt;Action&gt;&lt;Target&gt;&lt;Mod&gt;(…)</a:t>
            </a:r>
          </a:p>
          <a:p>
            <a:pPr lvl="2"/>
            <a:r>
              <a:rPr lang="en-US" altLang="ko-KR" dirty="0"/>
              <a:t>cv : </a:t>
            </a:r>
            <a:r>
              <a:rPr lang="en-US" altLang="ko-KR" dirty="0" err="1"/>
              <a:t>OpenCV</a:t>
            </a:r>
            <a:r>
              <a:rPr lang="ko-KR" altLang="en-US" dirty="0"/>
              <a:t>를 의미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Action : </a:t>
            </a:r>
            <a:r>
              <a:rPr lang="ko-KR" altLang="en-US" dirty="0"/>
              <a:t>핵심 기능</a:t>
            </a:r>
            <a:r>
              <a:rPr lang="en-US" altLang="ko-KR" dirty="0"/>
              <a:t>, Target : </a:t>
            </a:r>
            <a:r>
              <a:rPr lang="ko-KR" altLang="en-US" dirty="0"/>
              <a:t>목적</a:t>
            </a:r>
            <a:r>
              <a:rPr lang="en-US" altLang="ko-KR" dirty="0"/>
              <a:t> </a:t>
            </a:r>
            <a:r>
              <a:rPr lang="ko-KR" altLang="en-US" dirty="0"/>
              <a:t>영상 처리 영역</a:t>
            </a:r>
            <a:r>
              <a:rPr lang="en-US" altLang="ko-KR" dirty="0"/>
              <a:t>, Mod : </a:t>
            </a:r>
            <a:r>
              <a:rPr lang="ko-KR" altLang="en-US" dirty="0" err="1"/>
              <a:t>수정자</a:t>
            </a:r>
            <a:r>
              <a:rPr lang="en-US" altLang="ko-KR" dirty="0"/>
              <a:t>(</a:t>
            </a:r>
            <a:r>
              <a:rPr lang="ko-KR" altLang="en-US" dirty="0"/>
              <a:t>생략될 수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ex:  </a:t>
            </a:r>
            <a:r>
              <a:rPr lang="en-US" altLang="ko-KR" dirty="0" err="1"/>
              <a:t>cvLoadImage</a:t>
            </a:r>
            <a:r>
              <a:rPr lang="en-US" altLang="ko-KR" dirty="0"/>
              <a:t>, </a:t>
            </a:r>
            <a:r>
              <a:rPr lang="en-US" altLang="ko-KR" dirty="0" err="1"/>
              <a:t>cvNormalizeHist</a:t>
            </a:r>
            <a:r>
              <a:rPr lang="en-US" altLang="ko-KR" dirty="0"/>
              <a:t>, cvGetHistValue_1D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기본자료형</a:t>
            </a:r>
            <a:endParaRPr lang="en-US" altLang="ko-KR" dirty="0"/>
          </a:p>
          <a:p>
            <a:pPr lvl="1"/>
            <a:r>
              <a:rPr lang="en-US" altLang="ko-KR" dirty="0"/>
              <a:t>primitive data type: </a:t>
            </a:r>
            <a:r>
              <a:rPr lang="en-US" altLang="ko-KR" dirty="0" err="1"/>
              <a:t>unchar</a:t>
            </a:r>
            <a:r>
              <a:rPr lang="en-US" altLang="ko-KR" dirty="0"/>
              <a:t>, bool, char, unsigned short, signed short, </a:t>
            </a:r>
            <a:r>
              <a:rPr lang="en-US" altLang="ko-KR" dirty="0" err="1"/>
              <a:t>int</a:t>
            </a:r>
            <a:r>
              <a:rPr lang="en-US" altLang="ko-KR" dirty="0"/>
              <a:t>, float, double</a:t>
            </a:r>
          </a:p>
          <a:p>
            <a:pPr lvl="1"/>
            <a:r>
              <a:rPr lang="en-US" altLang="ko-KR" dirty="0"/>
              <a:t>A tuple of values of one of these primitive data types(all values in the tuple have the same type)</a:t>
            </a:r>
          </a:p>
          <a:p>
            <a:pPr lvl="2"/>
            <a:r>
              <a:rPr lang="en-US" altLang="ko-KR" dirty="0"/>
              <a:t>CV_&lt;</a:t>
            </a:r>
            <a:r>
              <a:rPr lang="en-US" altLang="ko-KR" dirty="0" err="1"/>
              <a:t>bit_depth</a:t>
            </a:r>
            <a:r>
              <a:rPr lang="en-US" altLang="ko-KR" dirty="0"/>
              <a:t>&gt;{S|U|F}C (C</a:t>
            </a:r>
            <a:r>
              <a:rPr lang="ko-KR" altLang="en-US" dirty="0"/>
              <a:t>는 채널 수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ex:  CV_8UC3 (8</a:t>
            </a:r>
            <a:r>
              <a:rPr lang="ko-KR" altLang="en-US" dirty="0"/>
              <a:t>비트 양수 정수를 갖는 </a:t>
            </a:r>
            <a:r>
              <a:rPr lang="en-US" altLang="ko-KR" dirty="0"/>
              <a:t>3</a:t>
            </a:r>
            <a:r>
              <a:rPr lang="ko-KR" altLang="en-US" dirty="0"/>
              <a:t>개 채널 행렬</a:t>
            </a:r>
            <a:r>
              <a:rPr lang="en-US" altLang="ko-KR" dirty="0"/>
              <a:t>) : </a:t>
            </a:r>
            <a:r>
              <a:rPr lang="ko-KR" altLang="en-US" dirty="0" err="1"/>
              <a:t>화소</a:t>
            </a:r>
            <a:r>
              <a:rPr lang="ko-KR" altLang="en-US" dirty="0"/>
              <a:t> 하나당 </a:t>
            </a:r>
            <a:r>
              <a:rPr lang="en-US" altLang="ko-KR" dirty="0"/>
              <a:t>24</a:t>
            </a:r>
            <a:r>
              <a:rPr lang="ko-KR" altLang="en-US" dirty="0"/>
              <a:t>비트</a:t>
            </a:r>
            <a:r>
              <a:rPr lang="en-US" altLang="ko-KR" dirty="0"/>
              <a:t>(B 8</a:t>
            </a:r>
            <a:r>
              <a:rPr lang="ko-KR" altLang="en-US" dirty="0"/>
              <a:t>비트</a:t>
            </a:r>
            <a:r>
              <a:rPr lang="en-US" altLang="ko-KR" dirty="0"/>
              <a:t>, G 8</a:t>
            </a:r>
            <a:r>
              <a:rPr lang="ko-KR" altLang="en-US" dirty="0"/>
              <a:t>비트</a:t>
            </a:r>
            <a:r>
              <a:rPr lang="en-US" altLang="ko-KR" dirty="0"/>
              <a:t>, R 8 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r>
              <a:rPr lang="en-US" altLang="ko-KR" dirty="0"/>
              <a:t>, CV_32SC1(32</a:t>
            </a:r>
            <a:r>
              <a:rPr lang="ko-KR" altLang="en-US" dirty="0"/>
              <a:t>비트 </a:t>
            </a:r>
            <a:r>
              <a:rPr lang="ko-KR" altLang="en-US" dirty="0" err="1"/>
              <a:t>부호있는</a:t>
            </a:r>
            <a:r>
              <a:rPr lang="ko-KR" altLang="en-US" dirty="0"/>
              <a:t> 정수</a:t>
            </a:r>
            <a:r>
              <a:rPr lang="en-US" altLang="ko-KR" dirty="0"/>
              <a:t>, 1</a:t>
            </a:r>
            <a:r>
              <a:rPr lang="ko-KR" altLang="en-US" dirty="0"/>
              <a:t>개 채널</a:t>
            </a:r>
            <a:r>
              <a:rPr lang="en-US" altLang="ko-KR" dirty="0"/>
              <a:t>), CV_64FC1 (64</a:t>
            </a:r>
            <a:r>
              <a:rPr lang="ko-KR" altLang="en-US" dirty="0"/>
              <a:t>비트 부동 소수점</a:t>
            </a:r>
            <a:r>
              <a:rPr lang="en-US" altLang="ko-KR" dirty="0"/>
              <a:t>, 1</a:t>
            </a:r>
            <a:r>
              <a:rPr lang="ko-KR" altLang="en-US" dirty="0"/>
              <a:t>개 채널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CV_32FC1=CV_32F (</a:t>
            </a:r>
            <a:r>
              <a:rPr lang="ko-KR" altLang="en-US" dirty="0"/>
              <a:t>최대 채널은 </a:t>
            </a:r>
            <a:r>
              <a:rPr lang="en-US" altLang="ko-KR" dirty="0"/>
              <a:t>512)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3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API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9060" y="836712"/>
            <a:ext cx="8229600" cy="568863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모든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클래스와 함수는 템플릿 </a:t>
            </a:r>
            <a:r>
              <a:rPr lang="ko-KR" altLang="en-US" dirty="0" err="1"/>
              <a:t>타입임</a:t>
            </a:r>
            <a:endParaRPr lang="en-US" altLang="ko-KR" dirty="0"/>
          </a:p>
          <a:p>
            <a:r>
              <a:rPr lang="ko-KR" altLang="en-US" dirty="0"/>
              <a:t>템플릿</a:t>
            </a:r>
            <a:endParaRPr lang="en-US" altLang="ko-KR" dirty="0"/>
          </a:p>
          <a:p>
            <a:pPr lvl="1"/>
            <a:r>
              <a:rPr lang="ko-KR" altLang="en-US" dirty="0"/>
              <a:t>함수나 클래스 코드를 찍어 내듯이 생산할 수 있도록 일반화</a:t>
            </a:r>
            <a:r>
              <a:rPr lang="en-US" altLang="ko-KR" dirty="0"/>
              <a:t>(generic)</a:t>
            </a:r>
            <a:r>
              <a:rPr lang="ko-KR" altLang="en-US" dirty="0"/>
              <a:t> 시키는 도구</a:t>
            </a:r>
            <a:endParaRPr lang="en-US" altLang="ko-KR" dirty="0"/>
          </a:p>
          <a:p>
            <a:pPr lvl="1"/>
            <a:r>
              <a:rPr lang="en-US" altLang="ko-KR" dirty="0"/>
              <a:t>template: </a:t>
            </a:r>
            <a:r>
              <a:rPr lang="ko-KR" altLang="en-US" dirty="0"/>
              <a:t>템플릿 함수나 템플릿 클래스를 만드는 키워드</a:t>
            </a:r>
            <a:endParaRPr lang="en-US" altLang="ko-KR" dirty="0"/>
          </a:p>
          <a:p>
            <a:r>
              <a:rPr lang="ko-KR" altLang="en-US" dirty="0"/>
              <a:t>템플릿 함수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template &lt;class T&gt;  </a:t>
            </a:r>
            <a:r>
              <a:rPr lang="ko-KR" altLang="en-US" dirty="0"/>
              <a:t>혹은 </a:t>
            </a: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void </a:t>
            </a:r>
            <a:r>
              <a:rPr lang="en-US" altLang="ko-KR" dirty="0" err="1"/>
              <a:t>myswap</a:t>
            </a:r>
            <a:r>
              <a:rPr lang="en-US" altLang="ko-KR" dirty="0"/>
              <a:t>( int &amp;a, int &amp;b 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템플릿 함수 </a:t>
            </a:r>
            <a:endParaRPr lang="en-US" altLang="ko-KR" dirty="0"/>
          </a:p>
          <a:p>
            <a:pPr lvl="2"/>
            <a:r>
              <a:rPr lang="en-US" altLang="ko-KR" dirty="0"/>
              <a:t> template &lt;class T&gt; void </a:t>
            </a:r>
            <a:r>
              <a:rPr lang="en-US" altLang="ko-KR" dirty="0" err="1"/>
              <a:t>myswap</a:t>
            </a:r>
            <a:r>
              <a:rPr lang="en-US" altLang="ko-KR" dirty="0"/>
              <a:t>(T &amp; a, T &amp; b) {…….}</a:t>
            </a:r>
          </a:p>
          <a:p>
            <a:r>
              <a:rPr lang="en-US" altLang="ko-KR" dirty="0"/>
              <a:t>generic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 err="1"/>
              <a:t>선언부</a:t>
            </a:r>
            <a:r>
              <a:rPr lang="en-US" altLang="ko-KR" dirty="0"/>
              <a:t>:  template &lt;class T&gt; class </a:t>
            </a:r>
            <a:r>
              <a:rPr lang="en-US" altLang="ko-KR" dirty="0" err="1"/>
              <a:t>Mystack</a:t>
            </a:r>
            <a:r>
              <a:rPr lang="en-US" altLang="ko-KR" dirty="0"/>
              <a:t> {  </a:t>
            </a:r>
          </a:p>
          <a:p>
            <a:pPr marL="274320" lvl="1" indent="0">
              <a:buNone/>
            </a:pPr>
            <a:r>
              <a:rPr lang="en-US" altLang="ko-KR" dirty="0"/>
              <a:t>                           T data[100]; </a:t>
            </a:r>
          </a:p>
          <a:p>
            <a:pPr marL="274320" lvl="1" indent="0">
              <a:buNone/>
            </a:pPr>
            <a:r>
              <a:rPr lang="en-US" altLang="ko-KR" dirty="0"/>
              <a:t>                           void push(T element);  </a:t>
            </a:r>
          </a:p>
          <a:p>
            <a:pPr marL="274320" lvl="1" indent="0">
              <a:buNone/>
            </a:pPr>
            <a:r>
              <a:rPr lang="en-US" altLang="ko-KR" dirty="0"/>
              <a:t>		   T  pop( );     };</a:t>
            </a:r>
          </a:p>
          <a:p>
            <a:pPr lvl="1"/>
            <a:r>
              <a:rPr lang="ko-KR" altLang="en-US" dirty="0"/>
              <a:t>함수 </a:t>
            </a:r>
            <a:r>
              <a:rPr lang="ko-KR" altLang="en-US" dirty="0" err="1"/>
              <a:t>구현부</a:t>
            </a:r>
            <a:r>
              <a:rPr lang="en-US" altLang="ko-KR" dirty="0"/>
              <a:t>:  </a:t>
            </a:r>
          </a:p>
          <a:p>
            <a:pPr lvl="2"/>
            <a:r>
              <a:rPr lang="en-US" altLang="ko-KR" dirty="0"/>
              <a:t>template &lt;</a:t>
            </a:r>
            <a:r>
              <a:rPr lang="en-US" altLang="ko-KR" dirty="0">
                <a:solidFill>
                  <a:srgbClr val="FF0000"/>
                </a:solidFill>
              </a:rPr>
              <a:t>class T</a:t>
            </a:r>
            <a:r>
              <a:rPr lang="en-US" altLang="ko-KR" dirty="0"/>
              <a:t>&gt;  void  </a:t>
            </a:r>
            <a:r>
              <a:rPr lang="en-US" altLang="ko-KR" dirty="0" err="1">
                <a:solidFill>
                  <a:srgbClr val="FF0000"/>
                </a:solidFill>
              </a:rPr>
              <a:t>Mystack</a:t>
            </a:r>
            <a:r>
              <a:rPr lang="en-US" altLang="ko-KR" dirty="0">
                <a:solidFill>
                  <a:srgbClr val="FF0000"/>
                </a:solidFill>
              </a:rPr>
              <a:t>&lt;T&gt;</a:t>
            </a:r>
            <a:r>
              <a:rPr lang="en-US" altLang="ko-KR" dirty="0"/>
              <a:t>::push(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element){….}</a:t>
            </a:r>
          </a:p>
          <a:p>
            <a:pPr lvl="2"/>
            <a:r>
              <a:rPr lang="en-US" altLang="ko-KR" dirty="0"/>
              <a:t>template &lt;</a:t>
            </a:r>
            <a:r>
              <a:rPr lang="en-US" altLang="ko-KR" dirty="0">
                <a:solidFill>
                  <a:srgbClr val="FF0000"/>
                </a:solidFill>
              </a:rPr>
              <a:t>class T</a:t>
            </a:r>
            <a:r>
              <a:rPr lang="en-US" altLang="ko-KR" dirty="0"/>
              <a:t>&gt; 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Mystack</a:t>
            </a:r>
            <a:r>
              <a:rPr lang="en-US" altLang="ko-KR" dirty="0">
                <a:solidFill>
                  <a:srgbClr val="FF0000"/>
                </a:solidFill>
              </a:rPr>
              <a:t>&lt;T&gt;</a:t>
            </a:r>
            <a:r>
              <a:rPr lang="en-US" altLang="ko-KR" dirty="0"/>
              <a:t>::pop() {…} </a:t>
            </a:r>
          </a:p>
          <a:p>
            <a:pPr lvl="1"/>
            <a:r>
              <a:rPr lang="ko-KR" altLang="en-US" dirty="0"/>
              <a:t>구체화</a:t>
            </a:r>
            <a:endParaRPr lang="en-US" altLang="ko-KR" dirty="0"/>
          </a:p>
          <a:p>
            <a:pPr lvl="2"/>
            <a:r>
              <a:rPr lang="en-US" altLang="ko-KR" dirty="0" err="1"/>
              <a:t>Mystack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/>
              <a:t>&gt;  </a:t>
            </a:r>
            <a:r>
              <a:rPr lang="en-US" altLang="ko-KR" dirty="0" err="1"/>
              <a:t>iStack</a:t>
            </a:r>
            <a:r>
              <a:rPr lang="en-US" altLang="ko-KR" dirty="0"/>
              <a:t>;  </a:t>
            </a:r>
            <a:r>
              <a:rPr lang="en-US" altLang="ko-KR" dirty="0" err="1"/>
              <a:t>iStack.push</a:t>
            </a:r>
            <a:r>
              <a:rPr lang="en-US" altLang="ko-KR" dirty="0"/>
              <a:t>(3);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후 사용</a:t>
            </a:r>
            <a:endParaRPr lang="en-US" altLang="ko-KR" dirty="0"/>
          </a:p>
          <a:p>
            <a:pPr lvl="2"/>
            <a:r>
              <a:rPr lang="en-US" altLang="ko-KR" dirty="0" err="1"/>
              <a:t>Mystack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double</a:t>
            </a:r>
            <a:r>
              <a:rPr lang="en-US" altLang="ko-KR" dirty="0"/>
              <a:t>&gt;  </a:t>
            </a:r>
            <a:r>
              <a:rPr lang="en-US" altLang="ko-KR" dirty="0" err="1"/>
              <a:t>dStack</a:t>
            </a:r>
            <a:r>
              <a:rPr lang="en-US" altLang="ko-KR" dirty="0"/>
              <a:t>;  </a:t>
            </a:r>
            <a:r>
              <a:rPr lang="en-US" altLang="ko-KR" dirty="0" err="1"/>
              <a:t>dStack.push</a:t>
            </a:r>
            <a:r>
              <a:rPr lang="en-US" altLang="ko-KR" dirty="0"/>
              <a:t>(3.14);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00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API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클래스와 함수는 </a:t>
            </a:r>
            <a:r>
              <a:rPr lang="en-US" altLang="ko-KR" dirty="0"/>
              <a:t>cv namespace</a:t>
            </a:r>
            <a:r>
              <a:rPr lang="ko-KR" altLang="en-US" dirty="0"/>
              <a:t>에 있음</a:t>
            </a:r>
            <a:endParaRPr lang="en-US" altLang="ko-KR" dirty="0"/>
          </a:p>
          <a:p>
            <a:pPr lvl="1"/>
            <a:r>
              <a:rPr lang="en-US" altLang="ko-KR" dirty="0"/>
              <a:t>#include “opencv2/opencv.hpp”</a:t>
            </a:r>
          </a:p>
          <a:p>
            <a:pPr lvl="1"/>
            <a:r>
              <a:rPr lang="en-US" altLang="ko-KR" dirty="0"/>
              <a:t>cv::Mat 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(“puppy.bmp”);</a:t>
            </a:r>
          </a:p>
          <a:p>
            <a:pPr lvl="1"/>
            <a:r>
              <a:rPr lang="en-US" altLang="ko-KR" dirty="0"/>
              <a:t>using namespace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using namespace cv;</a:t>
            </a:r>
          </a:p>
          <a:p>
            <a:pPr lvl="2"/>
            <a:r>
              <a:rPr lang="en-US" altLang="ko-KR" dirty="0"/>
              <a:t>Mat image=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(“puppy.bmp”);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51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822960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Point_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2D </a:t>
            </a:r>
            <a:r>
              <a:rPr lang="ko-KR" altLang="en-US" dirty="0"/>
              <a:t>좌표를 표현하는 </a:t>
            </a:r>
            <a:r>
              <a:rPr lang="en-US" altLang="ko-KR" dirty="0"/>
              <a:t>generic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template &lt;class  _</a:t>
            </a:r>
            <a:r>
              <a:rPr lang="en-US" altLang="ko-KR" dirty="0" err="1"/>
              <a:t>Tp</a:t>
            </a:r>
            <a:r>
              <a:rPr lang="en-US" altLang="ko-KR" dirty="0"/>
              <a:t>&gt; class Point_{ …  }</a:t>
            </a:r>
          </a:p>
          <a:p>
            <a:pPr lvl="2"/>
            <a:r>
              <a:rPr lang="ko-KR" altLang="en-US" dirty="0"/>
              <a:t>클래스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3"/>
            <a:r>
              <a:rPr lang="en-US" altLang="ko-KR" dirty="0"/>
              <a:t>Point_(_</a:t>
            </a:r>
            <a:r>
              <a:rPr lang="en-US" altLang="ko-KR" dirty="0" err="1"/>
              <a:t>Tp</a:t>
            </a:r>
            <a:r>
              <a:rPr lang="en-US" altLang="ko-KR" dirty="0"/>
              <a:t> x, _</a:t>
            </a:r>
            <a:r>
              <a:rPr lang="en-US" altLang="ko-KR" dirty="0" err="1"/>
              <a:t>Tp</a:t>
            </a:r>
            <a:r>
              <a:rPr lang="en-US" altLang="ko-KR" dirty="0"/>
              <a:t> y), Point_(</a:t>
            </a:r>
            <a:r>
              <a:rPr lang="en-US" altLang="ko-KR" dirty="0" err="1"/>
              <a:t>const</a:t>
            </a:r>
            <a:r>
              <a:rPr lang="en-US" altLang="ko-KR" dirty="0"/>
              <a:t> Size_&lt;_</a:t>
            </a:r>
            <a:r>
              <a:rPr lang="en-US" altLang="ko-KR" dirty="0" err="1"/>
              <a:t>Tp</a:t>
            </a:r>
            <a:r>
              <a:rPr lang="en-US" altLang="ko-KR" dirty="0"/>
              <a:t>&gt;&amp; </a:t>
            </a:r>
            <a:r>
              <a:rPr lang="en-US" altLang="ko-KR" dirty="0" err="1"/>
              <a:t>sz</a:t>
            </a:r>
            <a:r>
              <a:rPr lang="en-US" altLang="ko-KR" dirty="0"/>
              <a:t>), ….</a:t>
            </a:r>
          </a:p>
          <a:p>
            <a:pPr lvl="1"/>
            <a:r>
              <a:rPr lang="ko-KR" altLang="en-US" dirty="0"/>
              <a:t>멤버 변수는 제네릭 타입 </a:t>
            </a:r>
            <a:r>
              <a:rPr lang="en-US" altLang="ko-KR" dirty="0"/>
              <a:t>x, y 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Point_&lt;</a:t>
            </a:r>
            <a:r>
              <a:rPr lang="en-US" altLang="ko-KR" dirty="0" err="1"/>
              <a:t>int</a:t>
            </a:r>
            <a:r>
              <a:rPr lang="en-US" altLang="ko-KR" dirty="0"/>
              <a:t>&gt;  Point2i; 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Point2i  Point;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Point_&lt;float&gt;  Point2f;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Point_&lt;double&gt;  Point2d;</a:t>
            </a:r>
          </a:p>
          <a:p>
            <a:pPr lvl="1"/>
            <a:r>
              <a:rPr lang="en-US" altLang="ko-KR" dirty="0"/>
              <a:t>method:  +, -, =, </a:t>
            </a:r>
            <a:r>
              <a:rPr lang="ko-KR" altLang="en-US" dirty="0"/>
              <a:t>비교연산</a:t>
            </a:r>
            <a:r>
              <a:rPr lang="en-US" altLang="ko-KR" dirty="0"/>
              <a:t>(==, !=), dot(), cross(), inside(), Point_</a:t>
            </a:r>
            <a:r>
              <a:rPr lang="ko-KR" altLang="en-US" dirty="0"/>
              <a:t>형과 스칼라간의 곱셈</a:t>
            </a:r>
            <a:r>
              <a:rPr lang="en-US" altLang="ko-KR" dirty="0"/>
              <a:t>, </a:t>
            </a:r>
            <a:r>
              <a:rPr lang="ko-KR" altLang="en-US" dirty="0"/>
              <a:t>나눗셈 등</a:t>
            </a:r>
            <a:r>
              <a:rPr lang="en-US" altLang="ko-KR" dirty="0"/>
              <a:t>..</a:t>
            </a:r>
          </a:p>
          <a:p>
            <a:pPr lvl="2"/>
            <a:r>
              <a:rPr lang="en-US" altLang="ko-KR" dirty="0"/>
              <a:t>ex: Point  </a:t>
            </a:r>
            <a:r>
              <a:rPr lang="en-US" altLang="ko-KR" dirty="0" err="1"/>
              <a:t>pt</a:t>
            </a:r>
            <a:r>
              <a:rPr lang="en-US" altLang="ko-KR" dirty="0"/>
              <a:t>(2, 3), pt1(4,5);  Point pt2 =</a:t>
            </a:r>
            <a:r>
              <a:rPr lang="en-US" altLang="ko-KR" dirty="0" err="1"/>
              <a:t>pt</a:t>
            </a:r>
            <a:r>
              <a:rPr lang="en-US" altLang="ko-KR" dirty="0"/>
              <a:t> + pt1; </a:t>
            </a:r>
            <a:r>
              <a:rPr lang="en-US" altLang="ko-KR" dirty="0" err="1"/>
              <a:t>int</a:t>
            </a:r>
            <a:r>
              <a:rPr lang="en-US" altLang="ko-KR" dirty="0"/>
              <a:t> n = pt.dot(pt1); </a:t>
            </a:r>
          </a:p>
          <a:p>
            <a:pPr lvl="2"/>
            <a:r>
              <a:rPr lang="en-US" altLang="ko-KR" dirty="0"/>
              <a:t>ex: 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pt.x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  </a:t>
            </a:r>
            <a:r>
              <a:rPr lang="en-US" altLang="ko-KR" dirty="0" err="1"/>
              <a:t>cout</a:t>
            </a:r>
            <a:r>
              <a:rPr lang="en-US" altLang="ko-KR" dirty="0"/>
              <a:t>&lt;&lt;(</a:t>
            </a:r>
            <a:r>
              <a:rPr lang="en-US" altLang="ko-KR" dirty="0" err="1"/>
              <a:t>pt</a:t>
            </a:r>
            <a:r>
              <a:rPr lang="en-US" altLang="ko-KR" dirty="0"/>
              <a:t>==pt1)&lt;&lt;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188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298" y="224408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229600" cy="6098232"/>
          </a:xfrm>
        </p:spPr>
        <p:txBody>
          <a:bodyPr>
            <a:normAutofit/>
          </a:bodyPr>
          <a:lstStyle/>
          <a:p>
            <a:r>
              <a:rPr lang="en-US" altLang="ko-KR" dirty="0"/>
              <a:t>Point3_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좌표를 표현하는 </a:t>
            </a:r>
            <a:r>
              <a:rPr lang="en-US" altLang="ko-KR" dirty="0"/>
              <a:t>generic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x, y, z  </a:t>
            </a:r>
            <a:r>
              <a:rPr lang="ko-KR" altLang="en-US" dirty="0"/>
              <a:t>멤버함수는 </a:t>
            </a:r>
            <a:r>
              <a:rPr lang="en-US" altLang="ko-KR" dirty="0"/>
              <a:t>Point_ </a:t>
            </a:r>
            <a:r>
              <a:rPr lang="ko-KR" altLang="en-US" dirty="0"/>
              <a:t>클래스와 유사</a:t>
            </a:r>
            <a:endParaRPr lang="en-US" altLang="ko-KR" dirty="0"/>
          </a:p>
          <a:p>
            <a:pPr lvl="1"/>
            <a:r>
              <a:rPr lang="en-US" altLang="ko-KR" dirty="0"/>
              <a:t>Point3i,  Point3f,  Point3d</a:t>
            </a:r>
          </a:p>
          <a:p>
            <a:pPr lvl="2"/>
            <a:r>
              <a:rPr lang="en-US" altLang="ko-KR" dirty="0"/>
              <a:t>Point3f pt1(1.0f, 0.0f, 0.0f),  pt2(0.0f, 1.0f, 0.0f);  </a:t>
            </a:r>
          </a:p>
          <a:p>
            <a:pPr marL="594360" lvl="2" indent="0">
              <a:buNone/>
            </a:pPr>
            <a:r>
              <a:rPr lang="en-US" altLang="ko-KR" dirty="0"/>
              <a:t>        Point3f p3 = pt1.cross(pt2);</a:t>
            </a:r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&lt;&lt;“[pt1]= “&lt;&lt;pt1&lt;&lt;</a:t>
            </a:r>
            <a:r>
              <a:rPr lang="en-US" altLang="ko-KR" dirty="0" err="1"/>
              <a:t>endl</a:t>
            </a:r>
            <a:r>
              <a:rPr lang="en-US" altLang="ko-KR" dirty="0"/>
              <a:t>;  // [pt1]=[1, 0,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7016" y="764704"/>
            <a:ext cx="8856984" cy="5832648"/>
          </a:xfrm>
        </p:spPr>
        <p:txBody>
          <a:bodyPr>
            <a:normAutofit/>
          </a:bodyPr>
          <a:lstStyle/>
          <a:p>
            <a:r>
              <a:rPr lang="en-US" altLang="ko-KR" dirty="0"/>
              <a:t>Size_ </a:t>
            </a:r>
            <a:r>
              <a:rPr lang="ko-KR" altLang="en-US" dirty="0"/>
              <a:t>클래스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Size_(_</a:t>
            </a:r>
            <a:r>
              <a:rPr lang="en-US" altLang="ko-KR" dirty="0" err="1"/>
              <a:t>Tp</a:t>
            </a:r>
            <a:r>
              <a:rPr lang="en-US" altLang="ko-KR" dirty="0"/>
              <a:t> width, _</a:t>
            </a:r>
            <a:r>
              <a:rPr lang="en-US" altLang="ko-KR" dirty="0" err="1"/>
              <a:t>Tp</a:t>
            </a:r>
            <a:r>
              <a:rPr lang="en-US" altLang="ko-KR" dirty="0"/>
              <a:t> height),  Size_(</a:t>
            </a:r>
            <a:r>
              <a:rPr lang="en-US" altLang="ko-KR" dirty="0" err="1"/>
              <a:t>const</a:t>
            </a:r>
            <a:r>
              <a:rPr lang="en-US" altLang="ko-KR" dirty="0"/>
              <a:t> Size&amp; </a:t>
            </a:r>
            <a:r>
              <a:rPr lang="en-US" altLang="ko-KR" dirty="0" err="1"/>
              <a:t>sz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영상이나 사각형 크기를 표현하는 템플릿 클래스</a:t>
            </a:r>
            <a:endParaRPr lang="en-US" altLang="ko-KR" dirty="0"/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Size_&lt;</a:t>
            </a:r>
            <a:r>
              <a:rPr lang="en-US" altLang="ko-KR" dirty="0" err="1"/>
              <a:t>int</a:t>
            </a:r>
            <a:r>
              <a:rPr lang="en-US" altLang="ko-KR" dirty="0"/>
              <a:t>&gt;  Size2i;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Size2i Size;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Size _&lt;float&gt;  Size2f;  </a:t>
            </a:r>
            <a:r>
              <a:rPr lang="en-US" altLang="ko-KR" dirty="0" err="1"/>
              <a:t>typedef</a:t>
            </a:r>
            <a:r>
              <a:rPr lang="en-US" altLang="ko-KR" dirty="0"/>
              <a:t> Size_&lt;double&gt; Size2d;</a:t>
            </a:r>
          </a:p>
          <a:p>
            <a:pPr lvl="2"/>
            <a:r>
              <a:rPr lang="en-US" altLang="ko-KR" dirty="0"/>
              <a:t>_</a:t>
            </a:r>
            <a:r>
              <a:rPr lang="en-US" altLang="ko-KR" dirty="0" err="1"/>
              <a:t>Tp</a:t>
            </a:r>
            <a:r>
              <a:rPr lang="en-US" altLang="ko-KR" dirty="0"/>
              <a:t>  area();//</a:t>
            </a:r>
            <a:r>
              <a:rPr lang="ko-KR" altLang="en-US" dirty="0"/>
              <a:t>내부 영역의 넓이 계산하여 반환</a:t>
            </a:r>
            <a:endParaRPr lang="en-US" altLang="ko-KR" dirty="0"/>
          </a:p>
          <a:p>
            <a:pPr lvl="1"/>
            <a:r>
              <a:rPr lang="en-US" altLang="ko-KR" dirty="0"/>
              <a:t>ex: </a:t>
            </a:r>
          </a:p>
          <a:p>
            <a:pPr lvl="2"/>
            <a:r>
              <a:rPr lang="en-US" altLang="ko-KR" dirty="0"/>
              <a:t>Size </a:t>
            </a:r>
            <a:r>
              <a:rPr lang="en-US" altLang="ko-KR" dirty="0" err="1"/>
              <a:t>sz</a:t>
            </a:r>
            <a:r>
              <a:rPr lang="en-US" altLang="ko-KR" dirty="0"/>
              <a:t>(320, 240);//width = 320, height = 240</a:t>
            </a:r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&lt;&lt; “size: ”&lt;&lt; </a:t>
            </a:r>
            <a:r>
              <a:rPr lang="en-US" altLang="ko-KR" dirty="0" err="1"/>
              <a:t>sz</a:t>
            </a:r>
            <a:r>
              <a:rPr lang="en-US" altLang="ko-KR" dirty="0"/>
              <a:t>&lt;&lt;“</a:t>
            </a:r>
            <a:r>
              <a:rPr lang="ko-KR" altLang="en-US" dirty="0"/>
              <a:t>면적</a:t>
            </a:r>
            <a:r>
              <a:rPr lang="en-US" altLang="ko-KR" dirty="0"/>
              <a:t>= “&lt;&lt;</a:t>
            </a:r>
            <a:r>
              <a:rPr lang="en-US" altLang="ko-KR" dirty="0" err="1"/>
              <a:t>sz.area</a:t>
            </a:r>
            <a:r>
              <a:rPr lang="en-US" altLang="ko-KR" dirty="0"/>
              <a:t>()&lt;&lt;</a:t>
            </a:r>
            <a:r>
              <a:rPr lang="en-US" altLang="ko-KR" dirty="0" err="1"/>
              <a:t>endl</a:t>
            </a:r>
            <a:r>
              <a:rPr lang="en-US" altLang="ko-KR" dirty="0"/>
              <a:t>;  //size: &lt;320, 240&gt;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439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856984" cy="58326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_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r>
              <a:rPr lang="en-US" altLang="ko-KR" dirty="0" err="1"/>
              <a:t>Rect</a:t>
            </a:r>
            <a:r>
              <a:rPr lang="en-US" altLang="ko-KR" dirty="0"/>
              <a:t>_(_</a:t>
            </a:r>
            <a:r>
              <a:rPr lang="en-US" altLang="ko-KR" dirty="0" err="1"/>
              <a:t>Tp</a:t>
            </a:r>
            <a:r>
              <a:rPr lang="en-US" altLang="ko-KR" dirty="0"/>
              <a:t> x, _</a:t>
            </a:r>
            <a:r>
              <a:rPr lang="en-US" altLang="ko-KR" dirty="0" err="1"/>
              <a:t>Tp</a:t>
            </a:r>
            <a:r>
              <a:rPr lang="en-US" altLang="ko-KR" dirty="0"/>
              <a:t> y, _</a:t>
            </a:r>
            <a:r>
              <a:rPr lang="en-US" altLang="ko-KR" dirty="0" err="1"/>
              <a:t>Tp</a:t>
            </a:r>
            <a:r>
              <a:rPr lang="en-US" altLang="ko-KR" dirty="0"/>
              <a:t> width, _</a:t>
            </a:r>
            <a:r>
              <a:rPr lang="en-US" altLang="ko-KR" dirty="0" err="1"/>
              <a:t>Tp</a:t>
            </a:r>
            <a:r>
              <a:rPr lang="en-US" altLang="ko-KR" dirty="0"/>
              <a:t> height),  </a:t>
            </a:r>
            <a:r>
              <a:rPr lang="en-US" altLang="ko-KR" dirty="0" err="1"/>
              <a:t>Rect</a:t>
            </a:r>
            <a:r>
              <a:rPr lang="en-US" altLang="ko-KR" dirty="0"/>
              <a:t>_(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Rect</a:t>
            </a:r>
            <a:r>
              <a:rPr lang="en-US" altLang="ko-KR" dirty="0"/>
              <a:t>_&amp; r)</a:t>
            </a:r>
          </a:p>
          <a:p>
            <a:pPr lvl="2"/>
            <a:r>
              <a:rPr lang="en-US" altLang="ko-KR" dirty="0" err="1"/>
              <a:t>Rect</a:t>
            </a:r>
            <a:r>
              <a:rPr lang="en-US" altLang="ko-KR" dirty="0"/>
              <a:t>_(</a:t>
            </a:r>
            <a:r>
              <a:rPr lang="en-US" altLang="ko-KR" dirty="0" err="1"/>
              <a:t>const</a:t>
            </a:r>
            <a:r>
              <a:rPr lang="en-US" altLang="ko-KR" dirty="0"/>
              <a:t> Point_&lt;_</a:t>
            </a:r>
            <a:r>
              <a:rPr lang="en-US" altLang="ko-KR" dirty="0" err="1"/>
              <a:t>Tp</a:t>
            </a:r>
            <a:r>
              <a:rPr lang="en-US" altLang="ko-KR" dirty="0"/>
              <a:t>&gt;&amp; pt1, </a:t>
            </a:r>
            <a:r>
              <a:rPr lang="en-US" altLang="ko-KR" dirty="0" err="1"/>
              <a:t>const</a:t>
            </a:r>
            <a:r>
              <a:rPr lang="en-US" altLang="ko-KR" dirty="0"/>
              <a:t> Point_&lt;_</a:t>
            </a:r>
            <a:r>
              <a:rPr lang="en-US" altLang="ko-KR" dirty="0" err="1"/>
              <a:t>Tp</a:t>
            </a:r>
            <a:r>
              <a:rPr lang="en-US" altLang="ko-KR" dirty="0"/>
              <a:t>&gt;&amp; pt2);//2</a:t>
            </a:r>
            <a:r>
              <a:rPr lang="ko-KR" altLang="en-US" dirty="0"/>
              <a:t>개의 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사각형 정보를 표현하는 </a:t>
            </a:r>
            <a:r>
              <a:rPr lang="en-US" altLang="ko-KR" dirty="0"/>
              <a:t>generic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 </a:t>
            </a:r>
            <a:r>
              <a:rPr lang="ko-KR" altLang="en-US" dirty="0"/>
              <a:t>사각형 </a:t>
            </a:r>
            <a:r>
              <a:rPr lang="ko-KR" altLang="en-US" dirty="0" err="1"/>
              <a:t>시작좌표</a:t>
            </a:r>
            <a:r>
              <a:rPr lang="en-US" altLang="ko-KR" dirty="0"/>
              <a:t>(x, y), </a:t>
            </a:r>
            <a:r>
              <a:rPr lang="ko-KR" altLang="en-US" dirty="0"/>
              <a:t>크기</a:t>
            </a:r>
            <a:r>
              <a:rPr lang="en-US" altLang="ko-KR" dirty="0"/>
              <a:t>(width, height) </a:t>
            </a:r>
            <a:r>
              <a:rPr lang="ko-KR" altLang="en-US" dirty="0"/>
              <a:t>혹은 상단 왼쪽 좌표와 오른쪽 하단 좌표</a:t>
            </a:r>
            <a:endParaRPr lang="en-US" altLang="ko-KR" dirty="0"/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 </a:t>
            </a:r>
            <a:r>
              <a:rPr lang="en-US" altLang="ko-KR" dirty="0" err="1"/>
              <a:t>tl</a:t>
            </a:r>
            <a:r>
              <a:rPr lang="en-US" altLang="ko-KR" dirty="0"/>
              <a:t>(), </a:t>
            </a:r>
            <a:r>
              <a:rPr lang="en-US" altLang="ko-KR" dirty="0" err="1"/>
              <a:t>br</a:t>
            </a:r>
            <a:r>
              <a:rPr lang="en-US" altLang="ko-KR" dirty="0"/>
              <a:t>(), contains(), area(),…..</a:t>
            </a:r>
          </a:p>
          <a:p>
            <a:pPr lvl="1"/>
            <a:r>
              <a:rPr lang="en-US" altLang="ko-KR" dirty="0"/>
              <a:t>=, +, -, *, ==, !=, &amp;, |  </a:t>
            </a:r>
            <a:r>
              <a:rPr lang="ko-KR" altLang="en-US" dirty="0"/>
              <a:t>연산 가능</a:t>
            </a:r>
            <a:endParaRPr lang="en-US" altLang="ko-KR" dirty="0"/>
          </a:p>
          <a:p>
            <a:pPr lvl="1"/>
            <a:r>
              <a:rPr lang="en-US" altLang="ko-KR" dirty="0"/>
              <a:t>ex: </a:t>
            </a:r>
          </a:p>
          <a:p>
            <a:pPr lvl="2"/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rt</a:t>
            </a:r>
            <a:r>
              <a:rPr lang="en-US" altLang="ko-KR" dirty="0"/>
              <a:t>(100, 100, 320, 240);</a:t>
            </a:r>
          </a:p>
          <a:p>
            <a:pPr lvl="2"/>
            <a:r>
              <a:rPr lang="en-US" altLang="ko-KR" dirty="0"/>
              <a:t>Point </a:t>
            </a:r>
            <a:r>
              <a:rPr lang="en-US" altLang="ko-KR" dirty="0" err="1"/>
              <a:t>ptTopLeft</a:t>
            </a:r>
            <a:r>
              <a:rPr lang="en-US" altLang="ko-KR" dirty="0"/>
              <a:t> = rt.tl();  Point pt2(200,200); if(</a:t>
            </a:r>
            <a:r>
              <a:rPr lang="en-US" altLang="ko-KR" dirty="0" err="1"/>
              <a:t>rt.contains</a:t>
            </a:r>
            <a:r>
              <a:rPr lang="en-US" altLang="ko-KR" dirty="0"/>
              <a:t>(pt2)){…}</a:t>
            </a:r>
          </a:p>
          <a:p>
            <a:pPr lvl="2"/>
            <a:r>
              <a:rPr lang="en-US" altLang="ko-KR" dirty="0" err="1"/>
              <a:t>rt</a:t>
            </a:r>
            <a:r>
              <a:rPr lang="en-US" altLang="ko-KR" dirty="0"/>
              <a:t> + pt2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사각형 평행이동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rt</a:t>
            </a:r>
            <a:r>
              <a:rPr lang="en-US" altLang="ko-KR" dirty="0">
                <a:sym typeface="Wingdings" panose="05000000000000000000" pitchFamily="2" charset="2"/>
              </a:rPr>
              <a:t> + size  </a:t>
            </a:r>
            <a:r>
              <a:rPr lang="ko-KR" altLang="en-US" dirty="0">
                <a:sym typeface="Wingdings" panose="05000000000000000000" pitchFamily="2" charset="2"/>
              </a:rPr>
              <a:t>사각형 크기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42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1230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객체의 연산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5576" y="1126072"/>
            <a:ext cx="6696744" cy="570783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760058"/>
                <a:ext cx="489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rect=</a:t>
                </a:r>
                <a:r>
                  <a:rPr lang="en-US" altLang="ko-KR" dirty="0" err="1"/>
                  <a:t>rect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/>
                  <a:t> point  </a:t>
                </a:r>
                <a:r>
                  <a:rPr lang="ko-KR" altLang="en-US" sz="1600" dirty="0"/>
                  <a:t>사각형에 대한 평행이동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760058"/>
                <a:ext cx="4896544" cy="369332"/>
              </a:xfrm>
              <a:prstGeom prst="rect">
                <a:avLst/>
              </a:prstGeom>
              <a:blipFill>
                <a:blip r:embed="rId3"/>
                <a:stretch>
                  <a:fillRect l="-112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24DBC1-8A6B-40B9-A698-41032B2B1FFC}"/>
              </a:ext>
            </a:extLst>
          </p:cNvPr>
          <p:cNvSpPr txBox="1"/>
          <p:nvPr/>
        </p:nvSpPr>
        <p:spPr>
          <a:xfrm>
            <a:off x="7668344" y="5157192"/>
            <a:ext cx="122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OpenCV</a:t>
            </a:r>
            <a:r>
              <a:rPr lang="ko-KR" altLang="en-US" sz="1400" dirty="0"/>
              <a:t>로 배우는 영상 처리 및 응용 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생능출판사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153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424936" cy="65527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RotatedRect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회전된 사각형을 나타내기 위한 클래스</a:t>
            </a:r>
            <a:endParaRPr lang="en-US" altLang="ko-KR" dirty="0"/>
          </a:p>
          <a:p>
            <a:pPr lvl="2"/>
            <a:r>
              <a:rPr lang="ko-KR" altLang="en-US" dirty="0" err="1"/>
              <a:t>생성자</a:t>
            </a:r>
            <a:r>
              <a:rPr lang="en-US" altLang="ko-KR" dirty="0"/>
              <a:t>: </a:t>
            </a:r>
            <a:r>
              <a:rPr lang="en-US" altLang="ko-KR" dirty="0" err="1"/>
              <a:t>RotateRect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Point2f&amp; center,  </a:t>
            </a:r>
            <a:r>
              <a:rPr lang="en-US" altLang="ko-KR" dirty="0" err="1"/>
              <a:t>const</a:t>
            </a:r>
            <a:r>
              <a:rPr lang="en-US" altLang="ko-KR" dirty="0"/>
              <a:t> Size2f&amp; size,  float angle)</a:t>
            </a:r>
          </a:p>
          <a:p>
            <a:pPr lvl="3"/>
            <a:r>
              <a:rPr lang="en-US" altLang="ko-KR" dirty="0"/>
              <a:t>center: </a:t>
            </a:r>
            <a:r>
              <a:rPr lang="ko-KR" altLang="en-US" dirty="0"/>
              <a:t>사각형 중심</a:t>
            </a:r>
            <a:r>
              <a:rPr lang="en-US" altLang="ko-KR" dirty="0"/>
              <a:t>, size: </a:t>
            </a:r>
            <a:r>
              <a:rPr lang="ko-KR" altLang="en-US" dirty="0"/>
              <a:t>사각형 크기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angle: </a:t>
            </a:r>
            <a:r>
              <a:rPr lang="ko-KR" altLang="en-US" dirty="0"/>
              <a:t>회전 각도</a:t>
            </a:r>
            <a:r>
              <a:rPr lang="en-US" altLang="ko-KR" dirty="0"/>
              <a:t>(0~360), </a:t>
            </a:r>
            <a:r>
              <a:rPr lang="ko-KR" altLang="en-US" dirty="0"/>
              <a:t>시계방향 회전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:  </a:t>
            </a:r>
          </a:p>
          <a:p>
            <a:pPr lvl="3"/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boundingRect</a:t>
            </a:r>
            <a:r>
              <a:rPr lang="en-US" altLang="ko-KR" dirty="0"/>
              <a:t>() </a:t>
            </a:r>
          </a:p>
          <a:p>
            <a:pPr lvl="4"/>
            <a:r>
              <a:rPr lang="ko-KR" altLang="en-US" dirty="0"/>
              <a:t>회전사각형의 </a:t>
            </a:r>
            <a:r>
              <a:rPr lang="en-US" altLang="ko-KR" dirty="0"/>
              <a:t>4</a:t>
            </a:r>
            <a:r>
              <a:rPr lang="ko-KR" altLang="en-US" dirty="0"/>
              <a:t>개 모서리를 모두 포함하는 최소 크기 사각형 반환</a:t>
            </a:r>
            <a:endParaRPr lang="en-US" altLang="ko-KR" dirty="0"/>
          </a:p>
          <a:p>
            <a:pPr lvl="3"/>
            <a:r>
              <a:rPr lang="en-US" altLang="ko-KR" dirty="0"/>
              <a:t>void points(pts),  Point2f pts[4] </a:t>
            </a:r>
          </a:p>
          <a:p>
            <a:pPr lvl="4"/>
            <a:r>
              <a:rPr lang="en-US" altLang="ko-KR" dirty="0"/>
              <a:t>pts </a:t>
            </a:r>
            <a:r>
              <a:rPr lang="ko-KR" altLang="en-US" dirty="0"/>
              <a:t>배열에 회전사각형의 </a:t>
            </a:r>
            <a:r>
              <a:rPr lang="en-US" altLang="ko-KR" dirty="0"/>
              <a:t>4</a:t>
            </a:r>
            <a:r>
              <a:rPr lang="ko-KR" altLang="en-US" dirty="0"/>
              <a:t>개 꼭지점 전달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Mat </a:t>
            </a:r>
            <a:r>
              <a:rPr lang="en-US" altLang="ko-KR" dirty="0" err="1"/>
              <a:t>img</a:t>
            </a:r>
            <a:r>
              <a:rPr lang="en-US" altLang="ko-KR" dirty="0"/>
              <a:t>(300, 500, CV_8UC1, Scalar(255));</a:t>
            </a:r>
          </a:p>
          <a:p>
            <a:pPr lvl="2"/>
            <a:r>
              <a:rPr lang="en-US" altLang="ko-KR" dirty="0"/>
              <a:t>Point2f  center(250, 150), pts[4];</a:t>
            </a:r>
          </a:p>
          <a:p>
            <a:pPr lvl="2"/>
            <a:r>
              <a:rPr lang="en-US" altLang="ko-KR" dirty="0"/>
              <a:t>Size2f  size(300, 100);</a:t>
            </a:r>
          </a:p>
          <a:p>
            <a:pPr lvl="2"/>
            <a:r>
              <a:rPr lang="en-US" altLang="ko-KR" dirty="0" err="1"/>
              <a:t>RotatedRect</a:t>
            </a:r>
            <a:r>
              <a:rPr lang="en-US" altLang="ko-KR" dirty="0"/>
              <a:t>  </a:t>
            </a:r>
            <a:r>
              <a:rPr lang="en-US" altLang="ko-KR" dirty="0" err="1"/>
              <a:t>rot_Rect</a:t>
            </a:r>
            <a:r>
              <a:rPr lang="en-US" altLang="ko-KR" dirty="0"/>
              <a:t>(center, size, 20);</a:t>
            </a:r>
          </a:p>
          <a:p>
            <a:pPr lvl="2"/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bound_Rect</a:t>
            </a:r>
            <a:r>
              <a:rPr lang="en-US" altLang="ko-KR" dirty="0"/>
              <a:t> = </a:t>
            </a:r>
            <a:r>
              <a:rPr lang="en-US" altLang="ko-KR" dirty="0" err="1"/>
              <a:t>rot_Rect.boundingRect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rectangle(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bound_Rect</a:t>
            </a:r>
            <a:r>
              <a:rPr lang="en-US" altLang="ko-KR" dirty="0"/>
              <a:t>, Scalar(0), 1);//</a:t>
            </a:r>
            <a:r>
              <a:rPr lang="ko-KR" altLang="en-US" dirty="0"/>
              <a:t>그릴 대상 영상</a:t>
            </a:r>
            <a:r>
              <a:rPr lang="en-US" altLang="ko-KR" dirty="0"/>
              <a:t>, </a:t>
            </a:r>
            <a:r>
              <a:rPr lang="ko-KR" altLang="en-US" dirty="0"/>
              <a:t>그릴</a:t>
            </a:r>
            <a:r>
              <a:rPr lang="en-US" altLang="ko-KR" dirty="0"/>
              <a:t>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두께</a:t>
            </a:r>
            <a:endParaRPr lang="en-US" altLang="ko-KR" dirty="0"/>
          </a:p>
          <a:p>
            <a:pPr lvl="2"/>
            <a:r>
              <a:rPr lang="en-US" altLang="ko-KR" dirty="0"/>
              <a:t>circle(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rot_Rect.center</a:t>
            </a:r>
            <a:r>
              <a:rPr lang="en-US" altLang="ko-KR" dirty="0"/>
              <a:t>, 1, Scalar(0), 2);//</a:t>
            </a:r>
            <a:r>
              <a:rPr lang="ko-KR" altLang="en-US" dirty="0"/>
              <a:t> </a:t>
            </a:r>
            <a:r>
              <a:rPr lang="en-US" altLang="ko-KR" dirty="0"/>
              <a:t>center, radius, color, thickness</a:t>
            </a:r>
          </a:p>
          <a:p>
            <a:pPr lvl="2"/>
            <a:r>
              <a:rPr lang="en-US" altLang="ko-KR" dirty="0" err="1"/>
              <a:t>rot_Rect.points</a:t>
            </a:r>
            <a:r>
              <a:rPr lang="en-US" altLang="ko-KR" dirty="0"/>
              <a:t>(pts);</a:t>
            </a:r>
          </a:p>
          <a:p>
            <a:pPr lvl="2"/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&lt;4 ; </a:t>
            </a:r>
            <a:r>
              <a:rPr lang="en-US" altLang="ko-KR" dirty="0" err="1"/>
              <a:t>i</a:t>
            </a:r>
            <a:r>
              <a:rPr lang="en-US" altLang="ko-KR" dirty="0"/>
              <a:t>++) {  circle(</a:t>
            </a:r>
            <a:r>
              <a:rPr lang="en-US" altLang="ko-KR" dirty="0" err="1"/>
              <a:t>img</a:t>
            </a:r>
            <a:r>
              <a:rPr lang="en-US" altLang="ko-KR" dirty="0"/>
              <a:t>,  pts[</a:t>
            </a:r>
            <a:r>
              <a:rPr lang="en-US" altLang="ko-KR" dirty="0" err="1"/>
              <a:t>i</a:t>
            </a:r>
            <a:r>
              <a:rPr lang="en-US" altLang="ko-KR" dirty="0"/>
              <a:t>], 4, Scalar(0), 2);</a:t>
            </a:r>
          </a:p>
          <a:p>
            <a:pPr lvl="2"/>
            <a:r>
              <a:rPr lang="en-US" altLang="ko-KR" dirty="0"/>
              <a:t>                                    line(</a:t>
            </a:r>
            <a:r>
              <a:rPr lang="en-US" altLang="ko-KR" dirty="0" err="1"/>
              <a:t>img</a:t>
            </a:r>
            <a:r>
              <a:rPr lang="en-US" altLang="ko-KR" dirty="0"/>
              <a:t>, pts[</a:t>
            </a:r>
            <a:r>
              <a:rPr lang="en-US" altLang="ko-KR" dirty="0" err="1"/>
              <a:t>i</a:t>
            </a:r>
            <a:r>
              <a:rPr lang="en-US" altLang="ko-KR" dirty="0"/>
              <a:t>], pts[(i+1) % 4], Scalar(0), 1); }</a:t>
            </a:r>
          </a:p>
          <a:p>
            <a:pPr lvl="2"/>
            <a:r>
              <a:rPr lang="en-US" altLang="ko-KR" dirty="0" err="1"/>
              <a:t>imshow</a:t>
            </a:r>
            <a:r>
              <a:rPr lang="en-US" altLang="ko-KR" dirty="0"/>
              <a:t>(“</a:t>
            </a:r>
            <a:r>
              <a:rPr lang="ko-KR" altLang="en-US" dirty="0"/>
              <a:t>사각형</a:t>
            </a:r>
            <a:r>
              <a:rPr lang="en-US" altLang="ko-KR" dirty="0"/>
              <a:t>”, </a:t>
            </a:r>
            <a:r>
              <a:rPr lang="en-US" altLang="ko-KR" dirty="0" err="1"/>
              <a:t>img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waitKey</a:t>
            </a:r>
            <a:r>
              <a:rPr lang="en-US" altLang="ko-KR" dirty="0"/>
              <a:t>(0);  }</a:t>
            </a:r>
          </a:p>
        </p:txBody>
      </p:sp>
    </p:spTree>
    <p:extLst>
      <p:ext uri="{BB962C8B-B14F-4D97-AF65-F5344CB8AC3E}">
        <p14:creationId xmlns:p14="http://schemas.microsoft.com/office/powerpoint/2010/main" val="304948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( Open source Computer Vision)</a:t>
            </a:r>
          </a:p>
          <a:p>
            <a:pPr lvl="1"/>
            <a:r>
              <a:rPr lang="ko-KR" altLang="en-US" dirty="0"/>
              <a:t>영상처리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ko-KR" altLang="en-US" dirty="0" err="1"/>
              <a:t>비젼</a:t>
            </a:r>
            <a:r>
              <a:rPr lang="en-US" altLang="ko-KR" dirty="0"/>
              <a:t>, </a:t>
            </a:r>
            <a:r>
              <a:rPr lang="ko-KR" altLang="en-US" dirty="0"/>
              <a:t>기계학습 관련 라이브러리</a:t>
            </a:r>
            <a:endParaRPr lang="en-US" altLang="ko-KR" dirty="0"/>
          </a:p>
          <a:p>
            <a:pPr lvl="2"/>
            <a:r>
              <a:rPr lang="en-US" altLang="ko-KR" dirty="0"/>
              <a:t>2500</a:t>
            </a:r>
            <a:r>
              <a:rPr lang="ko-KR" altLang="en-US" dirty="0"/>
              <a:t>개가 넘는 알고리즘으로 구성</a:t>
            </a:r>
            <a:endParaRPr lang="en-US" altLang="ko-KR" dirty="0"/>
          </a:p>
          <a:p>
            <a:pPr lvl="1"/>
            <a:r>
              <a:rPr lang="en-US" altLang="ko-KR" dirty="0"/>
              <a:t>OpenCV 1.0 ~1.1 version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언어 개발</a:t>
            </a:r>
            <a:endParaRPr lang="en-US" altLang="ko-KR" dirty="0"/>
          </a:p>
          <a:p>
            <a:pPr lvl="1"/>
            <a:r>
              <a:rPr lang="en-US" altLang="ko-KR" dirty="0" err="1"/>
              <a:t>OpenCV</a:t>
            </a:r>
            <a:r>
              <a:rPr lang="en-US" altLang="ko-KR" dirty="0"/>
              <a:t> 2.0 ~</a:t>
            </a:r>
            <a:r>
              <a:rPr lang="ko-KR" altLang="en-US" dirty="0"/>
              <a:t>이후 </a:t>
            </a:r>
            <a:r>
              <a:rPr lang="en-US" altLang="ko-KR" dirty="0"/>
              <a:t>version</a:t>
            </a:r>
            <a:r>
              <a:rPr lang="ko-KR" altLang="en-US" dirty="0"/>
              <a:t>은</a:t>
            </a:r>
            <a:r>
              <a:rPr lang="en-US" altLang="ko-KR" dirty="0"/>
              <a:t> C++ </a:t>
            </a:r>
            <a:r>
              <a:rPr lang="ko-KR" altLang="en-US" dirty="0"/>
              <a:t>언어로 갱신</a:t>
            </a:r>
            <a:endParaRPr lang="en-US" altLang="ko-KR" dirty="0"/>
          </a:p>
          <a:p>
            <a:pPr lvl="1"/>
            <a:r>
              <a:rPr lang="en-US" altLang="ko-KR" dirty="0"/>
              <a:t>2006</a:t>
            </a:r>
            <a:r>
              <a:rPr lang="ko-KR" altLang="en-US" dirty="0"/>
              <a:t>년도 </a:t>
            </a:r>
            <a:r>
              <a:rPr lang="en-US" altLang="ko-KR" dirty="0" err="1"/>
              <a:t>OpenCV</a:t>
            </a:r>
            <a:r>
              <a:rPr lang="en-US" altLang="ko-KR" dirty="0"/>
              <a:t> 1.0, </a:t>
            </a:r>
            <a:r>
              <a:rPr lang="ko-KR" altLang="en-US" dirty="0"/>
              <a:t> </a:t>
            </a:r>
            <a:r>
              <a:rPr lang="en-US" altLang="ko-KR" dirty="0"/>
              <a:t>2009</a:t>
            </a:r>
            <a:r>
              <a:rPr lang="ko-KR" altLang="en-US" dirty="0"/>
              <a:t>년도 </a:t>
            </a:r>
            <a:r>
              <a:rPr lang="en-US" altLang="ko-KR" dirty="0" err="1"/>
              <a:t>OpenCV</a:t>
            </a:r>
            <a:r>
              <a:rPr lang="en-US" altLang="ko-KR" dirty="0"/>
              <a:t> 2.0, 2015</a:t>
            </a:r>
            <a:r>
              <a:rPr lang="ko-KR" altLang="en-US" dirty="0"/>
              <a:t>년도</a:t>
            </a:r>
            <a:r>
              <a:rPr lang="en-US" altLang="ko-KR" dirty="0"/>
              <a:t> 3.0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이후 현재 </a:t>
            </a:r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4.6.0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pPr lvl="2"/>
            <a:r>
              <a:rPr lang="ko-KR" altLang="en-US" dirty="0"/>
              <a:t>여기서는 </a:t>
            </a:r>
            <a:r>
              <a:rPr lang="en-US" altLang="ko-KR" dirty="0"/>
              <a:t>OpenCV 4.6.0 </a:t>
            </a:r>
            <a:r>
              <a:rPr lang="ko-KR" altLang="en-US" dirty="0"/>
              <a:t>버전 사용</a:t>
            </a:r>
            <a:endParaRPr lang="en-US" altLang="ko-KR" dirty="0"/>
          </a:p>
          <a:p>
            <a:pPr lvl="1"/>
            <a:r>
              <a:rPr lang="ko-KR" altLang="en-US" dirty="0"/>
              <a:t>사용가능 </a:t>
            </a:r>
            <a:r>
              <a:rPr lang="en-US" altLang="ko-KR" dirty="0"/>
              <a:t>Platform: Windows, Linux, Mac, Android, iOS</a:t>
            </a:r>
          </a:p>
          <a:p>
            <a:pPr lvl="1"/>
            <a:r>
              <a:rPr lang="ko-KR" altLang="en-US" dirty="0"/>
              <a:t>다른 언어와의 인터페이스 가능</a:t>
            </a:r>
            <a:r>
              <a:rPr lang="en-US" altLang="ko-KR" dirty="0"/>
              <a:t>: C, C++, Java, Python, 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3228" y="764704"/>
            <a:ext cx="8229600" cy="530614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Matx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고정된 작은 크기의 행렬을 표현하는 템플릿 클래스</a:t>
            </a:r>
            <a:endParaRPr lang="en-US" altLang="ko-KR" dirty="0"/>
          </a:p>
          <a:p>
            <a:pPr lvl="2"/>
            <a:r>
              <a:rPr lang="en-US" altLang="ko-KR" dirty="0" err="1"/>
              <a:t>typedef</a:t>
            </a:r>
            <a:r>
              <a:rPr lang="ko-KR" altLang="en-US" dirty="0"/>
              <a:t>을 사용하여 </a:t>
            </a:r>
            <a:r>
              <a:rPr lang="en-US" altLang="ko-KR" dirty="0"/>
              <a:t>float,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en-US" altLang="ko-KR" dirty="0"/>
              <a:t>1x1 </a:t>
            </a:r>
            <a:r>
              <a:rPr lang="ko-KR" altLang="en-US" dirty="0"/>
              <a:t>에서 </a:t>
            </a:r>
            <a:r>
              <a:rPr lang="en-US" altLang="ko-KR" dirty="0"/>
              <a:t>6x6</a:t>
            </a:r>
            <a:r>
              <a:rPr lang="ko-KR" altLang="en-US" dirty="0"/>
              <a:t>까지 표현</a:t>
            </a:r>
            <a:endParaRPr lang="en-US" altLang="ko-KR" dirty="0"/>
          </a:p>
          <a:p>
            <a:pPr lvl="2"/>
            <a:r>
              <a:rPr lang="ko-KR" altLang="en-US" dirty="0"/>
              <a:t>일반적 행렬에 대한 표현은 </a:t>
            </a:r>
            <a:r>
              <a:rPr lang="en-US" altLang="ko-KR" dirty="0"/>
              <a:t>Mat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/>
              <a:t>ex:  Matx33f 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/>
              <a:t>3x3</a:t>
            </a:r>
            <a:r>
              <a:rPr lang="ko-KR" altLang="en-US" dirty="0"/>
              <a:t>의 </a:t>
            </a:r>
            <a:r>
              <a:rPr lang="en-US" altLang="ko-KR" dirty="0"/>
              <a:t>float </a:t>
            </a:r>
            <a:r>
              <a:rPr lang="ko-KR" altLang="en-US" dirty="0"/>
              <a:t>행렬을 나타냄</a:t>
            </a:r>
            <a:endParaRPr lang="en-US" altLang="ko-KR" dirty="0"/>
          </a:p>
          <a:p>
            <a:pPr lvl="1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_</a:t>
            </a:r>
            <a:r>
              <a:rPr lang="en-US" altLang="ko-KR" dirty="0" err="1"/>
              <a:t>Tp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m, </a:t>
            </a:r>
            <a:r>
              <a:rPr lang="en-US" altLang="ko-KR" dirty="0" err="1"/>
              <a:t>int</a:t>
            </a:r>
            <a:r>
              <a:rPr lang="en-US" altLang="ko-KR" dirty="0"/>
              <a:t> n&gt; class </a:t>
            </a:r>
            <a:r>
              <a:rPr lang="en-US" altLang="ko-KR" dirty="0" err="1"/>
              <a:t>Matx</a:t>
            </a:r>
            <a:r>
              <a:rPr lang="en-US" altLang="ko-KR" dirty="0"/>
              <a:t> {….}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Matx</a:t>
            </a:r>
            <a:r>
              <a:rPr lang="en-US" altLang="ko-KR" dirty="0"/>
              <a:t>&lt;float, 1, 2&gt;  Matx12f;</a:t>
            </a:r>
          </a:p>
          <a:p>
            <a:pPr lvl="2"/>
            <a:r>
              <a:rPr lang="en-US" altLang="ko-KR" dirty="0"/>
              <a:t>….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Matx</a:t>
            </a:r>
            <a:r>
              <a:rPr lang="en-US" altLang="ko-KR" dirty="0"/>
              <a:t>&lt;double, 6, 6&gt;  Matx66d; </a:t>
            </a:r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 </a:t>
            </a:r>
            <a:r>
              <a:rPr lang="en-US" altLang="ko-KR" dirty="0" err="1"/>
              <a:t>Matx</a:t>
            </a:r>
            <a:r>
              <a:rPr lang="en-US" altLang="ko-KR" dirty="0"/>
              <a:t>&lt;float, 2, 3&gt;  A(1,2,3,4,5,6); // Matx23f  A(1,2,3,4,5,6);</a:t>
            </a:r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 "A = " &lt;&lt;(Mat)A&lt;&lt;</a:t>
            </a:r>
            <a:r>
              <a:rPr lang="en-US" altLang="ko-KR" dirty="0" err="1"/>
              <a:t>endl</a:t>
            </a:r>
            <a:r>
              <a:rPr lang="en-US" altLang="ko-KR" dirty="0"/>
              <a:t>; // Mat</a:t>
            </a:r>
            <a:r>
              <a:rPr lang="ko-KR" altLang="en-US" dirty="0"/>
              <a:t>클래스로 </a:t>
            </a:r>
            <a:r>
              <a:rPr lang="ko-KR" altLang="en-US" dirty="0" err="1"/>
              <a:t>형변환해서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3"/>
            <a:r>
              <a:rPr lang="en-US" altLang="ko-KR" dirty="0"/>
              <a:t>A=[ 1, 2, 3;</a:t>
            </a:r>
          </a:p>
          <a:p>
            <a:pPr lvl="3"/>
            <a:r>
              <a:rPr lang="en-US" altLang="ko-KR" dirty="0"/>
              <a:t>      4, 5, 6]</a:t>
            </a:r>
          </a:p>
          <a:p>
            <a:pPr lvl="2"/>
            <a:r>
              <a:rPr lang="en-US" altLang="ko-KR" dirty="0"/>
              <a:t>Matx33f  A =Matx33f::zeros(); Matx33f  B =Matx33f::ones(); </a:t>
            </a:r>
            <a:endParaRPr lang="ko-KR" altLang="en-US" dirty="0"/>
          </a:p>
          <a:p>
            <a:pPr lvl="2"/>
            <a:r>
              <a:rPr lang="en-US" altLang="ko-KR" dirty="0"/>
              <a:t>Matx33f  B =Matx33f::eye();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1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19" y="0"/>
            <a:ext cx="8229600" cy="612304"/>
          </a:xfrm>
        </p:spPr>
        <p:txBody>
          <a:bodyPr/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19" y="692696"/>
            <a:ext cx="8280921" cy="582530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Vec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Matx</a:t>
            </a:r>
            <a:r>
              <a:rPr lang="en-US" altLang="ko-KR" dirty="0"/>
              <a:t> </a:t>
            </a:r>
            <a:r>
              <a:rPr lang="ko-KR" altLang="en-US" dirty="0"/>
              <a:t>클래스를 상속</a:t>
            </a:r>
            <a:r>
              <a:rPr lang="en-US" altLang="ko-KR" dirty="0"/>
              <a:t>, </a:t>
            </a:r>
            <a:r>
              <a:rPr lang="ko-KR" altLang="en-US" dirty="0"/>
              <a:t>원소 개수가 작은 수치벡터를 위한 템플릿 클래스</a:t>
            </a:r>
            <a:r>
              <a:rPr lang="en-US" altLang="ko-KR" dirty="0"/>
              <a:t>(</a:t>
            </a:r>
            <a:r>
              <a:rPr lang="ko-KR" altLang="en-US" dirty="0"/>
              <a:t>열의 수가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기본적 벡터에서의 연산이 가능</a:t>
            </a:r>
            <a:r>
              <a:rPr lang="en-US" altLang="ko-KR" dirty="0"/>
              <a:t>, [ ] </a:t>
            </a:r>
            <a:r>
              <a:rPr lang="ko-KR" altLang="en-US" dirty="0"/>
              <a:t>에 의해 벡터 원소 접근</a:t>
            </a:r>
            <a:endParaRPr lang="en-US" altLang="ko-KR" dirty="0"/>
          </a:p>
          <a:p>
            <a:pPr lvl="2"/>
            <a:r>
              <a:rPr lang="en-US" altLang="ko-KR" dirty="0" err="1"/>
              <a:t>Vec</a:t>
            </a:r>
            <a:r>
              <a:rPr lang="en-US" altLang="ko-KR" dirty="0"/>
              <a:t>&lt;_</a:t>
            </a:r>
            <a:r>
              <a:rPr lang="en-US" altLang="ko-KR" dirty="0" err="1"/>
              <a:t>Tp</a:t>
            </a:r>
            <a:r>
              <a:rPr lang="en-US" altLang="ko-KR" dirty="0"/>
              <a:t>, 2&gt; </a:t>
            </a:r>
            <a:r>
              <a:rPr lang="ko-KR" altLang="en-US" dirty="0"/>
              <a:t>와 </a:t>
            </a:r>
            <a:r>
              <a:rPr lang="en-US" altLang="ko-KR" dirty="0"/>
              <a:t>Point_ , </a:t>
            </a:r>
            <a:r>
              <a:rPr lang="en-US" altLang="ko-KR" dirty="0" err="1"/>
              <a:t>Vec</a:t>
            </a:r>
            <a:r>
              <a:rPr lang="en-US" altLang="ko-KR" dirty="0"/>
              <a:t>&lt;_</a:t>
            </a:r>
            <a:r>
              <a:rPr lang="en-US" altLang="ko-KR" dirty="0" err="1"/>
              <a:t>Tp</a:t>
            </a:r>
            <a:r>
              <a:rPr lang="en-US" altLang="ko-KR" dirty="0"/>
              <a:t>, 3&gt;</a:t>
            </a:r>
            <a:r>
              <a:rPr lang="ko-KR" altLang="en-US" dirty="0"/>
              <a:t>와 </a:t>
            </a:r>
            <a:r>
              <a:rPr lang="en-US" altLang="ko-KR" dirty="0"/>
              <a:t>Point3_ </a:t>
            </a:r>
            <a:r>
              <a:rPr lang="ko-KR" altLang="en-US" dirty="0"/>
              <a:t>변환 가능</a:t>
            </a:r>
            <a:endParaRPr lang="en-US" altLang="ko-KR" dirty="0"/>
          </a:p>
          <a:p>
            <a:pPr lvl="1"/>
            <a:r>
              <a:rPr lang="en-US" altLang="ko-KR" dirty="0"/>
              <a:t>template&lt;</a:t>
            </a:r>
            <a:r>
              <a:rPr lang="en-US" altLang="ko-KR" dirty="0" err="1"/>
              <a:t>typename</a:t>
            </a:r>
            <a:r>
              <a:rPr lang="en-US" altLang="ko-KR" dirty="0"/>
              <a:t> _</a:t>
            </a:r>
            <a:r>
              <a:rPr lang="en-US" altLang="ko-KR" dirty="0" err="1"/>
              <a:t>Tp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cn</a:t>
            </a:r>
            <a:r>
              <a:rPr lang="en-US" altLang="ko-KR" dirty="0"/>
              <a:t>&gt; class </a:t>
            </a:r>
            <a:r>
              <a:rPr lang="en-US" altLang="ko-KR" dirty="0" err="1"/>
              <a:t>Vec</a:t>
            </a:r>
            <a:r>
              <a:rPr lang="en-US" altLang="ko-KR" dirty="0"/>
              <a:t> :  public </a:t>
            </a:r>
            <a:r>
              <a:rPr lang="en-US" altLang="ko-KR" dirty="0" err="1"/>
              <a:t>Matx</a:t>
            </a:r>
            <a:r>
              <a:rPr lang="en-US" altLang="ko-KR" dirty="0"/>
              <a:t>(_</a:t>
            </a:r>
            <a:r>
              <a:rPr lang="en-US" altLang="ko-KR" dirty="0" err="1"/>
              <a:t>Tp</a:t>
            </a:r>
            <a:r>
              <a:rPr lang="en-US" altLang="ko-KR" dirty="0"/>
              <a:t>, </a:t>
            </a:r>
            <a:r>
              <a:rPr lang="en-US" altLang="ko-KR" dirty="0" err="1"/>
              <a:t>cn</a:t>
            </a:r>
            <a:r>
              <a:rPr lang="en-US" altLang="ko-KR" dirty="0"/>
              <a:t>, 1&gt;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Vec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, 2&gt;  Vec2b;  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Vec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, 3&gt;  Vec3b;</a:t>
            </a:r>
          </a:p>
          <a:p>
            <a:pPr lvl="2"/>
            <a:r>
              <a:rPr lang="en-US" altLang="ko-KR" dirty="0"/>
              <a:t>….//Vec2s,  Vec3i,  Vec4f,……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Vec</a:t>
            </a:r>
            <a:r>
              <a:rPr lang="en-US" altLang="ko-KR" dirty="0"/>
              <a:t>&lt;double, 3&gt;  Vec3d; //4d, 6d</a:t>
            </a:r>
          </a:p>
          <a:p>
            <a:pPr lvl="2"/>
            <a:r>
              <a:rPr lang="en-US" altLang="ko-KR" dirty="0"/>
              <a:t>….</a:t>
            </a:r>
          </a:p>
          <a:p>
            <a:pPr lvl="1"/>
            <a:r>
              <a:rPr lang="en-US" altLang="ko-KR" dirty="0"/>
              <a:t>ex: </a:t>
            </a:r>
            <a:r>
              <a:rPr lang="ko-KR" altLang="en-US" dirty="0"/>
              <a:t> </a:t>
            </a:r>
            <a:r>
              <a:rPr lang="en-US" altLang="ko-KR" dirty="0" err="1"/>
              <a:t>Vec</a:t>
            </a:r>
            <a:r>
              <a:rPr lang="en-US" altLang="ko-KR" dirty="0"/>
              <a:t>&lt;float, 3&gt; X(1,0,1), Vec3f  X1(1,2,3);  //Vec3f  X(1,0,1);</a:t>
            </a:r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&lt;&lt; "X = " &lt;&lt;(Mat)X&lt;&lt;</a:t>
            </a:r>
            <a:r>
              <a:rPr lang="en-US" altLang="ko-KR" dirty="0" err="1"/>
              <a:t>endl</a:t>
            </a:r>
            <a:r>
              <a:rPr lang="en-US" altLang="ko-KR" dirty="0"/>
              <a:t>;  //</a:t>
            </a:r>
            <a:r>
              <a:rPr lang="ko-KR" altLang="en-US" dirty="0"/>
              <a:t>행렬로 변환하여 출력 </a:t>
            </a:r>
            <a:r>
              <a:rPr lang="en-US" altLang="ko-KR" dirty="0"/>
              <a:t>X= [1; 0; 1]</a:t>
            </a:r>
          </a:p>
          <a:p>
            <a:pPr lvl="2"/>
            <a:r>
              <a:rPr lang="ko-KR" altLang="en-US" dirty="0"/>
              <a:t>벡터 원소 접근</a:t>
            </a:r>
            <a:r>
              <a:rPr lang="en-US" altLang="ko-KR" dirty="0"/>
              <a:t>:  X[0], X[1], X[2]</a:t>
            </a:r>
          </a:p>
          <a:p>
            <a:pPr lvl="2"/>
            <a:r>
              <a:rPr lang="en-US" altLang="ko-KR" dirty="0" err="1"/>
              <a:t>X.mul</a:t>
            </a:r>
            <a:r>
              <a:rPr lang="en-US" altLang="ko-KR" dirty="0"/>
              <a:t>(X1);// </a:t>
            </a:r>
            <a:r>
              <a:rPr lang="ko-KR" altLang="en-US" dirty="0"/>
              <a:t>원소간 곱셈</a:t>
            </a:r>
            <a:r>
              <a:rPr lang="en-US" altLang="ko-KR" dirty="0"/>
              <a:t>: [1, 0,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9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9145016" cy="6165304"/>
          </a:xfrm>
        </p:spPr>
        <p:txBody>
          <a:bodyPr>
            <a:normAutofit/>
          </a:bodyPr>
          <a:lstStyle/>
          <a:p>
            <a:r>
              <a:rPr lang="en-US" altLang="ko-KR" dirty="0"/>
              <a:t>Scalar_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Vec</a:t>
            </a:r>
            <a:r>
              <a:rPr lang="en-US" altLang="ko-KR" dirty="0"/>
              <a:t> </a:t>
            </a:r>
            <a:r>
              <a:rPr lang="ko-KR" altLang="en-US" dirty="0"/>
              <a:t>클래스에서 상속받은 </a:t>
            </a:r>
            <a:r>
              <a:rPr lang="en-US" altLang="ko-KR" dirty="0"/>
              <a:t>4</a:t>
            </a:r>
            <a:r>
              <a:rPr lang="ko-KR" altLang="en-US" dirty="0"/>
              <a:t>개의 요소를 갖는 클래스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4x1 </a:t>
            </a:r>
            <a:r>
              <a:rPr lang="ko-KR" altLang="en-US" dirty="0"/>
              <a:t>행렬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),  </a:t>
            </a:r>
            <a:r>
              <a:rPr lang="ko-KR" altLang="en-US" dirty="0" err="1"/>
              <a:t>화소값</a:t>
            </a:r>
            <a:r>
              <a:rPr lang="ko-KR" altLang="en-US" dirty="0"/>
              <a:t> 지정을 위한 </a:t>
            </a:r>
            <a:r>
              <a:rPr lang="ko-KR" altLang="en-US" dirty="0" err="1"/>
              <a:t>자료형</a:t>
            </a:r>
            <a:r>
              <a:rPr lang="en-US" altLang="ko-KR" dirty="0"/>
              <a:t>(R,G,B,T)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lvl="1"/>
            <a:r>
              <a:rPr lang="en-US" altLang="ko-KR" dirty="0" err="1"/>
              <a:t>typedef</a:t>
            </a:r>
            <a:r>
              <a:rPr lang="en-US" altLang="ko-KR" dirty="0"/>
              <a:t> Scalar_&lt;double&gt;  Scalar; </a:t>
            </a:r>
            <a:r>
              <a:rPr lang="ko-KR" altLang="en-US" dirty="0"/>
              <a:t>로 정의되어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template&lt;</a:t>
            </a:r>
            <a:r>
              <a:rPr lang="en-US" altLang="ko-KR" dirty="0" err="1"/>
              <a:t>typename</a:t>
            </a:r>
            <a:r>
              <a:rPr lang="en-US" altLang="ko-KR" dirty="0"/>
              <a:t> _</a:t>
            </a:r>
            <a:r>
              <a:rPr lang="en-US" altLang="ko-KR" dirty="0" err="1"/>
              <a:t>Tp</a:t>
            </a:r>
            <a:r>
              <a:rPr lang="en-US" altLang="ko-KR" dirty="0"/>
              <a:t>&gt; class Scalar_ :  public  </a:t>
            </a:r>
            <a:r>
              <a:rPr lang="en-US" altLang="ko-KR" dirty="0" err="1"/>
              <a:t>Vec</a:t>
            </a:r>
            <a:r>
              <a:rPr lang="en-US" altLang="ko-KR" dirty="0"/>
              <a:t>&lt;_</a:t>
            </a:r>
            <a:r>
              <a:rPr lang="en-US" altLang="ko-KR" dirty="0" err="1"/>
              <a:t>Tp</a:t>
            </a:r>
            <a:r>
              <a:rPr lang="en-US" altLang="ko-KR" dirty="0"/>
              <a:t>, 4&gt;</a:t>
            </a:r>
          </a:p>
          <a:p>
            <a:pPr lvl="1"/>
            <a:r>
              <a:rPr lang="ko-KR" altLang="en-US" dirty="0" err="1"/>
              <a:t>화소</a:t>
            </a:r>
            <a:r>
              <a:rPr lang="ko-KR" altLang="en-US" dirty="0"/>
              <a:t> 값을 함수에 전달하기 용이함</a:t>
            </a:r>
            <a:endParaRPr lang="en-US" altLang="ko-KR" dirty="0"/>
          </a:p>
          <a:p>
            <a:pPr lvl="2"/>
            <a:r>
              <a:rPr lang="ko-KR" altLang="en-US" dirty="0"/>
              <a:t>다양한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3"/>
            <a:r>
              <a:rPr lang="en-US" altLang="ko-KR" dirty="0"/>
              <a:t>Scalar_(_</a:t>
            </a:r>
            <a:r>
              <a:rPr lang="en-US" altLang="ko-KR" dirty="0" err="1"/>
              <a:t>Tp</a:t>
            </a:r>
            <a:r>
              <a:rPr lang="en-US" altLang="ko-KR" dirty="0"/>
              <a:t>  v0=0, _</a:t>
            </a:r>
            <a:r>
              <a:rPr lang="en-US" altLang="ko-KR" dirty="0" err="1"/>
              <a:t>Tp</a:t>
            </a:r>
            <a:r>
              <a:rPr lang="en-US" altLang="ko-KR" dirty="0"/>
              <a:t>  v1=0, _</a:t>
            </a:r>
            <a:r>
              <a:rPr lang="en-US" altLang="ko-KR" dirty="0" err="1"/>
              <a:t>Tp</a:t>
            </a:r>
            <a:r>
              <a:rPr lang="en-US" altLang="ko-KR" dirty="0"/>
              <a:t>  v2=0, _</a:t>
            </a:r>
            <a:r>
              <a:rPr lang="en-US" altLang="ko-KR" dirty="0" err="1"/>
              <a:t>Tp</a:t>
            </a:r>
            <a:r>
              <a:rPr lang="en-US" altLang="ko-KR" dirty="0"/>
              <a:t>  v3=0);</a:t>
            </a:r>
          </a:p>
          <a:p>
            <a:pPr lvl="3"/>
            <a:r>
              <a:rPr lang="en-US" altLang="ko-KR" dirty="0"/>
              <a:t>Scalar_(_</a:t>
            </a:r>
            <a:r>
              <a:rPr lang="en-US" altLang="ko-KR" dirty="0" err="1"/>
              <a:t>Tp</a:t>
            </a:r>
            <a:r>
              <a:rPr lang="en-US" altLang="ko-KR" dirty="0"/>
              <a:t>  v0</a:t>
            </a:r>
            <a:r>
              <a:rPr lang="en-US" altLang="ko-KR" b="1" dirty="0"/>
              <a:t>); </a:t>
            </a:r>
            <a:r>
              <a:rPr lang="en-US" altLang="ko-KR" dirty="0"/>
              <a:t> //Scalar_&lt;_</a:t>
            </a:r>
            <a:r>
              <a:rPr lang="en-US" altLang="ko-KR" dirty="0" err="1"/>
              <a:t>Tp</a:t>
            </a:r>
            <a:r>
              <a:rPr lang="en-US" altLang="ko-KR" dirty="0"/>
              <a:t>&gt; (_</a:t>
            </a:r>
            <a:r>
              <a:rPr lang="en-US" altLang="ko-KR" dirty="0" err="1"/>
              <a:t>Tp</a:t>
            </a:r>
            <a:r>
              <a:rPr lang="en-US" altLang="ko-KR" dirty="0"/>
              <a:t>  v0, 0, 0, 0);  </a:t>
            </a:r>
          </a:p>
          <a:p>
            <a:pPr lvl="3"/>
            <a:r>
              <a:rPr lang="en-US" altLang="ko-KR" dirty="0"/>
              <a:t>static Scalar_&lt;_</a:t>
            </a:r>
            <a:r>
              <a:rPr lang="en-US" altLang="ko-KR" dirty="0" err="1"/>
              <a:t>Tp</a:t>
            </a:r>
            <a:r>
              <a:rPr lang="en-US" altLang="ko-KR" dirty="0"/>
              <a:t>&gt;  all(_</a:t>
            </a:r>
            <a:r>
              <a:rPr lang="en-US" altLang="ko-KR" dirty="0" err="1"/>
              <a:t>Tp</a:t>
            </a:r>
            <a:r>
              <a:rPr lang="en-US" altLang="ko-KR" dirty="0"/>
              <a:t> v0);// </a:t>
            </a:r>
            <a:r>
              <a:rPr lang="ko-KR" altLang="en-US" dirty="0"/>
              <a:t>모두 원소를 </a:t>
            </a:r>
            <a:r>
              <a:rPr lang="en-US" altLang="ko-KR" dirty="0"/>
              <a:t>v0 </a:t>
            </a:r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 </a:t>
            </a:r>
            <a:r>
              <a:rPr lang="en-US" altLang="ko-KR" dirty="0"/>
              <a:t>Scalar Y=Scalar(10,20,30); //Scalar(10,20,30,0); //</a:t>
            </a:r>
            <a:r>
              <a:rPr lang="en-US" altLang="ko-KR" dirty="0" err="1"/>
              <a:t>doubl</a:t>
            </a:r>
            <a:r>
              <a:rPr lang="ko-KR" altLang="en-US" dirty="0"/>
              <a:t>형 벡터생성</a:t>
            </a:r>
            <a:endParaRPr lang="en-US" altLang="ko-KR" dirty="0"/>
          </a:p>
          <a:p>
            <a:pPr lvl="2"/>
            <a:r>
              <a:rPr lang="en-US" altLang="ko-KR" dirty="0"/>
              <a:t>Scalar_&lt;</a:t>
            </a:r>
            <a:r>
              <a:rPr lang="en-US" altLang="ko-KR" dirty="0" err="1"/>
              <a:t>uchar</a:t>
            </a:r>
            <a:r>
              <a:rPr lang="en-US" altLang="ko-KR" dirty="0"/>
              <a:t>&gt; S1=Scalar_&lt;</a:t>
            </a:r>
            <a:r>
              <a:rPr lang="en-US" altLang="ko-KR" dirty="0" err="1"/>
              <a:t>uchar</a:t>
            </a:r>
            <a:r>
              <a:rPr lang="en-US" altLang="ko-KR" dirty="0"/>
              <a:t>&gt;(255,0,0); // (255,0,0,0), </a:t>
            </a:r>
            <a:r>
              <a:rPr lang="ko-KR" altLang="en-US" dirty="0"/>
              <a:t>객체생성</a:t>
            </a:r>
            <a:endParaRPr lang="en-US" altLang="ko-KR" dirty="0"/>
          </a:p>
          <a:p>
            <a:pPr lvl="2"/>
            <a:r>
              <a:rPr lang="en-US" altLang="ko-KR" dirty="0"/>
              <a:t>Scalar_&lt;</a:t>
            </a:r>
            <a:r>
              <a:rPr lang="en-US" altLang="ko-KR" dirty="0" err="1"/>
              <a:t>uchar</a:t>
            </a:r>
            <a:r>
              <a:rPr lang="en-US" altLang="ko-KR" dirty="0"/>
              <a:t>&gt;  red(0,0,255);  Scalar_&lt;</a:t>
            </a:r>
            <a:r>
              <a:rPr lang="en-US" altLang="ko-KR" dirty="0" err="1"/>
              <a:t>int</a:t>
            </a:r>
            <a:r>
              <a:rPr lang="en-US" altLang="ko-KR" dirty="0"/>
              <a:t>&gt;  S2(0,0,255,0); </a:t>
            </a:r>
          </a:p>
          <a:p>
            <a:pPr lvl="2"/>
            <a:r>
              <a:rPr lang="en-US" altLang="ko-KR" dirty="0"/>
              <a:t>Scalar_&lt;</a:t>
            </a:r>
            <a:r>
              <a:rPr lang="en-US" altLang="ko-KR" dirty="0" err="1"/>
              <a:t>int</a:t>
            </a:r>
            <a:r>
              <a:rPr lang="en-US" altLang="ko-KR" dirty="0"/>
              <a:t>&gt; S2=Scalar_&lt;</a:t>
            </a:r>
            <a:r>
              <a:rPr lang="en-US" altLang="ko-KR" dirty="0" err="1"/>
              <a:t>int</a:t>
            </a:r>
            <a:r>
              <a:rPr lang="en-US" altLang="ko-KR" dirty="0"/>
              <a:t>&gt;(0,255,0); // (0,255,0,0), </a:t>
            </a:r>
            <a:r>
              <a:rPr lang="ko-KR" altLang="en-US" dirty="0" err="1"/>
              <a:t>객체생성</a:t>
            </a:r>
            <a:endParaRPr lang="en-US" altLang="ko-KR" dirty="0"/>
          </a:p>
          <a:p>
            <a:pPr lvl="2"/>
            <a:r>
              <a:rPr lang="en-US" altLang="ko-KR" dirty="0"/>
              <a:t>Scalar_&lt;</a:t>
            </a:r>
            <a:r>
              <a:rPr lang="en-US" altLang="ko-KR" dirty="0" err="1"/>
              <a:t>uchar</a:t>
            </a:r>
            <a:r>
              <a:rPr lang="en-US" altLang="ko-KR" dirty="0"/>
              <a:t>&gt; S3;   S3.all(255); //(255, 255, 255, 255)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01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54029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채널 또는 다채널의 실수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영상 등의 수치 데이터를 표현하는 </a:t>
            </a:r>
            <a:r>
              <a:rPr lang="en-US" altLang="ko-KR" dirty="0"/>
              <a:t>n</a:t>
            </a:r>
            <a:r>
              <a:rPr lang="ko-KR" altLang="en-US" dirty="0"/>
              <a:t>차원 행렬 클래스로서 가장 중요함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 err="1"/>
              <a:t>생성자를</a:t>
            </a:r>
            <a:r>
              <a:rPr lang="ko-KR" altLang="en-US" dirty="0"/>
              <a:t> 통해 행렬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행렬의 크기는 </a:t>
            </a:r>
            <a:r>
              <a:rPr lang="en-US" altLang="ko-KR" dirty="0"/>
              <a:t>rows, cols </a:t>
            </a:r>
            <a:r>
              <a:rPr lang="ko-KR" altLang="en-US" dirty="0"/>
              <a:t>혹은 </a:t>
            </a:r>
            <a:r>
              <a:rPr lang="en-US" altLang="ko-KR" dirty="0"/>
              <a:t>size</a:t>
            </a:r>
            <a:r>
              <a:rPr lang="ko-KR" altLang="en-US" dirty="0"/>
              <a:t>로 명시</a:t>
            </a:r>
            <a:r>
              <a:rPr lang="en-US" altLang="ko-KR" dirty="0"/>
              <a:t>, type: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,  s: </a:t>
            </a:r>
            <a:r>
              <a:rPr lang="ko-KR" altLang="en-US" dirty="0"/>
              <a:t>행렬의 초기값</a:t>
            </a:r>
            <a:r>
              <a:rPr lang="en-US" altLang="ko-KR" dirty="0"/>
              <a:t>, step:</a:t>
            </a:r>
            <a:r>
              <a:rPr lang="ko-KR" altLang="en-US" dirty="0"/>
              <a:t> 한 행의 바이트 수</a:t>
            </a:r>
            <a:r>
              <a:rPr lang="en-US" altLang="ko-KR" dirty="0"/>
              <a:t>, data:</a:t>
            </a:r>
            <a:r>
              <a:rPr lang="ko-KR" altLang="en-US" dirty="0"/>
              <a:t> 초기화 원소 포인터</a:t>
            </a:r>
            <a:r>
              <a:rPr lang="en-US" altLang="ko-KR" dirty="0"/>
              <a:t>, m :</a:t>
            </a:r>
            <a:r>
              <a:rPr lang="ko-KR" altLang="en-US" dirty="0"/>
              <a:t>미리 생성된 행렬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type);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type); //width(</a:t>
            </a:r>
            <a:r>
              <a:rPr lang="ko-KR" altLang="en-US" dirty="0"/>
              <a:t>열</a:t>
            </a:r>
            <a:r>
              <a:rPr lang="en-US" altLang="ko-KR" dirty="0"/>
              <a:t>), height(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type, </a:t>
            </a:r>
            <a:r>
              <a:rPr lang="en-US" altLang="ko-KR" dirty="0" err="1"/>
              <a:t>const</a:t>
            </a:r>
            <a:r>
              <a:rPr lang="en-US" altLang="ko-KR" dirty="0"/>
              <a:t> Scalar&amp; s);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type, </a:t>
            </a:r>
            <a:r>
              <a:rPr lang="en-US" altLang="ko-KR" dirty="0" err="1"/>
              <a:t>const</a:t>
            </a:r>
            <a:r>
              <a:rPr lang="en-US" altLang="ko-KR" dirty="0"/>
              <a:t> Scalar&amp; s);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const</a:t>
            </a:r>
            <a:r>
              <a:rPr lang="en-US" altLang="ko-KR" dirty="0"/>
              <a:t> Mat&amp; m);  Mat::Mat(</a:t>
            </a:r>
            <a:r>
              <a:rPr lang="en-US" altLang="ko-KR" dirty="0" err="1"/>
              <a:t>const</a:t>
            </a:r>
            <a:r>
              <a:rPr lang="en-US" altLang="ko-KR" dirty="0"/>
              <a:t> Mat&amp; 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Rect</a:t>
            </a:r>
            <a:r>
              <a:rPr lang="en-US" altLang="ko-KR" dirty="0"/>
              <a:t>&amp; </a:t>
            </a:r>
            <a:r>
              <a:rPr lang="en-US" altLang="ko-KR" dirty="0" err="1"/>
              <a:t>roi</a:t>
            </a:r>
            <a:r>
              <a:rPr lang="en-US" altLang="ko-KR" dirty="0"/>
              <a:t>);//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const</a:t>
            </a:r>
            <a:r>
              <a:rPr lang="en-US" altLang="ko-KR" dirty="0"/>
              <a:t> Mat&amp; m, </a:t>
            </a:r>
            <a:r>
              <a:rPr lang="en-US" altLang="ko-KR" dirty="0" err="1"/>
              <a:t>const</a:t>
            </a:r>
            <a:r>
              <a:rPr lang="en-US" altLang="ko-KR" dirty="0"/>
              <a:t> Range&amp; </a:t>
            </a:r>
            <a:r>
              <a:rPr lang="en-US" altLang="ko-KR" dirty="0" err="1"/>
              <a:t>rowRange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Rangr</a:t>
            </a:r>
            <a:r>
              <a:rPr lang="en-US" altLang="ko-KR" dirty="0"/>
              <a:t>&amp; </a:t>
            </a:r>
            <a:r>
              <a:rPr lang="en-US" altLang="ko-KR" dirty="0" err="1"/>
              <a:t>colRange</a:t>
            </a:r>
            <a:r>
              <a:rPr lang="en-US" altLang="ko-KR" dirty="0"/>
              <a:t> = Range::all());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type, void* data, </a:t>
            </a:r>
            <a:r>
              <a:rPr lang="en-US" altLang="ko-KR" dirty="0" err="1"/>
              <a:t>size_t</a:t>
            </a:r>
            <a:r>
              <a:rPr lang="en-US" altLang="ko-KR" dirty="0"/>
              <a:t> step=AUTO_STEP);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ndims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* sizes, </a:t>
            </a:r>
            <a:r>
              <a:rPr lang="en-US" altLang="ko-KR" dirty="0" err="1"/>
              <a:t>int</a:t>
            </a:r>
            <a:r>
              <a:rPr lang="en-US" altLang="ko-KR" dirty="0"/>
              <a:t> type); 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……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 Mat  A(2, 3, CV_8UC1); //2x3 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 Mat  B(2, 3, CV_8UC1, Scalar(0)); //0</a:t>
            </a:r>
            <a:r>
              <a:rPr lang="ko-KR" altLang="en-US" dirty="0"/>
              <a:t>으로 초기화된 </a:t>
            </a:r>
            <a:r>
              <a:rPr lang="en-US" altLang="ko-KR" dirty="0"/>
              <a:t>2x3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 Mat  C(2, 3, CV_8UC3, Scalar(1,2,3));//</a:t>
            </a:r>
            <a:r>
              <a:rPr lang="ko-KR" altLang="en-US" dirty="0" err="1"/>
              <a:t>각원소가</a:t>
            </a:r>
            <a:r>
              <a:rPr lang="ko-KR" altLang="en-US" dirty="0"/>
              <a:t> </a:t>
            </a:r>
            <a:r>
              <a:rPr lang="en-US" altLang="ko-KR" dirty="0"/>
              <a:t>CV_8UC3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 float data[ ]={1,2,3,4,5,6}; Mat  D(Size(3, 2), CV_32FC1, data);</a:t>
            </a:r>
          </a:p>
        </p:txBody>
      </p:sp>
    </p:spTree>
    <p:extLst>
      <p:ext uri="{BB962C8B-B14F-4D97-AF65-F5344CB8AC3E}">
        <p14:creationId xmlns:p14="http://schemas.microsoft.com/office/powerpoint/2010/main" val="274513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Mat::create() </a:t>
            </a:r>
            <a:r>
              <a:rPr lang="ko-KR" altLang="en-US" dirty="0" err="1"/>
              <a:t>메서드에</a:t>
            </a:r>
            <a:r>
              <a:rPr lang="ko-KR" altLang="en-US" dirty="0"/>
              <a:t> 의한 행렬 생성</a:t>
            </a:r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Mat </a:t>
            </a:r>
            <a:r>
              <a:rPr lang="ko-KR" altLang="en-US" dirty="0"/>
              <a:t>클래스 행렬을 생성한다</a:t>
            </a:r>
            <a:endParaRPr lang="en-US" altLang="ko-KR" dirty="0"/>
          </a:p>
          <a:p>
            <a:pPr lvl="2"/>
            <a:r>
              <a:rPr lang="en-US" altLang="ko-KR" dirty="0"/>
              <a:t>void Mat::create(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type);</a:t>
            </a:r>
          </a:p>
          <a:p>
            <a:pPr lvl="2"/>
            <a:r>
              <a:rPr lang="en-US" altLang="ko-KR" dirty="0"/>
              <a:t>void Mat::create(Size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type);</a:t>
            </a:r>
          </a:p>
          <a:p>
            <a:pPr lvl="2"/>
            <a:r>
              <a:rPr lang="en-US" altLang="ko-KR" dirty="0"/>
              <a:t>void Mat::create(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ndims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* sizes, </a:t>
            </a:r>
            <a:r>
              <a:rPr lang="en-US" altLang="ko-KR" dirty="0" err="1"/>
              <a:t>int</a:t>
            </a:r>
            <a:r>
              <a:rPr lang="en-US" altLang="ko-KR" dirty="0"/>
              <a:t> type);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en-US" altLang="ko-KR" dirty="0"/>
              <a:t>Mat A(2,3,CV_32FC1, Scalar(0));//0</a:t>
            </a:r>
            <a:r>
              <a:rPr lang="ko-KR" altLang="en-US" dirty="0"/>
              <a:t>으로 초기화된 </a:t>
            </a:r>
            <a:r>
              <a:rPr lang="en-US" altLang="ko-KR" dirty="0"/>
              <a:t>2x3 </a:t>
            </a:r>
            <a:r>
              <a:rPr lang="ko-KR" altLang="en-US" dirty="0"/>
              <a:t>행렬 생성</a:t>
            </a:r>
            <a:endParaRPr lang="en-US" altLang="ko-KR" dirty="0"/>
          </a:p>
          <a:p>
            <a:pPr lvl="3"/>
            <a:r>
              <a:rPr lang="en-US" altLang="ko-KR" dirty="0" err="1"/>
              <a:t>A.create</a:t>
            </a:r>
            <a:r>
              <a:rPr lang="en-US" altLang="ko-KR" dirty="0"/>
              <a:t>(2,3,CV_32FC1);// </a:t>
            </a:r>
            <a:r>
              <a:rPr lang="ko-KR" altLang="en-US" dirty="0"/>
              <a:t>임의의 값으로 초기화</a:t>
            </a:r>
            <a:r>
              <a:rPr lang="en-US" altLang="ko-KR" dirty="0"/>
              <a:t> </a:t>
            </a:r>
            <a:r>
              <a:rPr lang="ko-KR" altLang="en-US" dirty="0"/>
              <a:t>된 </a:t>
            </a:r>
            <a:r>
              <a:rPr lang="en-US" altLang="ko-KR" dirty="0"/>
              <a:t>2x3 </a:t>
            </a:r>
            <a:r>
              <a:rPr lang="ko-KR" altLang="en-US" dirty="0"/>
              <a:t>행렬 생성</a:t>
            </a:r>
            <a:endParaRPr lang="en-US" altLang="ko-KR" dirty="0"/>
          </a:p>
          <a:p>
            <a:pPr lvl="3"/>
            <a:r>
              <a:rPr lang="en-US" altLang="ko-KR" dirty="0" err="1"/>
              <a:t>A.create</a:t>
            </a:r>
            <a:r>
              <a:rPr lang="en-US" altLang="ko-KR" dirty="0"/>
              <a:t>(Size(3,2),CV_8UC1);// </a:t>
            </a:r>
            <a:r>
              <a:rPr lang="ko-KR" altLang="en-US" dirty="0"/>
              <a:t>임의의 값으로 초기화</a:t>
            </a:r>
            <a:r>
              <a:rPr lang="en-US" altLang="ko-KR" dirty="0"/>
              <a:t> </a:t>
            </a:r>
            <a:r>
              <a:rPr lang="ko-KR" altLang="en-US" dirty="0"/>
              <a:t>된 </a:t>
            </a:r>
            <a:r>
              <a:rPr lang="en-US" altLang="ko-KR" dirty="0"/>
              <a:t>2x3 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4"/>
            <a:r>
              <a:rPr lang="en-US" altLang="ko-KR" dirty="0"/>
              <a:t>Size </a:t>
            </a:r>
            <a:r>
              <a:rPr lang="ko-KR" altLang="en-US" dirty="0"/>
              <a:t>원소는 </a:t>
            </a:r>
            <a:r>
              <a:rPr lang="en-US" altLang="ko-KR" dirty="0"/>
              <a:t>width, height=&gt; cols, rows</a:t>
            </a:r>
          </a:p>
          <a:p>
            <a:pPr lvl="2"/>
            <a:r>
              <a:rPr lang="en-US" altLang="ko-KR" dirty="0"/>
              <a:t>Mat B; </a:t>
            </a:r>
            <a:r>
              <a:rPr lang="en-US" altLang="ko-KR" dirty="0" err="1"/>
              <a:t>int</a:t>
            </a:r>
            <a:r>
              <a:rPr lang="en-US" altLang="ko-KR" dirty="0"/>
              <a:t> size[ ]={3,3}; </a:t>
            </a:r>
            <a:r>
              <a:rPr lang="en-US" altLang="ko-KR" dirty="0" err="1"/>
              <a:t>B.create</a:t>
            </a:r>
            <a:r>
              <a:rPr lang="en-US" altLang="ko-KR" dirty="0"/>
              <a:t>(2, size, CV_8UC1);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임의의 값으로 초기화</a:t>
            </a:r>
            <a:r>
              <a:rPr lang="en-US" altLang="ko-KR" dirty="0"/>
              <a:t> </a:t>
            </a:r>
            <a:r>
              <a:rPr lang="ko-KR" altLang="en-US" dirty="0"/>
              <a:t>된 </a:t>
            </a:r>
            <a:r>
              <a:rPr lang="en-US" altLang="ko-KR" dirty="0"/>
              <a:t>3x3 </a:t>
            </a:r>
            <a:r>
              <a:rPr lang="ko-KR" altLang="en-US" dirty="0"/>
              <a:t>행렬 생성</a:t>
            </a:r>
            <a:endParaRPr lang="en-US" altLang="ko-KR" dirty="0"/>
          </a:p>
          <a:p>
            <a:pPr lvl="1"/>
            <a:r>
              <a:rPr lang="ko-KR" altLang="en-US" dirty="0"/>
              <a:t>행렬의 </a:t>
            </a:r>
            <a:r>
              <a:rPr lang="ko-KR" altLang="en-US" dirty="0" err="1"/>
              <a:t>자료형과</a:t>
            </a:r>
            <a:r>
              <a:rPr lang="ko-KR" altLang="en-US" dirty="0"/>
              <a:t> 데이터 원소의 </a:t>
            </a:r>
            <a:r>
              <a:rPr lang="ko-KR" altLang="en-US" dirty="0" err="1"/>
              <a:t>자료형이</a:t>
            </a:r>
            <a:r>
              <a:rPr lang="ko-KR" altLang="en-US" dirty="0"/>
              <a:t> 불일치하면 문제 발생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Mat  B(2, 3, CV_8UC1, Scalar(300)); 255</a:t>
            </a:r>
            <a:r>
              <a:rPr lang="ko-KR" altLang="en-US" dirty="0"/>
              <a:t>로 초기화 된 행렬</a:t>
            </a:r>
            <a:r>
              <a:rPr lang="en-US" altLang="ko-KR" dirty="0"/>
              <a:t>(saturate cast </a:t>
            </a:r>
            <a:r>
              <a:rPr lang="ko-KR" altLang="en-US" dirty="0"/>
              <a:t>적용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23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04867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Mat </a:t>
            </a:r>
            <a:r>
              <a:rPr lang="ko-KR" altLang="en-US" dirty="0"/>
              <a:t>행렬 정보</a:t>
            </a:r>
            <a:endParaRPr lang="en-US" altLang="ko-KR" dirty="0"/>
          </a:p>
          <a:p>
            <a:pPr lvl="1"/>
            <a:r>
              <a:rPr lang="en-US" altLang="ko-KR" dirty="0"/>
              <a:t>Mat::rows </a:t>
            </a:r>
            <a:r>
              <a:rPr lang="ko-KR" altLang="en-US" dirty="0"/>
              <a:t>행의 개수</a:t>
            </a:r>
            <a:r>
              <a:rPr lang="en-US" altLang="ko-KR" dirty="0"/>
              <a:t>, Mat::cols  </a:t>
            </a:r>
            <a:r>
              <a:rPr lang="ko-KR" altLang="en-US" dirty="0"/>
              <a:t>열의 개수</a:t>
            </a:r>
            <a:endParaRPr lang="en-US" altLang="ko-KR" dirty="0"/>
          </a:p>
          <a:p>
            <a:pPr lvl="1"/>
            <a:r>
              <a:rPr lang="en-US" altLang="ko-KR" dirty="0"/>
              <a:t>Mat::data  </a:t>
            </a:r>
            <a:r>
              <a:rPr lang="ko-KR" altLang="en-US" dirty="0"/>
              <a:t>행렬 데이터의 포인터</a:t>
            </a:r>
            <a:r>
              <a:rPr lang="en-US" altLang="ko-KR" dirty="0"/>
              <a:t>, Mat::dims </a:t>
            </a:r>
            <a:r>
              <a:rPr lang="ko-KR" altLang="en-US" dirty="0"/>
              <a:t>행렬의 차원</a:t>
            </a:r>
            <a:endParaRPr lang="en-US" altLang="ko-KR" dirty="0"/>
          </a:p>
          <a:p>
            <a:pPr lvl="1"/>
            <a:r>
              <a:rPr lang="en-US" altLang="ko-KR" dirty="0"/>
              <a:t>Mat::step </a:t>
            </a:r>
            <a:r>
              <a:rPr lang="ko-KR" altLang="en-US" dirty="0"/>
              <a:t>행렬의 한 행이 차지하는 바이트 수</a:t>
            </a:r>
            <a:endParaRPr lang="en-US" altLang="ko-KR" dirty="0"/>
          </a:p>
          <a:p>
            <a:pPr lvl="1"/>
            <a:r>
              <a:rPr lang="en-US" altLang="ko-KR" dirty="0"/>
              <a:t>Mat::total() </a:t>
            </a:r>
            <a:r>
              <a:rPr lang="ko-KR" altLang="en-US" dirty="0"/>
              <a:t>행렬 요소 전체 개수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Mat::</a:t>
            </a:r>
            <a:r>
              <a:rPr lang="en-US" altLang="ko-KR" dirty="0" err="1"/>
              <a:t>elemSize</a:t>
            </a:r>
            <a:r>
              <a:rPr lang="en-US" altLang="ko-KR" dirty="0"/>
              <a:t>() </a:t>
            </a:r>
            <a:r>
              <a:rPr lang="ko-KR" altLang="en-US" dirty="0"/>
              <a:t>행렬 요소 하나의 바이트 크기</a:t>
            </a:r>
            <a:endParaRPr lang="en-US" altLang="ko-KR" dirty="0"/>
          </a:p>
          <a:p>
            <a:pPr lvl="1"/>
            <a:r>
              <a:rPr lang="en-US" altLang="ko-KR" dirty="0"/>
              <a:t>Mat::elemSize1() </a:t>
            </a:r>
            <a:r>
              <a:rPr lang="ko-KR" altLang="en-US" dirty="0"/>
              <a:t>행렬 요소 하나의 한 채널의 바이트 크기</a:t>
            </a:r>
            <a:endParaRPr lang="en-US" altLang="ko-KR" dirty="0"/>
          </a:p>
          <a:p>
            <a:pPr lvl="1"/>
            <a:r>
              <a:rPr lang="en-US" altLang="ko-KR" dirty="0"/>
              <a:t>Mat::depth() </a:t>
            </a:r>
            <a:r>
              <a:rPr lang="ko-KR" altLang="en-US" dirty="0"/>
              <a:t>행렬의 깊이</a:t>
            </a:r>
            <a:r>
              <a:rPr lang="en-US" altLang="ko-KR" dirty="0"/>
              <a:t>(</a:t>
            </a:r>
            <a:r>
              <a:rPr lang="ko-KR" altLang="en-US" dirty="0"/>
              <a:t>행렬의 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값 반환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Mat::channels() </a:t>
            </a:r>
            <a:r>
              <a:rPr lang="ko-KR" altLang="en-US" dirty="0"/>
              <a:t>행렬의 채널 개수</a:t>
            </a:r>
            <a:endParaRPr lang="en-US" altLang="ko-KR" dirty="0"/>
          </a:p>
          <a:p>
            <a:pPr lvl="1"/>
            <a:r>
              <a:rPr lang="en-US" altLang="ko-KR" dirty="0"/>
              <a:t>Mat::size()  </a:t>
            </a:r>
            <a:r>
              <a:rPr lang="ko-KR" altLang="en-US" dirty="0"/>
              <a:t>행렬의 크기를 </a:t>
            </a:r>
            <a:r>
              <a:rPr lang="en-US" altLang="ko-KR" dirty="0">
                <a:solidFill>
                  <a:srgbClr val="FF0000"/>
                </a:solidFill>
              </a:rPr>
              <a:t>Size(cols, rows)</a:t>
            </a:r>
            <a:r>
              <a:rPr lang="ko-KR" altLang="en-US" dirty="0"/>
              <a:t>로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/>
              <a:t>열</a:t>
            </a:r>
            <a:r>
              <a:rPr lang="en-US" altLang="ko-KR" dirty="0"/>
              <a:t>X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Mat::empty() </a:t>
            </a:r>
            <a:r>
              <a:rPr lang="ko-KR" altLang="en-US" dirty="0"/>
              <a:t>행렬원소가 비어있는지 여부 반환</a:t>
            </a:r>
            <a:endParaRPr lang="en-US" altLang="ko-KR" dirty="0"/>
          </a:p>
          <a:p>
            <a:pPr lvl="1"/>
            <a:r>
              <a:rPr lang="en-US" altLang="ko-KR" dirty="0"/>
              <a:t>Mat::type()  </a:t>
            </a:r>
            <a:r>
              <a:rPr lang="ko-KR" altLang="en-US" dirty="0"/>
              <a:t>행렬의 데이터 타입 반환</a:t>
            </a:r>
            <a:endParaRPr lang="en-US" altLang="ko-KR" dirty="0"/>
          </a:p>
          <a:p>
            <a:pPr lvl="1"/>
            <a:r>
              <a:rPr lang="ko-KR" altLang="en-US" dirty="0" err="1"/>
              <a:t>데이타타입</a:t>
            </a:r>
            <a:r>
              <a:rPr lang="ko-KR" altLang="en-US" dirty="0"/>
              <a:t> </a:t>
            </a:r>
            <a:r>
              <a:rPr lang="en-US" altLang="ko-KR" dirty="0"/>
              <a:t>= CV_MAKETYPE(depth, </a:t>
            </a:r>
            <a:r>
              <a:rPr lang="en-US" altLang="ko-KR" dirty="0" err="1"/>
              <a:t>cn</a:t>
            </a:r>
            <a:r>
              <a:rPr lang="en-US" altLang="ko-KR" dirty="0"/>
              <a:t>) = (</a:t>
            </a:r>
            <a:r>
              <a:rPr lang="en-US" altLang="ko-KR" dirty="0" err="1"/>
              <a:t>cn</a:t>
            </a:r>
            <a:r>
              <a:rPr lang="en-US" altLang="ko-KR" dirty="0"/>
              <a:t> – 1)&lt;&lt;3 + depth</a:t>
            </a:r>
          </a:p>
          <a:p>
            <a:pPr lvl="2"/>
            <a:r>
              <a:rPr lang="en-US" altLang="ko-KR" dirty="0" err="1"/>
              <a:t>cn</a:t>
            </a:r>
            <a:r>
              <a:rPr lang="en-US" altLang="ko-KR" dirty="0"/>
              <a:t> </a:t>
            </a:r>
            <a:r>
              <a:rPr lang="ko-KR" altLang="en-US" dirty="0"/>
              <a:t>채널 수</a:t>
            </a:r>
            <a:r>
              <a:rPr lang="en-US" altLang="ko-KR" dirty="0"/>
              <a:t>, depth </a:t>
            </a:r>
            <a:r>
              <a:rPr lang="ko-KR" altLang="en-US" dirty="0" err="1"/>
              <a:t>자료형값</a:t>
            </a:r>
            <a:r>
              <a:rPr lang="en-US" altLang="ko-KR" dirty="0"/>
              <a:t>(0:CV_8U, 1: CV_8S, 2: CV_16U,  3: CV_16S, 4: CV_32S, 5: CV_32F, 6: cv_64F, 7: CV_USERTYPE1)</a:t>
            </a:r>
          </a:p>
          <a:p>
            <a:pPr lvl="2"/>
            <a:r>
              <a:rPr lang="ko-KR" altLang="en-US" dirty="0"/>
              <a:t>채널수가 증가하면 </a:t>
            </a:r>
            <a:r>
              <a:rPr lang="ko-KR" altLang="en-US" dirty="0" err="1"/>
              <a:t>자료형에</a:t>
            </a:r>
            <a:r>
              <a:rPr lang="ko-KR" altLang="en-US" dirty="0"/>
              <a:t> 따라 고유의 데이터타입 값이 할당된다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725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612304"/>
          </a:xfrm>
        </p:spPr>
        <p:txBody>
          <a:bodyPr/>
          <a:lstStyle/>
          <a:p>
            <a:r>
              <a:rPr lang="en-US" altLang="ko-KR" dirty="0"/>
              <a:t>Mat </a:t>
            </a:r>
            <a:r>
              <a:rPr lang="ko-KR" altLang="en-US" dirty="0"/>
              <a:t>객체 메서드 및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depth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0808" y="-785339"/>
            <a:ext cx="2901429" cy="614552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8757" y="3933056"/>
            <a:ext cx="6487138" cy="2736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F1568-8946-47D1-A402-EA5BD2C51810}"/>
              </a:ext>
            </a:extLst>
          </p:cNvPr>
          <p:cNvSpPr txBox="1"/>
          <p:nvPr/>
        </p:nvSpPr>
        <p:spPr>
          <a:xfrm>
            <a:off x="7505894" y="4500989"/>
            <a:ext cx="1170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OpenCV</a:t>
            </a:r>
            <a:r>
              <a:rPr lang="ko-KR" altLang="en-US" sz="1400" dirty="0"/>
              <a:t>로 배우는 영상 처리 및 응용 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생능출판사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564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16632"/>
            <a:ext cx="8229600" cy="4937760"/>
          </a:xfrm>
        </p:spPr>
        <p:txBody>
          <a:bodyPr/>
          <a:lstStyle/>
          <a:p>
            <a:r>
              <a:rPr lang="en-US" altLang="ko-KR" dirty="0"/>
              <a:t>Mat m(4,3, CV_32FC3)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3306" y="313439"/>
            <a:ext cx="5249316" cy="6120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599843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m.step1=</a:t>
            </a:r>
            <a:r>
              <a:rPr lang="en-US" altLang="ko-KR" dirty="0" err="1"/>
              <a:t>m.step</a:t>
            </a:r>
            <a:r>
              <a:rPr lang="en-US" altLang="ko-KR" dirty="0"/>
              <a:t>/m.eleSize1()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8D1D5-06ED-4F7D-855B-501D6BD264BF}"/>
              </a:ext>
            </a:extLst>
          </p:cNvPr>
          <p:cNvSpPr txBox="1"/>
          <p:nvPr/>
        </p:nvSpPr>
        <p:spPr>
          <a:xfrm>
            <a:off x="7560332" y="4725144"/>
            <a:ext cx="122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OpenCV</a:t>
            </a:r>
            <a:r>
              <a:rPr lang="ko-KR" altLang="en-US" sz="1400" dirty="0"/>
              <a:t>로 배우는 영상 처리 및 응용 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생능출판사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9461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277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3885" y="764704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/>
              <a:t>특수한 행렬로 초기화</a:t>
            </a:r>
            <a:endParaRPr lang="en-US" altLang="ko-KR" dirty="0"/>
          </a:p>
          <a:p>
            <a:pPr lvl="1"/>
            <a:r>
              <a:rPr lang="en-US" altLang="ko-KR" dirty="0"/>
              <a:t>Mat::ones(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type), Mat::ones(Size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 //</a:t>
            </a:r>
            <a:r>
              <a:rPr lang="ko-KR" altLang="en-US" dirty="0"/>
              <a:t>행렬의 모든 원소가 </a:t>
            </a:r>
            <a:r>
              <a:rPr lang="en-US" altLang="ko-KR" dirty="0"/>
              <a:t>1</a:t>
            </a:r>
            <a:r>
              <a:rPr lang="ko-KR" altLang="en-US" dirty="0"/>
              <a:t>인 행렬 반환</a:t>
            </a:r>
            <a:endParaRPr lang="en-US" altLang="ko-KR" dirty="0"/>
          </a:p>
          <a:p>
            <a:pPr lvl="1"/>
            <a:r>
              <a:rPr lang="en-US" altLang="ko-KR" dirty="0"/>
              <a:t>Mat::eye(Size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type), Mat::eye(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type)</a:t>
            </a:r>
          </a:p>
          <a:p>
            <a:pPr lvl="2"/>
            <a:r>
              <a:rPr lang="ko-KR" altLang="en-US" dirty="0"/>
              <a:t>지정된 크기의 단위 행렬 반환</a:t>
            </a:r>
            <a:endParaRPr lang="en-US" altLang="ko-KR" dirty="0"/>
          </a:p>
          <a:p>
            <a:pPr lvl="1"/>
            <a:r>
              <a:rPr lang="en-US" altLang="ko-KR" dirty="0"/>
              <a:t>Mat::zeros(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type), Mat::zeros(Size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type), Mat::zeros(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ndims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&amp; </a:t>
            </a:r>
            <a:r>
              <a:rPr lang="en-US" altLang="ko-KR" dirty="0" err="1"/>
              <a:t>sz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Mat  A = Mat::ones(3,5,CV_8U);  </a:t>
            </a:r>
          </a:p>
          <a:p>
            <a:pPr lvl="2"/>
            <a:r>
              <a:rPr lang="en-US" altLang="ko-KR" dirty="0"/>
              <a:t>Mat B = Mat::zeros(3,4,CV_8U);</a:t>
            </a:r>
          </a:p>
          <a:p>
            <a:pPr lvl="2"/>
            <a:r>
              <a:rPr lang="en-US" altLang="ko-KR" dirty="0"/>
              <a:t>Mat C = Mat::eye(3,3,CV_8U);</a:t>
            </a:r>
          </a:p>
        </p:txBody>
      </p:sp>
    </p:spTree>
    <p:extLst>
      <p:ext uri="{BB962C8B-B14F-4D97-AF65-F5344CB8AC3E}">
        <p14:creationId xmlns:p14="http://schemas.microsoft.com/office/powerpoint/2010/main" val="18543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 </a:t>
            </a:r>
            <a:r>
              <a:rPr lang="ko-KR" altLang="en-US" dirty="0"/>
              <a:t>클래스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568952" cy="57606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Mat </a:t>
            </a:r>
            <a:r>
              <a:rPr lang="ko-KR" altLang="en-US" dirty="0"/>
              <a:t>클래스에서  할당</a:t>
            </a:r>
            <a:r>
              <a:rPr lang="en-US" altLang="ko-KR" dirty="0"/>
              <a:t>(=) </a:t>
            </a:r>
            <a:r>
              <a:rPr lang="ko-KR" altLang="en-US" dirty="0"/>
              <a:t>연산자를 통해서 행렬</a:t>
            </a:r>
            <a:r>
              <a:rPr lang="en-US" altLang="ko-KR" dirty="0"/>
              <a:t>(Mat), </a:t>
            </a:r>
            <a:r>
              <a:rPr lang="ko-KR" altLang="en-US" dirty="0"/>
              <a:t>행렬수식</a:t>
            </a:r>
            <a:r>
              <a:rPr lang="en-US" altLang="ko-KR" dirty="0"/>
              <a:t>(</a:t>
            </a:r>
            <a:r>
              <a:rPr lang="en-US" altLang="ko-KR" dirty="0" err="1"/>
              <a:t>MatExpr</a:t>
            </a:r>
            <a:r>
              <a:rPr lang="en-US" altLang="ko-KR" dirty="0"/>
              <a:t>), </a:t>
            </a:r>
            <a:r>
              <a:rPr lang="ko-KR" altLang="en-US" dirty="0"/>
              <a:t>상수</a:t>
            </a:r>
            <a:r>
              <a:rPr lang="en-US" altLang="ko-KR" dirty="0"/>
              <a:t>(Scalar)</a:t>
            </a:r>
            <a:r>
              <a:rPr lang="ko-KR" altLang="en-US" dirty="0"/>
              <a:t>에 대한 할당 연산을 지원</a:t>
            </a:r>
            <a:endParaRPr lang="en-US" altLang="ko-KR" dirty="0"/>
          </a:p>
          <a:p>
            <a:pPr lvl="1"/>
            <a:r>
              <a:rPr lang="en-US" altLang="ko-KR" dirty="0"/>
              <a:t>Mat&amp;  Mat::operator=(</a:t>
            </a:r>
            <a:r>
              <a:rPr lang="en-US" altLang="ko-KR" dirty="0" err="1"/>
              <a:t>const</a:t>
            </a:r>
            <a:r>
              <a:rPr lang="en-US" altLang="ko-KR" dirty="0"/>
              <a:t>  Mat&amp;  m)</a:t>
            </a:r>
          </a:p>
          <a:p>
            <a:pPr lvl="2"/>
            <a:r>
              <a:rPr lang="en-US" altLang="ko-KR" dirty="0"/>
              <a:t>A = m </a:t>
            </a:r>
            <a:r>
              <a:rPr lang="ko-KR" altLang="en-US" dirty="0"/>
              <a:t>인 경우 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A</a:t>
            </a:r>
            <a:r>
              <a:rPr lang="ko-KR" altLang="en-US" dirty="0"/>
              <a:t>로 복사되지 않고 </a:t>
            </a:r>
            <a:r>
              <a:rPr lang="en-US" altLang="ko-KR" dirty="0"/>
              <a:t>m</a:t>
            </a:r>
            <a:r>
              <a:rPr lang="ko-KR" altLang="en-US" dirty="0"/>
              <a:t>행렬을 </a:t>
            </a:r>
            <a:r>
              <a:rPr lang="en-US" altLang="ko-KR" dirty="0"/>
              <a:t>A</a:t>
            </a:r>
            <a:r>
              <a:rPr lang="ko-KR" altLang="en-US" dirty="0"/>
              <a:t>행렬이 공유한다</a:t>
            </a:r>
            <a:r>
              <a:rPr lang="en-US" altLang="ko-KR" dirty="0"/>
              <a:t>.  A</a:t>
            </a:r>
            <a:r>
              <a:rPr lang="ko-KR" altLang="en-US" dirty="0"/>
              <a:t>가 변경되면 </a:t>
            </a:r>
            <a:r>
              <a:rPr lang="en-US" altLang="ko-KR" dirty="0"/>
              <a:t>m</a:t>
            </a:r>
            <a:r>
              <a:rPr lang="ko-KR" altLang="en-US" dirty="0"/>
              <a:t>도 변경된다</a:t>
            </a:r>
            <a:r>
              <a:rPr lang="en-US" altLang="ko-KR" dirty="0"/>
              <a:t>.(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Mat&amp; Mat::operator=(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MatExpr</a:t>
            </a:r>
            <a:r>
              <a:rPr lang="en-US" altLang="ko-KR" dirty="0"/>
              <a:t>&amp; expr)</a:t>
            </a:r>
          </a:p>
          <a:p>
            <a:pPr lvl="2"/>
            <a:r>
              <a:rPr lang="en-US" altLang="ko-KR" dirty="0"/>
              <a:t>A = C + D;  (expr =&gt; C + D)</a:t>
            </a:r>
          </a:p>
          <a:p>
            <a:pPr lvl="2"/>
            <a:r>
              <a:rPr lang="en-US" altLang="ko-KR" dirty="0"/>
              <a:t>expr(</a:t>
            </a:r>
            <a:r>
              <a:rPr lang="ko-KR" altLang="en-US" dirty="0"/>
              <a:t>행렬 수식</a:t>
            </a:r>
            <a:r>
              <a:rPr lang="en-US" altLang="ko-KR" dirty="0"/>
              <a:t>)</a:t>
            </a:r>
            <a:r>
              <a:rPr lang="ko-KR" altLang="en-US" dirty="0"/>
              <a:t>의 결과가 행렬 </a:t>
            </a:r>
            <a:r>
              <a:rPr lang="en-US" altLang="ko-KR" dirty="0"/>
              <a:t>A</a:t>
            </a:r>
            <a:r>
              <a:rPr lang="ko-KR" altLang="en-US" dirty="0"/>
              <a:t>에 복사된다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Mat&amp; Mat::operator=(</a:t>
            </a:r>
            <a:r>
              <a:rPr lang="en-US" altLang="ko-KR" dirty="0" err="1"/>
              <a:t>const</a:t>
            </a:r>
            <a:r>
              <a:rPr lang="en-US" altLang="ko-KR" dirty="0"/>
              <a:t> Scalar&amp; s)</a:t>
            </a:r>
          </a:p>
          <a:p>
            <a:pPr lvl="1"/>
            <a:r>
              <a:rPr lang="ko-KR" altLang="en-US" dirty="0"/>
              <a:t>행렬의 모든 요소를 지정된 스칼라 값으로 변경한다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Mat B(3,3,CV_8U,1); Mat C(3,3,CV_8U, Scalar(2)); //1, 2</a:t>
            </a:r>
            <a:r>
              <a:rPr lang="ko-KR" altLang="en-US" dirty="0"/>
              <a:t>로 </a:t>
            </a:r>
            <a:r>
              <a:rPr lang="ko-KR" altLang="en-US" dirty="0" err="1"/>
              <a:t>각각초기화</a:t>
            </a:r>
            <a:endParaRPr lang="en-US" altLang="ko-KR" dirty="0"/>
          </a:p>
          <a:p>
            <a:pPr lvl="1"/>
            <a:r>
              <a:rPr lang="en-US" altLang="ko-KR" dirty="0" err="1"/>
              <a:t>cout</a:t>
            </a:r>
            <a:r>
              <a:rPr lang="en-US" altLang="ko-KR" dirty="0"/>
              <a:t>&lt;&lt; “B = “ &lt;&lt; B&lt;&lt;</a:t>
            </a:r>
            <a:r>
              <a:rPr lang="en-US" altLang="ko-KR" dirty="0" err="1"/>
              <a:t>endl</a:t>
            </a:r>
            <a:r>
              <a:rPr lang="en-US" altLang="ko-KR" dirty="0"/>
              <a:t>;  </a:t>
            </a:r>
            <a:r>
              <a:rPr lang="en-US" altLang="ko-KR" dirty="0" err="1"/>
              <a:t>cout</a:t>
            </a:r>
            <a:r>
              <a:rPr lang="en-US" altLang="ko-KR" dirty="0"/>
              <a:t>&lt;&lt;“C=“&lt;&lt;C&lt;&lt;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Mat D = B + C;  </a:t>
            </a:r>
            <a:r>
              <a:rPr lang="en-US" altLang="ko-KR" dirty="0" err="1"/>
              <a:t>cout</a:t>
            </a:r>
            <a:r>
              <a:rPr lang="en-US" altLang="ko-KR" dirty="0"/>
              <a:t>&lt;&lt; “D = “ &lt;&lt; D; </a:t>
            </a:r>
          </a:p>
          <a:p>
            <a:pPr lvl="1"/>
            <a:r>
              <a:rPr lang="en-US" altLang="ko-KR" dirty="0"/>
              <a:t>Mat E = B;  E = 10;  </a:t>
            </a:r>
          </a:p>
          <a:p>
            <a:pPr lvl="1"/>
            <a:r>
              <a:rPr lang="en-US" altLang="ko-KR" dirty="0" err="1"/>
              <a:t>cout</a:t>
            </a:r>
            <a:r>
              <a:rPr lang="en-US" altLang="ko-KR" dirty="0"/>
              <a:t>&lt;&lt; “B = “ &lt;&lt; B;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주요 라이브러리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opencv_core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기본자료구조와</a:t>
            </a:r>
            <a:r>
              <a:rPr lang="en-US" altLang="ko-KR" dirty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연산함수</a:t>
            </a:r>
            <a:r>
              <a:rPr lang="en-US" altLang="ko-KR" dirty="0"/>
              <a:t>(</a:t>
            </a:r>
            <a:r>
              <a:rPr lang="ko-KR" altLang="en-US" dirty="0"/>
              <a:t>행렬연산</a:t>
            </a:r>
            <a:r>
              <a:rPr lang="en-US" altLang="ko-KR" dirty="0"/>
              <a:t>, DFT, </a:t>
            </a:r>
            <a:r>
              <a:rPr lang="ko-KR" altLang="en-US" dirty="0"/>
              <a:t>그리기 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opencv_imgproc</a:t>
            </a:r>
            <a:endParaRPr lang="en-US" altLang="ko-KR" dirty="0"/>
          </a:p>
          <a:p>
            <a:pPr lvl="1"/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히스토그램 처리</a:t>
            </a:r>
            <a:r>
              <a:rPr lang="en-US" altLang="ko-KR" dirty="0"/>
              <a:t>, </a:t>
            </a:r>
            <a:r>
              <a:rPr lang="ko-KR" altLang="en-US" dirty="0"/>
              <a:t>컬러변환 등 기본 영상처리 알고리즘</a:t>
            </a:r>
            <a:endParaRPr lang="en-US" altLang="ko-KR" dirty="0"/>
          </a:p>
          <a:p>
            <a:r>
              <a:rPr lang="en-US" altLang="ko-KR" dirty="0" err="1"/>
              <a:t>opencv_highgui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GUI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영상 입출력</a:t>
            </a:r>
            <a:endParaRPr lang="en-US" altLang="ko-KR" dirty="0"/>
          </a:p>
          <a:p>
            <a:r>
              <a:rPr lang="en-US" altLang="ko-KR" dirty="0" err="1"/>
              <a:t>opencv_ml</a:t>
            </a:r>
            <a:endParaRPr lang="en-US" altLang="ko-KR" dirty="0"/>
          </a:p>
          <a:p>
            <a:pPr lvl="1"/>
            <a:r>
              <a:rPr lang="ko-KR" altLang="en-US" dirty="0"/>
              <a:t>기계학습 알고리즘</a:t>
            </a:r>
            <a:r>
              <a:rPr lang="en-US" altLang="ko-KR" dirty="0"/>
              <a:t>(Bayes </a:t>
            </a:r>
            <a:r>
              <a:rPr lang="ko-KR" altLang="en-US" dirty="0"/>
              <a:t>분류기</a:t>
            </a:r>
            <a:r>
              <a:rPr lang="en-US" altLang="ko-KR" dirty="0"/>
              <a:t>, SVM, </a:t>
            </a:r>
            <a:r>
              <a:rPr lang="ko-KR" altLang="en-US" dirty="0"/>
              <a:t>결정 트리</a:t>
            </a:r>
            <a:r>
              <a:rPr lang="en-US" altLang="ko-KR" dirty="0"/>
              <a:t>, EM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opencv_features2d</a:t>
            </a:r>
          </a:p>
          <a:p>
            <a:pPr lvl="1"/>
            <a:r>
              <a:rPr lang="ko-KR" altLang="en-US" dirty="0" err="1"/>
              <a:t>특징점</a:t>
            </a:r>
            <a:r>
              <a:rPr lang="ko-KR" altLang="en-US" dirty="0"/>
              <a:t> 검출기</a:t>
            </a:r>
            <a:r>
              <a:rPr lang="en-US" altLang="ko-KR" dirty="0"/>
              <a:t>(SIFT,  FAST, ORB, GFTT, HARRS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ko-KR" altLang="en-US" dirty="0" err="1"/>
              <a:t>특징점</a:t>
            </a:r>
            <a:r>
              <a:rPr lang="ko-KR" altLang="en-US" dirty="0"/>
              <a:t> 매칭 함수</a:t>
            </a:r>
            <a:endParaRPr lang="en-US" altLang="ko-KR" dirty="0"/>
          </a:p>
          <a:p>
            <a:r>
              <a:rPr lang="en-US" altLang="ko-KR" dirty="0" err="1"/>
              <a:t>opencv_video</a:t>
            </a:r>
            <a:endParaRPr lang="en-US" altLang="ko-KR" dirty="0"/>
          </a:p>
          <a:p>
            <a:pPr lvl="1"/>
            <a:r>
              <a:rPr lang="ko-KR" altLang="en-US" dirty="0"/>
              <a:t>비디오 입출력</a:t>
            </a:r>
            <a:r>
              <a:rPr lang="en-US" altLang="ko-KR" dirty="0"/>
              <a:t>, </a:t>
            </a:r>
            <a:r>
              <a:rPr lang="ko-KR" altLang="en-US" dirty="0"/>
              <a:t>움직임 검출</a:t>
            </a:r>
            <a:r>
              <a:rPr lang="en-US" altLang="ko-KR" dirty="0"/>
              <a:t>, </a:t>
            </a:r>
            <a:r>
              <a:rPr lang="ko-KR" altLang="en-US" dirty="0"/>
              <a:t>특징 추적</a:t>
            </a:r>
            <a:r>
              <a:rPr lang="en-US" altLang="ko-KR" dirty="0"/>
              <a:t>, </a:t>
            </a:r>
            <a:r>
              <a:rPr lang="ko-KR" altLang="en-US" dirty="0"/>
              <a:t>물체 추적</a:t>
            </a:r>
            <a:r>
              <a:rPr lang="en-US" altLang="ko-KR" dirty="0"/>
              <a:t>, </a:t>
            </a:r>
            <a:r>
              <a:rPr lang="ko-KR" altLang="en-US" dirty="0"/>
              <a:t>전경 추출 함수 및 클래스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25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 파일 처리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640960" cy="61926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Mat </a:t>
            </a:r>
            <a:r>
              <a:rPr lang="en-US" altLang="ko-KR" dirty="0" err="1"/>
              <a:t>imread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 filename, </a:t>
            </a:r>
            <a:r>
              <a:rPr lang="en-US" altLang="ko-KR" dirty="0" err="1"/>
              <a:t>int</a:t>
            </a:r>
            <a:r>
              <a:rPr lang="en-US" altLang="ko-KR" dirty="0"/>
              <a:t> flags=1)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flag</a:t>
            </a:r>
            <a:r>
              <a:rPr lang="ko-KR" altLang="en-US" dirty="0"/>
              <a:t>에 지정된 컬러로 </a:t>
            </a:r>
            <a:r>
              <a:rPr lang="en-US" altLang="ko-KR" dirty="0"/>
              <a:t>filename</a:t>
            </a:r>
            <a:r>
              <a:rPr lang="ko-KR" altLang="en-US" dirty="0"/>
              <a:t>에 주어진 영상을 읽어 </a:t>
            </a:r>
            <a:r>
              <a:rPr lang="en-US" altLang="ko-KR" dirty="0"/>
              <a:t>Mat </a:t>
            </a:r>
            <a:r>
              <a:rPr lang="ko-KR" altLang="en-US" dirty="0"/>
              <a:t>행렬로 반환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flags=-1 : flags=IMREAD_UNCHANGED : </a:t>
            </a:r>
            <a:r>
              <a:rPr lang="ko-KR" altLang="en-US" dirty="0"/>
              <a:t>파일에 지정된 </a:t>
            </a:r>
            <a:r>
              <a:rPr lang="ko-KR" altLang="en-US" dirty="0" err="1"/>
              <a:t>컬러영상을</a:t>
            </a:r>
            <a:r>
              <a:rPr lang="ko-KR" altLang="en-US" dirty="0"/>
              <a:t> 반환</a:t>
            </a:r>
            <a:r>
              <a:rPr lang="en-US" altLang="ko-KR" dirty="0"/>
              <a:t>(alpha</a:t>
            </a:r>
            <a:r>
              <a:rPr lang="ko-KR" altLang="en-US" dirty="0"/>
              <a:t> 채널 포함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flags=0 : flags=IMREAD_GRAYSCALE : </a:t>
            </a:r>
            <a:r>
              <a:rPr lang="ko-KR" altLang="en-US" dirty="0"/>
              <a:t>그레이스케일 영상으로 변환하여 반환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flags=1 : flags=IMREAD_COLOR : </a:t>
            </a:r>
            <a:r>
              <a:rPr lang="ko-KR" altLang="en-US" dirty="0"/>
              <a:t>컬러로 변환하여 읽음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flags=2 : flags=IMREAD_ANYDEPTH : </a:t>
            </a:r>
            <a:r>
              <a:rPr lang="ko-KR" altLang="en-US" dirty="0"/>
              <a:t>입력 파일에 정의된 깊이에 따라 </a:t>
            </a:r>
            <a:r>
              <a:rPr lang="en-US" altLang="ko-KR" dirty="0"/>
              <a:t>16bits/32bits</a:t>
            </a:r>
            <a:r>
              <a:rPr lang="ko-KR" altLang="en-US" dirty="0"/>
              <a:t>로 변환</a:t>
            </a:r>
            <a:r>
              <a:rPr lang="en-US" altLang="ko-KR" dirty="0"/>
              <a:t>, </a:t>
            </a:r>
            <a:r>
              <a:rPr lang="ko-KR" altLang="en-US" dirty="0"/>
              <a:t>설정되지 않으면 </a:t>
            </a:r>
            <a:r>
              <a:rPr lang="en-US" altLang="ko-KR" dirty="0"/>
              <a:t>8bits </a:t>
            </a:r>
            <a:r>
              <a:rPr lang="ko-KR" altLang="en-US" dirty="0"/>
              <a:t>영상으로 변환하여 반환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flags=4 :  IMREADS_ANYCOLOR : </a:t>
            </a:r>
            <a:r>
              <a:rPr lang="ko-KR" altLang="en-US" dirty="0"/>
              <a:t>파일에 정의된 타입으로 반환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cv::Mat image; 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(“puppy.bmp”);//default flags=1</a:t>
            </a:r>
          </a:p>
        </p:txBody>
      </p:sp>
    </p:spTree>
    <p:extLst>
      <p:ext uri="{BB962C8B-B14F-4D97-AF65-F5344CB8AC3E}">
        <p14:creationId xmlns:p14="http://schemas.microsoft.com/office/powerpoint/2010/main" val="2420385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 파일 처리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640960" cy="61926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Mat </a:t>
            </a:r>
            <a:r>
              <a:rPr lang="en-US" altLang="ko-KR" dirty="0" err="1"/>
              <a:t>imwrite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 filename, </a:t>
            </a:r>
            <a:r>
              <a:rPr lang="en-US" altLang="ko-KR" dirty="0" err="1"/>
              <a:t>InputArry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vector&lt;</a:t>
            </a:r>
            <a:r>
              <a:rPr lang="en-US" altLang="ko-KR" dirty="0" err="1"/>
              <a:t>int</a:t>
            </a:r>
            <a:r>
              <a:rPr lang="en-US" altLang="ko-KR" dirty="0"/>
              <a:t>&gt;&amp; </a:t>
            </a:r>
            <a:r>
              <a:rPr lang="en-US" altLang="ko-KR" dirty="0" err="1"/>
              <a:t>params</a:t>
            </a:r>
            <a:r>
              <a:rPr lang="en-US" altLang="ko-KR" dirty="0"/>
              <a:t>=vector&lt;</a:t>
            </a:r>
            <a:r>
              <a:rPr lang="en-US" altLang="ko-KR" dirty="0" err="1"/>
              <a:t>int</a:t>
            </a:r>
            <a:r>
              <a:rPr lang="en-US" altLang="ko-KR" dirty="0"/>
              <a:t>&gt;())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영상 </a:t>
            </a:r>
            <a:r>
              <a:rPr lang="en-US" altLang="ko-KR" dirty="0" err="1"/>
              <a:t>img</a:t>
            </a:r>
            <a:r>
              <a:rPr lang="ko-KR" altLang="en-US" dirty="0"/>
              <a:t>를 </a:t>
            </a:r>
            <a:r>
              <a:rPr lang="en-US" altLang="ko-KR" dirty="0"/>
              <a:t>filename</a:t>
            </a:r>
            <a:r>
              <a:rPr lang="ko-KR" altLang="en-US" dirty="0"/>
              <a:t>에 명시된 파일로 저장</a:t>
            </a:r>
            <a:r>
              <a:rPr lang="en-US" altLang="ko-KR" dirty="0"/>
              <a:t>(</a:t>
            </a:r>
            <a:r>
              <a:rPr lang="ko-KR" altLang="en-US" dirty="0" err="1"/>
              <a:t>확장자</a:t>
            </a:r>
            <a:r>
              <a:rPr lang="ko-KR" altLang="en-US" dirty="0"/>
              <a:t> 형식 따름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정수벡터는 압축 양식에 사용</a:t>
            </a:r>
            <a:r>
              <a:rPr lang="en-US" altLang="ko-KR" dirty="0"/>
              <a:t>(JPEG, PNG, PPM,….)</a:t>
            </a:r>
            <a:r>
              <a:rPr lang="ko-KR" altLang="en-US" dirty="0"/>
              <a:t>되는 인수로 </a:t>
            </a:r>
            <a:r>
              <a:rPr lang="en-US" altLang="ko-KR" dirty="0"/>
              <a:t>(</a:t>
            </a:r>
            <a:r>
              <a:rPr lang="en-US" altLang="ko-KR" dirty="0" err="1"/>
              <a:t>paramID</a:t>
            </a:r>
            <a:r>
              <a:rPr lang="en-US" altLang="ko-KR" dirty="0"/>
              <a:t>, </a:t>
            </a:r>
            <a:r>
              <a:rPr lang="en-US" altLang="ko-KR" dirty="0" err="1"/>
              <a:t>paramValue</a:t>
            </a:r>
            <a:r>
              <a:rPr lang="en-US" altLang="ko-KR" dirty="0"/>
              <a:t>) </a:t>
            </a:r>
            <a:r>
              <a:rPr lang="ko-KR" altLang="en-US" dirty="0"/>
              <a:t>쌍으로 명시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 cv::</a:t>
            </a:r>
            <a:r>
              <a:rPr lang="en-US" altLang="ko-KR" dirty="0" err="1"/>
              <a:t>imwrite</a:t>
            </a:r>
            <a:r>
              <a:rPr lang="en-US" altLang="ko-KR" dirty="0"/>
              <a:t>(“output.jpg”, </a:t>
            </a:r>
            <a:r>
              <a:rPr lang="en-US" altLang="ko-KR" dirty="0" err="1"/>
              <a:t>img</a:t>
            </a:r>
            <a:r>
              <a:rPr lang="en-US" altLang="ko-KR" dirty="0"/>
              <a:t>,  IMWRITE_JPEG_QUALITY, 95);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00" y="3649454"/>
            <a:ext cx="7308304" cy="219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2F0EE-84F5-4885-ACFC-E65D27CA7DE4}"/>
              </a:ext>
            </a:extLst>
          </p:cNvPr>
          <p:cNvSpPr txBox="1"/>
          <p:nvPr/>
        </p:nvSpPr>
        <p:spPr>
          <a:xfrm>
            <a:off x="3059832" y="603364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OpenCV</a:t>
            </a:r>
            <a:r>
              <a:rPr lang="ko-KR" altLang="en-US" sz="1400" dirty="0"/>
              <a:t>로 배우는 영상 처리 및 응용 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생능출판사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68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8530"/>
          </a:xfrm>
        </p:spPr>
        <p:txBody>
          <a:bodyPr/>
          <a:lstStyle/>
          <a:p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불러오고 띄우고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57805"/>
            <a:ext cx="8229600" cy="5032216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</a:t>
            </a:r>
            <a:r>
              <a:rPr lang="en-US" altLang="ko-KR" dirty="0"/>
              <a:t>include</a:t>
            </a:r>
          </a:p>
          <a:p>
            <a:endParaRPr lang="en-US" altLang="ko-KR" dirty="0"/>
          </a:p>
          <a:p>
            <a:r>
              <a:rPr lang="en-US" altLang="ko-KR" dirty="0"/>
              <a:t>Mat </a:t>
            </a:r>
            <a:r>
              <a:rPr lang="ko-KR" altLang="en-US" dirty="0"/>
              <a:t>클래스 객체 생성 및 영상 읽기</a:t>
            </a:r>
            <a:r>
              <a:rPr lang="en-US" altLang="ko-KR" dirty="0"/>
              <a:t>, </a:t>
            </a:r>
            <a:r>
              <a:rPr lang="ko-KR" altLang="en-US" dirty="0"/>
              <a:t>영상 정보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영상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259630" y="1431552"/>
            <a:ext cx="640871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&lt;opencv2/opencv.hpp&gt;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0" y="2492896"/>
            <a:ext cx="655272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  // </a:t>
            </a:r>
          </a:p>
          <a:p>
            <a:r>
              <a:rPr lang="en-US" altLang="ko-KR" dirty="0"/>
              <a:t>cv::Mat  image;</a:t>
            </a:r>
          </a:p>
          <a:p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("puppy.bmp");</a:t>
            </a:r>
          </a:p>
          <a:p>
            <a:r>
              <a:rPr lang="en-US" altLang="ko-KR" dirty="0"/>
              <a:t>if( </a:t>
            </a:r>
            <a:r>
              <a:rPr lang="en-US" altLang="ko-KR" dirty="0" err="1"/>
              <a:t>image.empty</a:t>
            </a:r>
            <a:r>
              <a:rPr lang="en-US" altLang="ko-KR" dirty="0"/>
              <a:t>()) {</a:t>
            </a:r>
            <a:r>
              <a:rPr lang="en-US" altLang="ko-KR" dirty="0" err="1"/>
              <a:t>cout</a:t>
            </a:r>
            <a:r>
              <a:rPr lang="en-US" altLang="ko-KR" dirty="0"/>
              <a:t>&lt;&lt; "Image unloaded“ &lt;&lt;</a:t>
            </a:r>
            <a:r>
              <a:rPr lang="en-US" altLang="ko-KR" dirty="0" err="1"/>
              <a:t>endl</a:t>
            </a:r>
            <a:r>
              <a:rPr lang="en-US" altLang="ko-KR" dirty="0"/>
              <a:t>; return 0;}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&lt;&lt; "Image size is " &lt;&lt; </a:t>
            </a:r>
            <a:r>
              <a:rPr lang="en-US" altLang="ko-KR" dirty="0" err="1"/>
              <a:t>image.rows</a:t>
            </a:r>
            <a:r>
              <a:rPr lang="en-US" altLang="ko-KR" dirty="0"/>
              <a:t>&lt;&lt; " x " &lt;&lt;</a:t>
            </a:r>
            <a:r>
              <a:rPr lang="en-US" altLang="ko-KR" dirty="0" err="1"/>
              <a:t>image.cols</a:t>
            </a:r>
            <a:r>
              <a:rPr lang="en-US" altLang="ko-KR" dirty="0"/>
              <a:t> 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635" y="4581701"/>
            <a:ext cx="6552729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cv::</a:t>
            </a:r>
            <a:r>
              <a:rPr lang="en-US" altLang="ko-KR" dirty="0" err="1"/>
              <a:t>namedWindow</a:t>
            </a:r>
            <a:r>
              <a:rPr lang="en-US" altLang="ko-KR" dirty="0"/>
              <a:t>(" Original Image "); 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imshow</a:t>
            </a:r>
            <a:r>
              <a:rPr lang="en-US" altLang="ko-KR" dirty="0"/>
              <a:t>(" Original Image ", image);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waitKey</a:t>
            </a:r>
            <a:r>
              <a:rPr lang="en-US" altLang="ko-KR" dirty="0"/>
              <a:t>(0);  //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waitKey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delay); </a:t>
            </a:r>
          </a:p>
          <a:p>
            <a:r>
              <a:rPr lang="en-US" altLang="ko-KR" dirty="0"/>
              <a:t>//delay≤0: </a:t>
            </a:r>
            <a:r>
              <a:rPr lang="ko-KR" altLang="en-US" dirty="0"/>
              <a:t>다음 키 입력을 무한히 기다림</a:t>
            </a:r>
            <a:r>
              <a:rPr lang="en-US" altLang="ko-KR" dirty="0"/>
              <a:t>, </a:t>
            </a:r>
            <a:r>
              <a:rPr lang="ko-KR" altLang="en-US" dirty="0"/>
              <a:t>양수면  </a:t>
            </a:r>
            <a:r>
              <a:rPr lang="en-US" altLang="ko-KR" dirty="0"/>
              <a:t>delay</a:t>
            </a:r>
            <a:r>
              <a:rPr lang="ko-KR" altLang="en-US" dirty="0" err="1"/>
              <a:t>밀리세컨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대기하고 키 이벤트가 발생하면 해당 키 값을 반환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delay</a:t>
            </a:r>
            <a:r>
              <a:rPr lang="ko-KR" altLang="en-US" dirty="0" err="1"/>
              <a:t>밀리세컨</a:t>
            </a:r>
            <a:r>
              <a:rPr lang="ko-KR" altLang="en-US" dirty="0"/>
              <a:t> 내 입력이 없으면 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36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간단한</a:t>
            </a:r>
            <a:r>
              <a:rPr lang="en-US" altLang="ko-KR" dirty="0"/>
              <a:t> </a:t>
            </a:r>
            <a:r>
              <a:rPr lang="ko-KR" altLang="en-US" dirty="0"/>
              <a:t>영상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435280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벡터나 행렬을 함수</a:t>
            </a:r>
            <a:r>
              <a:rPr lang="en-US" altLang="ko-KR" dirty="0"/>
              <a:t>,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인수로 전달할 때</a:t>
            </a:r>
            <a:endParaRPr lang="en-US" altLang="ko-KR" dirty="0"/>
          </a:p>
          <a:p>
            <a:pPr lvl="1"/>
            <a:r>
              <a:rPr lang="en-US" altLang="ko-KR" dirty="0"/>
              <a:t>Mat, Mat_&lt;T&gt;,  </a:t>
            </a:r>
            <a:r>
              <a:rPr lang="en-US" altLang="ko-KR" dirty="0" err="1"/>
              <a:t>Matx</a:t>
            </a:r>
            <a:r>
              <a:rPr lang="en-US" altLang="ko-KR" dirty="0"/>
              <a:t>&lt;</a:t>
            </a:r>
            <a:r>
              <a:rPr lang="en-US" altLang="ko-KR" dirty="0" err="1"/>
              <a:t>T,m,n</a:t>
            </a:r>
            <a:r>
              <a:rPr lang="en-US" altLang="ko-KR" dirty="0"/>
              <a:t>&gt;,  </a:t>
            </a:r>
            <a:r>
              <a:rPr lang="en-US" altLang="ko-KR" dirty="0" err="1"/>
              <a:t>std</a:t>
            </a:r>
            <a:r>
              <a:rPr lang="en-US" altLang="ko-KR" dirty="0"/>
              <a:t>::vector&lt;T&gt;,…</a:t>
            </a:r>
            <a:r>
              <a:rPr lang="ko-KR" altLang="en-US" dirty="0"/>
              <a:t>등을 전달</a:t>
            </a:r>
            <a:endParaRPr lang="en-US" altLang="ko-KR" dirty="0"/>
          </a:p>
          <a:p>
            <a:pPr lvl="1"/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함수의 입력으로 사용될 벡터나 행렬을 인수로 전달</a:t>
            </a:r>
            <a:endParaRPr lang="en-US" altLang="ko-KR" dirty="0"/>
          </a:p>
          <a:p>
            <a:pPr lvl="2"/>
            <a:r>
              <a:rPr lang="ko-KR" altLang="en-US" dirty="0"/>
              <a:t>읽기만 가능</a:t>
            </a:r>
            <a:endParaRPr lang="en-US" altLang="ko-KR" dirty="0"/>
          </a:p>
          <a:p>
            <a:pPr lvl="1"/>
            <a:r>
              <a:rPr lang="en-US" altLang="ko-KR" dirty="0" err="1"/>
              <a:t>OutputArry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InputArry</a:t>
            </a:r>
            <a:r>
              <a:rPr lang="ko-KR" altLang="en-US" dirty="0"/>
              <a:t>에서 상속 받은 클래스로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함수의 출력으로 사용될 벡터나 행렬을 인수로 전달할 때 사용</a:t>
            </a:r>
            <a:endParaRPr lang="en-US" altLang="ko-KR" dirty="0"/>
          </a:p>
          <a:p>
            <a:pPr lvl="2"/>
            <a:r>
              <a:rPr lang="ko-KR" altLang="en-US" dirty="0"/>
              <a:t>읽기와 쓰기 가능</a:t>
            </a:r>
            <a:endParaRPr lang="en-US" altLang="ko-KR" dirty="0"/>
          </a:p>
          <a:p>
            <a:pPr lvl="1"/>
            <a:r>
              <a:rPr lang="en-US" altLang="ko-KR" dirty="0" err="1"/>
              <a:t>InputOutputArray</a:t>
            </a:r>
            <a:r>
              <a:rPr lang="en-US" altLang="ko-KR" dirty="0"/>
              <a:t> : </a:t>
            </a:r>
            <a:r>
              <a:rPr lang="ko-KR" altLang="en-US" dirty="0"/>
              <a:t>입출력으로 사용될 벡터나 행렬 전달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myThreshold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 _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 _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uchar</a:t>
            </a:r>
            <a:r>
              <a:rPr lang="en-US" altLang="ko-KR" dirty="0"/>
              <a:t> thresh);</a:t>
            </a:r>
          </a:p>
          <a:p>
            <a:pPr lvl="2"/>
            <a:r>
              <a:rPr lang="en-US" altLang="ko-KR" dirty="0" err="1"/>
              <a:t>myThreshold</a:t>
            </a:r>
            <a:r>
              <a:rPr lang="en-US" altLang="ko-KR" dirty="0"/>
              <a:t>(</a:t>
            </a:r>
            <a:r>
              <a:rPr lang="en-US" altLang="ko-KR" dirty="0" err="1"/>
              <a:t>srcImage</a:t>
            </a:r>
            <a:r>
              <a:rPr lang="en-US" altLang="ko-KR" dirty="0"/>
              <a:t>, </a:t>
            </a:r>
            <a:r>
              <a:rPr lang="en-US" altLang="ko-KR" dirty="0" err="1"/>
              <a:t>dstImage</a:t>
            </a:r>
            <a:r>
              <a:rPr lang="en-US" altLang="ko-KR" dirty="0"/>
              <a:t>, 128);</a:t>
            </a:r>
          </a:p>
          <a:p>
            <a:endParaRPr lang="en-US" altLang="ko-KR" sz="2200" dirty="0"/>
          </a:p>
          <a:p>
            <a:r>
              <a:rPr lang="en-US" altLang="ko-KR" sz="2400" dirty="0"/>
              <a:t>void </a:t>
            </a:r>
            <a:r>
              <a:rPr lang="en-US" altLang="ko-KR" sz="2400" dirty="0" err="1"/>
              <a:t>namedWindow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string&amp; </a:t>
            </a:r>
            <a:r>
              <a:rPr lang="en-US" altLang="ko-KR" sz="2400" b="1" dirty="0" err="1"/>
              <a:t>winname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b="1" dirty="0"/>
              <a:t>flags</a:t>
            </a:r>
            <a:r>
              <a:rPr lang="en-US" altLang="ko-KR" sz="2400" dirty="0"/>
              <a:t>=WINDOW_AUTOSIZE )//</a:t>
            </a:r>
            <a:r>
              <a:rPr lang="ko-KR" altLang="en-US" sz="2400" dirty="0"/>
              <a:t>행렬 크기에 맞춤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4770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612304"/>
          </a:xfrm>
        </p:spPr>
        <p:txBody>
          <a:bodyPr/>
          <a:lstStyle/>
          <a:p>
            <a:r>
              <a:rPr lang="ko-KR" altLang="en-US" dirty="0"/>
              <a:t>간단한</a:t>
            </a:r>
            <a:r>
              <a:rPr lang="en-US" altLang="ko-KR" dirty="0"/>
              <a:t> </a:t>
            </a:r>
            <a:r>
              <a:rPr lang="ko-KR" altLang="en-US" dirty="0"/>
              <a:t>영상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29600" cy="53202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영상을 뒤집어서 출력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void flip(</a:t>
            </a:r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flipcode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flipcode</a:t>
            </a:r>
            <a:r>
              <a:rPr lang="en-US" altLang="ko-KR" dirty="0"/>
              <a:t>=1  :</a:t>
            </a:r>
            <a:r>
              <a:rPr lang="ko-KR" altLang="en-US" dirty="0"/>
              <a:t>수평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방향</a:t>
            </a:r>
            <a:r>
              <a:rPr lang="en-US" altLang="ko-KR" dirty="0"/>
              <a:t>, 0 :</a:t>
            </a:r>
            <a:r>
              <a:rPr lang="ko-KR" altLang="en-US" dirty="0"/>
              <a:t>수직</a:t>
            </a:r>
            <a:r>
              <a:rPr lang="en-US" altLang="ko-KR" dirty="0"/>
              <a:t>(y</a:t>
            </a:r>
            <a:r>
              <a:rPr lang="ko-KR" altLang="en-US" dirty="0"/>
              <a:t>출</a:t>
            </a:r>
            <a:r>
              <a:rPr lang="en-US" altLang="ko-KR" dirty="0"/>
              <a:t>)</a:t>
            </a:r>
            <a:r>
              <a:rPr lang="ko-KR" altLang="en-US" dirty="0"/>
              <a:t>방향</a:t>
            </a:r>
            <a:r>
              <a:rPr lang="en-US" altLang="ko-KR" dirty="0"/>
              <a:t>,  -1 :</a:t>
            </a:r>
            <a:r>
              <a:rPr lang="ko-KR" altLang="en-US" dirty="0"/>
              <a:t>수평수직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방향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영상을 </a:t>
            </a:r>
            <a:r>
              <a:rPr lang="ko-KR" altLang="en-US" dirty="0" err="1"/>
              <a:t>그레이스케일</a:t>
            </a:r>
            <a:r>
              <a:rPr lang="en-US" altLang="ko-KR" dirty="0"/>
              <a:t>, </a:t>
            </a:r>
            <a:r>
              <a:rPr lang="ko-KR" altLang="en-US" dirty="0"/>
              <a:t>컬러 영상으로 읽기</a:t>
            </a:r>
            <a:endParaRPr lang="en-US" altLang="ko-KR" dirty="0"/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CV_LOAD_IMAGE_GRAYSCALE);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0);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CV_LOAD_IMAGE_COLOR);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1);//default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132856"/>
            <a:ext cx="4700325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cv::Mat result;</a:t>
            </a:r>
          </a:p>
          <a:p>
            <a:r>
              <a:rPr lang="en-US" altLang="ko-KR" dirty="0"/>
              <a:t>cv::flip(image, result, 1);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imshow</a:t>
            </a:r>
            <a:r>
              <a:rPr lang="en-US" altLang="ko-KR" dirty="0"/>
              <a:t>(" Output Image ",  result);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imwrite</a:t>
            </a:r>
            <a:r>
              <a:rPr lang="en-US" altLang="ko-KR" dirty="0"/>
              <a:t>(" output.bmp ", result);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waitKey</a:t>
            </a:r>
            <a:r>
              <a:rPr lang="en-US" altLang="ko-KR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783894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실습</a:t>
            </a:r>
            <a:r>
              <a:rPr lang="en-US" altLang="ko-KR" dirty="0"/>
              <a:t>:  </a:t>
            </a:r>
            <a:r>
              <a:rPr lang="ko-KR" altLang="en-US" dirty="0"/>
              <a:t>앞에서 다른 방식으로 입력된 각 각의 경우 채널 개수</a:t>
            </a:r>
            <a:r>
              <a:rPr lang="en-US" altLang="ko-KR" dirty="0"/>
              <a:t>, </a:t>
            </a:r>
            <a:r>
              <a:rPr lang="ko-KR" altLang="en-US" dirty="0"/>
              <a:t>데이터타입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(</a:t>
            </a:r>
            <a:r>
              <a:rPr lang="ko-KR" altLang="en-US" dirty="0" err="1"/>
              <a:t>자료형값</a:t>
            </a:r>
            <a:r>
              <a:rPr lang="en-US" altLang="ko-KR" dirty="0"/>
              <a:t>)</a:t>
            </a:r>
            <a:r>
              <a:rPr lang="ko-KR" altLang="en-US" dirty="0"/>
              <a:t>를 출력하라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image.channels</a:t>
            </a:r>
            <a:r>
              <a:rPr lang="en-US" altLang="ko-KR" dirty="0"/>
              <a:t>(), </a:t>
            </a:r>
            <a:r>
              <a:rPr lang="en-US" altLang="ko-KR" dirty="0" err="1"/>
              <a:t>image.type</a:t>
            </a:r>
            <a:r>
              <a:rPr lang="en-US" altLang="ko-KR" dirty="0"/>
              <a:t>(), </a:t>
            </a:r>
            <a:r>
              <a:rPr lang="en-US" altLang="ko-KR" dirty="0" err="1"/>
              <a:t>image.depth</a:t>
            </a:r>
            <a:r>
              <a:rPr lang="en-US" altLang="ko-KR" dirty="0"/>
              <a:t>()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영상 저장할 때 압축 양식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형식을 안주면 </a:t>
            </a:r>
            <a:r>
              <a:rPr lang="ko-KR" altLang="en-US" dirty="0" err="1"/>
              <a:t>확장자에</a:t>
            </a:r>
            <a:r>
              <a:rPr lang="ko-KR" altLang="en-US" dirty="0"/>
              <a:t> 따라 </a:t>
            </a:r>
            <a:r>
              <a:rPr lang="en-US" altLang="ko-KR" dirty="0"/>
              <a:t>default </a:t>
            </a:r>
            <a:r>
              <a:rPr lang="ko-KR" altLang="en-US" dirty="0"/>
              <a:t>값 사용</a:t>
            </a:r>
            <a:r>
              <a:rPr lang="en-US" altLang="ko-KR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paramId</a:t>
            </a:r>
            <a:r>
              <a:rPr lang="en-US" altLang="ko-KR" dirty="0"/>
              <a:t>, </a:t>
            </a:r>
            <a:r>
              <a:rPr lang="en-US" altLang="ko-KR" dirty="0" err="1"/>
              <a:t>paramValue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(IMWRITE_JPEG_QUALITY, 0~100(default 95) ): JPEG </a:t>
            </a:r>
            <a:r>
              <a:rPr lang="ko-KR" altLang="en-US" dirty="0"/>
              <a:t>파일로 저장</a:t>
            </a:r>
            <a:r>
              <a:rPr lang="en-US" altLang="ko-KR" dirty="0"/>
              <a:t>, Value</a:t>
            </a:r>
            <a:r>
              <a:rPr lang="ko-KR" altLang="en-US" dirty="0"/>
              <a:t>가 높은 값일 수록 화질이 좋다</a:t>
            </a:r>
            <a:r>
              <a:rPr lang="en-US" altLang="ko-KR" dirty="0"/>
              <a:t>//</a:t>
            </a:r>
            <a:r>
              <a:rPr lang="ko-KR" altLang="en-US" dirty="0"/>
              <a:t>압축률은 떨어짐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(IMWRITE_PNG_COMPRESSION, 0~9 (default 3)): PNG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압축레벨이 높을 수록 </a:t>
            </a:r>
            <a:r>
              <a:rPr lang="ko-KR" altLang="en-US" dirty="0" err="1"/>
              <a:t>압축율이</a:t>
            </a:r>
            <a:r>
              <a:rPr lang="ko-KR" altLang="en-US" dirty="0"/>
              <a:t> 높아지나 시간이 걸림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JPEG, PNG </a:t>
            </a:r>
            <a:r>
              <a:rPr lang="ko-KR" altLang="en-US" dirty="0"/>
              <a:t>형식으로 저장해 볼 것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param_jpg</a:t>
            </a:r>
            <a:r>
              <a:rPr lang="en-US" altLang="ko-KR" dirty="0"/>
              <a:t>; </a:t>
            </a:r>
            <a:r>
              <a:rPr lang="en-US" altLang="ko-KR" dirty="0" err="1"/>
              <a:t>param_jpg.push_back</a:t>
            </a:r>
            <a:r>
              <a:rPr lang="en-US" altLang="ko-KR" dirty="0"/>
              <a:t>()</a:t>
            </a:r>
            <a:r>
              <a:rPr lang="ko-KR" altLang="en-US" dirty="0"/>
              <a:t>사용하여 값 설정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파일 크기 비교해 볼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188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 위에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737320"/>
            <a:ext cx="8435280" cy="61206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영상의 중심에 반지름 </a:t>
            </a:r>
            <a:r>
              <a:rPr lang="en-US" altLang="ko-KR" dirty="0"/>
              <a:t>65, </a:t>
            </a:r>
            <a:r>
              <a:rPr lang="ko-KR" altLang="en-US" dirty="0"/>
              <a:t>검정색</a:t>
            </a:r>
            <a:r>
              <a:rPr lang="en-US" altLang="ko-KR" dirty="0"/>
              <a:t>, </a:t>
            </a:r>
            <a:r>
              <a:rPr lang="ko-KR" altLang="en-US" dirty="0"/>
              <a:t>굵기가 </a:t>
            </a:r>
            <a:r>
              <a:rPr lang="en-US" altLang="ko-KR" dirty="0"/>
              <a:t>3</a:t>
            </a:r>
            <a:r>
              <a:rPr lang="ko-KR" altLang="en-US" dirty="0"/>
              <a:t>픽셀인 원 그리기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void circle(Mat&amp; </a:t>
            </a:r>
            <a:r>
              <a:rPr lang="en-US" altLang="ko-KR" dirty="0" err="1"/>
              <a:t>img</a:t>
            </a:r>
            <a:r>
              <a:rPr lang="en-US" altLang="ko-KR" dirty="0"/>
              <a:t>, Point center, </a:t>
            </a:r>
            <a:r>
              <a:rPr lang="en-US" altLang="ko-KR" dirty="0" err="1"/>
              <a:t>int</a:t>
            </a:r>
            <a:r>
              <a:rPr lang="en-US" altLang="ko-KR" dirty="0"/>
              <a:t> radius, </a:t>
            </a:r>
            <a:r>
              <a:rPr lang="en-US" altLang="ko-KR" dirty="0" err="1"/>
              <a:t>const</a:t>
            </a:r>
            <a:r>
              <a:rPr lang="en-US" altLang="ko-KR" dirty="0"/>
              <a:t> Scalar&amp; color, </a:t>
            </a:r>
            <a:r>
              <a:rPr lang="en-US" altLang="ko-KR" dirty="0" err="1"/>
              <a:t>int</a:t>
            </a:r>
            <a:r>
              <a:rPr lang="en-US" altLang="ko-KR" dirty="0"/>
              <a:t> thickness=1,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lineType</a:t>
            </a:r>
            <a:r>
              <a:rPr lang="en-US" altLang="ko-KR" dirty="0"/>
              <a:t>=8, </a:t>
            </a:r>
            <a:r>
              <a:rPr lang="en-US" altLang="ko-KR" dirty="0" err="1"/>
              <a:t>int</a:t>
            </a:r>
            <a:r>
              <a:rPr lang="en-US" altLang="ko-KR" dirty="0"/>
              <a:t> shift=0)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cv::circle(image, cv::Point(155,110), 65, 0, 3);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putText</a:t>
            </a:r>
            <a:r>
              <a:rPr lang="en-US" altLang="ko-KR" dirty="0"/>
              <a:t>(Mat&amp;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string&amp; text, Point org,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fontFace</a:t>
            </a:r>
            <a:r>
              <a:rPr lang="en-US" altLang="ko-KR" dirty="0"/>
              <a:t>, double </a:t>
            </a:r>
            <a:r>
              <a:rPr lang="en-US" altLang="ko-KR" dirty="0" err="1"/>
              <a:t>fontScale</a:t>
            </a:r>
            <a:r>
              <a:rPr lang="en-US" altLang="ko-KR" dirty="0"/>
              <a:t>, Scalar color, </a:t>
            </a:r>
            <a:r>
              <a:rPr lang="en-US" altLang="ko-KR" dirty="0" err="1"/>
              <a:t>int</a:t>
            </a:r>
            <a:r>
              <a:rPr lang="en-US" altLang="ko-KR" dirty="0"/>
              <a:t> thickness=1,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lineType</a:t>
            </a:r>
            <a:r>
              <a:rPr lang="en-US" altLang="ko-KR" dirty="0"/>
              <a:t>=8, bool </a:t>
            </a:r>
            <a:r>
              <a:rPr lang="en-US" altLang="ko-KR" dirty="0" err="1"/>
              <a:t>bottomLeftOrigin</a:t>
            </a:r>
            <a:r>
              <a:rPr lang="en-US" altLang="ko-KR" dirty="0"/>
              <a:t>=false)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org: </a:t>
            </a:r>
            <a:r>
              <a:rPr lang="ko-KR" altLang="en-US" dirty="0"/>
              <a:t>문자열 출력 기준위치</a:t>
            </a:r>
            <a:r>
              <a:rPr lang="en-US" altLang="ko-KR" dirty="0"/>
              <a:t>, </a:t>
            </a:r>
            <a:r>
              <a:rPr lang="en-US" altLang="ko-KR" dirty="0" err="1"/>
              <a:t>fontface</a:t>
            </a:r>
            <a:r>
              <a:rPr lang="en-US" altLang="ko-KR" dirty="0"/>
              <a:t>: </a:t>
            </a:r>
            <a:r>
              <a:rPr lang="ko-KR" altLang="en-US" dirty="0"/>
              <a:t>폰트 타입</a:t>
            </a:r>
            <a:r>
              <a:rPr lang="en-US" altLang="ko-KR" dirty="0"/>
              <a:t>, </a:t>
            </a:r>
            <a:r>
              <a:rPr lang="en-US" altLang="ko-KR" dirty="0" err="1"/>
              <a:t>fontScale</a:t>
            </a:r>
            <a:r>
              <a:rPr lang="en-US" altLang="ko-KR" dirty="0"/>
              <a:t>: </a:t>
            </a:r>
            <a:r>
              <a:rPr lang="ko-KR" altLang="en-US" dirty="0"/>
              <a:t>폰트의 기본 크기에 곱해질 스케일</a:t>
            </a:r>
            <a:r>
              <a:rPr lang="en-US" altLang="ko-KR" dirty="0"/>
              <a:t>, color: </a:t>
            </a:r>
            <a:r>
              <a:rPr lang="ko-KR" altLang="en-US" dirty="0"/>
              <a:t>출력 문자 컬러</a:t>
            </a:r>
            <a:r>
              <a:rPr lang="en-US" altLang="ko-KR" dirty="0"/>
              <a:t>, thickness: </a:t>
            </a:r>
            <a:r>
              <a:rPr lang="ko-KR" altLang="en-US" dirty="0"/>
              <a:t>출력 문자의 두께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cv::</a:t>
            </a:r>
            <a:r>
              <a:rPr lang="en-US" altLang="ko-KR" dirty="0" err="1"/>
              <a:t>putText</a:t>
            </a:r>
            <a:r>
              <a:rPr lang="en-US" altLang="ko-KR" dirty="0"/>
              <a:t>(image, " This is a dog. ", cv::Point(40,200),cv::FONT_HERSHEY_PLAIN, 2.0,255,2);//</a:t>
            </a:r>
            <a:r>
              <a:rPr lang="ko-KR" altLang="en-US" dirty="0"/>
              <a:t>컬러는 영상 타입에 따라 설정</a:t>
            </a:r>
            <a:r>
              <a:rPr lang="en-US" altLang="ko-KR" dirty="0"/>
              <a:t>, color</a:t>
            </a:r>
            <a:r>
              <a:rPr lang="ko-KR" altLang="en-US" dirty="0"/>
              <a:t>영상인 경우 백색 </a:t>
            </a:r>
            <a:r>
              <a:rPr lang="ko-KR" altLang="en-US" dirty="0" err="1"/>
              <a:t>글짜</a:t>
            </a:r>
            <a:r>
              <a:rPr lang="ko-KR" altLang="en-US" dirty="0"/>
              <a:t> </a:t>
            </a:r>
            <a:r>
              <a:rPr lang="en-US" altLang="ko-KR" dirty="0"/>
              <a:t>Scalar(255,255,255)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FONT_ITALIC, FONT_HERSHEY_SCRIPT_SIMPLEX, FONT_HERSHEY_DUPLEX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796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/>
          <a:lstStyle/>
          <a:p>
            <a:r>
              <a:rPr lang="ko-KR" altLang="en-US" dirty="0"/>
              <a:t>관심 영역 정의</a:t>
            </a:r>
            <a:r>
              <a:rPr lang="en-US" altLang="ko-KR" dirty="0"/>
              <a:t>(ROI)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7300" y="90872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ROI (Region of Interest)</a:t>
            </a:r>
            <a:r>
              <a:rPr lang="ko-KR" altLang="en-US" dirty="0"/>
              <a:t>에 로고 삽입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ROI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cv::Mat  image = 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(“puppy.bmp”);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cv::Mat  logo = cv::</a:t>
            </a:r>
            <a:r>
              <a:rPr lang="en-US" altLang="ko-KR" dirty="0" err="1"/>
              <a:t>imread</a:t>
            </a:r>
            <a:r>
              <a:rPr lang="en-US" altLang="ko-KR" dirty="0"/>
              <a:t>(“logo.bmp”);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cv::Mat  </a:t>
            </a:r>
            <a:r>
              <a:rPr lang="en-US" altLang="ko-KR" dirty="0" err="1"/>
              <a:t>imageROI</a:t>
            </a:r>
            <a:r>
              <a:rPr lang="en-US" altLang="ko-KR" dirty="0"/>
              <a:t>(image, cv::</a:t>
            </a:r>
            <a:r>
              <a:rPr lang="en-US" altLang="ko-KR" dirty="0" err="1"/>
              <a:t>Rect</a:t>
            </a:r>
            <a:r>
              <a:rPr lang="en-US" altLang="ko-KR" dirty="0"/>
              <a:t>(</a:t>
            </a:r>
            <a:r>
              <a:rPr lang="en-US" altLang="ko-KR" dirty="0" err="1"/>
              <a:t>image.cols</a:t>
            </a:r>
            <a:r>
              <a:rPr lang="en-US" altLang="ko-KR" dirty="0"/>
              <a:t> - </a:t>
            </a:r>
            <a:r>
              <a:rPr lang="en-US" altLang="ko-KR" dirty="0" err="1"/>
              <a:t>logo.cols</a:t>
            </a:r>
            <a:r>
              <a:rPr lang="en-US" altLang="ko-KR" dirty="0"/>
              <a:t>, </a:t>
            </a:r>
            <a:r>
              <a:rPr lang="en-US" altLang="ko-KR" dirty="0" err="1"/>
              <a:t>image.rows</a:t>
            </a:r>
            <a:r>
              <a:rPr lang="en-US" altLang="ko-KR" dirty="0"/>
              <a:t> -</a:t>
            </a:r>
            <a:r>
              <a:rPr lang="en-US" altLang="ko-KR" dirty="0" err="1"/>
              <a:t>logo.rows</a:t>
            </a:r>
            <a:r>
              <a:rPr lang="en-US" altLang="ko-KR" dirty="0"/>
              <a:t>, </a:t>
            </a:r>
            <a:r>
              <a:rPr lang="en-US" altLang="ko-KR" dirty="0" err="1"/>
              <a:t>logo.cols</a:t>
            </a:r>
            <a:r>
              <a:rPr lang="en-US" altLang="ko-KR" dirty="0"/>
              <a:t>, </a:t>
            </a:r>
            <a:r>
              <a:rPr lang="en-US" altLang="ko-KR" dirty="0" err="1"/>
              <a:t>logo.rows</a:t>
            </a:r>
            <a:r>
              <a:rPr lang="en-US" altLang="ko-KR" dirty="0"/>
              <a:t>));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//Mat::Mat(</a:t>
            </a:r>
            <a:r>
              <a:rPr lang="en-US" altLang="ko-KR" dirty="0" err="1"/>
              <a:t>const</a:t>
            </a:r>
            <a:r>
              <a:rPr lang="en-US" altLang="ko-KR" dirty="0"/>
              <a:t> Mat&amp; 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Rect</a:t>
            </a:r>
            <a:r>
              <a:rPr lang="en-US" altLang="ko-KR" dirty="0"/>
              <a:t>&amp; </a:t>
            </a:r>
            <a:r>
              <a:rPr lang="en-US" altLang="ko-KR" dirty="0" err="1"/>
              <a:t>roi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logo.copyTo</a:t>
            </a:r>
            <a:r>
              <a:rPr lang="en-US" altLang="ko-KR" dirty="0"/>
              <a:t>(</a:t>
            </a:r>
            <a:r>
              <a:rPr lang="en-US" altLang="ko-KR" dirty="0" err="1"/>
              <a:t>imageROI</a:t>
            </a:r>
            <a:r>
              <a:rPr lang="en-US" altLang="ko-KR" dirty="0"/>
              <a:t>);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영상 마스크 사용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mask </a:t>
            </a:r>
            <a:r>
              <a:rPr lang="ko-KR" altLang="en-US" dirty="0"/>
              <a:t>영상 읽기 </a:t>
            </a:r>
            <a:r>
              <a:rPr lang="en-US" altLang="ko-KR" dirty="0"/>
              <a:t>: mask </a:t>
            </a:r>
            <a:r>
              <a:rPr lang="ko-KR" altLang="en-US" dirty="0"/>
              <a:t>영상은 </a:t>
            </a:r>
            <a:r>
              <a:rPr lang="en-US" altLang="ko-KR" dirty="0"/>
              <a:t>8</a:t>
            </a:r>
            <a:r>
              <a:rPr lang="ko-KR" altLang="en-US" dirty="0"/>
              <a:t>비트 영상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cv::Mat mask = cv::</a:t>
            </a:r>
            <a:r>
              <a:rPr lang="en-US" altLang="ko-KR" dirty="0" err="1"/>
              <a:t>imread</a:t>
            </a:r>
            <a:r>
              <a:rPr lang="en-US" altLang="ko-KR" dirty="0"/>
              <a:t>(“logo.bmp”, 0);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/>
              <a:t>logo.copyTo</a:t>
            </a:r>
            <a:r>
              <a:rPr lang="en-US" altLang="ko-KR" dirty="0"/>
              <a:t>(</a:t>
            </a:r>
            <a:r>
              <a:rPr lang="en-US" altLang="ko-KR" dirty="0" err="1"/>
              <a:t>imageROI</a:t>
            </a:r>
            <a:r>
              <a:rPr lang="en-US" altLang="ko-KR" dirty="0"/>
              <a:t>, mask);//mask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이 아닌 영역만 </a:t>
            </a:r>
            <a:r>
              <a:rPr lang="en-US" altLang="ko-KR" dirty="0"/>
              <a:t>logo</a:t>
            </a:r>
            <a:r>
              <a:rPr lang="ko-KR" altLang="en-US" dirty="0"/>
              <a:t>가 복사됨</a:t>
            </a:r>
          </a:p>
        </p:txBody>
      </p:sp>
    </p:spTree>
    <p:extLst>
      <p:ext uri="{BB962C8B-B14F-4D97-AF65-F5344CB8AC3E}">
        <p14:creationId xmlns:p14="http://schemas.microsoft.com/office/powerpoint/2010/main" val="175274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cv::Mat </a:t>
            </a:r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영상을 생성하는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영상 생성</a:t>
            </a:r>
            <a:endParaRPr lang="en-US" altLang="ko-KR" dirty="0"/>
          </a:p>
          <a:p>
            <a:pPr lvl="1"/>
            <a:r>
              <a:rPr lang="en-US" altLang="ko-KR" dirty="0"/>
              <a:t>cv::Mat image1(240, 320, cv_8U, 100);</a:t>
            </a:r>
          </a:p>
          <a:p>
            <a:r>
              <a:rPr lang="ko-KR" altLang="en-US" dirty="0"/>
              <a:t>새로운 영상을 재할당</a:t>
            </a:r>
            <a:endParaRPr lang="en-US" altLang="ko-KR" dirty="0"/>
          </a:p>
          <a:p>
            <a:pPr lvl="1"/>
            <a:r>
              <a:rPr lang="en-US" altLang="ko-KR" dirty="0"/>
              <a:t>image1.create(200, 200, CV_8U);</a:t>
            </a:r>
          </a:p>
          <a:p>
            <a:r>
              <a:rPr lang="ko-KR" altLang="en-US" dirty="0"/>
              <a:t>빨간색 영상 생성</a:t>
            </a:r>
            <a:r>
              <a:rPr lang="en-US" altLang="ko-KR" dirty="0"/>
              <a:t>(</a:t>
            </a:r>
            <a:r>
              <a:rPr lang="ko-KR" altLang="en-US" dirty="0"/>
              <a:t>입력채널</a:t>
            </a:r>
            <a:r>
              <a:rPr lang="en-US" altLang="ko-KR" dirty="0"/>
              <a:t>:BGR)</a:t>
            </a:r>
          </a:p>
          <a:p>
            <a:pPr lvl="1"/>
            <a:r>
              <a:rPr lang="en-US" altLang="ko-KR" dirty="0"/>
              <a:t>cv::Mat image2(240, 320, CV_8UC3, cv::Scalar(0,0,255));</a:t>
            </a:r>
          </a:p>
          <a:p>
            <a:pPr lvl="1"/>
            <a:r>
              <a:rPr lang="en-US" altLang="ko-KR" dirty="0"/>
              <a:t>cv::Mat image2(cv::Size(240,320), CV_8UC3, cv::Scalar(0,0,255));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655272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cv::Mat  function(){</a:t>
            </a:r>
          </a:p>
          <a:p>
            <a:r>
              <a:rPr lang="en-US" altLang="ko-KR" dirty="0"/>
              <a:t>     cv::Mat  </a:t>
            </a:r>
            <a:r>
              <a:rPr lang="en-US" altLang="ko-KR" dirty="0" err="1"/>
              <a:t>ima</a:t>
            </a:r>
            <a:r>
              <a:rPr lang="en-US" altLang="ko-KR" dirty="0"/>
              <a:t>(500,500,CV_8U, 50);</a:t>
            </a:r>
          </a:p>
          <a:p>
            <a:r>
              <a:rPr lang="en-US" altLang="ko-KR" dirty="0"/>
              <a:t>     return  </a:t>
            </a:r>
            <a:r>
              <a:rPr lang="en-US" altLang="ko-KR" dirty="0" err="1"/>
              <a:t>ima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cv::Mat  gray = function();//main()</a:t>
            </a:r>
            <a:r>
              <a:rPr lang="ko-KR" altLang="en-US" dirty="0"/>
              <a:t>에서 함수 호출하여 영상 얻기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554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cv::Mat </a:t>
            </a:r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ko-KR" altLang="en-US" dirty="0"/>
              <a:t>영상을 복사</a:t>
            </a:r>
            <a:endParaRPr lang="en-US" altLang="ko-KR" dirty="0"/>
          </a:p>
          <a:p>
            <a:pPr lvl="1"/>
            <a:r>
              <a:rPr lang="en-US" altLang="ko-KR" dirty="0"/>
              <a:t>CV::Mat  image4(image3); //image4</a:t>
            </a:r>
            <a:r>
              <a:rPr lang="ko-KR" altLang="en-US" dirty="0"/>
              <a:t>를 생성하면서 </a:t>
            </a:r>
            <a:r>
              <a:rPr lang="en-US" altLang="ko-KR" dirty="0"/>
              <a:t>image3</a:t>
            </a:r>
            <a:r>
              <a:rPr lang="ko-KR" altLang="en-US" dirty="0"/>
              <a:t>와 메모리 공유</a:t>
            </a:r>
            <a:endParaRPr lang="en-US" altLang="ko-KR" dirty="0"/>
          </a:p>
          <a:p>
            <a:pPr lvl="1"/>
            <a:r>
              <a:rPr lang="en-US" altLang="ko-KR" dirty="0"/>
              <a:t>image1 = image3; </a:t>
            </a:r>
          </a:p>
          <a:p>
            <a:pPr lvl="2"/>
            <a:r>
              <a:rPr lang="en-US" altLang="ko-KR" dirty="0"/>
              <a:t>Mat&amp; Mat::operator=(</a:t>
            </a:r>
            <a:r>
              <a:rPr lang="en-US" altLang="ko-KR" dirty="0" err="1"/>
              <a:t>const</a:t>
            </a:r>
            <a:r>
              <a:rPr lang="en-US" altLang="ko-KR" dirty="0"/>
              <a:t> Mat&amp; m)//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오른쪽 행렬 </a:t>
            </a:r>
            <a:r>
              <a:rPr lang="en-US" altLang="ko-KR" dirty="0"/>
              <a:t>m</a:t>
            </a:r>
            <a:r>
              <a:rPr lang="ko-KR" altLang="en-US" dirty="0"/>
              <a:t>의 내용을 왼쪽 </a:t>
            </a:r>
            <a:r>
              <a:rPr lang="en-US" altLang="ko-KR" dirty="0"/>
              <a:t>mat </a:t>
            </a:r>
            <a:r>
              <a:rPr lang="ko-KR" altLang="en-US" dirty="0"/>
              <a:t>행렬이 공유</a:t>
            </a:r>
            <a:r>
              <a:rPr lang="en-US" altLang="ko-KR" dirty="0"/>
              <a:t>: </a:t>
            </a:r>
            <a:r>
              <a:rPr lang="ko-KR" altLang="en-US" dirty="0"/>
              <a:t>얕은 복사</a:t>
            </a:r>
            <a:endParaRPr lang="en-US" altLang="ko-KR" dirty="0"/>
          </a:p>
          <a:p>
            <a:pPr lvl="1"/>
            <a:r>
              <a:rPr lang="ko-KR" altLang="en-US" dirty="0"/>
              <a:t>위 두 경우 원본이 변하면 복사본도 같이 변함</a:t>
            </a:r>
            <a:endParaRPr lang="en-US" altLang="ko-KR" dirty="0"/>
          </a:p>
          <a:p>
            <a:r>
              <a:rPr lang="en-US" altLang="ko-KR" dirty="0"/>
              <a:t>image3.copyTo(image2); //create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깊은 복사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cv::Mat  image5=image3.clone();  //</a:t>
            </a:r>
            <a:r>
              <a:rPr lang="ko-KR" altLang="en-US" dirty="0"/>
              <a:t>새로운 복사본 생성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96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주요 라이브러리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537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opencv_objdetect</a:t>
            </a:r>
            <a:endParaRPr lang="en-US" altLang="ko-KR" dirty="0"/>
          </a:p>
          <a:p>
            <a:pPr lvl="1"/>
            <a:r>
              <a:rPr lang="ko-KR" altLang="en-US" dirty="0"/>
              <a:t>영상에서 물체 검출 함수</a:t>
            </a:r>
            <a:r>
              <a:rPr lang="en-US" altLang="ko-KR" dirty="0"/>
              <a:t>(</a:t>
            </a:r>
            <a:r>
              <a:rPr lang="ko-KR" altLang="en-US" dirty="0"/>
              <a:t>얼굴 검출</a:t>
            </a:r>
            <a:r>
              <a:rPr lang="en-US" altLang="ko-KR" dirty="0"/>
              <a:t>, </a:t>
            </a:r>
            <a:r>
              <a:rPr lang="ko-KR" altLang="en-US" dirty="0"/>
              <a:t>사람 검출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opencv_calib3d</a:t>
            </a:r>
          </a:p>
          <a:p>
            <a:pPr lvl="1"/>
            <a:r>
              <a:rPr lang="ko-KR" altLang="en-US" dirty="0"/>
              <a:t>카메라 보정</a:t>
            </a:r>
            <a:r>
              <a:rPr lang="en-US" altLang="ko-KR" dirty="0"/>
              <a:t>, </a:t>
            </a:r>
            <a:r>
              <a:rPr lang="ko-KR" altLang="en-US" dirty="0"/>
              <a:t>스테레오 영상 처리</a:t>
            </a:r>
            <a:r>
              <a:rPr lang="en-US" altLang="ko-KR" dirty="0"/>
              <a:t>, 3D </a:t>
            </a:r>
            <a:r>
              <a:rPr lang="ko-KR" altLang="en-US" dirty="0"/>
              <a:t>영상 처리</a:t>
            </a:r>
            <a:endParaRPr lang="en-US" altLang="ko-KR" dirty="0"/>
          </a:p>
          <a:p>
            <a:r>
              <a:rPr lang="en-US" altLang="ko-KR" dirty="0" err="1"/>
              <a:t>opencv_flann</a:t>
            </a:r>
            <a:endParaRPr lang="en-US" altLang="ko-KR" dirty="0"/>
          </a:p>
          <a:p>
            <a:pPr lvl="1"/>
            <a:r>
              <a:rPr lang="ko-KR" altLang="en-US" dirty="0"/>
              <a:t>공간에서 이웃을 빨리 찾는 알고리즘</a:t>
            </a:r>
            <a:r>
              <a:rPr lang="en-US" altLang="ko-KR" dirty="0"/>
              <a:t>(Fast Library for Approximate Nearest Neighbor)</a:t>
            </a:r>
          </a:p>
          <a:p>
            <a:r>
              <a:rPr lang="en-US" altLang="ko-KR" dirty="0" err="1"/>
              <a:t>opencv_stitching</a:t>
            </a:r>
            <a:endParaRPr lang="en-US" altLang="ko-KR" dirty="0"/>
          </a:p>
          <a:p>
            <a:pPr lvl="1"/>
            <a:r>
              <a:rPr lang="ko-KR" altLang="en-US" dirty="0"/>
              <a:t>여러 장의 영상을 이용해서 파노라마 영상을 생성</a:t>
            </a:r>
            <a:endParaRPr lang="en-US" altLang="ko-KR" dirty="0"/>
          </a:p>
          <a:p>
            <a:r>
              <a:rPr lang="en-US" altLang="ko-KR" dirty="0" err="1"/>
              <a:t>opencv_dnn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/>
              <a:t> 네트워크인  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GoogLeNet</a:t>
            </a:r>
            <a:r>
              <a:rPr lang="en-US" altLang="ko-KR" dirty="0"/>
              <a:t>, VGG, 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등의 네트워크가 동작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객체 검출과 관련해서는 </a:t>
            </a:r>
            <a:r>
              <a:rPr lang="en-US" altLang="ko-KR" dirty="0"/>
              <a:t>VGG-SSD, </a:t>
            </a:r>
            <a:r>
              <a:rPr lang="en-US" altLang="ko-KR" dirty="0" err="1"/>
              <a:t>MobileNet</a:t>
            </a:r>
            <a:r>
              <a:rPr lang="en-US" altLang="ko-KR" dirty="0"/>
              <a:t>-SSD, Faster-RCNN, R-FCN, Mask-RCNN, EAST, YOLOv2, tiny YOLO, YOLOv3 </a:t>
            </a:r>
            <a:r>
              <a:rPr lang="ko-KR" altLang="en-US" dirty="0"/>
              <a:t>등의 모델을 사용</a:t>
            </a:r>
            <a:endParaRPr lang="en-US" altLang="ko-KR" dirty="0"/>
          </a:p>
          <a:p>
            <a:r>
              <a:rPr lang="en-US" altLang="ko-KR" dirty="0" err="1"/>
              <a:t>opencv_contrib</a:t>
            </a:r>
            <a:endParaRPr lang="en-US" altLang="ko-KR" dirty="0"/>
          </a:p>
          <a:p>
            <a:pPr lvl="1"/>
            <a:r>
              <a:rPr lang="ko-KR" altLang="en-US" dirty="0"/>
              <a:t>특허가 있는 알고리즘</a:t>
            </a:r>
            <a:r>
              <a:rPr lang="en-US" altLang="ko-KR" dirty="0"/>
              <a:t>(xfeatures2d::SURF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라이브러리 전체에 통합되지 않은 새로운 기능 포함</a:t>
            </a:r>
            <a:r>
              <a:rPr lang="en-US" altLang="ko-KR" dirty="0"/>
              <a:t>(</a:t>
            </a:r>
            <a:r>
              <a:rPr lang="en-US" altLang="ko-KR" dirty="0" err="1"/>
              <a:t>ximgproc</a:t>
            </a:r>
            <a:r>
              <a:rPr lang="en-US" altLang="ko-KR" dirty="0"/>
              <a:t>, text, face, tracker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331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: 5</a:t>
            </a:r>
            <a:r>
              <a:rPr lang="ko-KR" altLang="en-US" dirty="0"/>
              <a:t>개 영상을 </a:t>
            </a:r>
            <a:r>
              <a:rPr lang="en-US" altLang="ko-KR" dirty="0"/>
              <a:t>5</a:t>
            </a:r>
            <a:r>
              <a:rPr lang="ko-KR" altLang="en-US" dirty="0"/>
              <a:t>개의 창을 만들어 차례로 출력하시오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611560" y="3356992"/>
            <a:ext cx="7344816" cy="2323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cv::Mat image3=cv::</a:t>
            </a:r>
            <a:r>
              <a:rPr lang="en-US" altLang="ko-KR" sz="2000" dirty="0" err="1"/>
              <a:t>imread</a:t>
            </a:r>
            <a:r>
              <a:rPr lang="en-US" altLang="ko-KR" sz="2000" dirty="0"/>
              <a:t>(“puppy.bmp”);</a:t>
            </a:r>
          </a:p>
          <a:p>
            <a:pPr marL="0" indent="0">
              <a:buNone/>
            </a:pPr>
            <a:r>
              <a:rPr lang="en-US" altLang="ko-KR" sz="2000" dirty="0"/>
              <a:t>cv::Mat  image4(image3);</a:t>
            </a:r>
          </a:p>
          <a:p>
            <a:pPr marL="0" indent="0">
              <a:buNone/>
            </a:pPr>
            <a:r>
              <a:rPr lang="en-US" altLang="ko-KR" sz="2000" dirty="0"/>
              <a:t>image1=image3;</a:t>
            </a:r>
          </a:p>
          <a:p>
            <a:pPr marL="0" indent="0">
              <a:buNone/>
            </a:pPr>
            <a:r>
              <a:rPr lang="en-US" altLang="ko-KR" sz="2000" dirty="0"/>
              <a:t>image3.copyTo(image2);</a:t>
            </a:r>
          </a:p>
          <a:p>
            <a:pPr marL="0" indent="0">
              <a:buNone/>
            </a:pPr>
            <a:r>
              <a:rPr lang="en-US" altLang="ko-KR" sz="2000" dirty="0"/>
              <a:t>cv::Mat image5=image3.clone();</a:t>
            </a:r>
          </a:p>
          <a:p>
            <a:pPr marL="0" indent="0">
              <a:buNone/>
            </a:pPr>
            <a:r>
              <a:rPr lang="en-US" altLang="ko-KR" sz="2000" dirty="0"/>
              <a:t>cv::flip(image3, image3,1);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272808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cv::Mat  image1(240, 320, cv_8U, 100);</a:t>
            </a:r>
          </a:p>
          <a:p>
            <a:r>
              <a:rPr lang="en-US" altLang="ko-KR" sz="2000" dirty="0"/>
              <a:t>cv::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(“image”, image1);</a:t>
            </a:r>
          </a:p>
          <a:p>
            <a:r>
              <a:rPr lang="en-US" altLang="ko-KR" sz="2000" dirty="0"/>
              <a:t>image1.create(200, 200, CV_8U);  image1=200;//</a:t>
            </a:r>
            <a:r>
              <a:rPr lang="ko-KR" altLang="en-US" sz="2000" dirty="0"/>
              <a:t>초기값 설정</a:t>
            </a:r>
            <a:r>
              <a:rPr lang="en-US" altLang="ko-KR" sz="2000" dirty="0"/>
              <a:t>(Scalar)</a:t>
            </a:r>
          </a:p>
          <a:p>
            <a:r>
              <a:rPr lang="en-US" altLang="ko-KR" sz="2000" dirty="0"/>
              <a:t>cv::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(“image”, image1);</a:t>
            </a:r>
          </a:p>
          <a:p>
            <a:r>
              <a:rPr lang="en-US" altLang="ko-KR" sz="2000" dirty="0"/>
              <a:t>cv::Mat image2(240, 320, CV_8UC3, cv::Scalar(0,0,255));</a:t>
            </a:r>
          </a:p>
          <a:p>
            <a:r>
              <a:rPr lang="en-US" altLang="ko-KR" sz="2000" dirty="0"/>
              <a:t>cv::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(“image”, image2);  cv::</a:t>
            </a:r>
            <a:r>
              <a:rPr lang="en-US" altLang="ko-KR" sz="2000" dirty="0" err="1"/>
              <a:t>waitKey</a:t>
            </a:r>
            <a:r>
              <a:rPr lang="en-US" altLang="ko-KR" sz="2000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09129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/>
          <a:lstStyle/>
          <a:p>
            <a:r>
              <a:rPr lang="ko-KR" altLang="en-US"/>
              <a:t>비디오 파일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8229600" cy="52482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pPr marL="274320" lvl="1" indent="0">
              <a:buNone/>
            </a:pPr>
            <a:r>
              <a:rPr lang="en-US" altLang="ko-KR" dirty="0" err="1"/>
              <a:t>VideoCapture</a:t>
            </a:r>
            <a:r>
              <a:rPr lang="en-US" altLang="ko-KR" dirty="0"/>
              <a:t> cap; //</a:t>
            </a:r>
            <a:r>
              <a:rPr lang="ko-KR" altLang="en-US" dirty="0"/>
              <a:t>카메라 또는 비디오 파일로 부터 프레임을 읽는데 필요한 정보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err="1"/>
              <a:t>cap.open</a:t>
            </a:r>
            <a:r>
              <a:rPr lang="en-US" altLang="ko-KR" dirty="0"/>
              <a:t>(＂bike.avi＂);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if (!</a:t>
            </a:r>
            <a:r>
              <a:rPr lang="en-US" altLang="ko-KR" dirty="0" err="1"/>
              <a:t>cap.isOpened</a:t>
            </a:r>
            <a:r>
              <a:rPr lang="en-US" altLang="ko-KR" dirty="0"/>
              <a:t>()) {</a:t>
            </a:r>
          </a:p>
          <a:p>
            <a:pPr marL="274320" lvl="1" indent="0">
              <a:buNone/>
            </a:pPr>
            <a:r>
              <a:rPr lang="en-US" altLang="ko-KR" dirty="0"/>
              <a:t>	return -1;</a:t>
            </a:r>
          </a:p>
          <a:p>
            <a:pPr marL="274320" lvl="1" indent="0">
              <a:buNone/>
            </a:pPr>
            <a:r>
              <a:rPr lang="en-US" altLang="ko-KR" dirty="0"/>
              <a:t>	}</a:t>
            </a:r>
          </a:p>
          <a:p>
            <a:pPr marL="274320" lvl="1" indent="0">
              <a:buNone/>
            </a:pPr>
            <a:r>
              <a:rPr lang="en-US" altLang="ko-KR" dirty="0" err="1"/>
              <a:t>namedWindow</a:t>
            </a:r>
            <a:r>
              <a:rPr lang="en-US" altLang="ko-KR" dirty="0"/>
              <a:t>(＂Video＂);</a:t>
            </a:r>
          </a:p>
          <a:p>
            <a:pPr marL="274320" lvl="1" indent="0">
              <a:buNone/>
            </a:pPr>
            <a:r>
              <a:rPr lang="en-US" altLang="ko-KR" dirty="0"/>
              <a:t>Mat frame;</a:t>
            </a:r>
          </a:p>
          <a:p>
            <a:pPr marL="27432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fps = 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en-US" altLang="ko-KR" dirty="0" err="1"/>
              <a:t>cap.get</a:t>
            </a:r>
            <a:r>
              <a:rPr lang="en-US" altLang="ko-KR" dirty="0"/>
              <a:t>(CAP_PROP_FPS); //</a:t>
            </a:r>
            <a:r>
              <a:rPr lang="ko-KR" altLang="en-US" dirty="0"/>
              <a:t>초당 프레임 수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while (1) {</a:t>
            </a:r>
          </a:p>
          <a:p>
            <a:pPr marL="274320" lvl="1" indent="0">
              <a:buNone/>
            </a:pPr>
            <a:r>
              <a:rPr lang="en-US" altLang="ko-KR" dirty="0"/>
              <a:t>	if (!</a:t>
            </a:r>
            <a:r>
              <a:rPr lang="en-US" altLang="ko-KR" dirty="0" err="1"/>
              <a:t>cap.read</a:t>
            </a:r>
            <a:r>
              <a:rPr lang="en-US" altLang="ko-KR" dirty="0"/>
              <a:t>(frame)) //</a:t>
            </a:r>
            <a:r>
              <a:rPr lang="ko-KR" altLang="en-US" dirty="0"/>
              <a:t>파일 끝에 도달하면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	break;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imshow</a:t>
            </a:r>
            <a:r>
              <a:rPr lang="en-US" altLang="ko-KR" dirty="0"/>
              <a:t>("Video", frame);</a:t>
            </a:r>
          </a:p>
          <a:p>
            <a:pPr marL="274320" lvl="1" indent="0">
              <a:buNone/>
            </a:pPr>
            <a:r>
              <a:rPr lang="en-US" altLang="ko-KR" dirty="0"/>
              <a:t>	if (</a:t>
            </a:r>
            <a:r>
              <a:rPr lang="en-US" altLang="ko-KR" dirty="0" err="1"/>
              <a:t>waitKey</a:t>
            </a:r>
            <a:r>
              <a:rPr lang="en-US" altLang="ko-KR" dirty="0"/>
              <a:t>(1000 / fps) &gt;= 0) break; //</a:t>
            </a:r>
            <a:r>
              <a:rPr lang="ko-KR" altLang="en-US" dirty="0"/>
              <a:t>키보드 입력으로 재생을 멈추고자 할 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cap.release</a:t>
            </a:r>
            <a:r>
              <a:rPr lang="en-US" altLang="ko-KR" dirty="0"/>
              <a:t>(); return 0;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15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시트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프로젝트를 만들 때 마다 속성 시트 설정</a:t>
            </a:r>
            <a:endParaRPr lang="en-US" altLang="ko-KR" dirty="0"/>
          </a:p>
          <a:p>
            <a:pPr lvl="1"/>
            <a:r>
              <a:rPr lang="ko-KR" altLang="en-US" dirty="0"/>
              <a:t>속성 시트를 파일로 저장하여 재사용</a:t>
            </a:r>
            <a:endParaRPr lang="en-US" altLang="ko-KR" dirty="0"/>
          </a:p>
          <a:p>
            <a:r>
              <a:rPr lang="ko-KR" altLang="en-US" dirty="0"/>
              <a:t>속성 시트 작성</a:t>
            </a:r>
            <a:endParaRPr lang="en-US" altLang="ko-KR" dirty="0"/>
          </a:p>
          <a:p>
            <a:pPr lvl="1"/>
            <a:r>
              <a:rPr lang="ko-KR" altLang="en-US" dirty="0"/>
              <a:t>보기</a:t>
            </a:r>
            <a:r>
              <a:rPr lang="en-US" altLang="ko-KR" dirty="0"/>
              <a:t>=&gt;(</a:t>
            </a:r>
            <a:r>
              <a:rPr lang="ko-KR" altLang="en-US" dirty="0"/>
              <a:t>다른 창</a:t>
            </a:r>
            <a:r>
              <a:rPr lang="en-US" altLang="ko-KR" dirty="0"/>
              <a:t>)=&gt; </a:t>
            </a:r>
            <a:r>
              <a:rPr lang="ko-KR" altLang="en-US" dirty="0"/>
              <a:t>속성관리자</a:t>
            </a:r>
            <a:endParaRPr lang="en-US" altLang="ko-KR" dirty="0"/>
          </a:p>
          <a:p>
            <a:pPr lvl="2"/>
            <a:r>
              <a:rPr lang="en-US" altLang="ko-KR" dirty="0"/>
              <a:t> [Debug|x64]</a:t>
            </a:r>
            <a:r>
              <a:rPr lang="ko-KR" altLang="en-US" dirty="0"/>
              <a:t>에서 새 프로젝트 속성 시트 추가</a:t>
            </a:r>
            <a:endParaRPr lang="en-US" altLang="ko-KR" dirty="0"/>
          </a:p>
          <a:p>
            <a:pPr lvl="2"/>
            <a:r>
              <a:rPr lang="ko-KR" altLang="en-US" dirty="0"/>
              <a:t>새 항목 추가에서 속성 시트의 이름과 저장 위치 지정</a:t>
            </a:r>
            <a:endParaRPr lang="en-US" altLang="ko-KR" dirty="0"/>
          </a:p>
          <a:p>
            <a:pPr lvl="2"/>
            <a:r>
              <a:rPr lang="ko-KR" altLang="en-US" dirty="0"/>
              <a:t>저장한 속성 시트 파일의 이름이 </a:t>
            </a:r>
            <a:r>
              <a:rPr lang="en-US" altLang="ko-KR" dirty="0"/>
              <a:t>[Debug|x64]  </a:t>
            </a:r>
            <a:r>
              <a:rPr lang="ko-KR" altLang="en-US" dirty="0"/>
              <a:t>밑에 추가됨</a:t>
            </a:r>
            <a:endParaRPr lang="en-US" altLang="ko-KR" dirty="0"/>
          </a:p>
          <a:p>
            <a:pPr lvl="1"/>
            <a:r>
              <a:rPr lang="ko-KR" altLang="en-US" dirty="0"/>
              <a:t>추가된 속성 시트에서 마우스 오른 버튼</a:t>
            </a:r>
            <a:r>
              <a:rPr lang="en-US" altLang="ko-KR" dirty="0"/>
              <a:t>=&gt;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속성 설정 창이 뜬다</a:t>
            </a:r>
            <a:endParaRPr lang="en-US" altLang="ko-KR" dirty="0"/>
          </a:p>
          <a:p>
            <a:pPr lvl="2"/>
            <a:r>
              <a:rPr lang="ko-KR" altLang="en-US" dirty="0"/>
              <a:t>포함 디렉터리</a:t>
            </a:r>
            <a:r>
              <a:rPr lang="en-US" altLang="ko-KR" dirty="0"/>
              <a:t>, </a:t>
            </a:r>
            <a:r>
              <a:rPr lang="ko-KR" altLang="en-US" dirty="0"/>
              <a:t>라이브러리 디렉터리</a:t>
            </a:r>
            <a:r>
              <a:rPr lang="en-US" altLang="ko-KR" dirty="0"/>
              <a:t>, </a:t>
            </a:r>
            <a:r>
              <a:rPr lang="ko-KR" altLang="en-US" dirty="0"/>
              <a:t>추가 종속성 설정</a:t>
            </a:r>
            <a:endParaRPr lang="en-US" altLang="ko-KR" dirty="0"/>
          </a:p>
          <a:p>
            <a:r>
              <a:rPr lang="ko-KR" altLang="en-US" dirty="0"/>
              <a:t>다른 프로젝트에서 속성 시트 재사용</a:t>
            </a:r>
            <a:endParaRPr lang="en-US" altLang="ko-KR" dirty="0"/>
          </a:p>
          <a:p>
            <a:pPr lvl="1"/>
            <a:r>
              <a:rPr lang="ko-KR" altLang="en-US" dirty="0"/>
              <a:t>보기</a:t>
            </a:r>
            <a:r>
              <a:rPr lang="en-US" altLang="ko-KR" dirty="0"/>
              <a:t>=&gt;(</a:t>
            </a:r>
            <a:r>
              <a:rPr lang="ko-KR" altLang="en-US" dirty="0"/>
              <a:t>다른 창</a:t>
            </a:r>
            <a:r>
              <a:rPr lang="en-US" altLang="ko-KR" dirty="0"/>
              <a:t>)=&gt; </a:t>
            </a:r>
            <a:r>
              <a:rPr lang="ko-KR" altLang="en-US" dirty="0"/>
              <a:t>속성 관리자</a:t>
            </a: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/>
              <a:t> [Debug|x64] </a:t>
            </a:r>
            <a:r>
              <a:rPr lang="ko-KR" altLang="en-US" dirty="0"/>
              <a:t>에서 기존 속성 시트 추가</a:t>
            </a:r>
            <a:r>
              <a:rPr lang="en-US" altLang="ko-KR" dirty="0"/>
              <a:t>=&gt;</a:t>
            </a:r>
            <a:r>
              <a:rPr lang="ko-KR" altLang="en-US" dirty="0"/>
              <a:t>저장 되어 있는 속성 시트 선택</a:t>
            </a:r>
            <a:r>
              <a:rPr lang="en-US" altLang="ko-KR" dirty="0"/>
              <a:t>(64bit 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  <a:endParaRPr lang="ko-KR" altLang="en-US" dirty="0"/>
          </a:p>
          <a:p>
            <a:pPr marL="59436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240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word</a:t>
            </a:r>
            <a:r>
              <a:rPr lang="ko-KR" altLang="en-US" dirty="0"/>
              <a:t>나 </a:t>
            </a:r>
            <a:r>
              <a:rPr lang="en-US" altLang="ko-KR" dirty="0" err="1"/>
              <a:t>hwp</a:t>
            </a:r>
            <a:r>
              <a:rPr lang="ko-KR" altLang="en-US" dirty="0"/>
              <a:t>파일로 제출하시오</a:t>
            </a:r>
            <a:r>
              <a:rPr lang="en-US" altLang="ko-KR" dirty="0"/>
              <a:t>(</a:t>
            </a:r>
            <a:r>
              <a:rPr lang="ko-KR" altLang="en-US" dirty="0"/>
              <a:t>한개의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Mat m(4, 3, CV32FC3)  </a:t>
            </a:r>
            <a:r>
              <a:rPr lang="ko-KR" altLang="en-US" dirty="0"/>
              <a:t>의 </a:t>
            </a:r>
            <a:r>
              <a:rPr lang="ko-KR" altLang="en-US" dirty="0" err="1"/>
              <a:t>특성값들을</a:t>
            </a:r>
            <a:r>
              <a:rPr lang="ko-KR" altLang="en-US" dirty="0"/>
              <a:t> 출력하는 프로그램을 작성하고 결과를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ko-KR" altLang="en-US" dirty="0"/>
              <a:t>코드와 </a:t>
            </a:r>
            <a:r>
              <a:rPr lang="ko-KR" altLang="en-US" dirty="0" err="1"/>
              <a:t>출력결과를</a:t>
            </a:r>
            <a:r>
              <a:rPr lang="ko-KR" altLang="en-US" dirty="0"/>
              <a:t> 제출하시오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puppy.bmp</a:t>
            </a:r>
            <a:r>
              <a:rPr lang="ko-KR" altLang="en-US" dirty="0"/>
              <a:t>를 다양한 압축률로 </a:t>
            </a:r>
            <a:r>
              <a:rPr lang="en-US" altLang="ko-KR" dirty="0"/>
              <a:t>JPEG</a:t>
            </a:r>
            <a:r>
              <a:rPr lang="ko-KR" altLang="en-US" dirty="0"/>
              <a:t>형식과 </a:t>
            </a:r>
            <a:r>
              <a:rPr lang="en-US" altLang="ko-KR" dirty="0"/>
              <a:t>PNG</a:t>
            </a:r>
            <a:r>
              <a:rPr lang="ko-KR" altLang="en-US" dirty="0"/>
              <a:t>형식으로 저장하고 파일 크기를 </a:t>
            </a:r>
            <a:r>
              <a:rPr lang="en-US" altLang="ko-KR" dirty="0"/>
              <a:t>default </a:t>
            </a:r>
            <a:r>
              <a:rPr lang="ko-KR" altLang="en-US" dirty="0"/>
              <a:t>값으로 저장한 결과</a:t>
            </a:r>
            <a:r>
              <a:rPr lang="en-US" altLang="ko-KR" dirty="0"/>
              <a:t>(</a:t>
            </a:r>
            <a:r>
              <a:rPr lang="ko-KR" altLang="en-US" dirty="0"/>
              <a:t>파일 크기와 </a:t>
            </a:r>
            <a:r>
              <a:rPr lang="ko-KR" altLang="en-US" dirty="0" err="1"/>
              <a:t>영상화질</a:t>
            </a:r>
            <a:r>
              <a:rPr lang="en-US" altLang="ko-KR" dirty="0"/>
              <a:t>)</a:t>
            </a:r>
            <a:r>
              <a:rPr lang="ko-KR" altLang="en-US" dirty="0"/>
              <a:t>와 비교하시오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bmp</a:t>
            </a:r>
            <a:r>
              <a:rPr lang="ko-KR" altLang="en-US" dirty="0"/>
              <a:t>형식은 </a:t>
            </a:r>
            <a:r>
              <a:rPr lang="ko-KR" altLang="en-US" dirty="0" err="1"/>
              <a:t>파일크기가</a:t>
            </a:r>
            <a:r>
              <a:rPr lang="ko-KR" altLang="en-US" dirty="0"/>
              <a:t> </a:t>
            </a:r>
            <a:r>
              <a:rPr lang="en-US" altLang="ko-KR" dirty="0"/>
              <a:t>200K</a:t>
            </a:r>
            <a:r>
              <a:rPr lang="ko-KR" altLang="en-US" dirty="0"/>
              <a:t>였음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puppy.bmp </a:t>
            </a:r>
            <a:r>
              <a:rPr lang="ko-KR" altLang="en-US" dirty="0"/>
              <a:t>위에 </a:t>
            </a:r>
            <a:r>
              <a:rPr lang="en-US" altLang="ko-KR" dirty="0"/>
              <a:t>This is a dog</a:t>
            </a:r>
            <a:r>
              <a:rPr lang="ko-KR" altLang="en-US" dirty="0"/>
              <a:t>을 노란색으로 출력한 결과 화면을 제출하시오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94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주요 라이브러리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opencv_core</a:t>
            </a:r>
            <a:endParaRPr lang="en-US" altLang="ko-KR" dirty="0"/>
          </a:p>
          <a:p>
            <a:pPr lvl="1"/>
            <a:r>
              <a:rPr lang="ko-KR" altLang="en-US" dirty="0"/>
              <a:t>헤더파일</a:t>
            </a:r>
            <a:r>
              <a:rPr lang="en-US" altLang="ko-KR" dirty="0"/>
              <a:t>: core.hpp</a:t>
            </a:r>
          </a:p>
          <a:p>
            <a:pPr lvl="1"/>
            <a:r>
              <a:rPr lang="en-US" altLang="ko-KR" dirty="0"/>
              <a:t>LIB</a:t>
            </a:r>
          </a:p>
          <a:p>
            <a:pPr lvl="2"/>
            <a:r>
              <a:rPr lang="en-US" altLang="ko-KR" dirty="0"/>
              <a:t>opencv_core460.lib, opencv_core460d.lib</a:t>
            </a:r>
          </a:p>
          <a:p>
            <a:pPr lvl="1"/>
            <a:r>
              <a:rPr lang="en-US" altLang="ko-KR" dirty="0"/>
              <a:t>DLL</a:t>
            </a:r>
          </a:p>
          <a:p>
            <a:pPr lvl="2"/>
            <a:r>
              <a:rPr lang="en-US" altLang="ko-KR" dirty="0"/>
              <a:t>opencv_core460.dll, opencv_core460d.dll</a:t>
            </a:r>
          </a:p>
          <a:p>
            <a:pPr lvl="1"/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Debug </a:t>
            </a:r>
            <a:r>
              <a:rPr lang="ko-KR" altLang="en-US" dirty="0"/>
              <a:t>정보가 포함되었음을 의미</a:t>
            </a:r>
            <a:r>
              <a:rPr lang="en-US" altLang="ko-KR" dirty="0"/>
              <a:t>(Debug </a:t>
            </a:r>
            <a:r>
              <a:rPr lang="ko-KR" altLang="en-US" dirty="0"/>
              <a:t>모드용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라이브러리도 동일한 형태임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en-US" altLang="ko-KR" dirty="0"/>
              <a:t> 3.0</a:t>
            </a:r>
            <a:r>
              <a:rPr lang="ko-KR" altLang="en-US" dirty="0"/>
              <a:t>버전부터는 통합라이브러리 사용</a:t>
            </a:r>
            <a:endParaRPr lang="en-US" altLang="ko-KR" dirty="0"/>
          </a:p>
          <a:p>
            <a:pPr lvl="1"/>
            <a:r>
              <a:rPr lang="en-US" altLang="ko-KR" dirty="0"/>
              <a:t>opencv_world460d.lib(Debug </a:t>
            </a:r>
            <a:r>
              <a:rPr lang="ko-KR" altLang="en-US" dirty="0"/>
              <a:t>모드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opencv_world460.lib(Release </a:t>
            </a:r>
            <a:r>
              <a:rPr lang="ko-KR" altLang="en-US" dirty="0"/>
              <a:t>모드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통합헤더</a:t>
            </a:r>
            <a:r>
              <a:rPr lang="ko-KR" altLang="en-US" dirty="0"/>
              <a:t> 파일 사용</a:t>
            </a:r>
            <a:r>
              <a:rPr lang="en-US" altLang="ko-KR" dirty="0"/>
              <a:t>: opencv.hpp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1414" y="908720"/>
            <a:ext cx="853787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두가지 방법</a:t>
            </a:r>
            <a:endParaRPr lang="en-US" altLang="ko-KR" dirty="0"/>
          </a:p>
          <a:p>
            <a:pPr lvl="1"/>
            <a:r>
              <a:rPr lang="ko-KR" altLang="en-US" dirty="0"/>
              <a:t>설치 실행파일 이용</a:t>
            </a:r>
            <a:r>
              <a:rPr lang="en-US" altLang="ko-KR" dirty="0"/>
              <a:t>,  </a:t>
            </a:r>
            <a:r>
              <a:rPr lang="ko-KR" altLang="en-US" dirty="0"/>
              <a:t>소스 코드 직접 빌드</a:t>
            </a:r>
            <a:r>
              <a:rPr lang="en-US" altLang="ko-KR" dirty="0"/>
              <a:t>(LIB, DLL)</a:t>
            </a:r>
          </a:p>
          <a:p>
            <a:r>
              <a:rPr lang="en-US" altLang="ko-KR" dirty="0"/>
              <a:t>Windows </a:t>
            </a:r>
            <a:r>
              <a:rPr lang="ko-KR" altLang="en-US" dirty="0"/>
              <a:t>용 설치 실행파일</a:t>
            </a:r>
            <a:r>
              <a:rPr lang="en-US" altLang="ko-KR" dirty="0"/>
              <a:t> download:</a:t>
            </a:r>
          </a:p>
          <a:p>
            <a:pPr lvl="1"/>
            <a:r>
              <a:rPr lang="en-US" altLang="ko-KR" u="sng" dirty="0">
                <a:hlinkClick r:id="rId3"/>
              </a:rPr>
              <a:t>https://github.com/opencv/opencv/releases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b="1" dirty="0"/>
              <a:t>opencv-4.6.0-vc14_vc15.exe (</a:t>
            </a:r>
            <a:r>
              <a:rPr lang="ko-KR" altLang="en-US" b="1" dirty="0"/>
              <a:t>여기서 사용할 버전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가장 최신 버전 </a:t>
            </a:r>
            <a:r>
              <a:rPr lang="en-US" altLang="ko-KR" dirty="0"/>
              <a:t>: </a:t>
            </a:r>
            <a:r>
              <a:rPr lang="en-US" altLang="ko-KR" b="1" dirty="0"/>
              <a:t>opencv-4.6.0-vc14_vc15.exe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http://opencv.org/releases.html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http://opencv.org</a:t>
            </a:r>
            <a:r>
              <a:rPr lang="en-US" altLang="ko-KR" dirty="0"/>
              <a:t>: Online document, tutorial </a:t>
            </a:r>
            <a:r>
              <a:rPr lang="ko-KR" altLang="en-US" dirty="0"/>
              <a:t>자료 및 최근 뉴스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API</a:t>
            </a:r>
          </a:p>
          <a:p>
            <a:pPr lvl="1"/>
            <a:r>
              <a:rPr lang="en-US" altLang="ko-KR" dirty="0" err="1"/>
              <a:t>CvPoint</a:t>
            </a:r>
            <a:r>
              <a:rPr lang="en-US" altLang="ko-KR" dirty="0"/>
              <a:t>, </a:t>
            </a:r>
            <a:r>
              <a:rPr lang="en-US" altLang="ko-KR" dirty="0" err="1"/>
              <a:t>CvScalar</a:t>
            </a:r>
            <a:r>
              <a:rPr lang="en-US" altLang="ko-KR" dirty="0"/>
              <a:t>, </a:t>
            </a:r>
            <a:r>
              <a:rPr lang="en-US" altLang="ko-KR" dirty="0" err="1"/>
              <a:t>CvMat</a:t>
            </a:r>
            <a:r>
              <a:rPr lang="en-US" altLang="ko-KR" dirty="0"/>
              <a:t>, </a:t>
            </a:r>
            <a:r>
              <a:rPr lang="en-US" altLang="ko-KR" dirty="0" err="1"/>
              <a:t>IplImage</a:t>
            </a:r>
            <a:r>
              <a:rPr lang="en-US" altLang="ko-KR" dirty="0"/>
              <a:t> </a:t>
            </a:r>
            <a:r>
              <a:rPr lang="ko-KR" altLang="en-US" dirty="0"/>
              <a:t>등 자료구조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 및 함수 지원</a:t>
            </a:r>
            <a:endParaRPr lang="en-US" altLang="ko-KR" dirty="0"/>
          </a:p>
          <a:p>
            <a:r>
              <a:rPr lang="en-US" altLang="ko-KR" dirty="0"/>
              <a:t>C++ API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DataType</a:t>
            </a:r>
            <a:r>
              <a:rPr lang="en-US" altLang="ko-KR" dirty="0"/>
              <a:t>, Point_, Point3_, Size_, </a:t>
            </a:r>
            <a:r>
              <a:rPr lang="en-US" altLang="ko-KR" dirty="0" err="1"/>
              <a:t>Rect</a:t>
            </a:r>
            <a:r>
              <a:rPr lang="en-US" altLang="ko-KR" dirty="0"/>
              <a:t>_, </a:t>
            </a:r>
            <a:r>
              <a:rPr lang="en-US" altLang="ko-KR" dirty="0" err="1"/>
              <a:t>Vec</a:t>
            </a:r>
            <a:r>
              <a:rPr lang="en-US" altLang="ko-KR" dirty="0"/>
              <a:t>, Scalar_, </a:t>
            </a:r>
            <a:r>
              <a:rPr lang="en-US" altLang="ko-KR" dirty="0" err="1"/>
              <a:t>Ptr</a:t>
            </a:r>
            <a:r>
              <a:rPr lang="en-US" altLang="ko-KR" dirty="0"/>
              <a:t>, Mat </a:t>
            </a:r>
            <a:r>
              <a:rPr lang="ko-KR" altLang="en-US" dirty="0"/>
              <a:t>등 영상 데이터 처리를 위한 다양한 템플릿 클래스와 라이브러리 함수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cv </a:t>
            </a:r>
            <a:r>
              <a:rPr lang="ko-KR" altLang="en-US" dirty="0"/>
              <a:t>네임스페이스에 구현하여 제공</a:t>
            </a:r>
            <a:endParaRPr lang="en-US" altLang="ko-KR" dirty="0"/>
          </a:p>
          <a:p>
            <a:pPr lvl="2"/>
            <a:r>
              <a:rPr lang="ko-KR" altLang="en-US" dirty="0"/>
              <a:t>메모리 관리가 용이</a:t>
            </a:r>
            <a:r>
              <a:rPr lang="en-US" altLang="ko-KR" dirty="0"/>
              <a:t>(</a:t>
            </a:r>
            <a:r>
              <a:rPr lang="ko-KR" altLang="en-US" dirty="0"/>
              <a:t>클래스에서 생성과 소멸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2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036" y="332656"/>
            <a:ext cx="8229600" cy="612304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363272" cy="3816424"/>
          </a:xfrm>
        </p:spPr>
        <p:txBody>
          <a:bodyPr>
            <a:normAutofit/>
          </a:bodyPr>
          <a:lstStyle/>
          <a:p>
            <a:r>
              <a:rPr lang="en-US" altLang="ko-KR" dirty="0"/>
              <a:t>OpenCV version 4.6.0 download</a:t>
            </a:r>
          </a:p>
          <a:p>
            <a:endParaRPr lang="en-US" altLang="ko-KR" dirty="0"/>
          </a:p>
          <a:p>
            <a:r>
              <a:rPr lang="en-US" altLang="ko-KR" dirty="0"/>
              <a:t>Step1:  opencv-4.6.0-vc14_vc15.exe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Extract </a:t>
            </a:r>
            <a:r>
              <a:rPr lang="ko-KR" altLang="en-US" dirty="0"/>
              <a:t>폴더 지정</a:t>
            </a:r>
            <a:r>
              <a:rPr lang="en-US" altLang="ko-KR" dirty="0"/>
              <a:t>:  C:\Program Files </a:t>
            </a:r>
            <a:r>
              <a:rPr lang="ko-KR" altLang="en-US" dirty="0"/>
              <a:t>에서 </a:t>
            </a:r>
            <a:r>
              <a:rPr lang="en-US" altLang="ko-KR" dirty="0"/>
              <a:t>extract</a:t>
            </a:r>
          </a:p>
          <a:p>
            <a:pPr lvl="1"/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폴더가 생성됨</a:t>
            </a:r>
            <a:r>
              <a:rPr lang="en-US" altLang="ko-KR" dirty="0"/>
              <a:t>=&gt; </a:t>
            </a:r>
            <a:r>
              <a:rPr lang="ko-KR" altLang="en-US" dirty="0"/>
              <a:t>폴더 이름을 </a:t>
            </a:r>
            <a:r>
              <a:rPr lang="en-US" altLang="ko-KR" dirty="0"/>
              <a:t>OpenCV4.6.0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en-US" altLang="ko-KR" dirty="0"/>
              <a:t>OpenCV4.6.0 </a:t>
            </a:r>
            <a:r>
              <a:rPr lang="ko-KR" altLang="en-US" dirty="0"/>
              <a:t>하위 폴더 체크해 볼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034" y="332656"/>
            <a:ext cx="8229600" cy="612304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8" y="1169368"/>
            <a:ext cx="8363272" cy="5688632"/>
          </a:xfrm>
        </p:spPr>
        <p:txBody>
          <a:bodyPr>
            <a:normAutofit/>
          </a:bodyPr>
          <a:lstStyle/>
          <a:p>
            <a:r>
              <a:rPr lang="en-US" altLang="ko-KR" dirty="0"/>
              <a:t>Step2: OpenCV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실행할 때 필요한 </a:t>
            </a:r>
            <a:r>
              <a:rPr lang="en-US" altLang="ko-KR" dirty="0"/>
              <a:t>DLL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DLL </a:t>
            </a:r>
            <a:r>
              <a:rPr lang="ko-KR" altLang="en-US" dirty="0">
                <a:solidFill>
                  <a:schemeClr val="tx1"/>
                </a:solidFill>
              </a:rPr>
              <a:t>경로 설정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ko-KR" altLang="en-US" dirty="0">
                <a:solidFill>
                  <a:schemeClr val="tx1"/>
                </a:solidFill>
              </a:rPr>
              <a:t>시스템 환경변수 </a:t>
            </a:r>
            <a:r>
              <a:rPr lang="en-US" altLang="ko-KR" dirty="0">
                <a:solidFill>
                  <a:schemeClr val="tx1"/>
                </a:solidFill>
              </a:rPr>
              <a:t>Path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DLL </a:t>
            </a:r>
            <a:r>
              <a:rPr lang="ko-KR" altLang="en-US" dirty="0">
                <a:solidFill>
                  <a:schemeClr val="tx1"/>
                </a:solidFill>
              </a:rPr>
              <a:t>폴더 경로 추가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내 </a:t>
            </a:r>
            <a:r>
              <a:rPr lang="en-US" altLang="ko-KR" dirty="0">
                <a:solidFill>
                  <a:schemeClr val="tx1"/>
                </a:solidFill>
              </a:rPr>
              <a:t>PC=&gt;</a:t>
            </a:r>
            <a:r>
              <a:rPr lang="ko-KR" altLang="en-US" dirty="0">
                <a:solidFill>
                  <a:schemeClr val="tx1"/>
                </a:solidFill>
              </a:rPr>
              <a:t>마우스 오른쪽 버튼 클릭</a:t>
            </a:r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속성선택</a:t>
            </a:r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>
                <a:solidFill>
                  <a:schemeClr val="tx1"/>
                </a:solidFill>
              </a:rPr>
              <a:t>시스템 창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고급 시스템 설정</a:t>
            </a:r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>
                <a:solidFill>
                  <a:schemeClr val="tx1"/>
                </a:solidFill>
              </a:rPr>
              <a:t>환경변수</a:t>
            </a:r>
            <a:r>
              <a:rPr lang="en-US" altLang="ko-KR" dirty="0">
                <a:solidFill>
                  <a:schemeClr val="tx1"/>
                </a:solidFill>
              </a:rPr>
              <a:t>(N) =&gt; </a:t>
            </a:r>
            <a:r>
              <a:rPr lang="ko-KR" altLang="en-US" dirty="0">
                <a:solidFill>
                  <a:schemeClr val="tx1"/>
                </a:solidFill>
              </a:rPr>
              <a:t>사용자 변수</a:t>
            </a:r>
            <a:r>
              <a:rPr lang="en-US" altLang="ko-KR" dirty="0">
                <a:solidFill>
                  <a:schemeClr val="tx1"/>
                </a:solidFill>
              </a:rPr>
              <a:t>: Path 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=&gt; </a:t>
            </a:r>
            <a:r>
              <a:rPr lang="ko-KR" altLang="en-US" dirty="0">
                <a:solidFill>
                  <a:schemeClr val="tx1"/>
                </a:solidFill>
              </a:rPr>
              <a:t>편집</a:t>
            </a:r>
            <a:r>
              <a:rPr lang="en-US" altLang="ko-KR" dirty="0">
                <a:solidFill>
                  <a:schemeClr val="tx1"/>
                </a:solidFill>
              </a:rPr>
              <a:t>(E )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/>
              <a:t>개발환경이 </a:t>
            </a:r>
            <a:r>
              <a:rPr lang="en-US" altLang="ko-KR" dirty="0"/>
              <a:t>64</a:t>
            </a:r>
            <a:r>
              <a:rPr lang="ko-KR" altLang="en-US" dirty="0"/>
              <a:t>비트인 경우 </a:t>
            </a:r>
            <a:r>
              <a:rPr lang="en-US" altLang="ko-KR" dirty="0"/>
              <a:t>Visual Studio 2019(2017)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2"/>
            <a:r>
              <a:rPr lang="ko-KR" altLang="en-US" dirty="0" err="1"/>
              <a:t>편집창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찾아보기</a:t>
            </a:r>
            <a:r>
              <a:rPr lang="en-US" altLang="ko-KR" dirty="0"/>
              <a:t>=&gt; C:\ProgramFiles\OpenCV4.6.0\build\x64\vc15\bin 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명령 프롬프트창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opencv_version</a:t>
            </a:r>
            <a:r>
              <a:rPr lang="en-US" altLang="ko-KR" dirty="0"/>
              <a:t> </a:t>
            </a:r>
            <a:r>
              <a:rPr lang="ko-KR" altLang="en-US" dirty="0"/>
              <a:t>실행하여 </a:t>
            </a:r>
            <a:r>
              <a:rPr lang="en-US" altLang="ko-KR" dirty="0"/>
              <a:t>4.6.0 </a:t>
            </a:r>
            <a:r>
              <a:rPr lang="ko-KR" altLang="en-US" dirty="0"/>
              <a:t>이 출력되 </a:t>
            </a:r>
            <a:r>
              <a:rPr lang="ko-KR" altLang="en-US" dirty="0" err="1"/>
              <a:t>는것을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4A8F52-148D-402A-A822-D635B8F5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92" y="4824536"/>
            <a:ext cx="479684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052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8640960" cy="381642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Step3:  </a:t>
            </a:r>
            <a:r>
              <a:rPr lang="ko-KR" altLang="en-US" dirty="0"/>
              <a:t> </a:t>
            </a:r>
            <a:r>
              <a:rPr lang="en-US" altLang="ko-KR" dirty="0"/>
              <a:t>Visual Studio Project</a:t>
            </a:r>
            <a:r>
              <a:rPr lang="ko-KR" altLang="en-US" dirty="0"/>
              <a:t>에 </a:t>
            </a:r>
            <a:r>
              <a:rPr lang="en-US" altLang="ko-KR" dirty="0"/>
              <a:t>OpenCV Lib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lvl="1"/>
            <a:r>
              <a:rPr lang="en-US" altLang="ko-KR" dirty="0"/>
              <a:t>Visual Studio 2019(2017) Project</a:t>
            </a:r>
            <a:r>
              <a:rPr lang="ko-KR" altLang="en-US" dirty="0"/>
              <a:t>에서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디렉터리 경로 설정</a:t>
            </a:r>
            <a:endParaRPr lang="en-US" altLang="ko-KR" dirty="0"/>
          </a:p>
          <a:p>
            <a:pPr lvl="1"/>
            <a:r>
              <a:rPr lang="en-US" altLang="ko-KR" dirty="0"/>
              <a:t>(1) 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ko-KR" altLang="en-US" dirty="0"/>
              <a:t>새  프로젝트 만들기</a:t>
            </a:r>
            <a:r>
              <a:rPr lang="en-US" altLang="ko-KR" dirty="0"/>
              <a:t>(N) =&gt;</a:t>
            </a:r>
            <a:r>
              <a:rPr lang="ko-KR" altLang="en-US" u="sng" dirty="0"/>
              <a:t>빈프로젝트</a:t>
            </a:r>
            <a:r>
              <a:rPr lang="ko-KR" altLang="en-US" dirty="0"/>
              <a:t>  선택</a:t>
            </a:r>
            <a:endParaRPr lang="en-US" altLang="ko-KR" dirty="0"/>
          </a:p>
          <a:p>
            <a:pPr lvl="2"/>
            <a:r>
              <a:rPr lang="ko-KR" altLang="en-US" dirty="0"/>
              <a:t>프로젝트 이름</a:t>
            </a:r>
            <a:r>
              <a:rPr lang="en-US" altLang="ko-KR" dirty="0"/>
              <a:t>, </a:t>
            </a:r>
            <a:r>
              <a:rPr lang="ko-KR" altLang="en-US" dirty="0"/>
              <a:t>저장위치</a:t>
            </a:r>
            <a:r>
              <a:rPr lang="en-US" altLang="ko-KR" dirty="0"/>
              <a:t>, </a:t>
            </a:r>
            <a:r>
              <a:rPr lang="ko-KR" altLang="en-US" dirty="0"/>
              <a:t>솔루션 이름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u="sng" dirty="0">
                <a:solidFill>
                  <a:srgbClr val="FF0000"/>
                </a:solidFill>
              </a:rPr>
              <a:t>(2) </a:t>
            </a:r>
            <a:r>
              <a:rPr lang="ko-KR" altLang="en-US" u="sng" dirty="0">
                <a:solidFill>
                  <a:srgbClr val="FF0000"/>
                </a:solidFill>
              </a:rPr>
              <a:t>응용프로그램 플랫폼</a:t>
            </a:r>
            <a:r>
              <a:rPr lang="en-US" altLang="ko-KR" u="sng" dirty="0">
                <a:solidFill>
                  <a:srgbClr val="FF0000"/>
                </a:solidFill>
              </a:rPr>
              <a:t>(VS):</a:t>
            </a:r>
            <a:r>
              <a:rPr lang="ko-KR" altLang="en-US" u="sng" dirty="0">
                <a:solidFill>
                  <a:srgbClr val="FF0000"/>
                </a:solidFill>
              </a:rPr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Debug x64</a:t>
            </a:r>
            <a:r>
              <a:rPr lang="ko-KR" altLang="en-US" u="sng" dirty="0">
                <a:solidFill>
                  <a:srgbClr val="FF0000"/>
                </a:solidFill>
              </a:rPr>
              <a:t>로 지정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(3) OpenCV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라이브러리 디렉터리 경로 설정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=&gt;</a:t>
            </a:r>
            <a:r>
              <a:rPr lang="ko-KR" altLang="en-US" dirty="0"/>
              <a:t> 속성</a:t>
            </a:r>
            <a:r>
              <a:rPr lang="en-US" altLang="ko-KR" dirty="0"/>
              <a:t>=&gt;</a:t>
            </a:r>
            <a:r>
              <a:rPr lang="ko-KR" altLang="en-US" dirty="0" err="1"/>
              <a:t>구성속성</a:t>
            </a:r>
            <a:r>
              <a:rPr lang="en-US" altLang="ko-KR" dirty="0"/>
              <a:t>=&gt;</a:t>
            </a:r>
            <a:r>
              <a:rPr lang="ko-KR" altLang="en-US" dirty="0" err="1"/>
              <a:t>링커</a:t>
            </a:r>
            <a:r>
              <a:rPr lang="en-US" altLang="ko-KR" dirty="0">
                <a:sym typeface="Wingdings" panose="05000000000000000000" pitchFamily="2" charset="2"/>
              </a:rPr>
              <a:t>=&gt;</a:t>
            </a:r>
            <a:r>
              <a:rPr lang="ko-KR" altLang="en-US" dirty="0">
                <a:sym typeface="Wingdings" panose="05000000000000000000" pitchFamily="2" charset="2"/>
              </a:rPr>
              <a:t>일반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en-US" altLang="ko-KR" dirty="0"/>
              <a:t>&gt;</a:t>
            </a:r>
            <a:r>
              <a:rPr lang="ko-KR" altLang="en-US" dirty="0"/>
              <a:t>추가 라이브러리 디렉터리</a:t>
            </a:r>
            <a:r>
              <a:rPr lang="en-US" altLang="ko-KR" dirty="0"/>
              <a:t>=&gt;</a:t>
            </a:r>
            <a:r>
              <a:rPr lang="ko-KR" altLang="en-US" dirty="0"/>
              <a:t>편집</a:t>
            </a:r>
            <a:r>
              <a:rPr lang="en-US" altLang="ko-KR" dirty="0"/>
              <a:t>(</a:t>
            </a:r>
            <a:r>
              <a:rPr lang="ko-KR" altLang="en-US" dirty="0"/>
              <a:t>편집 라인 오른 쪽 끝에 찾아보기 버튼 사용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C:\Program Files\OpenCV4.6.0\build\x64\vc15\lib 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C47B31-4B1C-4233-A58F-99A4ECD1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99" y="4472486"/>
            <a:ext cx="3443933" cy="2373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30E0C8-B22C-41B5-8918-C4AE105F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04993"/>
            <a:ext cx="3136125" cy="23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13405</TotalTime>
  <Words>5490</Words>
  <Application>Microsoft Office PowerPoint</Application>
  <PresentationFormat>화면 슬라이드 쇼(4:3)</PresentationFormat>
  <Paragraphs>561</Paragraphs>
  <Slides>43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돋움</vt:lpstr>
      <vt:lpstr>맑은 고딕</vt:lpstr>
      <vt:lpstr>Bookman Old Style</vt:lpstr>
      <vt:lpstr>Cambria Math</vt:lpstr>
      <vt:lpstr>Gill Sans MT</vt:lpstr>
      <vt:lpstr>Wingdings</vt:lpstr>
      <vt:lpstr>Wingdings 3</vt:lpstr>
      <vt:lpstr>원본</vt:lpstr>
      <vt:lpstr>OpenCV 설치 및 기본 사용법</vt:lpstr>
      <vt:lpstr>OpenCV 개요</vt:lpstr>
      <vt:lpstr>OpenCV 주요 라이브러리 기능</vt:lpstr>
      <vt:lpstr>OpenCV 주요 라이브러리 기능</vt:lpstr>
      <vt:lpstr>OpenCV 주요 라이브러리 파일</vt:lpstr>
      <vt:lpstr>OpenCV 설치</vt:lpstr>
      <vt:lpstr>OpenCV 설치</vt:lpstr>
      <vt:lpstr>OpenCV 설치</vt:lpstr>
      <vt:lpstr>OpenCV 설치</vt:lpstr>
      <vt:lpstr>OpenCV 설치</vt:lpstr>
      <vt:lpstr>API Concepts</vt:lpstr>
      <vt:lpstr>API Concepts</vt:lpstr>
      <vt:lpstr>API Concepts</vt:lpstr>
      <vt:lpstr>기본 클래스</vt:lpstr>
      <vt:lpstr>기본 클래스</vt:lpstr>
      <vt:lpstr>기본 클래스</vt:lpstr>
      <vt:lpstr>기본 클래스</vt:lpstr>
      <vt:lpstr>Rect 객체의 연산</vt:lpstr>
      <vt:lpstr>PowerPoint 프레젠테이션</vt:lpstr>
      <vt:lpstr>기본 클래스</vt:lpstr>
      <vt:lpstr>기본 클래스</vt:lpstr>
      <vt:lpstr>기본 클래스</vt:lpstr>
      <vt:lpstr>Mat 클래스</vt:lpstr>
      <vt:lpstr>Mat 클래스</vt:lpstr>
      <vt:lpstr>PowerPoint 프레젠테이션</vt:lpstr>
      <vt:lpstr>Mat 객체 메서드 및 자료형 depth</vt:lpstr>
      <vt:lpstr>PowerPoint 프레젠테이션</vt:lpstr>
      <vt:lpstr>Mat 클래스</vt:lpstr>
      <vt:lpstr>Mat 클래스 연산자</vt:lpstr>
      <vt:lpstr>영상 파일 처리</vt:lpstr>
      <vt:lpstr>영상 파일 처리</vt:lpstr>
      <vt:lpstr>영상 불러오고 띄우고 저장하기</vt:lpstr>
      <vt:lpstr>간단한 영상 처리</vt:lpstr>
      <vt:lpstr>간단한 영상 처리</vt:lpstr>
      <vt:lpstr>실습</vt:lpstr>
      <vt:lpstr>영상 위에 그리기</vt:lpstr>
      <vt:lpstr>관심 영역 정의(ROI)</vt:lpstr>
      <vt:lpstr>cv::Mat 구조체 살펴보기</vt:lpstr>
      <vt:lpstr>cv::Mat 구조체 살펴보기</vt:lpstr>
      <vt:lpstr>실습: 5개 영상을 5개의 창을 만들어 차례로 출력하시오</vt:lpstr>
      <vt:lpstr>비디오 파일 재생</vt:lpstr>
      <vt:lpstr>속성 시트 사용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설치 및 기본 사용법</dc:title>
  <dc:creator>USER</dc:creator>
  <cp:lastModifiedBy>Windows 사용자</cp:lastModifiedBy>
  <cp:revision>330</cp:revision>
  <cp:lastPrinted>2015-09-08T01:35:22Z</cp:lastPrinted>
  <dcterms:created xsi:type="dcterms:W3CDTF">2015-08-06T04:54:20Z</dcterms:created>
  <dcterms:modified xsi:type="dcterms:W3CDTF">2022-09-03T03:02:17Z</dcterms:modified>
</cp:coreProperties>
</file>