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717273"/>
    <a:srgbClr val="5FB4E6"/>
    <a:srgbClr val="0047BB"/>
    <a:srgbClr val="0033FF"/>
    <a:srgbClr val="103F74"/>
    <a:srgbClr val="B5D3F5"/>
    <a:srgbClr val="A7265C"/>
    <a:srgbClr val="A8A9AD"/>
    <a:srgbClr val="0C2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A79EC-4D36-4FC1-B81D-BB24D797C14C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9D81F-11B7-458F-B8DB-3F84825B0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9D81F-11B7-458F-B8DB-3F84825B085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3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rgbClr val="0C2E86"/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rgbClr val="034EA2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5FB4E6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rgbClr val="717273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51" y="24382"/>
            <a:ext cx="1605111" cy="14177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-26988"/>
            <a:ext cx="7793037" cy="11430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00113" y="1700213"/>
            <a:ext cx="7772400" cy="4114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BF326-F59D-46A2-B304-BE06EFE68B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40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 dirty="0">
              <a:effectLst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2583E1-AAAD-4D84-ACC2-1A3ABC7DACB5}" type="datetimeFigureOut">
              <a:rPr lang="ko-KR" altLang="en-US" smtClean="0"/>
              <a:pPr/>
              <a:t>2021-09-01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rgbClr val="0C2E86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11921F6-F206-42AD-8A20-C39A6D0F3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665" y="4221088"/>
            <a:ext cx="430887" cy="259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ko-KR" sz="1600" baseline="0" dirty="0" smtClean="0">
                <a:ln>
                  <a:noFill/>
                </a:ln>
                <a:solidFill>
                  <a:srgbClr val="103F74"/>
                </a:solidFill>
                <a:effectLst>
                  <a:glow rad="12700">
                    <a:srgbClr val="A7265C">
                      <a:alpha val="25000"/>
                    </a:srgbClr>
                  </a:glow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+mn-ea"/>
              </a:rPr>
              <a:t>Virtual Reality</a:t>
            </a:r>
            <a:endParaRPr lang="ko-KR" altLang="en-US" sz="1600" baseline="0" dirty="0">
              <a:ln>
                <a:noFill/>
              </a:ln>
              <a:solidFill>
                <a:srgbClr val="103F74"/>
              </a:solidFill>
              <a:effectLst>
                <a:glow rad="12700">
                  <a:srgbClr val="A7265C">
                    <a:alpha val="25000"/>
                  </a:srgbClr>
                </a:glow>
                <a:reflection blurRad="6350" stA="55000" endA="300" endPos="45500" dir="5400000" sy="-100000" algn="bl" rotWithShape="0"/>
              </a:effectLst>
              <a:latin typeface="Broadway" pitchFamily="82" charset="0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15" y="6049325"/>
            <a:ext cx="1729110" cy="684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effectLst>
            <a:outerShdw blurRad="50800" dist="50800" dir="5400000" sx="42000" sy="42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endParaRPr lang="en-US" altLang="ko-KR" sz="2000" dirty="0" smtClean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  <a:p>
            <a:endParaRPr lang="en-US" altLang="ko-KR" sz="2000" dirty="0" smtClean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  <a:p>
            <a:r>
              <a:rPr lang="en-US" altLang="ko-KR" sz="2000" b="1" dirty="0" smtClean="0">
                <a:effectLst>
                  <a:reflection blurRad="6350" stA="55000" endA="300" endPos="45500" dir="5400000" sy="-100000" algn="bl" rotWithShape="0"/>
                </a:effectLst>
                <a:latin typeface="+mn-ea"/>
              </a:rPr>
              <a:t>Jin-Mo Kim</a:t>
            </a:r>
          </a:p>
          <a:p>
            <a:r>
              <a:rPr lang="en-US" altLang="ko-KR" sz="1600" i="1" dirty="0" smtClean="0">
                <a:effectLst>
                  <a:reflection blurRad="6350" stA="55000" endA="300" endPos="45500" dir="5400000" sy="-100000" algn="bl" rotWithShape="0"/>
                </a:effectLst>
              </a:rPr>
              <a:t>jinmo.kim@hansung.ac.kr</a:t>
            </a:r>
            <a:endParaRPr lang="ko-KR" altLang="en-US" sz="1600" i="1" dirty="0">
              <a:effectLst>
                <a:reflection blurRad="6350" stA="55000" endA="300" endPos="45500" dir="5400000" sy="-100000" algn="bl" rotWithShape="0"/>
              </a:effectLst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인터랙티브</a:t>
            </a:r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콘텐츠 기초</a:t>
            </a:r>
            <a: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ko-KR" sz="2400" b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(Chapter </a:t>
            </a:r>
            <a:r>
              <a:rPr lang="en-US" altLang="ko-KR" sz="2400" b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3)</a:t>
            </a:r>
            <a:endParaRPr lang="ko-KR" altLang="en-US" sz="2400" b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~ else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조건이 </a:t>
            </a:r>
            <a:r>
              <a:rPr lang="ko-KR" altLang="en-US" dirty="0"/>
              <a:t>맞지 않을 때</a:t>
            </a:r>
            <a:r>
              <a:rPr lang="en-US" altLang="ko-KR" dirty="0"/>
              <a:t>, </a:t>
            </a:r>
            <a:r>
              <a:rPr lang="ko-KR" altLang="en-US" dirty="0"/>
              <a:t>실행할 수 있는 구문을 추가할 수 있다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5776" y="247721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Start ()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= 1;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if (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== 1)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("1");</a:t>
            </a:r>
          </a:p>
          <a:p>
            <a:r>
              <a:rPr lang="en-US" altLang="ko-KR" sz="1400" dirty="0">
                <a:latin typeface="+mn-ea"/>
              </a:rPr>
              <a:t>	}else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("not 1");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9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~ </a:t>
            </a:r>
            <a:r>
              <a:rPr lang="en-US" altLang="ko-KR" dirty="0" smtClean="0"/>
              <a:t>else if ~ else </a:t>
            </a:r>
          </a:p>
          <a:p>
            <a:pPr lvl="1"/>
            <a:r>
              <a:rPr lang="ko-KR" altLang="en-US" dirty="0" smtClean="0"/>
              <a:t>조건이 </a:t>
            </a:r>
            <a:r>
              <a:rPr lang="ko-KR" altLang="en-US" dirty="0"/>
              <a:t>맞지 않을 때</a:t>
            </a:r>
            <a:r>
              <a:rPr lang="en-US" altLang="ko-KR" dirty="0"/>
              <a:t>, </a:t>
            </a:r>
            <a:r>
              <a:rPr lang="ko-KR" altLang="en-US" dirty="0"/>
              <a:t>실행할 수 있는 구문을 추가할 수 있다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5776" y="247721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Start ()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= 1;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if (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== 1)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("1");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} else if(</a:t>
            </a:r>
            <a:r>
              <a:rPr lang="en-US" altLang="ko-KR" sz="1400" dirty="0" err="1" smtClean="0">
                <a:latin typeface="+mn-ea"/>
              </a:rPr>
              <a:t>num</a:t>
            </a:r>
            <a:r>
              <a:rPr lang="en-US" altLang="ko-KR" sz="1400" dirty="0" smtClean="0">
                <a:latin typeface="+mn-ea"/>
              </a:rPr>
              <a:t> == 2){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D</a:t>
            </a:r>
            <a:r>
              <a:rPr lang="en-US" altLang="ko-KR" sz="1400" dirty="0" err="1" smtClean="0">
                <a:latin typeface="+mn-ea"/>
              </a:rPr>
              <a:t>ebug.Log</a:t>
            </a:r>
            <a:r>
              <a:rPr lang="en-US" altLang="ko-KR" sz="1400" dirty="0" smtClean="0">
                <a:latin typeface="+mn-ea"/>
              </a:rPr>
              <a:t>(“2");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else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("not 1");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0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조건에 일치한다면 같은 처리를 반복한다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switch ~ case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</a:t>
            </a:r>
            <a:r>
              <a:rPr lang="ko-KR" altLang="en-US" dirty="0"/>
              <a:t>값을 보고 </a:t>
            </a:r>
            <a:r>
              <a:rPr lang="en-US" altLang="ko-KR" dirty="0"/>
              <a:t>case </a:t>
            </a:r>
            <a:r>
              <a:rPr lang="ko-KR" altLang="en-US" dirty="0"/>
              <a:t>중 일치하는 것을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85293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Start ()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= 1;</a:t>
            </a:r>
          </a:p>
          <a:p>
            <a:r>
              <a:rPr lang="en-US" altLang="ko-KR" sz="1400" dirty="0">
                <a:latin typeface="+mn-ea"/>
              </a:rPr>
              <a:t>	switch (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) {</a:t>
            </a:r>
          </a:p>
          <a:p>
            <a:r>
              <a:rPr lang="en-US" altLang="ko-KR" sz="1400" dirty="0">
                <a:latin typeface="+mn-ea"/>
              </a:rPr>
              <a:t>	case 0: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("0");</a:t>
            </a:r>
          </a:p>
          <a:p>
            <a:r>
              <a:rPr lang="en-US" altLang="ko-KR" sz="1400" dirty="0">
                <a:latin typeface="+mn-ea"/>
              </a:rPr>
              <a:t>		break;</a:t>
            </a:r>
          </a:p>
          <a:p>
            <a:r>
              <a:rPr lang="en-US" altLang="ko-KR" sz="1400" dirty="0">
                <a:latin typeface="+mn-ea"/>
              </a:rPr>
              <a:t>	case 1: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("1");</a:t>
            </a:r>
          </a:p>
          <a:p>
            <a:r>
              <a:rPr lang="en-US" altLang="ko-KR" sz="1400" dirty="0">
                <a:latin typeface="+mn-ea"/>
              </a:rPr>
              <a:t>		break;</a:t>
            </a:r>
          </a:p>
          <a:p>
            <a:r>
              <a:rPr lang="en-US" altLang="ko-KR" sz="1400" dirty="0">
                <a:latin typeface="+mn-ea"/>
              </a:rPr>
              <a:t>	default: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("0</a:t>
            </a:r>
            <a:r>
              <a:rPr lang="ko-KR" altLang="en-US" sz="1400" dirty="0">
                <a:latin typeface="+mn-ea"/>
              </a:rPr>
              <a:t>도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도 </a:t>
            </a:r>
            <a:r>
              <a:rPr lang="ko-KR" altLang="en-US" sz="1400" dirty="0" smtClean="0">
                <a:latin typeface="+mn-ea"/>
              </a:rPr>
              <a:t>아님</a:t>
            </a:r>
            <a:r>
              <a:rPr lang="en-US" altLang="ko-KR" sz="1400" dirty="0" smtClean="0">
                <a:latin typeface="+mn-ea"/>
              </a:rPr>
              <a:t>");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	break;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 smtClean="0">
                <a:latin typeface="+mn-ea"/>
              </a:rPr>
              <a:t>}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01008"/>
            <a:ext cx="3414713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</a:t>
            </a:r>
            <a:r>
              <a:rPr lang="ko-KR" altLang="en-US" dirty="0"/>
              <a:t>처리를 반복할 때 사용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5206" y="2367837"/>
            <a:ext cx="4120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for(</a:t>
            </a:r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변수의 초기값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; </a:t>
            </a:r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실행조건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; </a:t>
            </a:r>
            <a:r>
              <a:rPr lang="ko-KR" altLang="en-US" dirty="0" err="1" smtClean="0">
                <a:latin typeface="+mn-ea"/>
                <a:cs typeface="함초롬바탕" panose="02030604000101010101" pitchFamily="18" charset="-127"/>
              </a:rPr>
              <a:t>변화값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) {</a:t>
            </a:r>
          </a:p>
          <a:p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	</a:t>
            </a:r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실행될 처리</a:t>
            </a:r>
            <a:endParaRPr lang="en-US" altLang="ko-KR" dirty="0" smtClean="0"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}</a:t>
            </a:r>
            <a:endParaRPr lang="ko-KR" altLang="en-US" dirty="0"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057" y="26033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+mn-ea"/>
                <a:cs typeface="함초롬바탕" panose="02030604000101010101" pitchFamily="18" charset="-127"/>
              </a:rPr>
              <a:t>기본형</a:t>
            </a:r>
            <a:endParaRPr lang="ko-KR" altLang="en-US" sz="2400" b="1" dirty="0"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5206" y="3429000"/>
            <a:ext cx="274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for(</a:t>
            </a:r>
            <a:r>
              <a:rPr lang="en-US" altLang="ko-KR" dirty="0" err="1" smtClean="0">
                <a:latin typeface="+mn-ea"/>
                <a:cs typeface="함초롬바탕" panose="02030604000101010101" pitchFamily="18" charset="-127"/>
              </a:rPr>
              <a:t>int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atin typeface="+mn-ea"/>
                <a:cs typeface="함초롬바탕" panose="02030604000101010101" pitchFamily="18" charset="-127"/>
              </a:rPr>
              <a:t>i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 = 0; </a:t>
            </a:r>
            <a:r>
              <a:rPr lang="en-US" altLang="ko-KR" dirty="0" err="1" smtClean="0">
                <a:latin typeface="+mn-ea"/>
                <a:cs typeface="함초롬바탕" panose="02030604000101010101" pitchFamily="18" charset="-127"/>
              </a:rPr>
              <a:t>i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&lt;10; </a:t>
            </a:r>
            <a:r>
              <a:rPr lang="en-US" altLang="ko-KR" dirty="0" err="1" smtClean="0">
                <a:latin typeface="+mn-ea"/>
                <a:cs typeface="함초롬바탕" panose="02030604000101010101" pitchFamily="18" charset="-127"/>
              </a:rPr>
              <a:t>i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++) {</a:t>
            </a:r>
          </a:p>
          <a:p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	</a:t>
            </a:r>
            <a:r>
              <a:rPr lang="en-US" altLang="ko-KR" dirty="0" err="1" smtClean="0">
                <a:latin typeface="+mn-ea"/>
                <a:cs typeface="함초롬바탕" panose="02030604000101010101" pitchFamily="18" charset="-127"/>
              </a:rPr>
              <a:t>Debug.Log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(</a:t>
            </a:r>
            <a:r>
              <a:rPr lang="en-US" altLang="ko-KR" dirty="0" err="1" smtClean="0">
                <a:latin typeface="+mn-ea"/>
                <a:cs typeface="함초롬바탕" panose="02030604000101010101" pitchFamily="18" charset="-127"/>
              </a:rPr>
              <a:t>i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);</a:t>
            </a:r>
          </a:p>
          <a:p>
            <a:r>
              <a:rPr lang="en-US" altLang="ko-KR" dirty="0">
                <a:latin typeface="+mn-ea"/>
                <a:cs typeface="함초롬바탕" panose="02030604000101010101" pitchFamily="18" charset="-127"/>
              </a:rPr>
              <a:t>}</a:t>
            </a:r>
            <a:endParaRPr lang="ko-KR" altLang="en-US" dirty="0"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057" y="363051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  <a:cs typeface="함초롬바탕" panose="02030604000101010101" pitchFamily="18" charset="-127"/>
              </a:rPr>
              <a:t>ex)</a:t>
            </a:r>
            <a:endParaRPr lang="ko-KR" altLang="en-US" sz="2400" b="1" dirty="0"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4283" y="4711890"/>
            <a:ext cx="419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n-ea"/>
                <a:cs typeface="함초롬돋움" panose="020B0604000101010101" pitchFamily="50" charset="-127"/>
              </a:rPr>
              <a:t>i</a:t>
            </a:r>
            <a:r>
              <a:rPr lang="ko-KR" altLang="en-US" sz="1200" dirty="0" smtClean="0">
                <a:latin typeface="+mn-ea"/>
                <a:cs typeface="함초롬돋움" panose="020B0604000101010101" pitchFamily="50" charset="-127"/>
              </a:rPr>
              <a:t>의 초기값은 </a:t>
            </a:r>
            <a:r>
              <a:rPr lang="en-US" altLang="ko-KR" sz="1200" dirty="0" smtClean="0">
                <a:latin typeface="+mn-ea"/>
                <a:cs typeface="함초롬돋움" panose="020B0604000101010101" pitchFamily="50" charset="-127"/>
              </a:rPr>
              <a:t>0</a:t>
            </a:r>
            <a:r>
              <a:rPr lang="ko-KR" altLang="en-US" sz="1200" dirty="0" smtClean="0">
                <a:latin typeface="+mn-ea"/>
                <a:cs typeface="함초롬돋움" panose="020B0604000101010101" pitchFamily="50" charset="-127"/>
              </a:rPr>
              <a:t>이다</a:t>
            </a:r>
            <a:r>
              <a:rPr lang="en-US" altLang="ko-KR" sz="1200" dirty="0" smtClean="0">
                <a:latin typeface="+mn-ea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sz="1200" dirty="0" err="1" smtClean="0">
                <a:latin typeface="+mn-ea"/>
                <a:cs typeface="함초롬돋움" panose="020B0604000101010101" pitchFamily="50" charset="-127"/>
              </a:rPr>
              <a:t>i</a:t>
            </a:r>
            <a:r>
              <a:rPr lang="ko-KR" altLang="en-US" sz="1200" dirty="0" smtClean="0">
                <a:latin typeface="+mn-ea"/>
                <a:cs typeface="함초롬돋움" panose="020B0604000101010101" pitchFamily="50" charset="-127"/>
              </a:rPr>
              <a:t>가 </a:t>
            </a:r>
            <a:r>
              <a:rPr lang="en-US" altLang="ko-KR" sz="1200" dirty="0" smtClean="0">
                <a:latin typeface="+mn-ea"/>
                <a:cs typeface="함초롬돋움" panose="020B0604000101010101" pitchFamily="50" charset="-127"/>
              </a:rPr>
              <a:t>10</a:t>
            </a:r>
            <a:r>
              <a:rPr lang="ko-KR" altLang="en-US" sz="1200" dirty="0" smtClean="0">
                <a:latin typeface="+mn-ea"/>
                <a:cs typeface="함초롬돋움" panose="020B0604000101010101" pitchFamily="50" charset="-127"/>
              </a:rPr>
              <a:t>보다 작으면 </a:t>
            </a:r>
            <a:r>
              <a:rPr lang="en-US" altLang="ko-KR" sz="1200" dirty="0" err="1" smtClean="0">
                <a:latin typeface="+mn-ea"/>
                <a:cs typeface="함초롬돋움" panose="020B0604000101010101" pitchFamily="50" charset="-127"/>
              </a:rPr>
              <a:t>i</a:t>
            </a:r>
            <a:r>
              <a:rPr lang="ko-KR" altLang="en-US" sz="1200" dirty="0" smtClean="0">
                <a:latin typeface="+mn-ea"/>
                <a:cs typeface="함초롬돋움" panose="020B0604000101010101" pitchFamily="50" charset="-127"/>
              </a:rPr>
              <a:t>의 값을 출력하고 </a:t>
            </a:r>
            <a:r>
              <a:rPr lang="en-US" altLang="ko-KR" sz="1200" dirty="0" err="1" smtClean="0">
                <a:latin typeface="+mn-ea"/>
                <a:cs typeface="함초롬돋움" panose="020B0604000101010101" pitchFamily="50" charset="-127"/>
              </a:rPr>
              <a:t>i</a:t>
            </a:r>
            <a:r>
              <a:rPr lang="ko-KR" altLang="en-US" sz="1200" dirty="0" err="1" smtClean="0">
                <a:latin typeface="+mn-ea"/>
                <a:cs typeface="함초롬돋움" panose="020B0604000101010101" pitchFamily="50" charset="-127"/>
              </a:rPr>
              <a:t>를</a:t>
            </a:r>
            <a:r>
              <a:rPr lang="ko-KR" altLang="en-US" sz="1200" dirty="0" smtClean="0">
                <a:latin typeface="+mn-ea"/>
                <a:cs typeface="함초롬돋움" panose="020B0604000101010101" pitchFamily="50" charset="-127"/>
              </a:rPr>
              <a:t> 하나 증가 시켜라</a:t>
            </a:r>
            <a:endParaRPr lang="en-US" altLang="ko-KR" sz="1200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i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==10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이면 이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반복문은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 실행되지 않는다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</p:txBody>
      </p:sp>
      <p:cxnSp>
        <p:nvCxnSpPr>
          <p:cNvPr id="12" name="직선 화살표 연결선 11"/>
          <p:cNvCxnSpPr>
            <a:stCxn id="8" idx="2"/>
          </p:cNvCxnSpPr>
          <p:nvPr/>
        </p:nvCxnSpPr>
        <p:spPr>
          <a:xfrm>
            <a:off x="4089140" y="4352330"/>
            <a:ext cx="413336" cy="3972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8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</a:t>
            </a:r>
            <a:r>
              <a:rPr lang="ko-KR" altLang="en-US" dirty="0"/>
              <a:t>처리를 반복할 때 사용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2641207"/>
            <a:ext cx="2468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for(</a:t>
            </a:r>
            <a:r>
              <a:rPr lang="en-US" altLang="ko-KR" sz="1600" dirty="0" err="1" smtClean="0">
                <a:latin typeface="+mn-ea"/>
                <a:cs typeface="함초롬바탕" panose="02030604000101010101" pitchFamily="18" charset="-127"/>
              </a:rPr>
              <a:t>int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1600" dirty="0" err="1" smtClean="0">
                <a:latin typeface="+mn-ea"/>
                <a:cs typeface="함초롬바탕" panose="02030604000101010101" pitchFamily="18" charset="-127"/>
              </a:rPr>
              <a:t>i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 = 0; </a:t>
            </a:r>
            <a:r>
              <a:rPr lang="en-US" altLang="ko-KR" sz="1600" dirty="0" err="1" smtClean="0">
                <a:latin typeface="+mn-ea"/>
                <a:cs typeface="함초롬바탕" panose="02030604000101010101" pitchFamily="18" charset="-127"/>
              </a:rPr>
              <a:t>i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&lt;10; </a:t>
            </a:r>
            <a:r>
              <a:rPr lang="en-US" altLang="ko-KR" sz="1600" dirty="0" err="1" smtClean="0">
                <a:latin typeface="+mn-ea"/>
                <a:cs typeface="함초롬바탕" panose="02030604000101010101" pitchFamily="18" charset="-127"/>
              </a:rPr>
              <a:t>i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++) {</a:t>
            </a:r>
          </a:p>
          <a:p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	</a:t>
            </a:r>
            <a:r>
              <a:rPr lang="en-US" altLang="ko-KR" sz="1600" dirty="0" err="1" smtClean="0">
                <a:latin typeface="+mn-ea"/>
                <a:cs typeface="함초롬바탕" panose="02030604000101010101" pitchFamily="18" charset="-127"/>
              </a:rPr>
              <a:t>Debug.Log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(</a:t>
            </a:r>
            <a:r>
              <a:rPr lang="en-US" altLang="ko-KR" sz="1600" dirty="0" err="1" smtClean="0">
                <a:latin typeface="+mn-ea"/>
                <a:cs typeface="함초롬바탕" panose="02030604000101010101" pitchFamily="18" charset="-127"/>
              </a:rPr>
              <a:t>i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);</a:t>
            </a:r>
          </a:p>
          <a:p>
            <a:r>
              <a:rPr lang="en-US" altLang="ko-KR" sz="1600" dirty="0">
                <a:latin typeface="+mn-ea"/>
                <a:cs typeface="함초롬바탕" panose="02030604000101010101" pitchFamily="18" charset="-127"/>
              </a:rPr>
              <a:t>}</a:t>
            </a:r>
            <a:endParaRPr lang="ko-KR" altLang="en-US" sz="1600" dirty="0">
              <a:latin typeface="+mn-ea"/>
              <a:cs typeface="함초롬바탕" panose="02030604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87824" y="3149038"/>
            <a:ext cx="1272784" cy="2373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32" y="2335113"/>
            <a:ext cx="4715503" cy="28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여러 개의 값을 넣을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값이 있는 곳에는 각각 주소가 </a:t>
            </a:r>
            <a:r>
              <a:rPr lang="ko-KR" altLang="en-US" dirty="0" smtClean="0"/>
              <a:t>부여된다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주소로 저장된 값을 불러올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하나의 배열에는 하나의 </a:t>
            </a:r>
            <a:r>
              <a:rPr lang="ko-KR" altLang="en-US" dirty="0" smtClean="0"/>
              <a:t>변수형</a:t>
            </a:r>
            <a:endParaRPr lang="en-US" altLang="ko-KR" dirty="0" smtClean="0"/>
          </a:p>
          <a:p>
            <a:r>
              <a:rPr lang="ko-KR" altLang="en-US" dirty="0"/>
              <a:t>배열의 가장 첫 번째 칸은 </a:t>
            </a:r>
            <a:r>
              <a:rPr lang="en-US" altLang="ko-KR" b="1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/>
              <a:t>작성할 때는 변수형</a:t>
            </a:r>
            <a:r>
              <a:rPr lang="en-US" altLang="ko-KR" dirty="0"/>
              <a:t>[]   ex) </a:t>
            </a:r>
            <a:r>
              <a:rPr lang="en-US" altLang="ko-KR" dirty="0" err="1"/>
              <a:t>int</a:t>
            </a:r>
            <a:r>
              <a:rPr lang="en-US" altLang="ko-KR" dirty="0"/>
              <a:t> array[5]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05064"/>
            <a:ext cx="4004667" cy="164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배열 선언하는 방법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선언과 </a:t>
            </a:r>
            <a:r>
              <a:rPr lang="ko-KR" altLang="en-US" dirty="0"/>
              <a:t>동시에 값을 넣어준다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배열 선언하는 방법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/>
              <a:t>배열을 선언 후 나중에 값을 넣어준다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347864" y="21464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n-ea"/>
              </a:rPr>
              <a:t>    void Start () {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[] </a:t>
            </a:r>
            <a:r>
              <a:rPr lang="en-US" altLang="ko-KR" sz="1400" dirty="0" err="1">
                <a:latin typeface="+mn-ea"/>
              </a:rPr>
              <a:t>arr</a:t>
            </a:r>
            <a:r>
              <a:rPr lang="en-US" altLang="ko-KR" sz="1400" dirty="0">
                <a:latin typeface="+mn-ea"/>
              </a:rPr>
              <a:t> = { 123, 234, 345 };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for (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 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 = 0; 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 &lt; </a:t>
            </a:r>
            <a:r>
              <a:rPr lang="en-US" altLang="ko-KR" sz="1400" dirty="0" err="1">
                <a:latin typeface="+mn-ea"/>
              </a:rPr>
              <a:t>arr.Length</a:t>
            </a:r>
            <a:r>
              <a:rPr lang="en-US" altLang="ko-KR" sz="1400" dirty="0">
                <a:latin typeface="+mn-ea"/>
              </a:rPr>
              <a:t>; 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++) {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    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 (</a:t>
            </a:r>
            <a:r>
              <a:rPr lang="en-US" altLang="ko-KR" sz="1400" dirty="0" err="1">
                <a:latin typeface="+mn-ea"/>
              </a:rPr>
              <a:t>arr</a:t>
            </a:r>
            <a:r>
              <a:rPr lang="en-US" altLang="ko-KR" sz="1400" dirty="0">
                <a:latin typeface="+mn-ea"/>
              </a:rPr>
              <a:t>[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]);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}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} 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2368" y="450912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 </a:t>
            </a:r>
            <a:r>
              <a:rPr lang="en-US" altLang="ko-KR" sz="1400" dirty="0">
                <a:latin typeface="+mn-ea"/>
              </a:rPr>
              <a:t>   void Start () {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[] </a:t>
            </a:r>
            <a:r>
              <a:rPr lang="en-US" altLang="ko-KR" sz="1400" dirty="0" err="1">
                <a:latin typeface="+mn-ea"/>
              </a:rPr>
              <a:t>arr</a:t>
            </a:r>
            <a:r>
              <a:rPr lang="en-US" altLang="ko-KR" sz="1400" dirty="0">
                <a:latin typeface="+mn-ea"/>
              </a:rPr>
              <a:t> = new 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[5</a:t>
            </a:r>
            <a:r>
              <a:rPr lang="en-US" altLang="ko-KR" sz="1400" dirty="0" smtClean="0">
                <a:latin typeface="+mn-ea"/>
              </a:rPr>
              <a:t>];</a:t>
            </a:r>
          </a:p>
          <a:p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 (</a:t>
            </a:r>
            <a:r>
              <a:rPr lang="en-US" altLang="ko-KR" sz="1400" dirty="0" err="1">
                <a:latin typeface="+mn-ea"/>
              </a:rPr>
              <a:t>arr</a:t>
            </a:r>
            <a:r>
              <a:rPr lang="en-US" altLang="ko-KR" sz="1400" dirty="0">
                <a:latin typeface="+mn-ea"/>
              </a:rPr>
              <a:t> [0]);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arr</a:t>
            </a:r>
            <a:r>
              <a:rPr lang="en-US" altLang="ko-KR" sz="1400" dirty="0">
                <a:latin typeface="+mn-ea"/>
              </a:rPr>
              <a:t> [0] = 32;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 (</a:t>
            </a:r>
            <a:r>
              <a:rPr lang="en-US" altLang="ko-KR" sz="1400" dirty="0" err="1">
                <a:latin typeface="+mn-ea"/>
              </a:rPr>
              <a:t>arr</a:t>
            </a:r>
            <a:r>
              <a:rPr lang="en-US" altLang="ko-KR" sz="1400" dirty="0">
                <a:latin typeface="+mn-ea"/>
              </a:rPr>
              <a:t> [0]);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}  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0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배열의 특성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배열의 값을 대입할 수도 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9752" y="241333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+mn-ea"/>
              </a:rPr>
              <a:t>void </a:t>
            </a:r>
            <a:r>
              <a:rPr lang="en-US" altLang="ko-KR" dirty="0">
                <a:latin typeface="+mn-ea"/>
              </a:rPr>
              <a:t>Start () {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[] arr1 = { 1, 2, 3, 4, 5 };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[] arr2 = new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[5];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arr2 = arr1;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Debug.Log</a:t>
            </a:r>
            <a:r>
              <a:rPr lang="en-US" altLang="ko-KR" dirty="0">
                <a:latin typeface="+mn-ea"/>
              </a:rPr>
              <a:t> (arr2 [0]);</a:t>
            </a:r>
          </a:p>
          <a:p>
            <a:r>
              <a:rPr lang="en-US" altLang="ko-KR" dirty="0" smtClean="0">
                <a:latin typeface="+mn-ea"/>
              </a:rPr>
              <a:t>}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55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foreach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smtClean="0"/>
              <a:t>배열의 </a:t>
            </a:r>
            <a:r>
              <a:rPr lang="ko-KR" altLang="en-US" dirty="0"/>
              <a:t>모든 요소를 표시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4600" y="2276872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void </a:t>
            </a:r>
            <a:r>
              <a:rPr lang="en-US" altLang="ko-KR" sz="1600" dirty="0">
                <a:latin typeface="+mn-ea"/>
              </a:rPr>
              <a:t>Start () {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[] </a:t>
            </a:r>
            <a:r>
              <a:rPr lang="en-US" altLang="ko-KR" sz="1600" dirty="0" err="1">
                <a:latin typeface="+mn-ea"/>
              </a:rPr>
              <a:t>arr</a:t>
            </a:r>
            <a:r>
              <a:rPr lang="en-US" altLang="ko-KR" sz="1600" dirty="0">
                <a:latin typeface="+mn-ea"/>
              </a:rPr>
              <a:t> = { 1, 2, 3, 4, 5 };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foreach</a:t>
            </a:r>
            <a:r>
              <a:rPr lang="en-US" altLang="ko-KR" sz="1600" dirty="0">
                <a:latin typeface="+mn-ea"/>
              </a:rPr>
              <a:t> 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in </a:t>
            </a:r>
            <a:r>
              <a:rPr lang="en-US" altLang="ko-KR" sz="1600" dirty="0" err="1">
                <a:latin typeface="+mn-ea"/>
              </a:rPr>
              <a:t>arr</a:t>
            </a:r>
            <a:r>
              <a:rPr lang="en-US" altLang="ko-KR" sz="1600" dirty="0">
                <a:latin typeface="+mn-ea"/>
              </a:rPr>
              <a:t>) {</a:t>
            </a:r>
          </a:p>
          <a:p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Debug.Log</a:t>
            </a:r>
            <a:r>
              <a:rPr lang="en-US" altLang="ko-KR" sz="1600" dirty="0">
                <a:latin typeface="+mn-ea"/>
              </a:rPr>
              <a:t> (</a:t>
            </a:r>
            <a:r>
              <a:rPr lang="en-US" altLang="ko-KR" sz="1600" dirty="0" err="1">
                <a:latin typeface="+mn-ea"/>
              </a:rPr>
              <a:t>arr</a:t>
            </a:r>
            <a:r>
              <a:rPr lang="en-US" altLang="ko-KR" sz="1600" dirty="0">
                <a:latin typeface="+mn-ea"/>
              </a:rPr>
              <a:t> [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]);</a:t>
            </a:r>
          </a:p>
          <a:p>
            <a:r>
              <a:rPr lang="en-US" altLang="ko-KR" sz="1600" dirty="0">
                <a:latin typeface="+mn-ea"/>
              </a:rPr>
              <a:t>	}</a:t>
            </a:r>
          </a:p>
          <a:p>
            <a:r>
              <a:rPr lang="en-US" altLang="ko-KR" sz="1600" dirty="0" smtClean="0">
                <a:latin typeface="+mn-ea"/>
              </a:rPr>
              <a:t>}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4428484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유니티에서는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6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foreach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더 간편하게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값을 표시할 수 있다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4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형 변수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vector2, </a:t>
            </a:r>
            <a:r>
              <a:rPr lang="en-US" altLang="ko-KR" dirty="0" smtClean="0"/>
              <a:t>vector3</a:t>
            </a:r>
          </a:p>
          <a:p>
            <a:pPr lvl="1"/>
            <a:r>
              <a:rPr lang="en-US" altLang="ko-KR" dirty="0" smtClean="0"/>
              <a:t>2D</a:t>
            </a:r>
            <a:r>
              <a:rPr lang="en-US" altLang="ko-KR" dirty="0"/>
              <a:t>, 3D</a:t>
            </a:r>
            <a:r>
              <a:rPr lang="ko-KR" altLang="en-US" dirty="0"/>
              <a:t>를 표현할 수 있는 </a:t>
            </a:r>
            <a:r>
              <a:rPr lang="ko-KR" altLang="en-US" dirty="0" err="1"/>
              <a:t>자료형</a:t>
            </a:r>
            <a:r>
              <a:rPr lang="ko-KR" altLang="en-US" dirty="0"/>
              <a:t>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캐릭터가 </a:t>
            </a:r>
            <a:r>
              <a:rPr lang="en-US" altLang="ko-KR" dirty="0"/>
              <a:t>3D </a:t>
            </a:r>
            <a:r>
              <a:rPr lang="ko-KR" altLang="en-US" dirty="0"/>
              <a:t>공간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2D) </a:t>
            </a:r>
            <a:r>
              <a:rPr lang="ko-KR" altLang="en-US" dirty="0"/>
              <a:t>어디에 있고</a:t>
            </a:r>
            <a:r>
              <a:rPr lang="en-US" altLang="ko-KR" dirty="0"/>
              <a:t>, </a:t>
            </a:r>
            <a:r>
              <a:rPr lang="ko-KR" altLang="en-US" dirty="0"/>
              <a:t>어디에 진행하려 하는지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어느 방향으로 힘을 가하려 하는지 등 </a:t>
            </a:r>
            <a:r>
              <a:rPr lang="ko-KR" altLang="en-US" b="1" dirty="0">
                <a:solidFill>
                  <a:srgbClr val="FF0000"/>
                </a:solidFill>
              </a:rPr>
              <a:t>캐릭터의 움직임을 나타내는 데 유용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6193929" cy="14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1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변수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어떤 숫자나 문자열을 저장할 수 있는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변수의 형태 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int</a:t>
            </a:r>
            <a:r>
              <a:rPr lang="en-US" altLang="ko-KR" dirty="0"/>
              <a:t> – </a:t>
            </a:r>
            <a:r>
              <a:rPr lang="ko-KR" altLang="en-US" dirty="0"/>
              <a:t>정수형</a:t>
            </a:r>
            <a:r>
              <a:rPr lang="en-US" altLang="ko-KR" dirty="0"/>
              <a:t>, float – </a:t>
            </a:r>
            <a:r>
              <a:rPr lang="ko-KR" altLang="en-US" dirty="0" err="1"/>
              <a:t>실수형</a:t>
            </a:r>
            <a:r>
              <a:rPr lang="en-US" altLang="ko-KR" dirty="0"/>
              <a:t>, string – </a:t>
            </a:r>
            <a:r>
              <a:rPr lang="ko-KR" altLang="en-US" dirty="0"/>
              <a:t>문자열</a:t>
            </a:r>
            <a:r>
              <a:rPr lang="en-US" altLang="ko-KR" dirty="0"/>
              <a:t>, bool– </a:t>
            </a:r>
            <a:r>
              <a:rPr lang="ko-KR" altLang="en-US" dirty="0"/>
              <a:t>참</a:t>
            </a:r>
            <a:r>
              <a:rPr lang="en-US" altLang="ko-KR" dirty="0"/>
              <a:t>/</a:t>
            </a:r>
            <a:r>
              <a:rPr lang="ko-KR" altLang="en-US" dirty="0"/>
              <a:t>거짓 판정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68960"/>
            <a:ext cx="76676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형 변수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vector2, </a:t>
            </a:r>
            <a:r>
              <a:rPr lang="en-US" altLang="ko-KR" dirty="0" smtClean="0"/>
              <a:t>vector3</a:t>
            </a:r>
          </a:p>
          <a:p>
            <a:pPr lvl="1"/>
            <a:r>
              <a:rPr lang="en-US" altLang="ko-KR" dirty="0" smtClean="0"/>
              <a:t>2D</a:t>
            </a:r>
            <a:r>
              <a:rPr lang="en-US" altLang="ko-KR" dirty="0"/>
              <a:t>, 3D</a:t>
            </a:r>
            <a:r>
              <a:rPr lang="ko-KR" altLang="en-US" dirty="0"/>
              <a:t>를 표현할 수 있는 </a:t>
            </a:r>
            <a:r>
              <a:rPr lang="ko-KR" altLang="en-US" dirty="0" err="1"/>
              <a:t>자료형</a:t>
            </a:r>
            <a:r>
              <a:rPr lang="ko-KR" altLang="en-US" dirty="0"/>
              <a:t> 중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136339"/>
            <a:ext cx="61744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void Start () {</a:t>
            </a:r>
          </a:p>
          <a:p>
            <a:r>
              <a:rPr lang="en-US" altLang="ko-KR" sz="1400" dirty="0">
                <a:latin typeface="+mn-ea"/>
              </a:rPr>
              <a:t>	Vector3 </a:t>
            </a:r>
            <a:r>
              <a:rPr lang="en-US" altLang="ko-KR" sz="1400" dirty="0" err="1">
                <a:latin typeface="+mn-ea"/>
              </a:rPr>
              <a:t>pos</a:t>
            </a:r>
            <a:r>
              <a:rPr lang="en-US" altLang="ko-KR" sz="1400" dirty="0">
                <a:latin typeface="+mn-ea"/>
              </a:rPr>
              <a:t>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pos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this.gameObject.transform.position</a:t>
            </a:r>
            <a:r>
              <a:rPr lang="en-US" altLang="ko-KR" sz="1400" dirty="0">
                <a:latin typeface="+mn-ea"/>
              </a:rPr>
              <a:t>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</a:t>
            </a:r>
            <a:r>
              <a:rPr lang="en-US" altLang="ko-KR" sz="1400" dirty="0" err="1">
                <a:latin typeface="+mn-ea"/>
              </a:rPr>
              <a:t>pos</a:t>
            </a:r>
            <a:r>
              <a:rPr lang="en-US" altLang="ko-KR" sz="1400" dirty="0">
                <a:latin typeface="+mn-ea"/>
              </a:rPr>
              <a:t>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</a:t>
            </a:r>
            <a:r>
              <a:rPr lang="en-US" altLang="ko-KR" sz="1400" dirty="0" err="1">
                <a:latin typeface="+mn-ea"/>
              </a:rPr>
              <a:t>pos.y</a:t>
            </a:r>
            <a:r>
              <a:rPr lang="en-US" altLang="ko-KR" sz="1400" dirty="0">
                <a:latin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07" y="4324350"/>
            <a:ext cx="6105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0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변수의 유효범위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유효범위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변수가 </a:t>
            </a:r>
            <a:r>
              <a:rPr lang="ko-KR" altLang="en-US" dirty="0"/>
              <a:t>참조할 수 있는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public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외부에서 </a:t>
            </a:r>
            <a:r>
              <a:rPr lang="ko-KR" altLang="en-US" dirty="0"/>
              <a:t>보이고 외부에서 내용을 변경할 수 있는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</a:t>
            </a:r>
          </a:p>
          <a:p>
            <a:pPr lvl="2"/>
            <a:r>
              <a:rPr lang="ko-KR" altLang="en-US" dirty="0" smtClean="0"/>
              <a:t>외부에서 </a:t>
            </a:r>
            <a:r>
              <a:rPr lang="ko-KR" altLang="en-US" dirty="0"/>
              <a:t>보이지 않고 외부에서 내용을 변경할 수도 없는 변수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73" y="2254634"/>
            <a:ext cx="7292975" cy="15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5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변수의 유효범위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유효범위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14400" y="206084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n-ea"/>
              </a:rPr>
              <a:t>public class </a:t>
            </a:r>
            <a:r>
              <a:rPr lang="en-US" altLang="ko-KR" sz="1400" dirty="0" err="1" smtClean="0">
                <a:latin typeface="+mn-ea"/>
              </a:rPr>
              <a:t>VarRange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MonoBehaviour</a:t>
            </a:r>
            <a:r>
              <a:rPr lang="en-US" altLang="ko-KR" sz="1400" dirty="0">
                <a:latin typeface="+mn-ea"/>
              </a:rPr>
              <a:t> {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public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var1 = 0;</a:t>
            </a:r>
          </a:p>
          <a:p>
            <a:r>
              <a:rPr lang="en-US" altLang="ko-KR" sz="1400" dirty="0">
                <a:latin typeface="+mn-ea"/>
              </a:rPr>
              <a:t>	private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var2 = 1;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// Use this for initialization</a:t>
            </a:r>
          </a:p>
          <a:p>
            <a:r>
              <a:rPr lang="en-US" altLang="ko-KR" sz="1400" dirty="0">
                <a:latin typeface="+mn-ea"/>
              </a:rPr>
              <a:t>	void Start ()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(var1);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(var2);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>
                <a:latin typeface="+mn-ea"/>
              </a:rPr>
              <a:t>	// Update is called once per frame</a:t>
            </a:r>
          </a:p>
          <a:p>
            <a:r>
              <a:rPr lang="en-US" altLang="ko-KR" sz="1400" dirty="0">
                <a:latin typeface="+mn-ea"/>
              </a:rPr>
              <a:t>	void Update () {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2348880"/>
            <a:ext cx="3555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  <a:latin typeface="+mn-ea"/>
                <a:cs typeface="함초롬돋움" panose="020B0604000101010101" pitchFamily="50" charset="-127"/>
              </a:rPr>
              <a:t>studyScript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  <a:cs typeface="함초롬돋움" panose="020B0604000101010101" pitchFamily="50" charset="-127"/>
              </a:rPr>
              <a:t>의 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  <a:cs typeface="함초롬돋움" panose="020B0604000101010101" pitchFamily="50" charset="-127"/>
              </a:rPr>
              <a:t>inspector</a:t>
            </a:r>
            <a:r>
              <a:rPr lang="ko-KR" altLang="en-US" sz="1600" b="1" dirty="0" smtClean="0">
                <a:solidFill>
                  <a:srgbClr val="0070C0"/>
                </a:solidFill>
                <a:latin typeface="+mn-ea"/>
                <a:cs typeface="함초롬돋움" panose="020B0604000101010101" pitchFamily="50" charset="-127"/>
              </a:rPr>
              <a:t>를 들어가서</a:t>
            </a:r>
            <a:endParaRPr lang="en-US" altLang="ko-KR" sz="1600" b="1" dirty="0" smtClean="0">
              <a:solidFill>
                <a:srgbClr val="0070C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sz="1600" b="1" dirty="0" smtClean="0">
                <a:solidFill>
                  <a:srgbClr val="0070C0"/>
                </a:solidFill>
                <a:latin typeface="+mn-ea"/>
                <a:cs typeface="함초롬돋움" panose="020B0604000101010101" pitchFamily="50" charset="-127"/>
              </a:rPr>
              <a:t>변수의 값을 바꿔보고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1600" b="1" dirty="0" smtClean="0">
                <a:solidFill>
                  <a:srgbClr val="0070C0"/>
                </a:solidFill>
                <a:latin typeface="+mn-ea"/>
                <a:cs typeface="함초롬돋움" panose="020B0604000101010101" pitchFamily="50" charset="-127"/>
              </a:rPr>
              <a:t>어떤 값이 출력되는 지 확인해보자</a:t>
            </a:r>
            <a:endParaRPr lang="ko-KR" altLang="en-US" sz="1600" b="1" dirty="0">
              <a:solidFill>
                <a:srgbClr val="0070C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err="1" smtClean="0"/>
              <a:t>메서</a:t>
            </a:r>
            <a:r>
              <a:rPr lang="ko-KR" altLang="en-US" dirty="0" err="1"/>
              <a:t>드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4600" y="144780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// </a:t>
            </a:r>
            <a:r>
              <a:rPr lang="en-US" altLang="ko-KR" sz="1400" dirty="0">
                <a:latin typeface="+mn-ea"/>
              </a:rPr>
              <a:t>Use this for initialization</a:t>
            </a:r>
          </a:p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Start ()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damage = method ();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(damage + "</a:t>
            </a:r>
            <a:r>
              <a:rPr lang="ko-KR" altLang="en-US" sz="1400" dirty="0" err="1">
                <a:latin typeface="+mn-ea"/>
              </a:rPr>
              <a:t>데미지</a:t>
            </a:r>
            <a:r>
              <a:rPr lang="en-US" altLang="ko-KR" sz="1400" dirty="0">
                <a:latin typeface="+mn-ea"/>
              </a:rPr>
              <a:t>!");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method(){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("</a:t>
            </a:r>
            <a:r>
              <a:rPr lang="ko-KR" altLang="en-US" sz="1400" dirty="0">
                <a:latin typeface="+mn-ea"/>
              </a:rPr>
              <a:t>공격</a:t>
            </a:r>
            <a:r>
              <a:rPr lang="en-US" altLang="ko-KR" sz="1400" dirty="0">
                <a:latin typeface="+mn-ea"/>
              </a:rPr>
              <a:t>");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power = 1200;</a:t>
            </a:r>
          </a:p>
          <a:p>
            <a:r>
              <a:rPr lang="en-US" altLang="ko-KR" sz="1400" dirty="0">
                <a:latin typeface="+mn-ea"/>
              </a:rPr>
              <a:t>	return power;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293096"/>
            <a:ext cx="6484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Method - </a:t>
            </a:r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위 코드에서 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method</a:t>
            </a:r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와 같이 자주 사용하는 프로그램이나 </a:t>
            </a:r>
            <a:endParaRPr lang="en-US" altLang="ko-KR" sz="1600" dirty="0" smtClean="0"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n-ea"/>
                <a:cs typeface="함초롬바탕" panose="02030604000101010101" pitchFamily="18" charset="-127"/>
              </a:rPr>
              <a:t>	</a:t>
            </a:r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동작을 한 덩어리로 묶어 등록한 것</a:t>
            </a:r>
            <a:endParaRPr lang="ko-KR" altLang="en-US" sz="1600" dirty="0"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4941168"/>
            <a:ext cx="686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위치는 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start() </a:t>
            </a:r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앞뒤 상관 없으며 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Update()</a:t>
            </a:r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와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 start()</a:t>
            </a:r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사이에 있어도 괜찮다</a:t>
            </a:r>
            <a:r>
              <a:rPr lang="en-US" altLang="ko-KR" sz="1600" dirty="0" smtClean="0">
                <a:latin typeface="+mn-ea"/>
                <a:cs typeface="함초롬바탕" panose="02030604000101010101" pitchFamily="18" charset="-127"/>
              </a:rPr>
              <a:t>. 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병렬만 맞춰서 작성하면 위치는 상관없다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. </a:t>
            </a:r>
            <a:endParaRPr lang="ko-KR" altLang="en-US" sz="1600" b="1" dirty="0">
              <a:solidFill>
                <a:srgbClr val="FF000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6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클래스와 로컬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선언되는 위치에 따라 로컬변수</a:t>
            </a:r>
            <a:r>
              <a:rPr lang="en-US" altLang="ko-KR" dirty="0"/>
              <a:t>, </a:t>
            </a:r>
            <a:r>
              <a:rPr lang="ko-KR" altLang="en-US" dirty="0"/>
              <a:t>멤버변수로 나눌 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85825" y="2276872"/>
            <a:ext cx="821925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public class </a:t>
            </a:r>
            <a:r>
              <a:rPr lang="en-US" altLang="ko-KR" sz="1200" dirty="0" smtClean="0">
                <a:latin typeface="+mn-ea"/>
              </a:rPr>
              <a:t>Variable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MonoBehaviour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	void </a:t>
            </a:r>
            <a:r>
              <a:rPr lang="en-US" altLang="ko-KR" sz="1200" dirty="0">
                <a:latin typeface="+mn-ea"/>
              </a:rPr>
              <a:t>Start () {</a:t>
            </a:r>
          </a:p>
          <a:p>
            <a:r>
              <a:rPr lang="en-US" altLang="ko-KR" sz="1200" dirty="0">
                <a:latin typeface="+mn-ea"/>
              </a:rPr>
              <a:t>		</a:t>
            </a: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score = 1234; 		</a:t>
            </a:r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멤버 변수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// Update is called once per frame</a:t>
            </a:r>
          </a:p>
          <a:p>
            <a:r>
              <a:rPr lang="en-US" altLang="ko-KR" sz="1200" dirty="0">
                <a:latin typeface="+mn-ea"/>
              </a:rPr>
              <a:t>	void Update () {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num</a:t>
            </a:r>
            <a:r>
              <a:rPr lang="en-US" altLang="ko-KR" sz="1200" dirty="0">
                <a:latin typeface="+mn-ea"/>
              </a:rPr>
              <a:t> = 567;	</a:t>
            </a:r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>
                <a:latin typeface="+mn-ea"/>
              </a:rPr>
              <a:t>Update() </a:t>
            </a:r>
            <a:r>
              <a:rPr lang="ko-KR" altLang="en-US" sz="1200" dirty="0">
                <a:latin typeface="+mn-ea"/>
              </a:rPr>
              <a:t>안에서만 유효한 로컬 변수</a:t>
            </a:r>
          </a:p>
          <a:p>
            <a:r>
              <a:rPr lang="ko-KR" altLang="en-US" sz="1200" dirty="0">
                <a:latin typeface="+mn-ea"/>
              </a:rPr>
              <a:t>		</a:t>
            </a:r>
            <a:r>
              <a:rPr lang="en-US" altLang="ko-KR" sz="1200" dirty="0">
                <a:latin typeface="+mn-ea"/>
              </a:rPr>
              <a:t>score++;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num</a:t>
            </a:r>
            <a:r>
              <a:rPr lang="en-US" altLang="ko-KR" sz="1200" dirty="0">
                <a:latin typeface="+mn-ea"/>
              </a:rPr>
              <a:t>++;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	if (</a:t>
            </a:r>
            <a:r>
              <a:rPr lang="en-US" altLang="ko-KR" sz="1200" dirty="0" err="1">
                <a:latin typeface="+mn-ea"/>
              </a:rPr>
              <a:t>num</a:t>
            </a:r>
            <a:r>
              <a:rPr lang="en-US" altLang="ko-KR" sz="1200" dirty="0">
                <a:latin typeface="+mn-ea"/>
              </a:rPr>
              <a:t> &gt; 100) {</a:t>
            </a:r>
          </a:p>
          <a:p>
            <a:r>
              <a:rPr lang="en-US" altLang="ko-KR" sz="1200" dirty="0">
                <a:latin typeface="+mn-ea"/>
              </a:rPr>
              <a:t>			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result = 89;</a:t>
            </a:r>
          </a:p>
          <a:p>
            <a:r>
              <a:rPr lang="en-US" altLang="ko-KR" sz="1200" dirty="0">
                <a:latin typeface="+mn-ea"/>
              </a:rPr>
              <a:t>			result++;</a:t>
            </a:r>
          </a:p>
          <a:p>
            <a:r>
              <a:rPr lang="en-US" altLang="ko-KR" sz="1200" dirty="0">
                <a:latin typeface="+mn-ea"/>
              </a:rPr>
              <a:t>		}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Debug.Log</a:t>
            </a:r>
            <a:r>
              <a:rPr lang="en-US" altLang="ko-KR" sz="1200" dirty="0">
                <a:latin typeface="+mn-ea"/>
              </a:rPr>
              <a:t> (score);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Debug.Log</a:t>
            </a:r>
            <a:r>
              <a:rPr lang="en-US" altLang="ko-KR" sz="1200" dirty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num</a:t>
            </a:r>
            <a:r>
              <a:rPr lang="en-US" altLang="ko-KR" sz="1200" dirty="0">
                <a:latin typeface="+mn-ea"/>
              </a:rPr>
              <a:t>);</a:t>
            </a:r>
          </a:p>
          <a:p>
            <a:r>
              <a:rPr lang="en-US" altLang="ko-KR" sz="1200" dirty="0">
                <a:latin typeface="+mn-ea"/>
              </a:rPr>
              <a:t>		//</a:t>
            </a:r>
            <a:r>
              <a:rPr lang="en-US" altLang="ko-KR" sz="1200" dirty="0" err="1">
                <a:latin typeface="+mn-ea"/>
              </a:rPr>
              <a:t>Debug.Log</a:t>
            </a:r>
            <a:r>
              <a:rPr lang="en-US" altLang="ko-KR" sz="1200" dirty="0">
                <a:latin typeface="+mn-ea"/>
              </a:rPr>
              <a:t> (result);</a:t>
            </a:r>
          </a:p>
          <a:p>
            <a:r>
              <a:rPr lang="en-US" altLang="ko-KR" sz="1200" dirty="0">
                <a:latin typeface="+mn-ea"/>
              </a:rPr>
              <a:t>	</a:t>
            </a: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1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클래스와 로컬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선언되는 위치에 따라 로컬변수</a:t>
            </a:r>
            <a:r>
              <a:rPr lang="en-US" altLang="ko-KR" dirty="0"/>
              <a:t>, </a:t>
            </a:r>
            <a:r>
              <a:rPr lang="ko-KR" altLang="en-US" dirty="0"/>
              <a:t>멤버변수로 나눌 수 있다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61055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/>
              <a:t>오류가 발생한 경우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오류메시지를 참고하라 </a:t>
            </a:r>
          </a:p>
          <a:p>
            <a:pPr lvl="1"/>
            <a:r>
              <a:rPr lang="ko-KR" altLang="en-US" dirty="0" smtClean="0"/>
              <a:t>오류 </a:t>
            </a:r>
            <a:r>
              <a:rPr lang="ko-KR" altLang="en-US" dirty="0"/>
              <a:t>발생위치를 알려준다</a:t>
            </a:r>
            <a:r>
              <a:rPr lang="en-US" altLang="ko-KR" dirty="0"/>
              <a:t>. </a:t>
            </a:r>
            <a:r>
              <a:rPr lang="ko-KR" altLang="en-US" dirty="0"/>
              <a:t>오류가 난 곳을 찾아 수정하도록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수상한 </a:t>
            </a:r>
            <a:r>
              <a:rPr lang="ko-KR" altLang="en-US" dirty="0"/>
              <a:t>곳에 </a:t>
            </a:r>
            <a:r>
              <a:rPr lang="en-US" altLang="ko-KR" dirty="0" err="1"/>
              <a:t>Debug.Log</a:t>
            </a:r>
            <a:r>
              <a:rPr lang="ko-KR" altLang="en-US" dirty="0"/>
              <a:t>를 설치한다</a:t>
            </a:r>
          </a:p>
          <a:p>
            <a:pPr lvl="1"/>
            <a:r>
              <a:rPr lang="ko-KR" altLang="en-US" dirty="0" smtClean="0"/>
              <a:t>실행은 </a:t>
            </a:r>
            <a:r>
              <a:rPr lang="ko-KR" altLang="en-US" dirty="0"/>
              <a:t>되지만 어딘가 이상할 때</a:t>
            </a:r>
            <a:r>
              <a:rPr lang="en-US" altLang="ko-KR" dirty="0"/>
              <a:t>, </a:t>
            </a:r>
            <a:r>
              <a:rPr lang="ko-KR" altLang="en-US" dirty="0"/>
              <a:t>그 부분에 </a:t>
            </a:r>
            <a:r>
              <a:rPr lang="en-US" altLang="ko-KR" dirty="0"/>
              <a:t>Debug.log</a:t>
            </a:r>
            <a:r>
              <a:rPr lang="ko-KR" altLang="en-US" dirty="0"/>
              <a:t>를 끼워 넣은 후 제대로 돌아가는 지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3"/>
            <a:ext cx="5529461" cy="164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6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키보드와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입력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키보드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b="1" dirty="0"/>
              <a:t>“</a:t>
            </a:r>
            <a:r>
              <a:rPr lang="en-US" altLang="ko-KR" b="1" dirty="0"/>
              <a:t>Input.</a:t>
            </a:r>
            <a:r>
              <a:rPr lang="ko-KR" altLang="en-US" b="1" dirty="0"/>
              <a:t>동작</a:t>
            </a:r>
            <a:r>
              <a:rPr lang="en-US" altLang="ko-KR" b="1" dirty="0"/>
              <a:t>(</a:t>
            </a:r>
            <a:r>
              <a:rPr lang="ko-KR" altLang="en-US" b="1" dirty="0" err="1"/>
              <a:t>키코드</a:t>
            </a:r>
            <a:r>
              <a:rPr lang="en-US" altLang="ko-KR" b="1" dirty="0" smtClean="0"/>
              <a:t>)” </a:t>
            </a:r>
            <a:r>
              <a:rPr lang="ko-KR" altLang="en-US" dirty="0" smtClean="0"/>
              <a:t>의 </a:t>
            </a:r>
            <a:r>
              <a:rPr lang="ko-KR" altLang="en-US" dirty="0"/>
              <a:t>형태로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Input.GetKey</a:t>
            </a:r>
            <a:r>
              <a:rPr lang="en-US" altLang="ko-KR" dirty="0"/>
              <a:t> : </a:t>
            </a:r>
            <a:r>
              <a:rPr lang="ko-KR" altLang="en-US" dirty="0"/>
              <a:t>키가 눌린 상태</a:t>
            </a:r>
          </a:p>
          <a:p>
            <a:pPr lvl="2"/>
            <a:r>
              <a:rPr lang="en-US" altLang="ko-KR" dirty="0" err="1"/>
              <a:t>Input.GetKeyDown</a:t>
            </a:r>
            <a:r>
              <a:rPr lang="en-US" altLang="ko-KR" dirty="0"/>
              <a:t> : </a:t>
            </a:r>
            <a:r>
              <a:rPr lang="ko-KR" altLang="en-US" dirty="0"/>
              <a:t>키가 눌린 순간</a:t>
            </a:r>
          </a:p>
          <a:p>
            <a:pPr lvl="2"/>
            <a:r>
              <a:rPr lang="en-US" altLang="ko-KR" dirty="0" err="1"/>
              <a:t>Input.GetKeyUp</a:t>
            </a:r>
            <a:r>
              <a:rPr lang="en-US" altLang="ko-KR" dirty="0"/>
              <a:t> : </a:t>
            </a:r>
            <a:r>
              <a:rPr lang="ko-KR" altLang="en-US" dirty="0"/>
              <a:t>키에서 손이 떨어진 순간</a:t>
            </a:r>
          </a:p>
          <a:p>
            <a:pPr lvl="2"/>
            <a:r>
              <a:rPr lang="en-US" altLang="ko-KR" dirty="0" err="1"/>
              <a:t>Input.AnyKeyDown</a:t>
            </a:r>
            <a:r>
              <a:rPr lang="en-US" altLang="ko-KR" dirty="0"/>
              <a:t> : </a:t>
            </a:r>
            <a:r>
              <a:rPr lang="ko-KR" altLang="en-US" dirty="0"/>
              <a:t>아무 키라도 눌러라</a:t>
            </a:r>
            <a:r>
              <a:rPr lang="en-US" altLang="ko-KR" dirty="0"/>
              <a:t>!</a:t>
            </a:r>
          </a:p>
          <a:p>
            <a:pPr lvl="2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59739"/>
            <a:ext cx="4581912" cy="211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0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키보드와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입력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활용 예</a:t>
            </a:r>
            <a:r>
              <a:rPr lang="en-US" altLang="ko-KR" dirty="0" smtClean="0"/>
              <a:t>))</a:t>
            </a:r>
          </a:p>
          <a:p>
            <a:pPr lvl="1"/>
            <a:r>
              <a:rPr lang="en-US" altLang="ko-KR" dirty="0" err="1"/>
              <a:t>Input.getkey</a:t>
            </a:r>
            <a:r>
              <a:rPr lang="en-US" altLang="ko-KR" dirty="0"/>
              <a:t> : </a:t>
            </a:r>
            <a:r>
              <a:rPr lang="ko-KR" altLang="en-US" dirty="0"/>
              <a:t>키가 계속 눌린 상태</a:t>
            </a:r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2276872"/>
            <a:ext cx="6400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void </a:t>
            </a:r>
            <a:r>
              <a:rPr lang="en-US" altLang="ko-KR" sz="1600" dirty="0">
                <a:latin typeface="+mn-ea"/>
              </a:rPr>
              <a:t>Update () {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if 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Input.GetKey</a:t>
            </a:r>
            <a:r>
              <a:rPr lang="en-US" altLang="ko-KR" sz="1600" dirty="0">
                <a:latin typeface="+mn-ea"/>
              </a:rPr>
              <a:t> (</a:t>
            </a:r>
            <a:r>
              <a:rPr lang="en-US" altLang="ko-KR" sz="1600" dirty="0" err="1">
                <a:latin typeface="+mn-ea"/>
              </a:rPr>
              <a:t>KeyCode.Space</a:t>
            </a:r>
            <a:r>
              <a:rPr lang="en-US" altLang="ko-KR" sz="1600" dirty="0">
                <a:latin typeface="+mn-ea"/>
              </a:rPr>
              <a:t>)) {</a:t>
            </a:r>
          </a:p>
          <a:p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Debug.Log</a:t>
            </a:r>
            <a:r>
              <a:rPr lang="en-US" altLang="ko-KR" sz="1600" dirty="0">
                <a:latin typeface="+mn-ea"/>
              </a:rPr>
              <a:t> ("space!");</a:t>
            </a:r>
          </a:p>
          <a:p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}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1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키보드와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입력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마우스 입력</a:t>
            </a:r>
            <a:endParaRPr lang="en-US" altLang="ko-KR" dirty="0" smtClean="0"/>
          </a:p>
          <a:p>
            <a:pPr lvl="1"/>
            <a:r>
              <a:rPr lang="ko-KR" altLang="en-US" dirty="0"/>
              <a:t>키보드 입력과 같다</a:t>
            </a:r>
            <a:r>
              <a:rPr lang="en-US" altLang="ko-KR" dirty="0"/>
              <a:t>. Key</a:t>
            </a:r>
            <a:r>
              <a:rPr lang="ko-KR" altLang="en-US" dirty="0"/>
              <a:t>를 </a:t>
            </a:r>
            <a:r>
              <a:rPr lang="en-US" altLang="ko-KR" dirty="0"/>
              <a:t>Mouse</a:t>
            </a:r>
            <a:r>
              <a:rPr lang="ko-KR" altLang="en-US" dirty="0"/>
              <a:t>로 바꿔 사용하면 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/>
              <a:t>Input.GetMouseButton</a:t>
            </a:r>
            <a:r>
              <a:rPr lang="en-US" altLang="ko-KR" dirty="0"/>
              <a:t> : </a:t>
            </a:r>
            <a:r>
              <a:rPr lang="ko-KR" altLang="en-US" dirty="0"/>
              <a:t>마우스가 눌려있는 동안</a:t>
            </a:r>
          </a:p>
          <a:p>
            <a:pPr lvl="2"/>
            <a:r>
              <a:rPr lang="en-US" altLang="ko-KR" dirty="0" err="1" smtClean="0"/>
              <a:t>Input.GetMouseButtonUp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마우스에서 손이 떨어졌을 때</a:t>
            </a:r>
          </a:p>
          <a:p>
            <a:pPr lvl="2"/>
            <a:r>
              <a:rPr lang="en-US" altLang="ko-KR" dirty="0" err="1"/>
              <a:t>Input.AnyMouseDown</a:t>
            </a:r>
            <a:r>
              <a:rPr lang="en-US" altLang="ko-KR" dirty="0"/>
              <a:t> : </a:t>
            </a:r>
            <a:r>
              <a:rPr lang="ko-KR" altLang="en-US" dirty="0"/>
              <a:t>클릭하는 순간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활용 예</a:t>
            </a:r>
            <a:r>
              <a:rPr lang="en-US" altLang="ko-KR" dirty="0"/>
              <a:t>))</a:t>
            </a:r>
          </a:p>
          <a:p>
            <a:pPr lvl="2"/>
            <a:r>
              <a:rPr lang="en-US" altLang="ko-KR" dirty="0" err="1"/>
              <a:t>Input.MousePosition</a:t>
            </a:r>
            <a:r>
              <a:rPr lang="en-US" altLang="ko-KR" dirty="0"/>
              <a:t> : </a:t>
            </a:r>
            <a:r>
              <a:rPr lang="ko-KR" altLang="en-US" dirty="0"/>
              <a:t>마우스 포인터의 위치를 구한다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552" y="4221088"/>
            <a:ext cx="6120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Update ()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 (</a:t>
            </a:r>
            <a:r>
              <a:rPr lang="en-US" altLang="ko-KR" sz="1400" dirty="0" err="1">
                <a:latin typeface="+mn-ea"/>
              </a:rPr>
              <a:t>Input.mousePosition</a:t>
            </a:r>
            <a:r>
              <a:rPr lang="en-US" altLang="ko-KR" sz="1400" dirty="0">
                <a:latin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04" y="4221088"/>
            <a:ext cx="4078193" cy="225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1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변수 </a:t>
            </a:r>
            <a:r>
              <a:rPr lang="ko-KR" altLang="en-US" dirty="0"/>
              <a:t>사용하기 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)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C# 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86894"/>
            <a:ext cx="6105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63688" y="202861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1600" dirty="0">
                <a:latin typeface="+mn-ea"/>
              </a:rPr>
              <a:t>void Start () {</a:t>
            </a:r>
            <a:br>
              <a:rPr lang="pt-BR" altLang="ko-KR" sz="1600" dirty="0">
                <a:latin typeface="+mn-ea"/>
              </a:rPr>
            </a:br>
            <a:r>
              <a:rPr lang="pt-BR" altLang="ko-KR" sz="1600" dirty="0">
                <a:latin typeface="+mn-ea"/>
              </a:rPr>
              <a:t>        int num;</a:t>
            </a:r>
            <a:br>
              <a:rPr lang="pt-BR" altLang="ko-KR" sz="1600" dirty="0">
                <a:latin typeface="+mn-ea"/>
              </a:rPr>
            </a:br>
            <a:r>
              <a:rPr lang="pt-BR" altLang="ko-KR" sz="1600" dirty="0">
                <a:latin typeface="+mn-ea"/>
              </a:rPr>
              <a:t>        num = 12345;</a:t>
            </a:r>
            <a:br>
              <a:rPr lang="pt-BR" altLang="ko-KR" sz="1600" dirty="0">
                <a:latin typeface="+mn-ea"/>
              </a:rPr>
            </a:br>
            <a:r>
              <a:rPr lang="pt-BR" altLang="ko-KR" sz="1600" dirty="0">
                <a:latin typeface="+mn-ea"/>
              </a:rPr>
              <a:t>        Debug.Log (num);</a:t>
            </a:r>
            <a:br>
              <a:rPr lang="pt-BR" altLang="ko-KR" sz="1600" dirty="0">
                <a:latin typeface="+mn-ea"/>
              </a:rPr>
            </a:br>
            <a:r>
              <a:rPr lang="pt-BR" altLang="ko-KR" sz="1600" dirty="0">
                <a:latin typeface="+mn-ea"/>
              </a:rPr>
              <a:t>    }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2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게임 오브젝</a:t>
            </a:r>
            <a:r>
              <a:rPr lang="ko-KR" altLang="en-US" dirty="0"/>
              <a:t>트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게임 오브젝트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19275"/>
            <a:ext cx="74009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5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게임 오브젝</a:t>
            </a:r>
            <a:r>
              <a:rPr lang="ko-KR" altLang="en-US" dirty="0"/>
              <a:t>트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게임 오브젝트</a:t>
            </a:r>
            <a:endParaRPr lang="en-US" altLang="ko-KR" dirty="0" smtClean="0"/>
          </a:p>
          <a:p>
            <a:pPr lvl="1"/>
            <a:r>
              <a:rPr lang="ko-KR" altLang="en-US" dirty="0" err="1"/>
              <a:t>유니티의</a:t>
            </a:r>
            <a:r>
              <a:rPr lang="ko-KR" altLang="en-US" dirty="0"/>
              <a:t> </a:t>
            </a:r>
            <a:r>
              <a:rPr lang="ko-KR" altLang="en-US" dirty="0" err="1"/>
              <a:t>씬에</a:t>
            </a:r>
            <a:r>
              <a:rPr lang="ko-KR" altLang="en-US" dirty="0"/>
              <a:t> 배치된 것은 모두 게임 </a:t>
            </a:r>
            <a:r>
              <a:rPr lang="ko-KR" altLang="en-US" dirty="0" smtClean="0"/>
              <a:t>오브젝트</a:t>
            </a:r>
            <a:endParaRPr lang="en-US" altLang="ko-KR" dirty="0" smtClean="0"/>
          </a:p>
          <a:p>
            <a:pPr lvl="1"/>
            <a:r>
              <a:rPr lang="ko-KR" altLang="en-US" dirty="0"/>
              <a:t>게임 상에서 보이지 않는 존재도 포함</a:t>
            </a:r>
          </a:p>
          <a:p>
            <a:pPr lvl="1"/>
            <a:r>
              <a:rPr lang="ko-KR" altLang="en-US" dirty="0"/>
              <a:t>게임 오브젝트에 스크립트를 추가하여 </a:t>
            </a:r>
            <a:r>
              <a:rPr lang="ko-KR" altLang="en-US" dirty="0" smtClean="0"/>
              <a:t>동작시킨다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3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  <a:endParaRPr lang="ko-KR" altLang="en-US" dirty="0" smtClean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바닥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GameObject</a:t>
            </a:r>
            <a:r>
              <a:rPr lang="en-US" altLang="ko-KR" dirty="0" smtClean="0"/>
              <a:t>]-[3D Object]-[</a:t>
            </a:r>
            <a:r>
              <a:rPr lang="en-US" altLang="ko-KR" dirty="0"/>
              <a:t>Cube]</a:t>
            </a:r>
          </a:p>
          <a:p>
            <a:pPr lvl="1"/>
            <a:r>
              <a:rPr lang="ko-KR" altLang="en-US" dirty="0" smtClean="0"/>
              <a:t>조명</a:t>
            </a:r>
            <a:endParaRPr lang="ko-KR" altLang="en-US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GameObject</a:t>
            </a:r>
            <a:r>
              <a:rPr lang="en-US" altLang="ko-KR" dirty="0" smtClean="0"/>
              <a:t>]-[Light]-[</a:t>
            </a:r>
            <a:r>
              <a:rPr lang="en-US" altLang="ko-KR" dirty="0"/>
              <a:t>Directional Light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캡슐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GameObject</a:t>
            </a:r>
            <a:r>
              <a:rPr lang="en-US" altLang="ko-KR" dirty="0"/>
              <a:t>]-[3D Object</a:t>
            </a:r>
            <a:r>
              <a:rPr lang="en-US" altLang="ko-KR" dirty="0" smtClean="0"/>
              <a:t>]-[Capsule]</a:t>
            </a:r>
          </a:p>
          <a:p>
            <a:pPr lvl="2"/>
            <a:r>
              <a:rPr lang="en-US" altLang="ko-KR" dirty="0"/>
              <a:t>[Assets]-[Create]-[C# Script]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005064"/>
            <a:ext cx="6545138" cy="263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9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Transform </a:t>
            </a:r>
            <a:r>
              <a:rPr lang="ko-KR" altLang="en-US" dirty="0"/>
              <a:t>변경하기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 안에 사용된 </a:t>
            </a:r>
            <a:r>
              <a:rPr lang="en-US" altLang="ko-KR" dirty="0"/>
              <a:t>Inspector</a:t>
            </a:r>
            <a:r>
              <a:rPr lang="ko-KR" altLang="en-US" dirty="0"/>
              <a:t>의 각도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회전을 </a:t>
            </a:r>
            <a:r>
              <a:rPr lang="ko-KR" altLang="en-US" dirty="0" smtClean="0"/>
              <a:t>변경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914400" y="2060848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void Update ()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if(</a:t>
            </a:r>
            <a:r>
              <a:rPr lang="en-US" altLang="ko-KR" sz="1400" dirty="0" err="1" smtClean="0">
                <a:latin typeface="+mn-ea"/>
              </a:rPr>
              <a:t>Input.GetKeyDown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KeyCode.A</a:t>
            </a:r>
            <a:r>
              <a:rPr lang="en-US" altLang="ko-KR" sz="1400" dirty="0">
                <a:latin typeface="+mn-ea"/>
              </a:rPr>
              <a:t>)){</a:t>
            </a:r>
          </a:p>
          <a:p>
            <a:r>
              <a:rPr lang="en-US" altLang="ko-KR" sz="1400" dirty="0">
                <a:latin typeface="+mn-ea"/>
              </a:rPr>
              <a:t>		float </a:t>
            </a:r>
            <a:r>
              <a:rPr lang="en-US" altLang="ko-KR" sz="1400" dirty="0" err="1">
                <a:latin typeface="+mn-ea"/>
              </a:rPr>
              <a:t>rnd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Random.Range</a:t>
            </a:r>
            <a:r>
              <a:rPr lang="en-US" altLang="ko-KR" sz="1400" dirty="0">
                <a:latin typeface="+mn-ea"/>
              </a:rPr>
              <a:t>(0.0f, 0.5f);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this.transform.position</a:t>
            </a:r>
            <a:r>
              <a:rPr lang="en-US" altLang="ko-KR" sz="1400" dirty="0">
                <a:latin typeface="+mn-ea"/>
              </a:rPr>
              <a:t> = new Vector3(0.0f</a:t>
            </a:r>
            <a:r>
              <a:rPr lang="en-US" altLang="ko-KR" sz="1400">
                <a:latin typeface="+mn-ea"/>
              </a:rPr>
              <a:t>, </a:t>
            </a:r>
            <a:r>
              <a:rPr lang="en-US" altLang="ko-KR" sz="1400" smtClean="0">
                <a:latin typeface="+mn-ea"/>
              </a:rPr>
              <a:t>1</a:t>
            </a:r>
            <a:r>
              <a:rPr lang="en-US" altLang="ko-KR" sz="1400" smtClean="0">
                <a:latin typeface="+mn-ea"/>
              </a:rPr>
              <a:t>.0f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rnd</a:t>
            </a:r>
            <a:r>
              <a:rPr lang="en-US" altLang="ko-KR" sz="1400" dirty="0">
                <a:latin typeface="+mn-ea"/>
              </a:rPr>
              <a:t>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if(</a:t>
            </a:r>
            <a:r>
              <a:rPr lang="en-US" altLang="ko-KR" sz="1400" dirty="0" err="1" smtClean="0">
                <a:latin typeface="+mn-ea"/>
              </a:rPr>
              <a:t>Input.GetKeyDown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KeyCode.B</a:t>
            </a:r>
            <a:r>
              <a:rPr lang="en-US" altLang="ko-KR" sz="1400" dirty="0">
                <a:latin typeface="+mn-ea"/>
              </a:rPr>
              <a:t>)){</a:t>
            </a:r>
          </a:p>
          <a:p>
            <a:r>
              <a:rPr lang="en-US" altLang="ko-KR" sz="1400" dirty="0">
                <a:latin typeface="+mn-ea"/>
              </a:rPr>
              <a:t>		float </a:t>
            </a:r>
            <a:r>
              <a:rPr lang="en-US" altLang="ko-KR" sz="1400" dirty="0" err="1">
                <a:latin typeface="+mn-ea"/>
              </a:rPr>
              <a:t>rnd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Random.Range</a:t>
            </a:r>
            <a:r>
              <a:rPr lang="en-US" altLang="ko-KR" sz="1400" dirty="0">
                <a:latin typeface="+mn-ea"/>
              </a:rPr>
              <a:t>(0.0f, 360.0f);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this.transform.rotation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Quaternion.Euler</a:t>
            </a:r>
            <a:r>
              <a:rPr lang="en-US" altLang="ko-KR" sz="1400" dirty="0">
                <a:latin typeface="+mn-ea"/>
              </a:rPr>
              <a:t> (</a:t>
            </a:r>
            <a:r>
              <a:rPr lang="en-US" altLang="ko-KR" sz="1400" dirty="0" err="1">
                <a:latin typeface="+mn-ea"/>
              </a:rPr>
              <a:t>rnd</a:t>
            </a:r>
            <a:r>
              <a:rPr lang="en-US" altLang="ko-KR" sz="1400" dirty="0">
                <a:latin typeface="+mn-ea"/>
              </a:rPr>
              <a:t>, 0.0f, 0.0f);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27784" y="2988765"/>
            <a:ext cx="4964737" cy="10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0776" y="3041958"/>
            <a:ext cx="31069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키가 눌리면 거리가 조금씩 변한다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1727" y="4319520"/>
            <a:ext cx="322075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키가 눌리면 오브젝트를 회전시킨다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축 기준으로 임의의 각도만큼 회전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.  </a:t>
            </a:r>
            <a:endParaRPr lang="ko-KR" altLang="en-US" sz="1400" dirty="0">
              <a:solidFill>
                <a:srgbClr val="FF0000"/>
              </a:solidFill>
              <a:latin typeface="+mn-ea"/>
              <a:cs typeface="함초롬바탕" panose="02030604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55776" y="4293096"/>
            <a:ext cx="53516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/>
              <a:t>Translate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 안에 사용된 </a:t>
            </a:r>
            <a:r>
              <a:rPr lang="en-US" altLang="ko-KR" dirty="0"/>
              <a:t>Inspector</a:t>
            </a:r>
            <a:r>
              <a:rPr lang="ko-KR" altLang="en-US" dirty="0"/>
              <a:t>의 각도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회전을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Tranform</a:t>
            </a:r>
            <a:r>
              <a:rPr lang="ko-KR" altLang="en-US" dirty="0"/>
              <a:t>과 다르게 단순히 이동할 거리만 지정</a:t>
            </a:r>
            <a:r>
              <a:rPr lang="en-US" altLang="ko-KR" dirty="0"/>
              <a:t>. </a:t>
            </a:r>
            <a:r>
              <a:rPr lang="ko-KR" altLang="en-US" dirty="0"/>
              <a:t>오브젝트가 향한 방향으로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절대위치를 단순한 표현 가능</a:t>
            </a:r>
            <a:r>
              <a:rPr lang="en-US" altLang="ko-KR" dirty="0"/>
              <a:t>, </a:t>
            </a:r>
            <a:r>
              <a:rPr lang="ko-KR" altLang="en-US" dirty="0"/>
              <a:t>하지만 변하는 </a:t>
            </a:r>
            <a:r>
              <a:rPr lang="ko-KR" altLang="en-US" b="1" dirty="0">
                <a:solidFill>
                  <a:srgbClr val="FF0000"/>
                </a:solidFill>
              </a:rPr>
              <a:t>방향에 맞춰 위치 변경하려면 재계산 필요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844824"/>
            <a:ext cx="8147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Update () 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… …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if(</a:t>
            </a:r>
            <a:r>
              <a:rPr lang="en-US" altLang="ko-KR" sz="1400" dirty="0" err="1" smtClean="0">
                <a:latin typeface="+mn-ea"/>
              </a:rPr>
              <a:t>Input.GetKey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KeyCode.UpArrow</a:t>
            </a:r>
            <a:r>
              <a:rPr lang="en-US" altLang="ko-KR" sz="1400" dirty="0">
                <a:latin typeface="+mn-ea"/>
              </a:rPr>
              <a:t>)){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en-US" altLang="ko-KR" sz="1400" dirty="0" err="1" smtClean="0">
                <a:latin typeface="+mn-ea"/>
              </a:rPr>
              <a:t>this.transform.Translate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(new Vector3 (0.0f, 0.0f, 3.0f * </a:t>
            </a:r>
            <a:r>
              <a:rPr lang="en-US" altLang="ko-KR" sz="1400" dirty="0" err="1">
                <a:latin typeface="+mn-ea"/>
              </a:rPr>
              <a:t>Time.deltaTime</a:t>
            </a:r>
            <a:r>
              <a:rPr lang="en-US" altLang="ko-KR" sz="1400" dirty="0">
                <a:latin typeface="+mn-ea"/>
              </a:rPr>
              <a:t>));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2839915"/>
            <a:ext cx="47291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오브젝트 자신이 현재 위치와 각도를 기준으로 조작한다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7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/>
              <a:t>Transform</a:t>
            </a:r>
            <a:r>
              <a:rPr lang="ko-KR" altLang="en-US" dirty="0"/>
              <a:t>과 </a:t>
            </a:r>
            <a:r>
              <a:rPr lang="en-US" altLang="ko-KR" dirty="0"/>
              <a:t>Translate 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14500"/>
            <a:ext cx="69818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8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err="1"/>
              <a:t>Time.deltaTime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41326"/>
            <a:ext cx="518457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7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err="1"/>
              <a:t>Time.deltaTime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기기의 성능에 따라 게임의 갱신빈도가 다르다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기기 별 </a:t>
            </a:r>
            <a:r>
              <a:rPr lang="ko-KR" altLang="en-US" dirty="0"/>
              <a:t>성능의 차이를 메워주는 것</a:t>
            </a:r>
          </a:p>
          <a:p>
            <a:pPr marL="320040" lvl="1" indent="0">
              <a:buNone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Time.deltaTime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초당 이동 거리와 </a:t>
            </a:r>
            <a:r>
              <a:rPr lang="ko-KR" altLang="en-US" dirty="0" err="1"/>
              <a:t>회전량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빠른 기기 </a:t>
            </a:r>
            <a:r>
              <a:rPr lang="en-US" altLang="ko-KR" dirty="0"/>
              <a:t>: 1</a:t>
            </a:r>
            <a:r>
              <a:rPr lang="ko-KR" altLang="en-US" dirty="0"/>
              <a:t>회 이동거리 ↓ 갱신 빈도 ↑</a:t>
            </a:r>
          </a:p>
          <a:p>
            <a:pPr lvl="1"/>
            <a:r>
              <a:rPr lang="ko-KR" altLang="en-US" dirty="0"/>
              <a:t>느린 기기 </a:t>
            </a:r>
            <a:r>
              <a:rPr lang="en-US" altLang="ko-KR" dirty="0"/>
              <a:t>: 1</a:t>
            </a:r>
            <a:r>
              <a:rPr lang="ko-KR" altLang="en-US" dirty="0"/>
              <a:t>회 이동거리 ↑ 갱신 빈도 ↓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0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/>
              <a:t>Rotate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오브젝트가 향한 방향에서 얼마나 회전시킬 것인가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상대적인 </a:t>
            </a:r>
            <a:r>
              <a:rPr lang="ko-KR" altLang="en-US" dirty="0"/>
              <a:t>회전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2404045"/>
            <a:ext cx="8147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Update () 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… …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if(</a:t>
            </a:r>
            <a:r>
              <a:rPr lang="en-US" altLang="ko-KR" sz="1400" dirty="0" err="1">
                <a:latin typeface="+mn-ea"/>
              </a:rPr>
              <a:t>Input.GetKey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KeyCode.R</a:t>
            </a:r>
            <a:r>
              <a:rPr lang="en-US" altLang="ko-KR" sz="1400" dirty="0">
                <a:latin typeface="+mn-ea"/>
              </a:rPr>
              <a:t>)){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this.transform.Rotate</a:t>
            </a:r>
            <a:r>
              <a:rPr lang="en-US" altLang="ko-KR" sz="1400" dirty="0">
                <a:latin typeface="+mn-ea"/>
              </a:rPr>
              <a:t> (90.0f * </a:t>
            </a:r>
            <a:r>
              <a:rPr lang="en-US" altLang="ko-KR" sz="1400" dirty="0" err="1">
                <a:latin typeface="+mn-ea"/>
              </a:rPr>
              <a:t>Time.deltaTime</a:t>
            </a:r>
            <a:r>
              <a:rPr lang="en-US" altLang="ko-KR" sz="1400" dirty="0">
                <a:latin typeface="+mn-ea"/>
              </a:rPr>
              <a:t>, 0.0f, 0.0f);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if(</a:t>
            </a:r>
            <a:r>
              <a:rPr lang="en-US" altLang="ko-KR" sz="1400" dirty="0" err="1">
                <a:latin typeface="+mn-ea"/>
              </a:rPr>
              <a:t>Input.GetKey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KeyCode.L</a:t>
            </a:r>
            <a:r>
              <a:rPr lang="en-US" altLang="ko-KR" sz="1400" dirty="0">
                <a:latin typeface="+mn-ea"/>
              </a:rPr>
              <a:t>)){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this.transform.Rotate</a:t>
            </a:r>
            <a:r>
              <a:rPr lang="en-US" altLang="ko-KR" sz="1400" dirty="0">
                <a:latin typeface="+mn-ea"/>
              </a:rPr>
              <a:t> (-90.0f * </a:t>
            </a:r>
            <a:r>
              <a:rPr lang="en-US" altLang="ko-KR" sz="1400" dirty="0" err="1">
                <a:latin typeface="+mn-ea"/>
              </a:rPr>
              <a:t>Time.deltaTime</a:t>
            </a:r>
            <a:r>
              <a:rPr lang="en-US" altLang="ko-KR" sz="1400" dirty="0">
                <a:latin typeface="+mn-ea"/>
              </a:rPr>
              <a:t>, 0.0f, 0.0f);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63888" y="3341906"/>
            <a:ext cx="685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06788" y="3347700"/>
            <a:ext cx="3019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절대적 회전은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rotation.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잊지 말자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!</a:t>
            </a:r>
            <a:endParaRPr lang="ko-KR" altLang="en-US" sz="1400" b="1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/>
              <a:t>오브젝트의 친자 관계 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오브젝트는 서로의 부모</a:t>
            </a:r>
            <a:r>
              <a:rPr lang="en-US" altLang="ko-KR" dirty="0"/>
              <a:t>-</a:t>
            </a:r>
            <a:r>
              <a:rPr lang="ko-KR" altLang="en-US" dirty="0"/>
              <a:t>자식 관계가 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친자 관계로 엮어두면 게임 조작에 훨씬 편리하다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FF0000"/>
                </a:solidFill>
              </a:rPr>
              <a:t>parent </a:t>
            </a:r>
            <a:r>
              <a:rPr lang="ko-KR" altLang="en-US" b="1" dirty="0">
                <a:solidFill>
                  <a:srgbClr val="FF0000"/>
                </a:solidFill>
              </a:rPr>
              <a:t>사용</a:t>
            </a:r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8256"/>
            <a:ext cx="3960440" cy="245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185931" y="3472116"/>
            <a:ext cx="265810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무기와 방패를 가진 캐릭터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63931" y="3480858"/>
            <a:ext cx="5075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EX)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43514" y="5282530"/>
            <a:ext cx="757733" cy="666750"/>
            <a:chOff x="7489090" y="4858399"/>
            <a:chExt cx="757733" cy="666750"/>
          </a:xfrm>
        </p:grpSpPr>
        <p:sp>
          <p:nvSpPr>
            <p:cNvPr id="26" name="타원 25"/>
            <p:cNvSpPr/>
            <p:nvPr/>
          </p:nvSpPr>
          <p:spPr>
            <a:xfrm>
              <a:off x="7489090" y="4858399"/>
              <a:ext cx="757733" cy="666750"/>
            </a:xfrm>
            <a:prstGeom prst="ellips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51390" y="4991719"/>
              <a:ext cx="3898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검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983644" y="5282530"/>
            <a:ext cx="757733" cy="666750"/>
            <a:chOff x="9129220" y="4834344"/>
            <a:chExt cx="757733" cy="666750"/>
          </a:xfrm>
        </p:grpSpPr>
        <p:sp>
          <p:nvSpPr>
            <p:cNvPr id="29" name="타원 28"/>
            <p:cNvSpPr/>
            <p:nvPr/>
          </p:nvSpPr>
          <p:spPr>
            <a:xfrm>
              <a:off x="9129220" y="4834344"/>
              <a:ext cx="757733" cy="666750"/>
            </a:xfrm>
            <a:prstGeom prst="ellips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17282" y="4967664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방패</a:t>
              </a:r>
            </a:p>
          </p:txBody>
        </p:sp>
      </p:grpSp>
      <p:cxnSp>
        <p:nvCxnSpPr>
          <p:cNvPr id="31" name="직선 연결선 30"/>
          <p:cNvCxnSpPr>
            <a:stCxn id="33" idx="3"/>
            <a:endCxn id="26" idx="0"/>
          </p:cNvCxnSpPr>
          <p:nvPr/>
        </p:nvCxnSpPr>
        <p:spPr>
          <a:xfrm flipH="1">
            <a:off x="5722381" y="4774721"/>
            <a:ext cx="557347" cy="507809"/>
          </a:xfrm>
          <a:prstGeom prst="line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2" name="직선 연결선 31"/>
          <p:cNvCxnSpPr>
            <a:stCxn id="33" idx="5"/>
            <a:endCxn id="29" idx="0"/>
          </p:cNvCxnSpPr>
          <p:nvPr/>
        </p:nvCxnSpPr>
        <p:spPr>
          <a:xfrm>
            <a:off x="6815527" y="4774721"/>
            <a:ext cx="546984" cy="507809"/>
          </a:xfrm>
          <a:prstGeom prst="line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33" name="타원 32"/>
          <p:cNvSpPr/>
          <p:nvPr/>
        </p:nvSpPr>
        <p:spPr>
          <a:xfrm>
            <a:off x="6168761" y="4205614"/>
            <a:ext cx="757733" cy="666750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5602" y="4296145"/>
            <a:ext cx="7804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Player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9818" y="4296145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부모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1421" y="5439796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자식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1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변수 </a:t>
            </a:r>
            <a:r>
              <a:rPr lang="ko-KR" altLang="en-US" dirty="0"/>
              <a:t>사용하기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실수형</a:t>
            </a:r>
            <a:r>
              <a:rPr lang="en-US" altLang="ko-KR" dirty="0"/>
              <a:t>)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C# 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63688" y="202861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1600" dirty="0">
                <a:latin typeface="+mn-ea"/>
              </a:rPr>
              <a:t>void Start () {</a:t>
            </a:r>
          </a:p>
          <a:p>
            <a:r>
              <a:rPr lang="pt-BR" altLang="ko-KR" sz="1600" dirty="0">
                <a:latin typeface="+mn-ea"/>
              </a:rPr>
              <a:t>	float num;</a:t>
            </a:r>
          </a:p>
          <a:p>
            <a:r>
              <a:rPr lang="pt-BR" altLang="ko-KR" sz="1600" dirty="0">
                <a:latin typeface="+mn-ea"/>
              </a:rPr>
              <a:t>	num = 12.345f;</a:t>
            </a:r>
          </a:p>
          <a:p>
            <a:r>
              <a:rPr lang="pt-BR" altLang="ko-KR" sz="1600" dirty="0">
                <a:latin typeface="+mn-ea"/>
              </a:rPr>
              <a:t>	Debug.Log (num);</a:t>
            </a:r>
          </a:p>
          <a:p>
            <a:r>
              <a:rPr lang="pt-BR" altLang="ko-KR" sz="1600" dirty="0" smtClean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6105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/>
              <a:t>오브젝트의 친자 관계 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빈 </a:t>
            </a:r>
            <a:r>
              <a:rPr lang="ko-KR" altLang="en-US" dirty="0"/>
              <a:t>게임 오브젝트를 폴더처럼 사용하기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Item </a:t>
            </a:r>
            <a:r>
              <a:rPr lang="ko-KR" altLang="en-US" dirty="0"/>
              <a:t>창 만들 때 유용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GameObject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Create Empty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75539"/>
            <a:ext cx="5902796" cy="317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7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/>
              <a:t>Script </a:t>
            </a:r>
            <a:r>
              <a:rPr lang="ko-KR" altLang="en-US" dirty="0"/>
              <a:t>재사용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같은 처리를 여러 번 작성하는 수고를 덜 수 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1831464"/>
            <a:ext cx="705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public class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cubeScript</a:t>
            </a:r>
            <a:r>
              <a:rPr lang="en-US" altLang="ko-KR" sz="1400" dirty="0">
                <a:latin typeface="+mn-ea"/>
              </a:rPr>
              <a:t> : </a:t>
            </a:r>
            <a:r>
              <a:rPr lang="en-US" altLang="ko-KR" sz="1400" dirty="0" err="1">
                <a:latin typeface="+mn-ea"/>
              </a:rPr>
              <a:t>MonoBehaviour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// Use this for initialization</a:t>
            </a:r>
          </a:p>
          <a:p>
            <a:r>
              <a:rPr lang="en-US" altLang="ko-KR" sz="1400" dirty="0">
                <a:latin typeface="+mn-ea"/>
              </a:rPr>
              <a:t>	void Start () {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	// Update is called once per frame</a:t>
            </a:r>
          </a:p>
          <a:p>
            <a:r>
              <a:rPr lang="en-US" altLang="ko-KR" sz="1400" dirty="0">
                <a:latin typeface="+mn-ea"/>
              </a:rPr>
              <a:t>	void Update () {</a:t>
            </a:r>
          </a:p>
          <a:p>
            <a:r>
              <a:rPr lang="en-US" altLang="ko-KR" sz="1400" dirty="0" smtClean="0">
                <a:latin typeface="+mn-ea"/>
              </a:rPr>
              <a:t>	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public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void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bigsize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(){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		//x, y,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z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모든 방향으로 크기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배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this.transform.localScale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= new Vector3(3.0f, 3.0f, 3.0f);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4566027"/>
            <a:ext cx="8532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public class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studyScript</a:t>
            </a:r>
            <a:r>
              <a:rPr lang="en-US" altLang="ko-KR" sz="1400" dirty="0">
                <a:latin typeface="+mn-ea"/>
              </a:rPr>
              <a:t> : </a:t>
            </a:r>
            <a:r>
              <a:rPr lang="en-US" altLang="ko-KR" sz="1400" dirty="0" err="1">
                <a:latin typeface="+mn-ea"/>
              </a:rPr>
              <a:t>MonoBehaviour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// Update is called once per frame</a:t>
            </a:r>
          </a:p>
          <a:p>
            <a:r>
              <a:rPr lang="en-US" altLang="ko-KR" sz="1400" dirty="0">
                <a:latin typeface="+mn-ea"/>
              </a:rPr>
              <a:t>	void Update ()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if 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Input.GetKey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KeyCode.G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)) {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			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GameObject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go =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GameObject.Find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("Cube") as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GameObject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			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go.GetComponent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&lt;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cubeScript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&gt; ().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bigsize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();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		}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8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ko-KR" dirty="0" err="1" smtClean="0"/>
              <a:t>Rigidbody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오브젝트에 물리적인 움직임을 부여하는 </a:t>
            </a:r>
            <a:r>
              <a:rPr lang="ko-KR" altLang="en-US" dirty="0" smtClean="0"/>
              <a:t>마법</a:t>
            </a:r>
            <a:endParaRPr lang="en-US" altLang="ko-KR" dirty="0" smtClean="0"/>
          </a:p>
          <a:p>
            <a:r>
              <a:rPr lang="ko-KR" altLang="en-US" dirty="0" err="1"/>
              <a:t>리지드바디를</a:t>
            </a:r>
            <a:r>
              <a:rPr lang="ko-KR" altLang="en-US" dirty="0"/>
              <a:t> 적용하면 오브젝트는 중력에 의해 낙하한다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중력 효과를 부여한다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50" y="2204864"/>
            <a:ext cx="280518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80112" y="3284984"/>
            <a:ext cx="295232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80112" y="5399534"/>
            <a:ext cx="2952328" cy="11258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Physic Material 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슈퍼마리오</a:t>
            </a:r>
            <a:r>
              <a:rPr lang="ko-KR" altLang="en-US" dirty="0"/>
              <a:t> 게임을 생각해보자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단계마다 </a:t>
            </a:r>
            <a:r>
              <a:rPr lang="ko-KR" altLang="en-US" dirty="0"/>
              <a:t>배경이 다른데</a:t>
            </a:r>
            <a:r>
              <a:rPr lang="en-US" altLang="ko-KR" dirty="0"/>
              <a:t>, </a:t>
            </a:r>
            <a:r>
              <a:rPr lang="ko-KR" altLang="en-US" dirty="0"/>
              <a:t>벽돌 </a:t>
            </a:r>
            <a:r>
              <a:rPr lang="ko-KR" altLang="en-US" dirty="0" err="1"/>
              <a:t>맵이</a:t>
            </a:r>
            <a:r>
              <a:rPr lang="ko-KR" altLang="en-US" dirty="0"/>
              <a:t> 있는 가 하면 얼음 </a:t>
            </a:r>
            <a:r>
              <a:rPr lang="ko-KR" altLang="en-US" dirty="0" err="1"/>
              <a:t>맵도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표현하기 위해 게임 오브젝트에서 </a:t>
            </a:r>
            <a:r>
              <a:rPr lang="ko-KR" altLang="en-US" b="1" dirty="0">
                <a:solidFill>
                  <a:srgbClr val="FF0000"/>
                </a:solidFill>
              </a:rPr>
              <a:t>소재를 결정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GameObject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Create  Plane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이름 </a:t>
            </a:r>
            <a:r>
              <a:rPr lang="en-US" altLang="ko-KR" dirty="0" smtClean="0">
                <a:sym typeface="Wingdings" panose="05000000000000000000" pitchFamily="2" charset="2"/>
              </a:rPr>
              <a:t>: Floor</a:t>
            </a:r>
            <a:endParaRPr lang="en-US" altLang="ko-KR" dirty="0"/>
          </a:p>
          <a:p>
            <a:pPr lvl="1"/>
            <a:r>
              <a:rPr lang="en-US" altLang="ko-KR" dirty="0" smtClean="0"/>
              <a:t>Asset </a:t>
            </a:r>
            <a:r>
              <a:rPr lang="en-US" altLang="ko-KR" dirty="0" smtClean="0">
                <a:sym typeface="Wingdings" panose="05000000000000000000" pitchFamily="2" charset="2"/>
              </a:rPr>
              <a:t> Create  Physic Material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이름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BallPM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Bounciness : 1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Bounce Combine : Maximum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Floor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Drag &amp; Drop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7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Script</a:t>
            </a:r>
            <a:r>
              <a:rPr lang="ko-KR" altLang="en-US" dirty="0"/>
              <a:t>에서 </a:t>
            </a:r>
            <a:r>
              <a:rPr lang="en-US" altLang="ko-KR" dirty="0" err="1" smtClean="0"/>
              <a:t>rigidbody</a:t>
            </a:r>
            <a:r>
              <a:rPr lang="ko-KR" altLang="en-US" dirty="0" smtClean="0"/>
              <a:t> </a:t>
            </a:r>
            <a:r>
              <a:rPr lang="ko-KR" altLang="en-US" dirty="0"/>
              <a:t>조작 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메서드</a:t>
            </a:r>
            <a:r>
              <a:rPr lang="ko-KR" altLang="en-US" dirty="0"/>
              <a:t> 안에서 </a:t>
            </a:r>
            <a:r>
              <a:rPr lang="ko-KR" altLang="en-US" dirty="0" err="1"/>
              <a:t>리지드바디를</a:t>
            </a:r>
            <a:r>
              <a:rPr lang="ko-KR" altLang="en-US" dirty="0"/>
              <a:t> 조작할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지정한 방향으로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지정한 양의 힘을 가하는</a:t>
            </a:r>
            <a:r>
              <a:rPr lang="en-US" altLang="ko-KR" b="1" dirty="0">
                <a:solidFill>
                  <a:srgbClr val="FF0000"/>
                </a:solidFill>
              </a:rPr>
              <a:t>.’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2307644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void </a:t>
            </a:r>
            <a:r>
              <a:rPr lang="en-US" altLang="ko-KR" sz="1200" dirty="0">
                <a:latin typeface="+mn-ea"/>
              </a:rPr>
              <a:t>Update () {</a:t>
            </a:r>
          </a:p>
          <a:p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Input.GetKey</a:t>
            </a:r>
            <a:r>
              <a:rPr lang="en-US" altLang="ko-KR" sz="1200" dirty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KeyCode.UpArrow</a:t>
            </a:r>
            <a:r>
              <a:rPr lang="en-US" altLang="ko-KR" sz="1200" dirty="0">
                <a:latin typeface="+mn-ea"/>
              </a:rPr>
              <a:t>)) {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GetComponent</a:t>
            </a:r>
            <a:r>
              <a:rPr lang="en-US" altLang="ko-KR" sz="1200" dirty="0">
                <a:latin typeface="+mn-ea"/>
              </a:rPr>
              <a:t>&lt;</a:t>
            </a:r>
            <a:r>
              <a:rPr lang="en-US" altLang="ko-KR" sz="1200" dirty="0" err="1">
                <a:latin typeface="+mn-ea"/>
              </a:rPr>
              <a:t>Rigidbody</a:t>
            </a:r>
            <a:r>
              <a:rPr lang="en-US" altLang="ko-KR" sz="1200" dirty="0">
                <a:latin typeface="+mn-ea"/>
              </a:rPr>
              <a:t>&gt; ().</a:t>
            </a:r>
            <a:r>
              <a:rPr lang="en-US" altLang="ko-KR" sz="1200" dirty="0" err="1">
                <a:latin typeface="+mn-ea"/>
              </a:rPr>
              <a:t>AddForce</a:t>
            </a:r>
            <a:r>
              <a:rPr lang="en-US" altLang="ko-KR" sz="1200" dirty="0">
                <a:latin typeface="+mn-ea"/>
              </a:rPr>
              <a:t> (Vector3.forward * 300 * </a:t>
            </a:r>
            <a:r>
              <a:rPr lang="en-US" altLang="ko-KR" sz="1200" dirty="0" err="1">
                <a:latin typeface="+mn-ea"/>
              </a:rPr>
              <a:t>Time.deltaTime</a:t>
            </a:r>
            <a:r>
              <a:rPr lang="en-US" altLang="ko-KR" sz="1200" dirty="0">
                <a:latin typeface="+mn-ea"/>
              </a:rPr>
              <a:t>);</a:t>
            </a: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Input.GetKey</a:t>
            </a:r>
            <a:r>
              <a:rPr lang="en-US" altLang="ko-KR" sz="1200" dirty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KeyCode.DownArrow</a:t>
            </a:r>
            <a:r>
              <a:rPr lang="en-US" altLang="ko-KR" sz="1200" dirty="0">
                <a:latin typeface="+mn-ea"/>
              </a:rPr>
              <a:t>)) {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GetComponent</a:t>
            </a:r>
            <a:r>
              <a:rPr lang="en-US" altLang="ko-KR" sz="1200" dirty="0">
                <a:latin typeface="+mn-ea"/>
              </a:rPr>
              <a:t>&lt;</a:t>
            </a:r>
            <a:r>
              <a:rPr lang="en-US" altLang="ko-KR" sz="1200" dirty="0" err="1">
                <a:latin typeface="+mn-ea"/>
              </a:rPr>
              <a:t>Rigidbody</a:t>
            </a:r>
            <a:r>
              <a:rPr lang="en-US" altLang="ko-KR" sz="1200" dirty="0">
                <a:latin typeface="+mn-ea"/>
              </a:rPr>
              <a:t>&gt; ().</a:t>
            </a:r>
            <a:r>
              <a:rPr lang="en-US" altLang="ko-KR" sz="1200" dirty="0" err="1">
                <a:latin typeface="+mn-ea"/>
              </a:rPr>
              <a:t>AddForce</a:t>
            </a:r>
            <a:r>
              <a:rPr lang="en-US" altLang="ko-KR" sz="1200" dirty="0">
                <a:latin typeface="+mn-ea"/>
              </a:rPr>
              <a:t> (Vector3.back * 300 * </a:t>
            </a:r>
            <a:r>
              <a:rPr lang="en-US" altLang="ko-KR" sz="1200" dirty="0" err="1">
                <a:latin typeface="+mn-ea"/>
              </a:rPr>
              <a:t>Time.deltaTime</a:t>
            </a:r>
            <a:r>
              <a:rPr lang="en-US" altLang="ko-KR" sz="1200" dirty="0">
                <a:latin typeface="+mn-ea"/>
              </a:rPr>
              <a:t>);</a:t>
            </a: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Input.GetKey</a:t>
            </a:r>
            <a:r>
              <a:rPr lang="en-US" altLang="ko-KR" sz="1200" dirty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KeyCode.LeftArrow</a:t>
            </a:r>
            <a:r>
              <a:rPr lang="en-US" altLang="ko-KR" sz="1200" dirty="0">
                <a:latin typeface="+mn-ea"/>
              </a:rPr>
              <a:t>)) {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GetComponent</a:t>
            </a:r>
            <a:r>
              <a:rPr lang="en-US" altLang="ko-KR" sz="1200" dirty="0">
                <a:latin typeface="+mn-ea"/>
              </a:rPr>
              <a:t>&lt;</a:t>
            </a:r>
            <a:r>
              <a:rPr lang="en-US" altLang="ko-KR" sz="1200" dirty="0" err="1">
                <a:latin typeface="+mn-ea"/>
              </a:rPr>
              <a:t>Rigidbody</a:t>
            </a:r>
            <a:r>
              <a:rPr lang="en-US" altLang="ko-KR" sz="1200" dirty="0">
                <a:latin typeface="+mn-ea"/>
              </a:rPr>
              <a:t>&gt; ().</a:t>
            </a:r>
            <a:r>
              <a:rPr lang="en-US" altLang="ko-KR" sz="1200" dirty="0" err="1">
                <a:latin typeface="+mn-ea"/>
              </a:rPr>
              <a:t>AddForce</a:t>
            </a:r>
            <a:r>
              <a:rPr lang="en-US" altLang="ko-KR" sz="1200" dirty="0">
                <a:latin typeface="+mn-ea"/>
              </a:rPr>
              <a:t> (Vector3.left * 300 * </a:t>
            </a:r>
            <a:r>
              <a:rPr lang="en-US" altLang="ko-KR" sz="1200" dirty="0" err="1">
                <a:latin typeface="+mn-ea"/>
              </a:rPr>
              <a:t>Time.deltaTime</a:t>
            </a:r>
            <a:r>
              <a:rPr lang="en-US" altLang="ko-KR" sz="1200" dirty="0">
                <a:latin typeface="+mn-ea"/>
              </a:rPr>
              <a:t>);</a:t>
            </a: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Input.GetKey</a:t>
            </a:r>
            <a:r>
              <a:rPr lang="en-US" altLang="ko-KR" sz="1200" dirty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KeyCode.RightArrow</a:t>
            </a:r>
            <a:r>
              <a:rPr lang="en-US" altLang="ko-KR" sz="1200" dirty="0">
                <a:latin typeface="+mn-ea"/>
              </a:rPr>
              <a:t>)) {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GetComponent</a:t>
            </a:r>
            <a:r>
              <a:rPr lang="en-US" altLang="ko-KR" sz="1200" dirty="0">
                <a:latin typeface="+mn-ea"/>
              </a:rPr>
              <a:t>&lt;</a:t>
            </a:r>
            <a:r>
              <a:rPr lang="en-US" altLang="ko-KR" sz="1200" dirty="0" err="1">
                <a:latin typeface="+mn-ea"/>
              </a:rPr>
              <a:t>Rigidbody</a:t>
            </a:r>
            <a:r>
              <a:rPr lang="en-US" altLang="ko-KR" sz="1200" dirty="0">
                <a:latin typeface="+mn-ea"/>
              </a:rPr>
              <a:t>&gt; ().</a:t>
            </a:r>
            <a:r>
              <a:rPr lang="en-US" altLang="ko-KR" sz="1200" dirty="0" err="1">
                <a:latin typeface="+mn-ea"/>
              </a:rPr>
              <a:t>AddForce</a:t>
            </a:r>
            <a:r>
              <a:rPr lang="en-US" altLang="ko-KR" sz="1200" dirty="0">
                <a:latin typeface="+mn-ea"/>
              </a:rPr>
              <a:t> (Vector3.right * 300 * </a:t>
            </a:r>
            <a:r>
              <a:rPr lang="en-US" altLang="ko-KR" sz="1200" dirty="0" err="1">
                <a:latin typeface="+mn-ea"/>
              </a:rPr>
              <a:t>Time.deltaTime</a:t>
            </a:r>
            <a:r>
              <a:rPr lang="en-US" altLang="ko-KR" sz="1200" dirty="0">
                <a:latin typeface="+mn-ea"/>
              </a:rPr>
              <a:t>);</a:t>
            </a: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Input.GetKey</a:t>
            </a:r>
            <a:r>
              <a:rPr lang="en-US" altLang="ko-KR" sz="1200" dirty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KeyCode.U</a:t>
            </a:r>
            <a:r>
              <a:rPr lang="en-US" altLang="ko-KR" sz="1200" dirty="0">
                <a:latin typeface="+mn-ea"/>
              </a:rPr>
              <a:t>)) {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GetComponent</a:t>
            </a:r>
            <a:r>
              <a:rPr lang="en-US" altLang="ko-KR" sz="1200" dirty="0">
                <a:latin typeface="+mn-ea"/>
              </a:rPr>
              <a:t>&lt;</a:t>
            </a:r>
            <a:r>
              <a:rPr lang="en-US" altLang="ko-KR" sz="1200" dirty="0" err="1">
                <a:latin typeface="+mn-ea"/>
              </a:rPr>
              <a:t>Rigidbody</a:t>
            </a:r>
            <a:r>
              <a:rPr lang="en-US" altLang="ko-KR" sz="1200" dirty="0">
                <a:latin typeface="+mn-ea"/>
              </a:rPr>
              <a:t>&gt; ().</a:t>
            </a:r>
            <a:r>
              <a:rPr lang="en-US" altLang="ko-KR" sz="1200" dirty="0" err="1">
                <a:latin typeface="+mn-ea"/>
              </a:rPr>
              <a:t>AddForce</a:t>
            </a:r>
            <a:r>
              <a:rPr lang="en-US" altLang="ko-KR" sz="1200" dirty="0">
                <a:latin typeface="+mn-ea"/>
              </a:rPr>
              <a:t> (Vector3.up * 300 * </a:t>
            </a:r>
            <a:r>
              <a:rPr lang="en-US" altLang="ko-KR" sz="1200" dirty="0" err="1">
                <a:latin typeface="+mn-ea"/>
              </a:rPr>
              <a:t>Time.deltaTime</a:t>
            </a:r>
            <a:r>
              <a:rPr lang="en-US" altLang="ko-KR" sz="1200" dirty="0">
                <a:latin typeface="+mn-ea"/>
              </a:rPr>
              <a:t>);</a:t>
            </a: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	if (</a:t>
            </a:r>
            <a:r>
              <a:rPr lang="en-US" altLang="ko-KR" sz="1200" dirty="0" err="1">
                <a:latin typeface="+mn-ea"/>
              </a:rPr>
              <a:t>Input.GetKey</a:t>
            </a:r>
            <a:r>
              <a:rPr lang="en-US" altLang="ko-KR" sz="1200" dirty="0">
                <a:latin typeface="+mn-ea"/>
              </a:rPr>
              <a:t> (</a:t>
            </a:r>
            <a:r>
              <a:rPr lang="en-US" altLang="ko-KR" sz="1200" dirty="0" err="1">
                <a:latin typeface="+mn-ea"/>
              </a:rPr>
              <a:t>KeyCode.D</a:t>
            </a:r>
            <a:r>
              <a:rPr lang="en-US" altLang="ko-KR" sz="1200" dirty="0">
                <a:latin typeface="+mn-ea"/>
              </a:rPr>
              <a:t>)) {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GetComponent</a:t>
            </a:r>
            <a:r>
              <a:rPr lang="en-US" altLang="ko-KR" sz="1200" dirty="0">
                <a:latin typeface="+mn-ea"/>
              </a:rPr>
              <a:t>&lt;</a:t>
            </a:r>
            <a:r>
              <a:rPr lang="en-US" altLang="ko-KR" sz="1200" dirty="0" err="1">
                <a:latin typeface="+mn-ea"/>
              </a:rPr>
              <a:t>Rigidbody</a:t>
            </a:r>
            <a:r>
              <a:rPr lang="en-US" altLang="ko-KR" sz="1200" dirty="0">
                <a:latin typeface="+mn-ea"/>
              </a:rPr>
              <a:t>&gt; ().</a:t>
            </a:r>
            <a:r>
              <a:rPr lang="en-US" altLang="ko-KR" sz="1200" dirty="0" err="1">
                <a:latin typeface="+mn-ea"/>
              </a:rPr>
              <a:t>AddForce</a:t>
            </a:r>
            <a:r>
              <a:rPr lang="en-US" altLang="ko-KR" sz="1200" dirty="0">
                <a:latin typeface="+mn-ea"/>
              </a:rPr>
              <a:t> (Vector3.down * 300 * </a:t>
            </a:r>
            <a:r>
              <a:rPr lang="en-US" altLang="ko-KR" sz="1200" dirty="0" err="1">
                <a:latin typeface="+mn-ea"/>
              </a:rPr>
              <a:t>Time.deltaTime</a:t>
            </a:r>
            <a:r>
              <a:rPr lang="en-US" altLang="ko-KR" sz="1200" dirty="0">
                <a:latin typeface="+mn-ea"/>
              </a:rPr>
              <a:t>);</a:t>
            </a: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1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Script</a:t>
            </a:r>
            <a:r>
              <a:rPr lang="ko-KR" altLang="en-US" dirty="0"/>
              <a:t>에서 </a:t>
            </a:r>
            <a:r>
              <a:rPr lang="en-US" altLang="ko-KR" dirty="0" err="1" smtClean="0"/>
              <a:t>rigidbody</a:t>
            </a:r>
            <a:r>
              <a:rPr lang="ko-KR" altLang="en-US" dirty="0" smtClean="0"/>
              <a:t> </a:t>
            </a:r>
            <a:r>
              <a:rPr lang="ko-KR" altLang="en-US" dirty="0"/>
              <a:t>조작 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중력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>
                <a:cs typeface="함초롬바탕" panose="02030604000101010101" pitchFamily="18" charset="-127"/>
              </a:rPr>
              <a:t>gravity </a:t>
            </a:r>
            <a:r>
              <a:rPr lang="ko-KR" altLang="en-US" dirty="0" err="1">
                <a:cs typeface="함초롬바탕" panose="02030604000101010101" pitchFamily="18" charset="-127"/>
              </a:rPr>
              <a:t>파라미터</a:t>
            </a:r>
            <a:r>
              <a:rPr lang="ko-KR" altLang="en-US" dirty="0">
                <a:cs typeface="함초롬바탕" panose="02030604000101010101" pitchFamily="18" charset="-127"/>
              </a:rPr>
              <a:t> 이용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636912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Update () </a:t>
            </a:r>
            <a:r>
              <a:rPr lang="en-US" altLang="ko-KR" sz="1400" dirty="0" smtClean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… …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if (</a:t>
            </a:r>
            <a:r>
              <a:rPr lang="en-US" altLang="ko-KR" sz="1400" dirty="0" err="1">
                <a:latin typeface="+mn-ea"/>
              </a:rPr>
              <a:t>Input.GetKeyDown</a:t>
            </a:r>
            <a:r>
              <a:rPr lang="en-US" altLang="ko-KR" sz="1400" dirty="0">
                <a:latin typeface="+mn-ea"/>
              </a:rPr>
              <a:t> (KeyCode.Keypad0))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Physics.gravity</a:t>
            </a:r>
            <a:r>
              <a:rPr lang="en-US" altLang="ko-KR" sz="1400" dirty="0">
                <a:latin typeface="+mn-ea"/>
              </a:rPr>
              <a:t> = Vector3.zero;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	if (</a:t>
            </a:r>
            <a:r>
              <a:rPr lang="en-US" altLang="ko-KR" sz="1400" dirty="0" err="1">
                <a:latin typeface="+mn-ea"/>
              </a:rPr>
              <a:t>Input.GetKeyDown</a:t>
            </a:r>
            <a:r>
              <a:rPr lang="en-US" altLang="ko-KR" sz="1400" dirty="0">
                <a:latin typeface="+mn-ea"/>
              </a:rPr>
              <a:t> (KeyCode.Keypad8))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Physics.gravity</a:t>
            </a:r>
            <a:r>
              <a:rPr lang="en-US" altLang="ko-KR" sz="1400" dirty="0">
                <a:latin typeface="+mn-ea"/>
              </a:rPr>
              <a:t> = Vector3.up;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	if (</a:t>
            </a:r>
            <a:r>
              <a:rPr lang="en-US" altLang="ko-KR" sz="1400" dirty="0" err="1">
                <a:latin typeface="+mn-ea"/>
              </a:rPr>
              <a:t>Input.GetKeyDown</a:t>
            </a:r>
            <a:r>
              <a:rPr lang="en-US" altLang="ko-KR" sz="1400" dirty="0">
                <a:latin typeface="+mn-ea"/>
              </a:rPr>
              <a:t> (KeyCode.Keypad2))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Physics.gravity</a:t>
            </a:r>
            <a:r>
              <a:rPr lang="en-US" altLang="ko-KR" sz="1400" dirty="0">
                <a:latin typeface="+mn-ea"/>
              </a:rPr>
              <a:t> = Vector3.down;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3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프리팹</a:t>
            </a:r>
            <a:r>
              <a:rPr lang="en-US" altLang="ko-KR" dirty="0" smtClean="0"/>
              <a:t>(Prefab)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48880"/>
            <a:ext cx="5285850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프리팹을</a:t>
            </a:r>
            <a:r>
              <a:rPr lang="ko-KR" altLang="en-US" dirty="0"/>
              <a:t> 프로그램으로 배치하기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프리팹</a:t>
            </a:r>
            <a:r>
              <a:rPr lang="ko-KR" altLang="en-US" dirty="0" smtClean="0"/>
              <a:t> 복사를 통한 객체 생성</a:t>
            </a:r>
          </a:p>
          <a:p>
            <a:pPr lvl="1"/>
            <a:r>
              <a:rPr lang="en-US" altLang="ko-KR" dirty="0"/>
              <a:t>Sphere</a:t>
            </a:r>
            <a:r>
              <a:rPr lang="ko-KR" altLang="en-US" dirty="0"/>
              <a:t>를 </a:t>
            </a:r>
            <a:r>
              <a:rPr lang="en-US" altLang="ko-KR" dirty="0"/>
              <a:t>Prefab</a:t>
            </a:r>
            <a:r>
              <a:rPr lang="ko-KR" altLang="en-US" dirty="0"/>
              <a:t>으로 </a:t>
            </a:r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  <a:endParaRPr lang="en-US" altLang="ko-KR" dirty="0"/>
          </a:p>
          <a:p>
            <a:pPr lvl="1"/>
            <a:r>
              <a:rPr lang="en-US" altLang="ko-KR" dirty="0" smtClean="0"/>
              <a:t>Floor </a:t>
            </a:r>
            <a:r>
              <a:rPr lang="ko-KR" altLang="en-US" dirty="0" smtClean="0"/>
              <a:t>객체에 아래 스크립트를 등록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14400" y="2780928"/>
            <a:ext cx="81220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public </a:t>
            </a:r>
            <a:r>
              <a:rPr lang="en-US" altLang="ko-KR" sz="1400" dirty="0" err="1">
                <a:latin typeface="+mn-ea"/>
              </a:rPr>
              <a:t>GameObject</a:t>
            </a:r>
            <a:r>
              <a:rPr lang="en-US" altLang="ko-KR" sz="1400" dirty="0">
                <a:latin typeface="+mn-ea"/>
              </a:rPr>
              <a:t> prefab;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 smtClean="0">
                <a:latin typeface="+mn-ea"/>
              </a:rPr>
              <a:t>// </a:t>
            </a:r>
            <a:r>
              <a:rPr lang="en-US" altLang="ko-KR" sz="1400" dirty="0">
                <a:latin typeface="+mn-ea"/>
              </a:rPr>
              <a:t>Update is called once per frame</a:t>
            </a:r>
          </a:p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Update () {</a:t>
            </a:r>
          </a:p>
          <a:p>
            <a:r>
              <a:rPr lang="en-US" altLang="ko-KR" sz="1400" dirty="0">
                <a:latin typeface="+mn-ea"/>
              </a:rPr>
              <a:t>	if(</a:t>
            </a:r>
            <a:r>
              <a:rPr lang="en-US" altLang="ko-KR" sz="1400" dirty="0" err="1">
                <a:latin typeface="+mn-ea"/>
              </a:rPr>
              <a:t>Input.GetMouseButtonDown</a:t>
            </a:r>
            <a:r>
              <a:rPr lang="en-US" altLang="ko-KR" sz="1400" dirty="0">
                <a:latin typeface="+mn-ea"/>
              </a:rPr>
              <a:t>(0)){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GameObject</a:t>
            </a:r>
            <a:r>
              <a:rPr lang="en-US" altLang="ko-KR" sz="1400" dirty="0">
                <a:latin typeface="+mn-ea"/>
              </a:rPr>
              <a:t> go = </a:t>
            </a:r>
            <a:r>
              <a:rPr lang="en-US" altLang="ko-KR" sz="1400" dirty="0" err="1">
                <a:latin typeface="+mn-ea"/>
              </a:rPr>
              <a:t>GameObject.Instantiate</a:t>
            </a:r>
            <a:r>
              <a:rPr lang="en-US" altLang="ko-KR" sz="1400" dirty="0">
                <a:latin typeface="+mn-ea"/>
              </a:rPr>
              <a:t>(prefab) </a:t>
            </a:r>
            <a:r>
              <a:rPr lang="en-US" altLang="ko-KR" sz="1400" dirty="0" smtClean="0">
                <a:latin typeface="+mn-ea"/>
              </a:rPr>
              <a:t>as </a:t>
            </a:r>
            <a:r>
              <a:rPr lang="en-US" altLang="ko-KR" sz="1400" dirty="0" err="1">
                <a:latin typeface="+mn-ea"/>
              </a:rPr>
              <a:t>GameObject</a:t>
            </a:r>
            <a:r>
              <a:rPr lang="en-US" altLang="ko-KR" sz="1400" dirty="0">
                <a:latin typeface="+mn-ea"/>
              </a:rPr>
              <a:t>;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go.transform.position</a:t>
            </a:r>
            <a:r>
              <a:rPr lang="en-US" altLang="ko-KR" sz="1400" dirty="0">
                <a:latin typeface="+mn-ea"/>
              </a:rPr>
              <a:t> = new Vector3(</a:t>
            </a:r>
            <a:r>
              <a:rPr lang="en-US" altLang="ko-KR" sz="1400" dirty="0" err="1">
                <a:latin typeface="+mn-ea"/>
              </a:rPr>
              <a:t>Random.Range</a:t>
            </a:r>
            <a:r>
              <a:rPr lang="en-US" altLang="ko-KR" sz="1400" dirty="0">
                <a:latin typeface="+mn-ea"/>
              </a:rPr>
              <a:t>(-2.0f, 2.0f), 1.0f, 1.0f);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02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효과음 넣기</a:t>
            </a:r>
            <a:endParaRPr lang="ko-KR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사운드에는 </a:t>
            </a:r>
            <a:r>
              <a:rPr lang="en-US" altLang="ko-KR" dirty="0" err="1" smtClean="0"/>
              <a:t>AudioSource</a:t>
            </a:r>
            <a:r>
              <a:rPr lang="ko-KR" altLang="en-US" dirty="0" smtClean="0"/>
              <a:t>가 필수</a:t>
            </a:r>
            <a:r>
              <a:rPr lang="en-US" altLang="ko-KR" dirty="0" smtClean="0"/>
              <a:t>!!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64196" y="2276872"/>
            <a:ext cx="7272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private </a:t>
            </a:r>
            <a:r>
              <a:rPr lang="en-US" altLang="ko-KR" sz="1400" dirty="0" err="1">
                <a:latin typeface="+mn-ea"/>
              </a:rPr>
              <a:t>AudioSource</a:t>
            </a:r>
            <a:r>
              <a:rPr lang="en-US" altLang="ko-KR" sz="1400" dirty="0">
                <a:latin typeface="+mn-ea"/>
              </a:rPr>
              <a:t> audio;</a:t>
            </a:r>
          </a:p>
          <a:p>
            <a:r>
              <a:rPr lang="en-US" altLang="ko-KR" sz="1400" dirty="0" smtClean="0">
                <a:latin typeface="+mn-ea"/>
              </a:rPr>
              <a:t>public </a:t>
            </a:r>
            <a:r>
              <a:rPr lang="en-US" altLang="ko-KR" sz="1400" dirty="0" err="1">
                <a:latin typeface="+mn-ea"/>
              </a:rPr>
              <a:t>AudioClip</a:t>
            </a:r>
            <a:r>
              <a:rPr lang="en-US" altLang="ko-KR" sz="1400" dirty="0">
                <a:latin typeface="+mn-ea"/>
              </a:rPr>
              <a:t> clip;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// </a:t>
            </a:r>
            <a:r>
              <a:rPr lang="en-US" altLang="ko-KR" sz="1400" dirty="0">
                <a:latin typeface="+mn-ea"/>
              </a:rPr>
              <a:t>Use this for initialization</a:t>
            </a:r>
          </a:p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Start ()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this.audio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this.gameObject.AddComponent</a:t>
            </a:r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AudioSource</a:t>
            </a:r>
            <a:r>
              <a:rPr lang="en-US" altLang="ko-KR" sz="1400" dirty="0">
                <a:latin typeface="+mn-ea"/>
              </a:rPr>
              <a:t>&gt; ();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this.audio.clip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this.clip</a:t>
            </a:r>
            <a:r>
              <a:rPr lang="en-US" altLang="ko-KR" sz="1400" dirty="0">
                <a:latin typeface="+mn-ea"/>
              </a:rPr>
              <a:t>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this.audio.loop</a:t>
            </a:r>
            <a:r>
              <a:rPr lang="en-US" altLang="ko-KR" sz="1400" dirty="0">
                <a:latin typeface="+mn-ea"/>
              </a:rPr>
              <a:t> = false;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 smtClean="0">
                <a:latin typeface="+mn-ea"/>
              </a:rPr>
              <a:t>// </a:t>
            </a:r>
            <a:r>
              <a:rPr lang="en-US" altLang="ko-KR" sz="1400" dirty="0">
                <a:latin typeface="+mn-ea"/>
              </a:rPr>
              <a:t>Update is called once per frame</a:t>
            </a:r>
          </a:p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Update () {</a:t>
            </a:r>
          </a:p>
          <a:p>
            <a:r>
              <a:rPr lang="en-US" altLang="ko-KR" sz="1400" dirty="0">
                <a:latin typeface="+mn-ea"/>
              </a:rPr>
              <a:t>	if (</a:t>
            </a:r>
            <a:r>
              <a:rPr lang="en-US" altLang="ko-KR" sz="1400" dirty="0" err="1">
                <a:latin typeface="+mn-ea"/>
              </a:rPr>
              <a:t>Input.GetMouseButtonDown</a:t>
            </a:r>
            <a:r>
              <a:rPr lang="en-US" altLang="ko-KR" sz="1400" dirty="0">
                <a:latin typeface="+mn-ea"/>
              </a:rPr>
              <a:t> (0))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this.audio.Play</a:t>
            </a:r>
            <a:r>
              <a:rPr lang="en-US" altLang="ko-KR" sz="1400" dirty="0">
                <a:latin typeface="+mn-ea"/>
              </a:rPr>
              <a:t> ();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23728" y="3645024"/>
            <a:ext cx="5328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31840" y="5373216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OnGUI</a:t>
            </a:r>
            <a:r>
              <a:rPr lang="en-US" altLang="ko-KR" dirty="0"/>
              <a:t>()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2D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) </a:t>
            </a:r>
            <a:r>
              <a:rPr lang="ko-KR" altLang="en-US" dirty="0"/>
              <a:t>체력 게이지</a:t>
            </a:r>
            <a:r>
              <a:rPr lang="en-US" altLang="ko-KR" dirty="0"/>
              <a:t>, score.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유니티에서</a:t>
            </a:r>
            <a:r>
              <a:rPr lang="ko-KR" altLang="en-US" dirty="0"/>
              <a:t> </a:t>
            </a:r>
            <a:r>
              <a:rPr lang="en-US" altLang="ko-KR" dirty="0" err="1"/>
              <a:t>GameRoot</a:t>
            </a:r>
            <a:r>
              <a:rPr lang="en-US" altLang="ko-KR" dirty="0"/>
              <a:t> </a:t>
            </a:r>
            <a:r>
              <a:rPr lang="ko-KR" altLang="en-US" dirty="0"/>
              <a:t>선택 </a:t>
            </a:r>
            <a:r>
              <a:rPr lang="en-US" altLang="ko-KR" dirty="0"/>
              <a:t>– [</a:t>
            </a:r>
            <a:r>
              <a:rPr lang="en-US" altLang="ko-KR" dirty="0" err="1"/>
              <a:t>GameRootScript</a:t>
            </a:r>
            <a:r>
              <a:rPr lang="en-US" altLang="ko-KR" dirty="0"/>
              <a:t>] </a:t>
            </a:r>
            <a:r>
              <a:rPr lang="ko-KR" altLang="en-US" dirty="0"/>
              <a:t>컴포넌트에 새로 생긴 </a:t>
            </a:r>
            <a:r>
              <a:rPr lang="en-US" altLang="ko-KR" dirty="0"/>
              <a:t>[Icon] </a:t>
            </a:r>
            <a:r>
              <a:rPr lang="ko-KR" altLang="en-US" dirty="0"/>
              <a:t>항목에 </a:t>
            </a:r>
          </a:p>
          <a:p>
            <a:pPr lvl="1"/>
            <a:r>
              <a:rPr lang="ko-KR" altLang="en-US" dirty="0"/>
              <a:t>넣고 싶은 이미지를 드래그 앤 </a:t>
            </a:r>
            <a:r>
              <a:rPr lang="ko-KR" altLang="en-US" dirty="0" err="1"/>
              <a:t>드롭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2136339"/>
            <a:ext cx="72728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public </a:t>
            </a:r>
            <a:r>
              <a:rPr lang="en-US" altLang="ko-KR" sz="1400" dirty="0">
                <a:latin typeface="+mn-ea"/>
              </a:rPr>
              <a:t>Texture2D icon = null;</a:t>
            </a:r>
          </a:p>
          <a:p>
            <a:r>
              <a:rPr lang="en-US" altLang="ko-KR" sz="1400" dirty="0" smtClean="0">
                <a:latin typeface="+mn-ea"/>
              </a:rPr>
              <a:t>public </a:t>
            </a:r>
            <a:r>
              <a:rPr lang="en-US" altLang="ko-KR" sz="1400" dirty="0">
                <a:latin typeface="+mn-ea"/>
              </a:rPr>
              <a:t>static string </a:t>
            </a:r>
            <a:r>
              <a:rPr lang="en-US" altLang="ko-KR" sz="1400" dirty="0" err="1">
                <a:latin typeface="+mn-ea"/>
              </a:rPr>
              <a:t>mes_text</a:t>
            </a:r>
            <a:r>
              <a:rPr lang="en-US" altLang="ko-KR" sz="1400" dirty="0">
                <a:latin typeface="+mn-ea"/>
              </a:rPr>
              <a:t> = "test";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 err="1">
                <a:latin typeface="+mn-ea"/>
              </a:rPr>
              <a:t>OnGUI</a:t>
            </a:r>
            <a:r>
              <a:rPr lang="en-US" altLang="ko-KR" sz="1400" dirty="0">
                <a:latin typeface="+mn-ea"/>
              </a:rPr>
              <a:t>(){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GUI.DrawTexture</a:t>
            </a:r>
            <a:r>
              <a:rPr lang="en-US" altLang="ko-KR" sz="1400" dirty="0">
                <a:latin typeface="+mn-ea"/>
              </a:rPr>
              <a:t> (new </a:t>
            </a:r>
            <a:r>
              <a:rPr lang="en-US" altLang="ko-KR" sz="1400" dirty="0" err="1">
                <a:latin typeface="+mn-ea"/>
              </a:rPr>
              <a:t>Rect</a:t>
            </a:r>
            <a:r>
              <a:rPr lang="en-US" altLang="ko-KR" sz="1400" dirty="0">
                <a:latin typeface="+mn-ea"/>
              </a:rPr>
              <a:t> (</a:t>
            </a:r>
            <a:r>
              <a:rPr lang="en-US" altLang="ko-KR" sz="1400" dirty="0" err="1">
                <a:latin typeface="+mn-ea"/>
              </a:rPr>
              <a:t>Screen.width</a:t>
            </a:r>
            <a:r>
              <a:rPr lang="en-US" altLang="ko-KR" sz="1400" dirty="0">
                <a:latin typeface="+mn-ea"/>
              </a:rPr>
              <a:t> / 2, 64, 64, 64), icon);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GUI.Label</a:t>
            </a:r>
            <a:r>
              <a:rPr lang="en-US" altLang="ko-KR" sz="1400" dirty="0">
                <a:latin typeface="+mn-ea"/>
              </a:rPr>
              <a:t> (new </a:t>
            </a:r>
            <a:r>
              <a:rPr lang="en-US" altLang="ko-KR" sz="1400" dirty="0" err="1">
                <a:latin typeface="+mn-ea"/>
              </a:rPr>
              <a:t>Rect</a:t>
            </a:r>
            <a:r>
              <a:rPr lang="en-US" altLang="ko-KR" sz="1400" dirty="0">
                <a:latin typeface="+mn-ea"/>
              </a:rPr>
              <a:t> (</a:t>
            </a:r>
            <a:r>
              <a:rPr lang="en-US" altLang="ko-KR" sz="1400" dirty="0" err="1">
                <a:latin typeface="+mn-ea"/>
              </a:rPr>
              <a:t>Screen.width</a:t>
            </a:r>
            <a:r>
              <a:rPr lang="en-US" altLang="ko-KR" sz="1400" dirty="0">
                <a:latin typeface="+mn-ea"/>
              </a:rPr>
              <a:t> / 2, 128, 128, 32), </a:t>
            </a:r>
            <a:r>
              <a:rPr lang="en-US" altLang="ko-KR" sz="1400" dirty="0" err="1">
                <a:latin typeface="+mn-ea"/>
              </a:rPr>
              <a:t>mes_text</a:t>
            </a:r>
            <a:r>
              <a:rPr lang="en-US" altLang="ko-KR" sz="1400" dirty="0">
                <a:latin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4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변수 </a:t>
            </a:r>
            <a:r>
              <a:rPr lang="ko-KR" altLang="en-US" dirty="0"/>
              <a:t>사용하기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C# </a:t>
            </a:r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63688" y="202861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1600" dirty="0">
                <a:latin typeface="+mn-ea"/>
              </a:rPr>
              <a:t>void Start () {</a:t>
            </a:r>
          </a:p>
          <a:p>
            <a:r>
              <a:rPr lang="pt-BR" altLang="ko-KR" sz="1600" dirty="0">
                <a:latin typeface="+mn-ea"/>
              </a:rPr>
              <a:t>	string num;</a:t>
            </a:r>
          </a:p>
          <a:p>
            <a:r>
              <a:rPr lang="pt-BR" altLang="ko-KR" sz="1600" dirty="0">
                <a:latin typeface="+mn-ea"/>
              </a:rPr>
              <a:t>	num = "ABCDE";</a:t>
            </a:r>
          </a:p>
          <a:p>
            <a:r>
              <a:rPr lang="pt-BR" altLang="ko-KR" sz="1600" dirty="0">
                <a:latin typeface="+mn-ea"/>
              </a:rPr>
              <a:t>	Debug.Log (num);</a:t>
            </a:r>
          </a:p>
          <a:p>
            <a:r>
              <a:rPr lang="pt-BR" altLang="ko-KR" sz="1600" dirty="0" smtClean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9040"/>
            <a:ext cx="6105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3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씬의</a:t>
            </a:r>
            <a:r>
              <a:rPr lang="ko-KR" altLang="en-US" dirty="0"/>
              <a:t> 이동</a:t>
            </a:r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게임에는 실행화면만 있는 것이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타이틀화면이 </a:t>
            </a:r>
            <a:r>
              <a:rPr lang="ko-KR" altLang="en-US" dirty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결과를 나타내는 화면도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 간의 이동은 꼭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먼저 </a:t>
            </a:r>
            <a:r>
              <a:rPr lang="ko-KR" altLang="en-US" b="1" dirty="0" err="1">
                <a:solidFill>
                  <a:srgbClr val="FF0000"/>
                </a:solidFill>
              </a:rPr>
              <a:t>씬을</a:t>
            </a:r>
            <a:r>
              <a:rPr lang="ko-KR" altLang="en-US" b="1" dirty="0">
                <a:solidFill>
                  <a:srgbClr val="FF0000"/>
                </a:solidFill>
              </a:rPr>
              <a:t> 저장하고 새로운 </a:t>
            </a:r>
            <a:r>
              <a:rPr lang="ko-KR" altLang="en-US" b="1" dirty="0" err="1">
                <a:solidFill>
                  <a:srgbClr val="FF0000"/>
                </a:solidFill>
              </a:rPr>
              <a:t>씬을</a:t>
            </a:r>
            <a:r>
              <a:rPr lang="ko-KR" altLang="en-US" b="1" dirty="0">
                <a:solidFill>
                  <a:srgbClr val="FF0000"/>
                </a:solidFill>
              </a:rPr>
              <a:t> 만들자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3568" y="3458804"/>
            <a:ext cx="6969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using </a:t>
            </a:r>
            <a:r>
              <a:rPr lang="en-US" altLang="ko-KR" sz="1400" dirty="0" err="1">
                <a:latin typeface="+mn-ea"/>
              </a:rPr>
              <a:t>UnityEngine.SceneManagement</a:t>
            </a:r>
            <a:r>
              <a:rPr lang="en-US" altLang="ko-KR" sz="1400" dirty="0" smtClean="0">
                <a:latin typeface="+mn-ea"/>
              </a:rPr>
              <a:t>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void </a:t>
            </a:r>
            <a:r>
              <a:rPr lang="en-US" altLang="ko-KR" sz="1400" dirty="0">
                <a:latin typeface="+mn-ea"/>
              </a:rPr>
              <a:t>Update () {</a:t>
            </a:r>
          </a:p>
          <a:p>
            <a:r>
              <a:rPr lang="en-US" altLang="ko-KR" sz="1400" dirty="0">
                <a:latin typeface="+mn-ea"/>
              </a:rPr>
              <a:t>	if (Input. </a:t>
            </a:r>
            <a:r>
              <a:rPr lang="en-US" altLang="ko-KR" sz="1400" dirty="0" err="1">
                <a:latin typeface="+mn-ea"/>
              </a:rPr>
              <a:t>GetMouseButtonDown</a:t>
            </a:r>
            <a:r>
              <a:rPr lang="en-US" altLang="ko-KR" sz="1400" dirty="0">
                <a:latin typeface="+mn-ea"/>
              </a:rPr>
              <a:t>(0))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//</a:t>
            </a:r>
            <a:r>
              <a:rPr lang="en-US" altLang="ko-KR" sz="1400" dirty="0" err="1" smtClean="0">
                <a:latin typeface="+mn-ea"/>
              </a:rPr>
              <a:t>Application.LoadLevel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(0</a:t>
            </a:r>
            <a:r>
              <a:rPr lang="en-US" altLang="ko-KR" sz="1400" dirty="0" smtClean="0">
                <a:latin typeface="+mn-ea"/>
              </a:rPr>
              <a:t>);</a:t>
            </a:r>
          </a:p>
          <a:p>
            <a:r>
              <a:rPr lang="en-US" altLang="ko-KR" sz="1400" dirty="0" smtClean="0">
                <a:latin typeface="+mn-ea"/>
              </a:rPr>
              <a:t>		</a:t>
            </a:r>
            <a:r>
              <a:rPr lang="en-US" altLang="ko-KR" sz="1400" dirty="0" err="1" smtClean="0">
                <a:latin typeface="+mn-ea"/>
              </a:rPr>
              <a:t>SceneManager.LoadScene</a:t>
            </a:r>
            <a:r>
              <a:rPr lang="en-US" altLang="ko-KR" sz="1400" dirty="0" smtClean="0">
                <a:latin typeface="+mn-ea"/>
              </a:rPr>
              <a:t>(0);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12" y="3241551"/>
            <a:ext cx="3322137" cy="360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920372" y="4642444"/>
            <a:ext cx="1224136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변수의 특성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변수의 내용은 원하는 대로 바꿀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변수에 변수를 대입할 수 있다</a:t>
            </a:r>
          </a:p>
          <a:p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82" y="2420436"/>
            <a:ext cx="5972175" cy="157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50" y="4077072"/>
            <a:ext cx="6376244" cy="177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7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smtClean="0"/>
              <a:t>변수의 연산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사칙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/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사칙연산</a:t>
            </a:r>
            <a:endParaRPr lang="en-US" altLang="ko-KR" dirty="0" smtClean="0"/>
          </a:p>
          <a:p>
            <a:r>
              <a:rPr lang="ko-KR" altLang="en-US" dirty="0" smtClean="0"/>
              <a:t>증감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++, --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감소 연산</a:t>
            </a:r>
            <a:endParaRPr lang="en-US" altLang="ko-KR" dirty="0" smtClean="0"/>
          </a:p>
          <a:p>
            <a:r>
              <a:rPr lang="ko-KR" altLang="en-US" dirty="0" smtClean="0"/>
              <a:t>복합대입 연산자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06855" y="344923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hako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1;</a:t>
            </a:r>
          </a:p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hako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 10;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5930" y="3449233"/>
            <a:ext cx="140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hako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5;</a:t>
            </a:r>
          </a:p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hako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-= 1;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3937" y="3449232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hako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10;</a:t>
            </a:r>
          </a:p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hako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*= 4;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4056" y="3449231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hako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24;</a:t>
            </a:r>
          </a:p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hako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/= 6;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82494" y="4267498"/>
            <a:ext cx="15802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27784" y="4267498"/>
            <a:ext cx="15121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72000" y="4267498"/>
            <a:ext cx="15873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88329" y="4267498"/>
            <a:ext cx="15252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5696" y="4428401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명조 ExtraBold" panose="02020603020101020101" pitchFamily="18" charset="-127"/>
                <a:ea typeface="문체부 쓰기 정체" panose="02030609000101010101" pitchFamily="17" charset="-127"/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4072" y="4428401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문체부 쓰기 정체" panose="02030609000101010101" pitchFamily="17" charset="-127"/>
              </a:rPr>
              <a:t>4</a:t>
            </a:r>
            <a:endParaRPr lang="en-US" altLang="ko-KR" sz="3200" dirty="0" smtClean="0">
              <a:latin typeface="나눔명조 ExtraBold" panose="0202060302010102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29081" y="4428401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명조 ExtraBold" panose="02020603020101020101" pitchFamily="18" charset="-127"/>
                <a:ea typeface="문체부 쓰기 정체" panose="02030609000101010101" pitchFamily="17" charset="-127"/>
              </a:rPr>
              <a:t>40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80312" y="4428401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명조 ExtraBold" panose="02020603020101020101" pitchFamily="18" charset="-127"/>
                <a:ea typeface="문체부 쓰기 정체" panose="02030609000101010101" pitchFamily="17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15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지정한 조건에 맞으면 프로그램 구문을 실행한다</a:t>
            </a:r>
            <a:r>
              <a:rPr lang="en-US" altLang="ko-KR" dirty="0"/>
              <a:t>.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문 사용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5776" y="206084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n-ea"/>
              </a:rPr>
              <a:t>    void Start () {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 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 = 1;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if (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 == 1) {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    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 (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);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}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}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5661992" cy="140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지정한 조건에 맞으면 프로그램 구문을 실행한다</a:t>
            </a:r>
            <a:r>
              <a:rPr lang="en-US" altLang="ko-KR" dirty="0"/>
              <a:t>.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문 사용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55776" y="206084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n-ea"/>
              </a:rPr>
              <a:t>    void Start () {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 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 = 1;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if (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 == 1) {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    </a:t>
            </a:r>
            <a:r>
              <a:rPr lang="en-US" altLang="ko-KR" sz="1400" dirty="0" err="1">
                <a:latin typeface="+mn-ea"/>
              </a:rPr>
              <a:t>Debug.Log</a:t>
            </a:r>
            <a:r>
              <a:rPr lang="en-US" altLang="ko-KR" sz="1400" dirty="0">
                <a:latin typeface="+mn-ea"/>
              </a:rPr>
              <a:t> (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);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    }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    }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03848" y="4010732"/>
            <a:ext cx="4248472" cy="1381333"/>
          </a:xfrm>
          <a:prstGeom prst="rect">
            <a:avLst/>
          </a:prstGeom>
          <a:solidFill>
            <a:schemeClr val="bg1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93790" y="4068626"/>
            <a:ext cx="39567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+mn-ea"/>
                <a:cs typeface="함초롬바탕" panose="02030604000101010101" pitchFamily="18" charset="-127"/>
              </a:rPr>
              <a:t>num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==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 1 </a:t>
            </a:r>
            <a:r>
              <a:rPr lang="en-US" altLang="ko-KR" sz="2000" dirty="0">
                <a:latin typeface="+mn-ea"/>
                <a:cs typeface="함초롬바탕" panose="02030604000101010101" pitchFamily="18" charset="-127"/>
              </a:rPr>
              <a:t>   </a:t>
            </a:r>
            <a:r>
              <a:rPr lang="en-US" altLang="ko-KR" sz="2000" dirty="0" err="1">
                <a:latin typeface="+mn-ea"/>
                <a:cs typeface="함초롬바탕" panose="02030604000101010101" pitchFamily="18" charset="-127"/>
              </a:rPr>
              <a:t>num</a:t>
            </a:r>
            <a:r>
              <a:rPr lang="ko-KR" altLang="en-US" sz="2000" dirty="0" smtClean="0">
                <a:latin typeface="+mn-ea"/>
                <a:cs typeface="함초롬바탕" panose="02030604000101010101" pitchFamily="18" charset="-127"/>
              </a:rPr>
              <a:t>가 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1</a:t>
            </a:r>
            <a:r>
              <a:rPr lang="ko-KR" altLang="en-US" sz="2000" dirty="0" smtClean="0">
                <a:latin typeface="+mn-ea"/>
                <a:cs typeface="함초롬바탕" panose="02030604000101010101" pitchFamily="18" charset="-127"/>
              </a:rPr>
              <a:t>이면</a:t>
            </a:r>
            <a:endParaRPr lang="en-US" altLang="ko-KR" sz="2000" dirty="0" smtClean="0"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2000" dirty="0" err="1">
                <a:latin typeface="+mn-ea"/>
                <a:cs typeface="함초롬바탕" panose="02030604000101010101" pitchFamily="18" charset="-127"/>
              </a:rPr>
              <a:t>num</a:t>
            </a:r>
            <a:r>
              <a:rPr lang="en-US" altLang="ko-KR" sz="2000" dirty="0"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&gt;=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 1 </a:t>
            </a:r>
            <a:r>
              <a:rPr lang="en-US" altLang="ko-KR" sz="2000" dirty="0">
                <a:latin typeface="+mn-ea"/>
                <a:cs typeface="함초롬바탕" panose="02030604000101010101" pitchFamily="18" charset="-127"/>
              </a:rPr>
              <a:t>   </a:t>
            </a:r>
            <a:r>
              <a:rPr lang="en-US" altLang="ko-KR" sz="2000" dirty="0" err="1">
                <a:latin typeface="+mn-ea"/>
                <a:cs typeface="함초롬바탕" panose="02030604000101010101" pitchFamily="18" charset="-127"/>
              </a:rPr>
              <a:t>num</a:t>
            </a:r>
            <a:r>
              <a:rPr lang="ko-KR" altLang="en-US" sz="2000" dirty="0" smtClean="0">
                <a:latin typeface="+mn-ea"/>
                <a:cs typeface="함초롬바탕" panose="02030604000101010101" pitchFamily="18" charset="-127"/>
              </a:rPr>
              <a:t>가 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1 </a:t>
            </a:r>
            <a:r>
              <a:rPr lang="ko-KR" altLang="en-US" sz="2000" dirty="0" smtClean="0">
                <a:latin typeface="+mn-ea"/>
                <a:cs typeface="함초롬바탕" panose="02030604000101010101" pitchFamily="18" charset="-127"/>
              </a:rPr>
              <a:t>이상이면</a:t>
            </a:r>
            <a:endParaRPr lang="en-US" altLang="ko-KR" sz="2000" dirty="0" smtClean="0"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2000" dirty="0" err="1">
                <a:latin typeface="+mn-ea"/>
                <a:cs typeface="함초롬바탕" panose="02030604000101010101" pitchFamily="18" charset="-127"/>
              </a:rPr>
              <a:t>num</a:t>
            </a:r>
            <a:r>
              <a:rPr lang="en-US" altLang="ko-KR" sz="2000" dirty="0"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&lt;=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 1 </a:t>
            </a:r>
            <a:r>
              <a:rPr lang="en-US" altLang="ko-KR" sz="2000" dirty="0">
                <a:latin typeface="+mn-ea"/>
                <a:cs typeface="함초롬바탕" panose="02030604000101010101" pitchFamily="18" charset="-127"/>
              </a:rPr>
              <a:t>   </a:t>
            </a:r>
            <a:r>
              <a:rPr lang="en-US" altLang="ko-KR" sz="2000" dirty="0" err="1">
                <a:latin typeface="+mn-ea"/>
                <a:cs typeface="함초롬바탕" panose="02030604000101010101" pitchFamily="18" charset="-127"/>
              </a:rPr>
              <a:t>num</a:t>
            </a:r>
            <a:r>
              <a:rPr lang="ko-KR" altLang="en-US" sz="2000" dirty="0" smtClean="0">
                <a:latin typeface="+mn-ea"/>
                <a:cs typeface="함초롬바탕" panose="02030604000101010101" pitchFamily="18" charset="-127"/>
              </a:rPr>
              <a:t>가 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1 </a:t>
            </a:r>
            <a:r>
              <a:rPr lang="ko-KR" altLang="en-US" sz="2000" dirty="0" smtClean="0">
                <a:latin typeface="+mn-ea"/>
                <a:cs typeface="함초롬바탕" panose="02030604000101010101" pitchFamily="18" charset="-127"/>
              </a:rPr>
              <a:t>이하이면</a:t>
            </a:r>
            <a:endParaRPr lang="en-US" altLang="ko-KR" sz="2000" dirty="0" smtClean="0">
              <a:latin typeface="+mn-ea"/>
              <a:cs typeface="함초롬바탕" panose="02030604000101010101" pitchFamily="18" charset="-127"/>
            </a:endParaRPr>
          </a:p>
          <a:p>
            <a:r>
              <a:rPr lang="en-US" altLang="ko-KR" sz="2000" dirty="0" err="1">
                <a:latin typeface="+mn-ea"/>
                <a:cs typeface="함초롬바탕" panose="02030604000101010101" pitchFamily="18" charset="-127"/>
              </a:rPr>
              <a:t>num</a:t>
            </a:r>
            <a:r>
              <a:rPr lang="en-US" altLang="ko-KR" sz="2000" dirty="0"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cs typeface="함초롬바탕" panose="02030604000101010101" pitchFamily="18" charset="-127"/>
              </a:rPr>
              <a:t>!=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 1 </a:t>
            </a:r>
            <a:r>
              <a:rPr lang="en-US" altLang="ko-KR" sz="2000" dirty="0">
                <a:latin typeface="+mn-ea"/>
                <a:cs typeface="함초롬바탕" panose="02030604000101010101" pitchFamily="18" charset="-127"/>
              </a:rPr>
              <a:t>    </a:t>
            </a:r>
            <a:r>
              <a:rPr lang="en-US" altLang="ko-KR" sz="2000" dirty="0" err="1">
                <a:latin typeface="+mn-ea"/>
                <a:cs typeface="함초롬바탕" panose="02030604000101010101" pitchFamily="18" charset="-127"/>
              </a:rPr>
              <a:t>num</a:t>
            </a:r>
            <a:r>
              <a:rPr lang="ko-KR" altLang="en-US" sz="2000" dirty="0" smtClean="0">
                <a:latin typeface="+mn-ea"/>
                <a:cs typeface="함초롬바탕" panose="02030604000101010101" pitchFamily="18" charset="-127"/>
              </a:rPr>
              <a:t>가 </a:t>
            </a:r>
            <a:r>
              <a:rPr lang="en-US" altLang="ko-KR" sz="2000" dirty="0" smtClean="0">
                <a:latin typeface="+mn-ea"/>
                <a:cs typeface="함초롬바탕" panose="02030604000101010101" pitchFamily="18" charset="-127"/>
              </a:rPr>
              <a:t>1</a:t>
            </a:r>
            <a:r>
              <a:rPr lang="ko-KR" altLang="en-US" sz="2000" dirty="0" smtClean="0">
                <a:latin typeface="+mn-ea"/>
                <a:cs typeface="함초롬바탕" panose="02030604000101010101" pitchFamily="18" charset="-127"/>
              </a:rPr>
              <a:t>이 아니면</a:t>
            </a:r>
            <a:endParaRPr lang="en-US" altLang="ko-KR" sz="2000" dirty="0" smtClean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2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1324</Words>
  <Application>Microsoft Office PowerPoint</Application>
  <PresentationFormat>화면 슬라이드 쇼(4:3)</PresentationFormat>
  <Paragraphs>538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나눔명조 ExtraBold</vt:lpstr>
      <vt:lpstr>맑은 고딕</vt:lpstr>
      <vt:lpstr>문체부 쓰기 정체</vt:lpstr>
      <vt:lpstr>바탕</vt:lpstr>
      <vt:lpstr>함초롬돋움</vt:lpstr>
      <vt:lpstr>함초롬바탕</vt:lpstr>
      <vt:lpstr>Broadway</vt:lpstr>
      <vt:lpstr>Franklin Gothic Book</vt:lpstr>
      <vt:lpstr>Perpetua</vt:lpstr>
      <vt:lpstr>Wingdings</vt:lpstr>
      <vt:lpstr>Wingdings 2</vt:lpstr>
      <vt:lpstr>균형</vt:lpstr>
      <vt:lpstr>인터랙티브 콘텐츠 기초 (Chapter 3)</vt:lpstr>
      <vt:lpstr>변수</vt:lpstr>
      <vt:lpstr>변수 사용하기 (정수형)</vt:lpstr>
      <vt:lpstr>변수 사용하기 (실수형)</vt:lpstr>
      <vt:lpstr>변수 사용하기 (문자열)</vt:lpstr>
      <vt:lpstr>변수의 특성</vt:lpstr>
      <vt:lpstr>변수의 연산</vt:lpstr>
      <vt:lpstr>조건문</vt:lpstr>
      <vt:lpstr>조건문</vt:lpstr>
      <vt:lpstr>조건문</vt:lpstr>
      <vt:lpstr>조건문</vt:lpstr>
      <vt:lpstr>조건문</vt:lpstr>
      <vt:lpstr>반복문</vt:lpstr>
      <vt:lpstr>반복문</vt:lpstr>
      <vt:lpstr>배열</vt:lpstr>
      <vt:lpstr>배열</vt:lpstr>
      <vt:lpstr>배열</vt:lpstr>
      <vt:lpstr>배열</vt:lpstr>
      <vt:lpstr>Vector형 변수</vt:lpstr>
      <vt:lpstr>Vector형 변수</vt:lpstr>
      <vt:lpstr>변수의 유효범위</vt:lpstr>
      <vt:lpstr>변수의 유효범위</vt:lpstr>
      <vt:lpstr>메서드</vt:lpstr>
      <vt:lpstr>클래스와 로컬 변수, 멤버 변수</vt:lpstr>
      <vt:lpstr>클래스와 로컬 변수, 멤버 변수</vt:lpstr>
      <vt:lpstr>오류가 발생한 경우</vt:lpstr>
      <vt:lpstr>키보드와 마우스 입력</vt:lpstr>
      <vt:lpstr>키보드와 마우스 입력</vt:lpstr>
      <vt:lpstr>키보드와 마우스 입력</vt:lpstr>
      <vt:lpstr>게임 오브젝트</vt:lpstr>
      <vt:lpstr>게임 오브젝트</vt:lpstr>
      <vt:lpstr>실습</vt:lpstr>
      <vt:lpstr>Transform 변경하기</vt:lpstr>
      <vt:lpstr>Translate</vt:lpstr>
      <vt:lpstr>Transform과 Translate </vt:lpstr>
      <vt:lpstr>Time.deltaTime</vt:lpstr>
      <vt:lpstr>Time.deltaTime</vt:lpstr>
      <vt:lpstr>Rotate</vt:lpstr>
      <vt:lpstr>오브젝트의 친자 관계 </vt:lpstr>
      <vt:lpstr>오브젝트의 친자 관계 </vt:lpstr>
      <vt:lpstr>Script 재사용</vt:lpstr>
      <vt:lpstr>Rigidbody</vt:lpstr>
      <vt:lpstr>Physic Material </vt:lpstr>
      <vt:lpstr>Script에서 rigidbody 조작 </vt:lpstr>
      <vt:lpstr>Script에서 rigidbody 조작 </vt:lpstr>
      <vt:lpstr>프리팹(Prefab)</vt:lpstr>
      <vt:lpstr>프리팹을 프로그램으로 배치하기</vt:lpstr>
      <vt:lpstr>효과음 넣기</vt:lpstr>
      <vt:lpstr>OnGUI()</vt:lpstr>
      <vt:lpstr>씬의 이동</vt:lpstr>
    </vt:vector>
  </TitlesOfParts>
  <Company>mcv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Computer Graphics</dc:title>
  <dc:creator>JIn</dc:creator>
  <cp:lastModifiedBy>JM</cp:lastModifiedBy>
  <cp:revision>269</cp:revision>
  <dcterms:created xsi:type="dcterms:W3CDTF">2010-01-07T06:35:01Z</dcterms:created>
  <dcterms:modified xsi:type="dcterms:W3CDTF">2021-09-01T03:43:19Z</dcterms:modified>
</cp:coreProperties>
</file>