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1043" r:id="rId2"/>
    <p:sldId id="1044" r:id="rId3"/>
    <p:sldId id="462" r:id="rId4"/>
    <p:sldId id="464" r:id="rId5"/>
    <p:sldId id="1040" r:id="rId6"/>
    <p:sldId id="497" r:id="rId7"/>
    <p:sldId id="498" r:id="rId8"/>
    <p:sldId id="499" r:id="rId9"/>
    <p:sldId id="1045" r:id="rId10"/>
    <p:sldId id="500" r:id="rId11"/>
    <p:sldId id="466" r:id="rId12"/>
    <p:sldId id="1034" r:id="rId13"/>
    <p:sldId id="468" r:id="rId14"/>
    <p:sldId id="1035" r:id="rId15"/>
    <p:sldId id="501" r:id="rId16"/>
    <p:sldId id="1036" r:id="rId17"/>
    <p:sldId id="472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7" r:id="rId28"/>
    <p:sldId id="488" r:id="rId29"/>
    <p:sldId id="494" r:id="rId30"/>
    <p:sldId id="495" r:id="rId31"/>
    <p:sldId id="496" r:id="rId32"/>
    <p:sldId id="489" r:id="rId33"/>
  </p:sldIdLst>
  <p:sldSz cx="9144000" cy="6858000" type="screen4x3"/>
  <p:notesSz cx="6797675" cy="9926638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FFFF00"/>
    <a:srgbClr val="FF0000"/>
    <a:srgbClr val="9999FF"/>
    <a:srgbClr val="FFCCCC"/>
    <a:srgbClr val="00FFFF"/>
    <a:srgbClr val="FF33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9" autoAdjust="0"/>
    <p:restoredTop sz="93469" autoAdjust="0"/>
  </p:normalViewPr>
  <p:slideViewPr>
    <p:cSldViewPr>
      <p:cViewPr varScale="1">
        <p:scale>
          <a:sx n="119" d="100"/>
          <a:sy n="119" d="100"/>
        </p:scale>
        <p:origin x="13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fld id="{0D53B89E-A4E3-4997-A571-56A8F118C7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662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8ECC9D9-CAF9-4B48-B55F-B0EFB54532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1592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60350"/>
            <a:ext cx="2008188" cy="58388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5875337" cy="58388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538" y="260350"/>
            <a:ext cx="4641850" cy="323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68313" y="908050"/>
            <a:ext cx="8035925" cy="51911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5738" indent="-185738">
              <a:buSzPct val="110000"/>
              <a:buFont typeface="Arial" panose="020B0604020202020204" pitchFamily="34" charset="0"/>
              <a:buChar char="•"/>
              <a:defRPr>
                <a:latin typeface="HY견고딕" pitchFamily="18" charset="-127"/>
                <a:ea typeface="HY견고딕" pitchFamily="18" charset="-127"/>
              </a:defRPr>
            </a:lvl1pPr>
            <a:lvl2pPr marL="384175" indent="-196850">
              <a:buFont typeface="굴림" panose="020B0600000101010101" pitchFamily="50" charset="-127"/>
              <a:buChar char="–"/>
              <a:defRPr sz="2000">
                <a:latin typeface="HY견고딕" pitchFamily="18" charset="-127"/>
                <a:ea typeface="HY견고딕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39417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62475" y="908050"/>
            <a:ext cx="3941763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CFF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260350"/>
            <a:ext cx="4641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0359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 넷째 수준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-36513" y="836613"/>
            <a:ext cx="9180513" cy="0"/>
          </a:xfrm>
          <a:prstGeom prst="line">
            <a:avLst/>
          </a:prstGeom>
          <a:noFill/>
          <a:ln w="38100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6350" y="6424613"/>
            <a:ext cx="9144000" cy="0"/>
          </a:xfrm>
          <a:prstGeom prst="line">
            <a:avLst/>
          </a:prstGeom>
          <a:noFill/>
          <a:ln w="19050">
            <a:solidFill>
              <a:srgbClr val="4F45D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350" y="6457950"/>
            <a:ext cx="9144000" cy="0"/>
          </a:xfrm>
          <a:prstGeom prst="line">
            <a:avLst/>
          </a:prstGeom>
          <a:noFill/>
          <a:ln w="12700">
            <a:solidFill>
              <a:srgbClr val="7870DC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6350" y="6381750"/>
            <a:ext cx="9144000" cy="0"/>
          </a:xfrm>
          <a:prstGeom prst="line">
            <a:avLst/>
          </a:prstGeom>
          <a:noFill/>
          <a:ln w="28575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368800" y="6508750"/>
            <a:ext cx="4000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CC043666-E71E-4A37-B0AA-906A65DA3AA5}" type="slidenum">
              <a:rPr lang="en-US" altLang="ko-KR" sz="1400">
                <a:solidFill>
                  <a:schemeClr val="accent2"/>
                </a:solidFill>
                <a:latin typeface="Arial" pitchFamily="34" charset="0"/>
                <a:ea typeface="돋움" pitchFamily="50" charset="-127"/>
              </a:rPr>
              <a:pPr>
                <a:defRPr/>
              </a:pPr>
              <a:t>‹#›</a:t>
            </a:fld>
            <a:endParaRPr lang="en-US" altLang="ko-KR" sz="1400">
              <a:solidFill>
                <a:schemeClr val="accent2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139" name="Text Box 19"/>
          <p:cNvSpPr txBox="1">
            <a:spLocks noChangeArrowheads="1"/>
          </p:cNvSpPr>
          <p:nvPr userDrawn="1"/>
        </p:nvSpPr>
        <p:spPr bwMode="auto">
          <a:xfrm>
            <a:off x="468313" y="6524625"/>
            <a:ext cx="25923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ko-KR" altLang="en-US" sz="1400" b="1">
                <a:latin typeface="굴림" pitchFamily="50" charset="-127"/>
              </a:rPr>
              <a:t>한성대학교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185738" indent="-185738" algn="l" rtl="0" eaLnBrk="0" fontAlgn="base" hangingPunct="0">
        <a:spcBef>
          <a:spcPct val="20000"/>
        </a:spcBef>
        <a:spcAft>
          <a:spcPct val="0"/>
        </a:spcAft>
        <a:buSzPct val="90000"/>
        <a:buFont typeface="Monotype Sorts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968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kumimoji="1" sz="2800" b="1">
          <a:solidFill>
            <a:srgbClr val="FF0000"/>
          </a:solidFill>
          <a:latin typeface="+mn-lt"/>
          <a:ea typeface="+mn-ea"/>
        </a:defRPr>
      </a:lvl2pPr>
      <a:lvl3pPr marL="568325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3pPr>
      <a:lvl4pPr marL="754063" indent="-173038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4pPr>
      <a:lvl5pPr marL="1730375" indent="98425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5pPr>
      <a:lvl6pPr marL="21875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6pPr>
      <a:lvl7pPr marL="26447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7pPr>
      <a:lvl8pPr marL="31019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8pPr>
      <a:lvl9pPr marL="35591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클래스 다이어그램과 순차 다이어그램을 이용하여 설계 패턴을 기술</a:t>
            </a:r>
            <a:endParaRPr lang="en-US" altLang="ko-KR" dirty="0"/>
          </a:p>
          <a:p>
            <a:pPr lvl="1"/>
            <a:r>
              <a:rPr lang="ko-KR" altLang="en-US" dirty="0"/>
              <a:t>클래스 다이어그램</a:t>
            </a:r>
            <a:r>
              <a:rPr lang="en-US" altLang="ko-KR" dirty="0"/>
              <a:t>: </a:t>
            </a:r>
            <a:r>
              <a:rPr lang="ko-KR" altLang="en-US" dirty="0"/>
              <a:t>설계 패턴의 구조</a:t>
            </a:r>
            <a:r>
              <a:rPr lang="en-US" altLang="ko-KR" dirty="0"/>
              <a:t>(</a:t>
            </a:r>
            <a:r>
              <a:rPr lang="ko-KR" altLang="en-US" dirty="0"/>
              <a:t>클래스와 그들 간의 관계</a:t>
            </a:r>
            <a:r>
              <a:rPr lang="en-US" altLang="ko-KR" dirty="0"/>
              <a:t>)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1"/>
            <a:r>
              <a:rPr lang="ko-KR" altLang="en-US" dirty="0"/>
              <a:t>순차 다이어그램</a:t>
            </a:r>
            <a:r>
              <a:rPr lang="en-US" altLang="ko-KR" dirty="0"/>
              <a:t>: </a:t>
            </a:r>
            <a:r>
              <a:rPr lang="ko-KR" altLang="en-US" dirty="0"/>
              <a:t>설계 패턴의 행위를 표현</a:t>
            </a:r>
          </a:p>
        </p:txBody>
      </p:sp>
    </p:spTree>
    <p:extLst>
      <p:ext uri="{BB962C8B-B14F-4D97-AF65-F5344CB8AC3E}">
        <p14:creationId xmlns:p14="http://schemas.microsoft.com/office/powerpoint/2010/main" val="381522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EA737CF8-E4B4-4046-8390-D9FC39DC2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제약</a:t>
            </a:r>
          </a:p>
        </p:txBody>
      </p:sp>
      <p:sp>
        <p:nvSpPr>
          <p:cNvPr id="23555" name="바닥글 개체 틀 3">
            <a:extLst>
              <a:ext uri="{FF2B5EF4-FFF2-40B4-BE49-F238E27FC236}">
                <a16:creationId xmlns:a16="http://schemas.microsoft.com/office/drawing/2014/main" id="{6C4BB937-2F29-4608-94C9-AA52138EB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3556" name="슬라이드 번호 개체 틀 4">
            <a:extLst>
              <a:ext uri="{FF2B5EF4-FFF2-40B4-BE49-F238E27FC236}">
                <a16:creationId xmlns:a16="http://schemas.microsoft.com/office/drawing/2014/main" id="{A4FD8F8F-D4F0-41B4-9D1E-3C06214C0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10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3557" name="Picture 2">
            <a:extLst>
              <a:ext uri="{FF2B5EF4-FFF2-40B4-BE49-F238E27FC236}">
                <a16:creationId xmlns:a16="http://schemas.microsoft.com/office/drawing/2014/main" id="{7E7A9249-2647-48CE-B6F4-9962A0F0C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975" y="1844675"/>
            <a:ext cx="3759200" cy="1308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8" name="TextBox 5">
            <a:extLst>
              <a:ext uri="{FF2B5EF4-FFF2-40B4-BE49-F238E27FC236}">
                <a16:creationId xmlns:a16="http://schemas.microsoft.com/office/drawing/2014/main" id="{B7A9F3EA-7CCD-464A-8137-695A4C3BC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57563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{} 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이용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604E2B09-483F-488F-B4AE-50EEE36BA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</a:t>
            </a:r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B8239958-E780-4E66-9798-C748262D2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223962"/>
          </a:xfrm>
        </p:spPr>
        <p:txBody>
          <a:bodyPr/>
          <a:lstStyle/>
          <a:p>
            <a:r>
              <a:rPr lang="ko-KR" altLang="en-US"/>
              <a:t>객체지향 시스템은 상호관계를 맺는 여러 클래스에서 생성된 객체들이  기능을 수행한다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4580" name="바닥글 개체 틀 3">
            <a:extLst>
              <a:ext uri="{FF2B5EF4-FFF2-40B4-BE49-F238E27FC236}">
                <a16:creationId xmlns:a16="http://schemas.microsoft.com/office/drawing/2014/main" id="{DED66AA1-AAA3-4237-ADAA-9207BEF712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4581" name="슬라이드 번호 개체 틀 4">
            <a:extLst>
              <a:ext uri="{FF2B5EF4-FFF2-40B4-BE49-F238E27FC236}">
                <a16:creationId xmlns:a16="http://schemas.microsoft.com/office/drawing/2014/main" id="{4C781B0D-CC1D-499D-AE55-8D1DEDD82B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11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1912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8EB9A9C8-DED8-41DA-8982-DE1CD5569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 관계</a:t>
            </a:r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1D9F0748-D480-47B2-BC52-00CB624B4A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223962"/>
          </a:xfrm>
        </p:spPr>
        <p:txBody>
          <a:bodyPr/>
          <a:lstStyle/>
          <a:p>
            <a:r>
              <a:rPr lang="ko-KR" altLang="en-US"/>
              <a:t>연관된 클래스 상에 실선을 그어 표시</a:t>
            </a:r>
            <a:endParaRPr lang="en-US" altLang="ko-KR"/>
          </a:p>
          <a:p>
            <a:r>
              <a:rPr lang="ko-KR" altLang="en-US"/>
              <a:t>두 클래스 상이의 관계가 명확한 경우에 이름을 사용하지 않아도 됨</a:t>
            </a:r>
            <a:endParaRPr lang="en-US" altLang="ko-KR"/>
          </a:p>
          <a:p>
            <a:endParaRPr lang="ko-KR" altLang="en-US"/>
          </a:p>
        </p:txBody>
      </p:sp>
      <p:sp>
        <p:nvSpPr>
          <p:cNvPr id="25604" name="바닥글 개체 틀 3">
            <a:extLst>
              <a:ext uri="{FF2B5EF4-FFF2-40B4-BE49-F238E27FC236}">
                <a16:creationId xmlns:a16="http://schemas.microsoft.com/office/drawing/2014/main" id="{34070024-40C6-4C28-9197-714557BB9E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5605" name="슬라이드 번호 개체 틀 4">
            <a:extLst>
              <a:ext uri="{FF2B5EF4-FFF2-40B4-BE49-F238E27FC236}">
                <a16:creationId xmlns:a16="http://schemas.microsoft.com/office/drawing/2014/main" id="{72F9258D-EA55-46E8-875F-5DF420D98E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12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5606" name="Rectangle 8">
            <a:extLst>
              <a:ext uri="{FF2B5EF4-FFF2-40B4-BE49-F238E27FC236}">
                <a16:creationId xmlns:a16="http://schemas.microsoft.com/office/drawing/2014/main" id="{180EAB1D-6EDD-4F00-B40F-E8D13E8C4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5607" name="_x165313176" descr="EMB000012dc0d9d">
            <a:extLst>
              <a:ext uri="{FF2B5EF4-FFF2-40B4-BE49-F238E27FC236}">
                <a16:creationId xmlns:a16="http://schemas.microsoft.com/office/drawing/2014/main" id="{CC162BA6-20F7-4B6A-892D-B5B379C61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708275"/>
            <a:ext cx="55911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C2058A5C-E988-4DEE-AB3F-EFBD14EB6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 관계에서의 역할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F6F75E3A-71FA-4540-924C-B8952C23D6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873250"/>
          </a:xfrm>
        </p:spPr>
        <p:txBody>
          <a:bodyPr/>
          <a:lstStyle/>
          <a:p>
            <a:r>
              <a:rPr lang="ko-KR" altLang="en-US"/>
              <a:t>연관 관계에서 각 클래스 객체의 역할은 클래스 바로 옆 연관 관계를 나타내는 선 가까이 기술</a:t>
            </a:r>
            <a:endParaRPr lang="en-US" altLang="ko-KR"/>
          </a:p>
          <a:p>
            <a:r>
              <a:rPr lang="ko-KR" altLang="en-US"/>
              <a:t>역할 이름은 연관된 클래스의 객체들이 서로를 참조할 수 있는 속성의 이름으로 활용</a:t>
            </a:r>
          </a:p>
        </p:txBody>
      </p:sp>
      <p:sp>
        <p:nvSpPr>
          <p:cNvPr id="26628" name="바닥글 개체 틀 3">
            <a:extLst>
              <a:ext uri="{FF2B5EF4-FFF2-40B4-BE49-F238E27FC236}">
                <a16:creationId xmlns:a16="http://schemas.microsoft.com/office/drawing/2014/main" id="{BA408C19-1D77-43DB-9B3C-CF09357AE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6629" name="슬라이드 번호 개체 틀 4">
            <a:extLst>
              <a:ext uri="{FF2B5EF4-FFF2-40B4-BE49-F238E27FC236}">
                <a16:creationId xmlns:a16="http://schemas.microsoft.com/office/drawing/2014/main" id="{FE0B94D9-B51E-47A3-B89F-3E3F20D00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13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6630" name="_x165313176" descr="EMB000012dc0d9d">
            <a:extLst>
              <a:ext uri="{FF2B5EF4-FFF2-40B4-BE49-F238E27FC236}">
                <a16:creationId xmlns:a16="http://schemas.microsoft.com/office/drawing/2014/main" id="{F6B305AE-16AD-4DA2-94CD-631A5AD5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573463"/>
            <a:ext cx="559117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B5241BF6-0C13-4A9C-BD61-AB8C7F296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다중성</a:t>
            </a:r>
          </a:p>
        </p:txBody>
      </p:sp>
      <p:sp>
        <p:nvSpPr>
          <p:cNvPr id="28675" name="바닥글 개체 틀 3">
            <a:extLst>
              <a:ext uri="{FF2B5EF4-FFF2-40B4-BE49-F238E27FC236}">
                <a16:creationId xmlns:a16="http://schemas.microsoft.com/office/drawing/2014/main" id="{8B41C438-2BF6-480A-8320-67F1F7DDE6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8676" name="슬라이드 번호 개체 틀 4">
            <a:extLst>
              <a:ext uri="{FF2B5EF4-FFF2-40B4-BE49-F238E27FC236}">
                <a16:creationId xmlns:a16="http://schemas.microsoft.com/office/drawing/2014/main" id="{C56F7210-36FF-4FAC-AA79-63EB23C6E4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14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8677" name="Picture 7">
            <a:extLst>
              <a:ext uri="{FF2B5EF4-FFF2-40B4-BE49-F238E27FC236}">
                <a16:creationId xmlns:a16="http://schemas.microsoft.com/office/drawing/2014/main" id="{7895EF0C-B51F-4CB8-BF7F-F483260E4A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484313"/>
            <a:ext cx="8067675" cy="2333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8678" name="_x165313176" descr="EMB000012dc0d9d">
            <a:extLst>
              <a:ext uri="{FF2B5EF4-FFF2-40B4-BE49-F238E27FC236}">
                <a16:creationId xmlns:a16="http://schemas.microsoft.com/office/drawing/2014/main" id="{45CCC254-E1C1-4688-8681-545BB63CF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043363"/>
            <a:ext cx="559117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86ED4D4D-F192-4836-BB6A-A46DCC103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다중성과 코드</a:t>
            </a:r>
          </a:p>
        </p:txBody>
      </p:sp>
      <p:sp>
        <p:nvSpPr>
          <p:cNvPr id="29699" name="바닥글 개체 틀 3">
            <a:extLst>
              <a:ext uri="{FF2B5EF4-FFF2-40B4-BE49-F238E27FC236}">
                <a16:creationId xmlns:a16="http://schemas.microsoft.com/office/drawing/2014/main" id="{B25E259D-94D8-4F3C-8173-EA37D2EBD4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9700" name="슬라이드 번호 개체 틀 4">
            <a:extLst>
              <a:ext uri="{FF2B5EF4-FFF2-40B4-BE49-F238E27FC236}">
                <a16:creationId xmlns:a16="http://schemas.microsoft.com/office/drawing/2014/main" id="{9FC14ABF-83B1-4903-871C-3E5B8DB97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15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56B32304-41FA-47AD-AE41-E264DC4582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4797425"/>
            <a:ext cx="2647950" cy="933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9702" name="_x165313176" descr="EMB000012dc0d9d">
            <a:extLst>
              <a:ext uri="{FF2B5EF4-FFF2-40B4-BE49-F238E27FC236}">
                <a16:creationId xmlns:a16="http://schemas.microsoft.com/office/drawing/2014/main" id="{27E08D08-2731-4238-B44D-7D3C13CB1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349500"/>
            <a:ext cx="55911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2D6DF571-661D-4B8E-B687-094811497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양방향</a:t>
            </a:r>
            <a:r>
              <a:rPr lang="en-US" altLang="ko-KR"/>
              <a:t>, </a:t>
            </a:r>
            <a:r>
              <a:rPr lang="ko-KR" altLang="en-US"/>
              <a:t>단방향 연관 관계</a:t>
            </a:r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034EB5F8-E52E-4E75-8363-264961515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양방향 연관 관계</a:t>
            </a:r>
            <a:endParaRPr lang="en-US" altLang="ko-KR"/>
          </a:p>
          <a:p>
            <a:pPr lvl="1"/>
            <a:r>
              <a:rPr lang="ko-KR" altLang="en-US"/>
              <a:t>두 클래스를 연경한 선에 화살표를 사용하지 않음</a:t>
            </a:r>
            <a:endParaRPr lang="en-US" altLang="ko-KR"/>
          </a:p>
          <a:p>
            <a:pPr lvl="1"/>
            <a:r>
              <a:rPr lang="ko-KR" altLang="en-US"/>
              <a:t>서로의 존재를 인지</a:t>
            </a:r>
            <a:endParaRPr lang="en-US" altLang="ko-KR"/>
          </a:p>
          <a:p>
            <a:r>
              <a:rPr lang="ko-KR" altLang="en-US"/>
              <a:t>단방향 연관 관계</a:t>
            </a:r>
            <a:endParaRPr lang="en-US" altLang="ko-KR"/>
          </a:p>
          <a:p>
            <a:pPr lvl="1"/>
            <a:r>
              <a:rPr lang="ko-KR" altLang="en-US"/>
              <a:t>한쪽으로만 방향성이 있는 관계</a:t>
            </a:r>
            <a:endParaRPr lang="en-US" altLang="ko-KR"/>
          </a:p>
          <a:p>
            <a:pPr lvl="1"/>
            <a:r>
              <a:rPr lang="ko-KR" altLang="en-US"/>
              <a:t>한 쪽은 알지만 다른 쪽은 상대방의 존재를 모른다는 의미 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30724" name="바닥글 개체 틀 3">
            <a:extLst>
              <a:ext uri="{FF2B5EF4-FFF2-40B4-BE49-F238E27FC236}">
                <a16:creationId xmlns:a16="http://schemas.microsoft.com/office/drawing/2014/main" id="{AF2D720B-B911-467C-AA53-EE18A694FF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0725" name="슬라이드 번호 개체 틀 4">
            <a:extLst>
              <a:ext uri="{FF2B5EF4-FFF2-40B4-BE49-F238E27FC236}">
                <a16:creationId xmlns:a16="http://schemas.microsoft.com/office/drawing/2014/main" id="{135FC0BE-FF4F-4CAC-B02C-C68D1DB09A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16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0726" name="Rectangle 8">
            <a:extLst>
              <a:ext uri="{FF2B5EF4-FFF2-40B4-BE49-F238E27FC236}">
                <a16:creationId xmlns:a16="http://schemas.microsoft.com/office/drawing/2014/main" id="{5123F0B9-EE75-4AA1-90D5-2048409C0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727" name="_x165313176" descr="EMB000012dc0db4">
            <a:extLst>
              <a:ext uri="{FF2B5EF4-FFF2-40B4-BE49-F238E27FC236}">
                <a16:creationId xmlns:a16="http://schemas.microsoft.com/office/drawing/2014/main" id="{D5C5F782-670D-4B11-B1BF-032C46215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860800"/>
            <a:ext cx="70119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F87DE1C0-F173-46C4-AB71-7311CA164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체크포인트</a:t>
            </a:r>
          </a:p>
        </p:txBody>
      </p:sp>
      <p:sp>
        <p:nvSpPr>
          <p:cNvPr id="31747" name="바닥글 개체 틀 3">
            <a:extLst>
              <a:ext uri="{FF2B5EF4-FFF2-40B4-BE49-F238E27FC236}">
                <a16:creationId xmlns:a16="http://schemas.microsoft.com/office/drawing/2014/main" id="{73FB8B13-35E5-4BC0-B6AF-FDA7A942BC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1748" name="슬라이드 번호 개체 틀 4">
            <a:extLst>
              <a:ext uri="{FF2B5EF4-FFF2-40B4-BE49-F238E27FC236}">
                <a16:creationId xmlns:a16="http://schemas.microsoft.com/office/drawing/2014/main" id="{168BB40E-B2A8-4B5F-8877-594B5590EA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17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31749" name="Picture 2">
            <a:extLst>
              <a:ext uri="{FF2B5EF4-FFF2-40B4-BE49-F238E27FC236}">
                <a16:creationId xmlns:a16="http://schemas.microsoft.com/office/drawing/2014/main" id="{3B41A077-073E-4789-A9CD-71D3327858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773238"/>
            <a:ext cx="6334125" cy="166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44455B4-6749-4055-82A2-F803BEFE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513806"/>
            <a:ext cx="4324350" cy="3371850"/>
          </a:xfrm>
          <a:prstGeom prst="rect">
            <a:avLst/>
          </a:prstGeom>
        </p:spPr>
      </p:pic>
      <p:sp>
        <p:nvSpPr>
          <p:cNvPr id="36866" name="제목 1">
            <a:extLst>
              <a:ext uri="{FF2B5EF4-FFF2-40B4-BE49-F238E27FC236}">
                <a16:creationId xmlns:a16="http://schemas.microsoft.com/office/drawing/2014/main" id="{1FDDC1A0-C603-4FB6-9AB1-3FE5FFB87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일반화</a:t>
            </a:r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C3AF50B2-E95C-405C-BB26-3F51EFAF2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2376487"/>
          </a:xfrm>
        </p:spPr>
        <p:txBody>
          <a:bodyPr/>
          <a:lstStyle/>
          <a:p>
            <a:r>
              <a:rPr lang="ko-KR" altLang="en-US" dirty="0"/>
              <a:t>일반화는 </a:t>
            </a:r>
            <a:r>
              <a:rPr lang="en-US" altLang="ko-KR" dirty="0"/>
              <a:t>“is a kind of”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세탁기 </a:t>
            </a:r>
            <a:r>
              <a:rPr lang="en-US" altLang="ko-KR" dirty="0"/>
              <a:t>is a kind of </a:t>
            </a:r>
            <a:r>
              <a:rPr lang="ko-KR" altLang="en-US" dirty="0"/>
              <a:t>가전</a:t>
            </a:r>
            <a:r>
              <a:rPr lang="en-US" altLang="ko-KR" dirty="0"/>
              <a:t> </a:t>
            </a:r>
            <a:r>
              <a:rPr lang="ko-KR" altLang="en-US" dirty="0"/>
              <a:t>제품</a:t>
            </a:r>
            <a:endParaRPr lang="en-US" altLang="ko-KR" dirty="0"/>
          </a:p>
          <a:p>
            <a:pPr lvl="1"/>
            <a:r>
              <a:rPr lang="en-US" altLang="ko-KR" dirty="0"/>
              <a:t>TV is</a:t>
            </a:r>
            <a:r>
              <a:rPr lang="ko-KR" altLang="en-US" dirty="0"/>
              <a:t> </a:t>
            </a:r>
            <a:r>
              <a:rPr lang="en-US" altLang="ko-KR" dirty="0"/>
              <a:t>a kind of </a:t>
            </a:r>
            <a:r>
              <a:rPr lang="ko-KR" altLang="en-US" dirty="0"/>
              <a:t>가전 제품</a:t>
            </a:r>
            <a:endParaRPr lang="en-US" altLang="ko-KR" dirty="0"/>
          </a:p>
          <a:p>
            <a:pPr lvl="1"/>
            <a:r>
              <a:rPr lang="ko-KR" altLang="en-US" dirty="0"/>
              <a:t>식기세척기 </a:t>
            </a:r>
            <a:r>
              <a:rPr lang="en-US" altLang="ko-KR" dirty="0"/>
              <a:t>is a kind of </a:t>
            </a:r>
            <a:r>
              <a:rPr lang="ko-KR" altLang="en-US" dirty="0"/>
              <a:t>가전 제품</a:t>
            </a:r>
          </a:p>
        </p:txBody>
      </p:sp>
      <p:sp>
        <p:nvSpPr>
          <p:cNvPr id="36868" name="바닥글 개체 틀 3">
            <a:extLst>
              <a:ext uri="{FF2B5EF4-FFF2-40B4-BE49-F238E27FC236}">
                <a16:creationId xmlns:a16="http://schemas.microsoft.com/office/drawing/2014/main" id="{7C97C117-17C3-4A2E-9718-1519F495FB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6869" name="슬라이드 번호 개체 틀 4">
            <a:extLst>
              <a:ext uri="{FF2B5EF4-FFF2-40B4-BE49-F238E27FC236}">
                <a16:creationId xmlns:a16="http://schemas.microsoft.com/office/drawing/2014/main" id="{60718D4B-A8E9-4FCC-B606-797DF4538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18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DA9F7005-2D8D-4518-B8FD-6E6537A9B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집합</a:t>
            </a:r>
            <a:r>
              <a:rPr lang="en-US" altLang="ko-KR"/>
              <a:t> </a:t>
            </a:r>
            <a:r>
              <a:rPr lang="ko-KR" altLang="en-US"/>
              <a:t>관계</a:t>
            </a:r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7E0409DD-4673-4BB8-A15E-DB7B033231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전체와</a:t>
            </a:r>
            <a:r>
              <a:rPr lang="en-US" altLang="ko-KR"/>
              <a:t> </a:t>
            </a:r>
            <a:r>
              <a:rPr lang="ko-KR" altLang="en-US"/>
              <a:t>부분간의 관계</a:t>
            </a:r>
            <a:endParaRPr lang="en-US" altLang="ko-KR"/>
          </a:p>
          <a:p>
            <a:r>
              <a:rPr lang="ko-KR" altLang="en-US"/>
              <a:t>집약</a:t>
            </a:r>
            <a:r>
              <a:rPr lang="en-US" altLang="ko-KR"/>
              <a:t>(aggregation): </a:t>
            </a:r>
          </a:p>
          <a:p>
            <a:pPr lvl="1"/>
            <a:r>
              <a:rPr lang="ko-KR" altLang="en-US"/>
              <a:t>전체를 나타내는 객체와 부분을 나타내는 개체의 라이프 타임이 독립적</a:t>
            </a:r>
            <a:endParaRPr lang="en-US" altLang="ko-KR"/>
          </a:p>
          <a:p>
            <a:pPr lvl="1"/>
            <a:r>
              <a:rPr lang="ko-KR" altLang="en-US"/>
              <a:t>부분을나타내는 객체를 다른 객체와 공유 가능</a:t>
            </a:r>
            <a:endParaRPr lang="en-US" altLang="ko-KR"/>
          </a:p>
          <a:p>
            <a:pPr lvl="1"/>
            <a:r>
              <a:rPr lang="ko-KR" altLang="en-US"/>
              <a:t>빈 마름보로 표시</a:t>
            </a:r>
            <a:endParaRPr lang="en-US" altLang="ko-KR"/>
          </a:p>
          <a:p>
            <a:r>
              <a:rPr lang="ko-KR" altLang="en-US"/>
              <a:t>합성</a:t>
            </a:r>
            <a:r>
              <a:rPr lang="en-US" altLang="ko-KR"/>
              <a:t>(composition)</a:t>
            </a:r>
          </a:p>
          <a:p>
            <a:pPr lvl="1"/>
            <a:r>
              <a:rPr lang="ko-KR" altLang="en-US"/>
              <a:t>전체를 나타내는 객체에 부분을 나타내는 개체의 라이프 타임이 종속적</a:t>
            </a:r>
            <a:endParaRPr lang="en-US" altLang="ko-KR"/>
          </a:p>
          <a:p>
            <a:pPr lvl="1"/>
            <a:r>
              <a:rPr lang="ko-KR" altLang="en-US"/>
              <a:t>전체 객체가 사라지면 부분 객체도 사라짐</a:t>
            </a:r>
            <a:endParaRPr lang="en-US" altLang="ko-KR"/>
          </a:p>
          <a:p>
            <a:pPr lvl="1"/>
            <a:r>
              <a:rPr lang="ko-KR" altLang="en-US"/>
              <a:t>채워진 마름보로 표시</a:t>
            </a:r>
            <a:endParaRPr lang="en-US" altLang="ko-KR"/>
          </a:p>
          <a:p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37892" name="바닥글 개체 틀 3">
            <a:extLst>
              <a:ext uri="{FF2B5EF4-FFF2-40B4-BE49-F238E27FC236}">
                <a16:creationId xmlns:a16="http://schemas.microsoft.com/office/drawing/2014/main" id="{E3042C65-A0DD-4F21-B4CF-64769DED6C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7893" name="슬라이드 번호 개체 틀 4">
            <a:extLst>
              <a:ext uri="{FF2B5EF4-FFF2-40B4-BE49-F238E27FC236}">
                <a16:creationId xmlns:a16="http://schemas.microsoft.com/office/drawing/2014/main" id="{C0147234-15E7-435D-8F00-F4040B5739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19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UML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5128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ko-KR" altLang="en-US" dirty="0">
                <a:latin typeface="+mn-ea"/>
              </a:rPr>
              <a:t>대표적인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시스템 모델링 언어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sz="2000" dirty="0" err="1">
                <a:latin typeface="+mn-ea"/>
              </a:rPr>
              <a:t>제임스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러버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OMT + </a:t>
            </a:r>
            <a:r>
              <a:rPr lang="ko-KR" altLang="en-US" sz="2000" dirty="0" err="1">
                <a:latin typeface="+mn-ea"/>
              </a:rPr>
              <a:t>야콥슨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OOSE + </a:t>
            </a:r>
            <a:r>
              <a:rPr lang="ko-KR" altLang="en-US" sz="2000" dirty="0" err="1">
                <a:latin typeface="+mn-ea"/>
              </a:rPr>
              <a:t>부치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OOAD</a:t>
            </a:r>
          </a:p>
          <a:p>
            <a:pPr lvl="1">
              <a:defRPr/>
            </a:pPr>
            <a:r>
              <a:rPr lang="en-US" altLang="ko-KR" sz="2000" dirty="0">
                <a:latin typeface="+mn-ea"/>
              </a:rPr>
              <a:t>2015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UML 2.5</a:t>
            </a:r>
          </a:p>
          <a:p>
            <a:pPr marL="457200" lvl="1" indent="0">
              <a:buFont typeface="HY헤드라인M" pitchFamily="18" charset="-127"/>
              <a:buNone/>
              <a:defRPr/>
            </a:pPr>
            <a:endParaRPr lang="ko-KR" altLang="en-US" sz="2000" dirty="0">
              <a:latin typeface="+mn-ea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64904"/>
            <a:ext cx="3419864" cy="35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204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796890AC-3B74-47DC-917B-9CC2850C0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집약</a:t>
            </a:r>
            <a:r>
              <a:rPr lang="en-US" altLang="ko-KR"/>
              <a:t>/</a:t>
            </a:r>
            <a:r>
              <a:rPr lang="ko-KR" altLang="en-US"/>
              <a:t>합성 관계</a:t>
            </a:r>
          </a:p>
        </p:txBody>
      </p:sp>
      <p:sp>
        <p:nvSpPr>
          <p:cNvPr id="38915" name="바닥글 개체 틀 3">
            <a:extLst>
              <a:ext uri="{FF2B5EF4-FFF2-40B4-BE49-F238E27FC236}">
                <a16:creationId xmlns:a16="http://schemas.microsoft.com/office/drawing/2014/main" id="{7B6916A4-3F24-4660-867E-DED34A7C6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8916" name="슬라이드 번호 개체 틀 4">
            <a:extLst>
              <a:ext uri="{FF2B5EF4-FFF2-40B4-BE49-F238E27FC236}">
                <a16:creationId xmlns:a16="http://schemas.microsoft.com/office/drawing/2014/main" id="{F68C8492-6117-42A7-BE82-D052ADAED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20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71BFFD-DAD4-4A90-AED7-E58C57AEB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08" y="1124744"/>
            <a:ext cx="3962400" cy="2752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4F39FA-DCD9-4571-BD88-A4A7E6E47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365500"/>
            <a:ext cx="3990975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AEF0D9E2-25C0-4FB4-954C-0BD912445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9939" name="바닥글 개체 틀 3">
            <a:extLst>
              <a:ext uri="{FF2B5EF4-FFF2-40B4-BE49-F238E27FC236}">
                <a16:creationId xmlns:a16="http://schemas.microsoft.com/office/drawing/2014/main" id="{E6CA266F-E23F-4E29-B90B-5F1869BACE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9940" name="슬라이드 번호 개체 틀 4">
            <a:extLst>
              <a:ext uri="{FF2B5EF4-FFF2-40B4-BE49-F238E27FC236}">
                <a16:creationId xmlns:a16="http://schemas.microsoft.com/office/drawing/2014/main" id="{7AEA251C-8C4A-48AF-B0C8-07D3F2287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21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39941" name="Picture 2">
            <a:extLst>
              <a:ext uri="{FF2B5EF4-FFF2-40B4-BE49-F238E27FC236}">
                <a16:creationId xmlns:a16="http://schemas.microsoft.com/office/drawing/2014/main" id="{820A441B-9360-4AB7-AE8E-E73D74CD72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484313"/>
            <a:ext cx="8229600" cy="2033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F82683A3-86A0-43A0-8C2F-82B33E240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의존 관계</a:t>
            </a:r>
          </a:p>
        </p:txBody>
      </p:sp>
      <p:sp>
        <p:nvSpPr>
          <p:cNvPr id="40963" name="내용 개체 틀 2">
            <a:extLst>
              <a:ext uri="{FF2B5EF4-FFF2-40B4-BE49-F238E27FC236}">
                <a16:creationId xmlns:a16="http://schemas.microsoft.com/office/drawing/2014/main" id="{F7F3CA10-B7C1-4D4E-9B59-6F524F9FBA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655762"/>
          </a:xfrm>
        </p:spPr>
        <p:txBody>
          <a:bodyPr/>
          <a:lstStyle/>
          <a:p>
            <a:r>
              <a:rPr lang="ko-KR" altLang="en-US"/>
              <a:t>한 클래스에서 다른 클래스를 사용하는 경우</a:t>
            </a:r>
            <a:endParaRPr lang="en-US" altLang="ko-KR"/>
          </a:p>
          <a:p>
            <a:pPr lvl="1"/>
            <a:r>
              <a:rPr lang="ko-KR" altLang="en-US"/>
              <a:t>클래스의 속성에서 참조</a:t>
            </a:r>
            <a:endParaRPr lang="en-US" altLang="ko-KR"/>
          </a:p>
          <a:p>
            <a:pPr lvl="1"/>
            <a:r>
              <a:rPr lang="ko-KR" altLang="en-US"/>
              <a:t>연산의 인자로 참조</a:t>
            </a:r>
            <a:endParaRPr lang="en-US" altLang="ko-KR"/>
          </a:p>
          <a:p>
            <a:pPr lvl="1"/>
            <a:r>
              <a:rPr lang="ko-KR" altLang="en-US"/>
              <a:t>메소드의 지역 개체로 참조</a:t>
            </a:r>
          </a:p>
        </p:txBody>
      </p:sp>
      <p:sp>
        <p:nvSpPr>
          <p:cNvPr id="40964" name="바닥글 개체 틀 3">
            <a:extLst>
              <a:ext uri="{FF2B5EF4-FFF2-40B4-BE49-F238E27FC236}">
                <a16:creationId xmlns:a16="http://schemas.microsoft.com/office/drawing/2014/main" id="{C5CAF71A-9444-41AB-8046-BC7DE090D7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0965" name="슬라이드 번호 개체 틀 4">
            <a:extLst>
              <a:ext uri="{FF2B5EF4-FFF2-40B4-BE49-F238E27FC236}">
                <a16:creationId xmlns:a16="http://schemas.microsoft.com/office/drawing/2014/main" id="{EA4C1FDC-602D-4CF4-A6FD-CC72895863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22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0967" name="사각형 설명선 5">
            <a:extLst>
              <a:ext uri="{FF2B5EF4-FFF2-40B4-BE49-F238E27FC236}">
                <a16:creationId xmlns:a16="http://schemas.microsoft.com/office/drawing/2014/main" id="{4E02C97B-91D1-430B-93CE-4742A4175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492896"/>
            <a:ext cx="1439863" cy="792162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지속적 관계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56483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93B13FDA-5D98-4470-8725-B8F354606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의존 관계</a:t>
            </a:r>
          </a:p>
        </p:txBody>
      </p:sp>
      <p:sp>
        <p:nvSpPr>
          <p:cNvPr id="41987" name="내용 개체 틀 2">
            <a:extLst>
              <a:ext uri="{FF2B5EF4-FFF2-40B4-BE49-F238E27FC236}">
                <a16:creationId xmlns:a16="http://schemas.microsoft.com/office/drawing/2014/main" id="{8ED064F2-88FF-4933-8203-B0106DF09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081087"/>
          </a:xfrm>
        </p:spPr>
        <p:txBody>
          <a:bodyPr/>
          <a:lstStyle/>
          <a:p>
            <a:r>
              <a:rPr lang="ko-KR" altLang="en-US"/>
              <a:t>연산의 인자나 메소드의 지역 개체로 참조</a:t>
            </a:r>
            <a:endParaRPr lang="en-US" altLang="ko-KR"/>
          </a:p>
          <a:p>
            <a:pPr lvl="1"/>
            <a:r>
              <a:rPr lang="ko-KR" altLang="en-US"/>
              <a:t>찰나적 관계</a:t>
            </a:r>
            <a:endParaRPr lang="en-US" altLang="ko-KR"/>
          </a:p>
        </p:txBody>
      </p:sp>
      <p:sp>
        <p:nvSpPr>
          <p:cNvPr id="41988" name="바닥글 개체 틀 3">
            <a:extLst>
              <a:ext uri="{FF2B5EF4-FFF2-40B4-BE49-F238E27FC236}">
                <a16:creationId xmlns:a16="http://schemas.microsoft.com/office/drawing/2014/main" id="{B993BD89-A3B8-4E86-8837-527D2FDD2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1989" name="슬라이드 번호 개체 틀 4">
            <a:extLst>
              <a:ext uri="{FF2B5EF4-FFF2-40B4-BE49-F238E27FC236}">
                <a16:creationId xmlns:a16="http://schemas.microsoft.com/office/drawing/2014/main" id="{139D8D57-5537-477A-8A5C-25788517F1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23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32025"/>
            <a:ext cx="45434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96952"/>
            <a:ext cx="34480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83C7257D-2C02-484E-9B55-7AE736290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인터페이스와 실체화 관계</a:t>
            </a:r>
          </a:p>
        </p:txBody>
      </p:sp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id="{92528C0F-5033-427E-BD02-00FFBF6DEB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인터페이스란 책임이다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리모콘의 책임은 가전 기기를 켜거나 끄거나 볼륨을 높이거나 낮춘다</a:t>
            </a:r>
            <a:endParaRPr lang="en-US" altLang="ko-KR"/>
          </a:p>
          <a:p>
            <a:r>
              <a:rPr lang="ko-KR" altLang="en-US"/>
              <a:t>어떤 공통되는 능력이 있는 것들을 대표하는 관점</a:t>
            </a:r>
          </a:p>
        </p:txBody>
      </p:sp>
      <p:sp>
        <p:nvSpPr>
          <p:cNvPr id="43012" name="바닥글 개체 틀 3">
            <a:extLst>
              <a:ext uri="{FF2B5EF4-FFF2-40B4-BE49-F238E27FC236}">
                <a16:creationId xmlns:a16="http://schemas.microsoft.com/office/drawing/2014/main" id="{099E9BDB-1794-438E-B7EA-355EBC96D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3013" name="슬라이드 번호 개체 틀 4">
            <a:extLst>
              <a:ext uri="{FF2B5EF4-FFF2-40B4-BE49-F238E27FC236}">
                <a16:creationId xmlns:a16="http://schemas.microsoft.com/office/drawing/2014/main" id="{45175BF9-5082-45FE-A8AD-373E4082E4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24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4FEAF8-42C8-435A-A3BD-9FD1B9B4A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187" y="2778125"/>
            <a:ext cx="4943475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C3448CD0-7F81-4459-844E-649D21C20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실체화 관계</a:t>
            </a:r>
          </a:p>
        </p:txBody>
      </p:sp>
      <p:sp>
        <p:nvSpPr>
          <p:cNvPr id="44035" name="바닥글 개체 틀 3">
            <a:extLst>
              <a:ext uri="{FF2B5EF4-FFF2-40B4-BE49-F238E27FC236}">
                <a16:creationId xmlns:a16="http://schemas.microsoft.com/office/drawing/2014/main" id="{3BE86B64-02BB-4C35-934C-C1B705EF6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4036" name="슬라이드 번호 개체 틀 4">
            <a:extLst>
              <a:ext uri="{FF2B5EF4-FFF2-40B4-BE49-F238E27FC236}">
                <a16:creationId xmlns:a16="http://schemas.microsoft.com/office/drawing/2014/main" id="{78EE00E8-9D5B-42E1-88EF-DE1D3CDD6E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25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44037" name="Picture 2">
            <a:extLst>
              <a:ext uri="{FF2B5EF4-FFF2-40B4-BE49-F238E27FC236}">
                <a16:creationId xmlns:a16="http://schemas.microsoft.com/office/drawing/2014/main" id="{2589CF60-A4AC-4698-B9EE-5820601C9D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4463" y="1646238"/>
            <a:ext cx="6315075" cy="428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>
            <a:extLst>
              <a:ext uri="{FF2B5EF4-FFF2-40B4-BE49-F238E27FC236}">
                <a16:creationId xmlns:a16="http://schemas.microsoft.com/office/drawing/2014/main" id="{F30C2DCC-8FBC-43E9-9CD9-B21299E3F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Keypoint</a:t>
            </a:r>
            <a:endParaRPr lang="ko-KR" altLang="en-US"/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B1C1916E-5039-465A-A30C-FECE443C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6477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일반화</a:t>
            </a:r>
            <a:r>
              <a:rPr lang="en-US" altLang="ko-KR" dirty="0"/>
              <a:t> </a:t>
            </a:r>
            <a:r>
              <a:rPr lang="ko-KR" altLang="en-US" dirty="0"/>
              <a:t>관계는 </a:t>
            </a:r>
            <a:r>
              <a:rPr lang="en-US" altLang="ko-KR" dirty="0"/>
              <a:t>is a kind of </a:t>
            </a:r>
            <a:r>
              <a:rPr lang="ko-KR" altLang="en-US" dirty="0"/>
              <a:t>관계이지만 실체화 관계는 </a:t>
            </a:r>
            <a:r>
              <a:rPr lang="en-US" altLang="ko-KR" dirty="0"/>
              <a:t>can do this</a:t>
            </a:r>
            <a:r>
              <a:rPr lang="ko-KR" altLang="en-US" dirty="0"/>
              <a:t>의 관계이다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45060" name="바닥글 개체 틀 3">
            <a:extLst>
              <a:ext uri="{FF2B5EF4-FFF2-40B4-BE49-F238E27FC236}">
                <a16:creationId xmlns:a16="http://schemas.microsoft.com/office/drawing/2014/main" id="{F1E948B6-B81D-497D-B5DB-2B29D9CBDF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5061" name="슬라이드 번호 개체 틀 4">
            <a:extLst>
              <a:ext uri="{FF2B5EF4-FFF2-40B4-BE49-F238E27FC236}">
                <a16:creationId xmlns:a16="http://schemas.microsoft.com/office/drawing/2014/main" id="{E23CFF0C-249F-4A2E-912C-C6B562F79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26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282EDAEA-798F-42AC-8DD4-88F1E5E84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다이어그램</a:t>
            </a:r>
          </a:p>
        </p:txBody>
      </p:sp>
      <p:sp>
        <p:nvSpPr>
          <p:cNvPr id="47107" name="내용 개체 틀 2">
            <a:extLst>
              <a:ext uri="{FF2B5EF4-FFF2-40B4-BE49-F238E27FC236}">
                <a16:creationId xmlns:a16="http://schemas.microsoft.com/office/drawing/2014/main" id="{E46EF3CC-03A2-4AAA-8AD2-E1F4BC90F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6707188" cy="576262"/>
          </a:xfrm>
        </p:spPr>
        <p:txBody>
          <a:bodyPr/>
          <a:lstStyle/>
          <a:p>
            <a:r>
              <a:rPr lang="ko-KR" altLang="en-US"/>
              <a:t>클래스 다이어그램의 인스턴스 즉 사례를 보여준다</a:t>
            </a:r>
          </a:p>
        </p:txBody>
      </p:sp>
      <p:sp>
        <p:nvSpPr>
          <p:cNvPr id="47108" name="바닥글 개체 틀 3">
            <a:extLst>
              <a:ext uri="{FF2B5EF4-FFF2-40B4-BE49-F238E27FC236}">
                <a16:creationId xmlns:a16="http://schemas.microsoft.com/office/drawing/2014/main" id="{4B588843-B73A-4950-89FD-7B5989B8F9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7109" name="슬라이드 번호 개체 틀 4">
            <a:extLst>
              <a:ext uri="{FF2B5EF4-FFF2-40B4-BE49-F238E27FC236}">
                <a16:creationId xmlns:a16="http://schemas.microsoft.com/office/drawing/2014/main" id="{D832FFA6-FCBB-4556-9ABC-97A3BB303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grpSp>
        <p:nvGrpSpPr>
          <p:cNvPr id="47110" name="그룹 7">
            <a:extLst>
              <a:ext uri="{FF2B5EF4-FFF2-40B4-BE49-F238E27FC236}">
                <a16:creationId xmlns:a16="http://schemas.microsoft.com/office/drawing/2014/main" id="{DF734446-FE51-4DE6-BA82-4DCF327431D8}"/>
              </a:ext>
            </a:extLst>
          </p:cNvPr>
          <p:cNvGrpSpPr>
            <a:grpSpLocks/>
          </p:cNvGrpSpPr>
          <p:nvPr/>
        </p:nvGrpSpPr>
        <p:grpSpPr bwMode="auto">
          <a:xfrm>
            <a:off x="5204926" y="1971675"/>
            <a:ext cx="3911600" cy="4149725"/>
            <a:chOff x="4956051" y="2365376"/>
            <a:chExt cx="3911600" cy="4149725"/>
          </a:xfrm>
        </p:grpSpPr>
        <p:pic>
          <p:nvPicPr>
            <p:cNvPr id="47113" name="Picture 2">
              <a:extLst>
                <a:ext uri="{FF2B5EF4-FFF2-40B4-BE49-F238E27FC236}">
                  <a16:creationId xmlns:a16="http://schemas.microsoft.com/office/drawing/2014/main" id="{34157EFA-4D39-4A60-8608-F85A5072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051" y="2365376"/>
              <a:ext cx="3911600" cy="414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4" name="직사각형 6">
              <a:extLst>
                <a:ext uri="{FF2B5EF4-FFF2-40B4-BE49-F238E27FC236}">
                  <a16:creationId xmlns:a16="http://schemas.microsoft.com/office/drawing/2014/main" id="{77263E6A-15EC-405D-93AC-09D171613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2880370"/>
              <a:ext cx="2520280" cy="288032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1125" tIns="55562" rIns="111125" bIns="55562" anchor="ctr"/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7111" name="직사각형 8">
            <a:extLst>
              <a:ext uri="{FF2B5EF4-FFF2-40B4-BE49-F238E27FC236}">
                <a16:creationId xmlns:a16="http://schemas.microsoft.com/office/drawing/2014/main" id="{27376774-0FF2-43F4-B3A5-565799A0C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84" y="2230635"/>
            <a:ext cx="457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학생은 반드시 한 학교에 소속되어야 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학생은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개의 학교 밖에 소속할 수 없을 것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학교는 학생이 없거나 여러 명 있을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>
            <a:extLst>
              <a:ext uri="{FF2B5EF4-FFF2-40B4-BE49-F238E27FC236}">
                <a16:creationId xmlns:a16="http://schemas.microsoft.com/office/drawing/2014/main" id="{1CA8D0C0-9E92-4676-B454-F28EDF162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다이어그램</a:t>
            </a:r>
          </a:p>
        </p:txBody>
      </p:sp>
      <p:sp>
        <p:nvSpPr>
          <p:cNvPr id="48131" name="내용 개체 틀 2">
            <a:extLst>
              <a:ext uri="{FF2B5EF4-FFF2-40B4-BE49-F238E27FC236}">
                <a16:creationId xmlns:a16="http://schemas.microsoft.com/office/drawing/2014/main" id="{53300110-3F2B-4508-9638-B6CC96188C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6707188" cy="576262"/>
          </a:xfrm>
        </p:spPr>
        <p:txBody>
          <a:bodyPr/>
          <a:lstStyle/>
          <a:p>
            <a:r>
              <a:rPr lang="ko-KR" altLang="en-US"/>
              <a:t>클래스 다이어그램의 인스턴스 즉 사례를 보여준다</a:t>
            </a:r>
          </a:p>
        </p:txBody>
      </p:sp>
      <p:sp>
        <p:nvSpPr>
          <p:cNvPr id="48132" name="바닥글 개체 틀 3">
            <a:extLst>
              <a:ext uri="{FF2B5EF4-FFF2-40B4-BE49-F238E27FC236}">
                <a16:creationId xmlns:a16="http://schemas.microsoft.com/office/drawing/2014/main" id="{ACCC2F47-2EF0-4A7C-811D-8A10404327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8133" name="슬라이드 번호 개체 틀 4">
            <a:extLst>
              <a:ext uri="{FF2B5EF4-FFF2-40B4-BE49-F238E27FC236}">
                <a16:creationId xmlns:a16="http://schemas.microsoft.com/office/drawing/2014/main" id="{EDFDC907-94CC-4DC4-AF87-E9C1B2B108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28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grpSp>
        <p:nvGrpSpPr>
          <p:cNvPr id="48134" name="그룹 7">
            <a:extLst>
              <a:ext uri="{FF2B5EF4-FFF2-40B4-BE49-F238E27FC236}">
                <a16:creationId xmlns:a16="http://schemas.microsoft.com/office/drawing/2014/main" id="{A6ECF34B-C338-4656-9439-09DE938DF6BB}"/>
              </a:ext>
            </a:extLst>
          </p:cNvPr>
          <p:cNvGrpSpPr>
            <a:grpSpLocks/>
          </p:cNvGrpSpPr>
          <p:nvPr/>
        </p:nvGrpSpPr>
        <p:grpSpPr bwMode="auto">
          <a:xfrm>
            <a:off x="4956175" y="2365375"/>
            <a:ext cx="3911600" cy="4149725"/>
            <a:chOff x="4956051" y="2365376"/>
            <a:chExt cx="3911600" cy="4149725"/>
          </a:xfrm>
        </p:grpSpPr>
        <p:pic>
          <p:nvPicPr>
            <p:cNvPr id="48137" name="Picture 2">
              <a:extLst>
                <a:ext uri="{FF2B5EF4-FFF2-40B4-BE49-F238E27FC236}">
                  <a16:creationId xmlns:a16="http://schemas.microsoft.com/office/drawing/2014/main" id="{9E3F19F9-F2B9-4A61-9610-69D40274A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051" y="2365376"/>
              <a:ext cx="3911600" cy="414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8" name="직사각형 6">
              <a:extLst>
                <a:ext uri="{FF2B5EF4-FFF2-40B4-BE49-F238E27FC236}">
                  <a16:creationId xmlns:a16="http://schemas.microsoft.com/office/drawing/2014/main" id="{7D711B1B-228F-4006-9CC3-781EBE3F3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2880370"/>
              <a:ext cx="2520280" cy="288032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1125" tIns="55562" rIns="111125" bIns="55562" anchor="ctr"/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48136" name="Picture 2">
            <a:extLst>
              <a:ext uri="{FF2B5EF4-FFF2-40B4-BE49-F238E27FC236}">
                <a16:creationId xmlns:a16="http://schemas.microsoft.com/office/drawing/2014/main" id="{78532D56-661E-4155-A29F-124E8A047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57563"/>
            <a:ext cx="3770312" cy="188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8">
            <a:extLst>
              <a:ext uri="{FF2B5EF4-FFF2-40B4-BE49-F238E27FC236}">
                <a16:creationId xmlns:a16="http://schemas.microsoft.com/office/drawing/2014/main" id="{25F7FCD0-41D5-47E0-B101-A928FC846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84" y="2230635"/>
            <a:ext cx="457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학생은 반드시 한 학교에 소속되어야 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학생은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개의 학교 밖에 소속할 수 없을 것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학교는 학생이 없거나 여러 명 있을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>
            <a:extLst>
              <a:ext uri="{FF2B5EF4-FFF2-40B4-BE49-F238E27FC236}">
                <a16:creationId xmlns:a16="http://schemas.microsoft.com/office/drawing/2014/main" id="{E2703146-DC4F-4406-A235-CD8F977E6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객체다이어그램의 쓰임새</a:t>
            </a:r>
          </a:p>
        </p:txBody>
      </p:sp>
      <p:sp>
        <p:nvSpPr>
          <p:cNvPr id="49155" name="내용 개체 틀 2">
            <a:extLst>
              <a:ext uri="{FF2B5EF4-FFF2-40B4-BE49-F238E27FC236}">
                <a16:creationId xmlns:a16="http://schemas.microsoft.com/office/drawing/2014/main" id="{6A9EA327-B80B-4E06-8666-0BA5D5A04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792162"/>
          </a:xfrm>
        </p:spPr>
        <p:txBody>
          <a:bodyPr/>
          <a:lstStyle/>
          <a:p>
            <a:r>
              <a:rPr lang="ko-KR" altLang="en-US"/>
              <a:t>클래스 식별</a:t>
            </a:r>
          </a:p>
        </p:txBody>
      </p:sp>
      <p:sp>
        <p:nvSpPr>
          <p:cNvPr id="49156" name="바닥글 개체 틀 3">
            <a:extLst>
              <a:ext uri="{FF2B5EF4-FFF2-40B4-BE49-F238E27FC236}">
                <a16:creationId xmlns:a16="http://schemas.microsoft.com/office/drawing/2014/main" id="{7B4545B0-000C-4299-AAA9-4E831CA48A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9157" name="슬라이드 번호 개체 틀 4">
            <a:extLst>
              <a:ext uri="{FF2B5EF4-FFF2-40B4-BE49-F238E27FC236}">
                <a16:creationId xmlns:a16="http://schemas.microsoft.com/office/drawing/2014/main" id="{D55B27E2-8D38-4A88-A51F-9DC903B45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29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49158" name="Picture 2">
            <a:extLst>
              <a:ext uri="{FF2B5EF4-FFF2-40B4-BE49-F238E27FC236}">
                <a16:creationId xmlns:a16="http://schemas.microsoft.com/office/drawing/2014/main" id="{FC991939-BE48-4BDD-A0FE-C2FA23D1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35242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9" name="Picture 3">
            <a:extLst>
              <a:ext uri="{FF2B5EF4-FFF2-40B4-BE49-F238E27FC236}">
                <a16:creationId xmlns:a16="http://schemas.microsoft.com/office/drawing/2014/main" id="{25E3500E-A1BB-4D07-939A-8B0768C5C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717800"/>
            <a:ext cx="2233613" cy="167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60" name="오른쪽 화살표 5">
            <a:extLst>
              <a:ext uri="{FF2B5EF4-FFF2-40B4-BE49-F238E27FC236}">
                <a16:creationId xmlns:a16="http://schemas.microsoft.com/office/drawing/2014/main" id="{7CA5EA64-8657-4DC5-9C46-F6AEC8A36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284538"/>
            <a:ext cx="719137" cy="576262"/>
          </a:xfrm>
          <a:prstGeom prst="rightArrow">
            <a:avLst>
              <a:gd name="adj1" fmla="val 50000"/>
              <a:gd name="adj2" fmla="val 499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2D812787-7254-4B41-8AA1-188D2CFC7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</a:t>
            </a:r>
            <a:r>
              <a:rPr lang="en-US" altLang="ko-KR"/>
              <a:t> </a:t>
            </a:r>
            <a:r>
              <a:rPr lang="ko-KR" altLang="en-US"/>
              <a:t>다이어그램</a:t>
            </a: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147E7604-F53E-4868-8B67-B288DC1B7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1657350"/>
          </a:xfrm>
        </p:spPr>
        <p:txBody>
          <a:bodyPr/>
          <a:lstStyle/>
          <a:p>
            <a:r>
              <a:rPr lang="ko-KR" altLang="en-US" dirty="0"/>
              <a:t>클래스 다이어그램</a:t>
            </a:r>
            <a:endParaRPr lang="en-US" altLang="ko-KR" dirty="0"/>
          </a:p>
          <a:p>
            <a:pPr lvl="1"/>
            <a:r>
              <a:rPr lang="ko-KR" altLang="en-US" dirty="0"/>
              <a:t>문제나 해결책의 정적인 구조 표현</a:t>
            </a:r>
            <a:endParaRPr lang="en-US" altLang="ko-KR" dirty="0"/>
          </a:p>
          <a:p>
            <a:pPr lvl="1"/>
            <a:r>
              <a:rPr lang="ko-KR" altLang="en-US" dirty="0"/>
              <a:t>클래스와 그들간의 관계 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6388" name="바닥글 개체 틀 3">
            <a:extLst>
              <a:ext uri="{FF2B5EF4-FFF2-40B4-BE49-F238E27FC236}">
                <a16:creationId xmlns:a16="http://schemas.microsoft.com/office/drawing/2014/main" id="{91B5B266-635E-43ED-A508-D85DB638B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6389" name="슬라이드 번호 개체 틀 4">
            <a:extLst>
              <a:ext uri="{FF2B5EF4-FFF2-40B4-BE49-F238E27FC236}">
                <a16:creationId xmlns:a16="http://schemas.microsoft.com/office/drawing/2014/main" id="{3244BF66-F835-4FF6-A82C-621EF84D1D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3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16390" name="Picture 2">
            <a:extLst>
              <a:ext uri="{FF2B5EF4-FFF2-40B4-BE49-F238E27FC236}">
                <a16:creationId xmlns:a16="http://schemas.microsoft.com/office/drawing/2014/main" id="{CE093BF1-C285-48A9-B0DA-21B32F48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68760"/>
            <a:ext cx="39116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>
            <a:extLst>
              <a:ext uri="{FF2B5EF4-FFF2-40B4-BE49-F238E27FC236}">
                <a16:creationId xmlns:a16="http://schemas.microsoft.com/office/drawing/2014/main" id="{C2906EE8-F4A6-4C13-9A88-9FFD1B214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객체다이어그램의 쓰임새</a:t>
            </a:r>
          </a:p>
        </p:txBody>
      </p:sp>
      <p:sp>
        <p:nvSpPr>
          <p:cNvPr id="50179" name="내용 개체 틀 2">
            <a:extLst>
              <a:ext uri="{FF2B5EF4-FFF2-40B4-BE49-F238E27FC236}">
                <a16:creationId xmlns:a16="http://schemas.microsoft.com/office/drawing/2014/main" id="{4F9F2B51-804F-4481-8687-22F7C1F5D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클래스 다이어그램의 확인</a:t>
            </a:r>
          </a:p>
        </p:txBody>
      </p:sp>
      <p:sp>
        <p:nvSpPr>
          <p:cNvPr id="50180" name="바닥글 개체 틀 3">
            <a:extLst>
              <a:ext uri="{FF2B5EF4-FFF2-40B4-BE49-F238E27FC236}">
                <a16:creationId xmlns:a16="http://schemas.microsoft.com/office/drawing/2014/main" id="{4D798BCF-1EC8-4D09-91A8-BD10111AB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50181" name="슬라이드 번호 개체 틀 4">
            <a:extLst>
              <a:ext uri="{FF2B5EF4-FFF2-40B4-BE49-F238E27FC236}">
                <a16:creationId xmlns:a16="http://schemas.microsoft.com/office/drawing/2014/main" id="{40A7261F-0BC5-4214-A0D3-8EE6E868E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30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50182" name="Picture 2">
            <a:extLst>
              <a:ext uri="{FF2B5EF4-FFF2-40B4-BE49-F238E27FC236}">
                <a16:creationId xmlns:a16="http://schemas.microsoft.com/office/drawing/2014/main" id="{D7D18767-1BD3-4AFD-9ADE-47541AE8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30500"/>
            <a:ext cx="42862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3" name="Picture 3">
            <a:extLst>
              <a:ext uri="{FF2B5EF4-FFF2-40B4-BE49-F238E27FC236}">
                <a16:creationId xmlns:a16="http://schemas.microsoft.com/office/drawing/2014/main" id="{785EF05B-8543-48D6-8CBE-2A5533A85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25" y="2266950"/>
            <a:ext cx="228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4" name="Picture 4">
            <a:extLst>
              <a:ext uri="{FF2B5EF4-FFF2-40B4-BE49-F238E27FC236}">
                <a16:creationId xmlns:a16="http://schemas.microsoft.com/office/drawing/2014/main" id="{1D2DC9B1-2A78-4DDD-9793-D6B1B77C6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25" y="3925888"/>
            <a:ext cx="228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5" name="아래쪽 화살표 5">
            <a:extLst>
              <a:ext uri="{FF2B5EF4-FFF2-40B4-BE49-F238E27FC236}">
                <a16:creationId xmlns:a16="http://schemas.microsoft.com/office/drawing/2014/main" id="{F21DB67F-97FD-476A-931B-36821E5E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2997200"/>
            <a:ext cx="431800" cy="822325"/>
          </a:xfrm>
          <a:prstGeom prst="downArrow">
            <a:avLst>
              <a:gd name="adj1" fmla="val 50000"/>
              <a:gd name="adj2" fmla="val 500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186" name="TextBox 6">
            <a:extLst>
              <a:ext uri="{FF2B5EF4-FFF2-40B4-BE49-F238E27FC236}">
                <a16:creationId xmlns:a16="http://schemas.microsoft.com/office/drawing/2014/main" id="{1C4826AF-C208-4F9E-8011-F388F73559D6}"/>
              </a:ext>
            </a:extLst>
          </p:cNvPr>
          <p:cNvSpPr txBox="1">
            <a:spLocks noChangeArrowheads="1"/>
          </p:cNvSpPr>
          <p:nvPr/>
        </p:nvSpPr>
        <p:spPr bwMode="auto">
          <a:xfrm rot="1059158">
            <a:off x="6243638" y="3163888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Possible?</a:t>
            </a: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>
            <a:extLst>
              <a:ext uri="{FF2B5EF4-FFF2-40B4-BE49-F238E27FC236}">
                <a16:creationId xmlns:a16="http://schemas.microsoft.com/office/drawing/2014/main" id="{C04304A2-79AA-4918-8A60-F9116694A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객체다이어그램의 쓰임새</a:t>
            </a:r>
          </a:p>
        </p:txBody>
      </p:sp>
      <p:sp>
        <p:nvSpPr>
          <p:cNvPr id="51203" name="내용 개체 틀 2">
            <a:extLst>
              <a:ext uri="{FF2B5EF4-FFF2-40B4-BE49-F238E27FC236}">
                <a16:creationId xmlns:a16="http://schemas.microsoft.com/office/drawing/2014/main" id="{B3E16638-2F62-490B-BFA7-D74C7FADC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04825"/>
          </a:xfrm>
        </p:spPr>
        <p:txBody>
          <a:bodyPr/>
          <a:lstStyle/>
          <a:p>
            <a:r>
              <a:rPr lang="ko-KR" altLang="en-US"/>
              <a:t>연산의 작용</a:t>
            </a:r>
          </a:p>
        </p:txBody>
      </p:sp>
      <p:sp>
        <p:nvSpPr>
          <p:cNvPr id="51204" name="바닥글 개체 틀 3">
            <a:extLst>
              <a:ext uri="{FF2B5EF4-FFF2-40B4-BE49-F238E27FC236}">
                <a16:creationId xmlns:a16="http://schemas.microsoft.com/office/drawing/2014/main" id="{6FA772FC-E839-46C4-9ABE-AD1CAA76E8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51205" name="슬라이드 번호 개체 틀 4">
            <a:extLst>
              <a:ext uri="{FF2B5EF4-FFF2-40B4-BE49-F238E27FC236}">
                <a16:creationId xmlns:a16="http://schemas.microsoft.com/office/drawing/2014/main" id="{37EE3804-4E1B-414B-B604-5400A1C70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31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51206" name="Picture 2">
            <a:extLst>
              <a:ext uri="{FF2B5EF4-FFF2-40B4-BE49-F238E27FC236}">
                <a16:creationId xmlns:a16="http://schemas.microsoft.com/office/drawing/2014/main" id="{26F09457-E672-4BF6-A625-51AE3D75A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916113"/>
            <a:ext cx="4953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7" name="타원 5">
            <a:extLst>
              <a:ext uri="{FF2B5EF4-FFF2-40B4-BE49-F238E27FC236}">
                <a16:creationId xmlns:a16="http://schemas.microsoft.com/office/drawing/2014/main" id="{2B708B9C-17F2-453F-B22A-798E563A0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357563"/>
            <a:ext cx="1584325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연산적용</a:t>
            </a:r>
          </a:p>
        </p:txBody>
      </p:sp>
      <p:sp>
        <p:nvSpPr>
          <p:cNvPr id="51208" name="아래쪽 화살표 6">
            <a:extLst>
              <a:ext uri="{FF2B5EF4-FFF2-40B4-BE49-F238E27FC236}">
                <a16:creationId xmlns:a16="http://schemas.microsoft.com/office/drawing/2014/main" id="{94E2D7BF-0F74-487B-B1CE-C63454F8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2908300"/>
            <a:ext cx="431800" cy="3444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209" name="아래쪽 화살표 8">
            <a:extLst>
              <a:ext uri="{FF2B5EF4-FFF2-40B4-BE49-F238E27FC236}">
                <a16:creationId xmlns:a16="http://schemas.microsoft.com/office/drawing/2014/main" id="{640D99F5-64C6-4845-A600-A79784365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4056063"/>
            <a:ext cx="433387" cy="342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1210" name="Picture 3">
            <a:extLst>
              <a:ext uri="{FF2B5EF4-FFF2-40B4-BE49-F238E27FC236}">
                <a16:creationId xmlns:a16="http://schemas.microsoft.com/office/drawing/2014/main" id="{452A20D8-2C4D-4A31-A4E6-FF1F10EC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508500"/>
            <a:ext cx="4953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>
            <a:extLst>
              <a:ext uri="{FF2B5EF4-FFF2-40B4-BE49-F238E27FC236}">
                <a16:creationId xmlns:a16="http://schemas.microsoft.com/office/drawing/2014/main" id="{CB2ACF85-A288-404E-ADC4-28CD56974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52227" name="내용 개체 틀 2">
            <a:extLst>
              <a:ext uri="{FF2B5EF4-FFF2-40B4-BE49-F238E27FC236}">
                <a16:creationId xmlns:a16="http://schemas.microsoft.com/office/drawing/2014/main" id="{A1267AC8-41EA-47AA-A358-58BEC314B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936625"/>
          </a:xfrm>
        </p:spPr>
        <p:txBody>
          <a:bodyPr/>
          <a:lstStyle/>
          <a:p>
            <a:r>
              <a:rPr lang="ko-KR" altLang="en-US"/>
              <a:t>다음 클래스 다이어그램의 객체 다이어그램을 작성하라</a:t>
            </a:r>
          </a:p>
          <a:p>
            <a:endParaRPr lang="ko-KR" altLang="en-US"/>
          </a:p>
        </p:txBody>
      </p:sp>
      <p:sp>
        <p:nvSpPr>
          <p:cNvPr id="52228" name="바닥글 개체 틀 3">
            <a:extLst>
              <a:ext uri="{FF2B5EF4-FFF2-40B4-BE49-F238E27FC236}">
                <a16:creationId xmlns:a16="http://schemas.microsoft.com/office/drawing/2014/main" id="{5FC654E5-B133-41B1-8C6A-8C8B34A9B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52229" name="슬라이드 번호 개체 틀 4">
            <a:extLst>
              <a:ext uri="{FF2B5EF4-FFF2-40B4-BE49-F238E27FC236}">
                <a16:creationId xmlns:a16="http://schemas.microsoft.com/office/drawing/2014/main" id="{25AB27C5-BA30-48D1-BC00-8D2C4AD10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32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52230" name="Rectangle 2">
            <a:extLst>
              <a:ext uri="{FF2B5EF4-FFF2-40B4-BE49-F238E27FC236}">
                <a16:creationId xmlns:a16="http://schemas.microsoft.com/office/drawing/2014/main" id="{B6A27BA5-98D2-419E-AED8-6D841946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2231" name="_x154729400" descr="EMB00001be441c2">
            <a:extLst>
              <a:ext uri="{FF2B5EF4-FFF2-40B4-BE49-F238E27FC236}">
                <a16:creationId xmlns:a16="http://schemas.microsoft.com/office/drawing/2014/main" id="{B858CD17-2876-461B-BAD4-72327264E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024063"/>
            <a:ext cx="5808663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0AE4FBE2-E120-41D6-89B9-E500545E2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334FC-04A0-4DFD-9AD1-47EAAE175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UML</a:t>
            </a:r>
            <a:r>
              <a:rPr lang="ko-KR" altLang="en-US" dirty="0"/>
              <a:t>의 클래스 표현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세 부분으로 나누어진 박스로 표현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가장 윗부분</a:t>
            </a:r>
            <a:r>
              <a:rPr lang="en-US" altLang="ko-KR" dirty="0"/>
              <a:t>: </a:t>
            </a:r>
            <a:r>
              <a:rPr lang="ko-KR" altLang="en-US" dirty="0"/>
              <a:t>클래스 이름 중간 부분</a:t>
            </a:r>
            <a:r>
              <a:rPr lang="en-US" altLang="ko-KR" dirty="0"/>
              <a:t>: </a:t>
            </a:r>
            <a:r>
              <a:rPr lang="ko-KR" altLang="en-US" dirty="0"/>
              <a:t>속성 마지막 부분</a:t>
            </a:r>
            <a:r>
              <a:rPr lang="en-US" altLang="ko-KR" dirty="0"/>
              <a:t>: </a:t>
            </a:r>
            <a:r>
              <a:rPr lang="ko-KR" altLang="en-US" dirty="0"/>
              <a:t>연산</a:t>
            </a:r>
            <a:endParaRPr lang="en-US" altLang="ko-KR" dirty="0"/>
          </a:p>
          <a:p>
            <a:pPr marL="457200" lvl="1" indent="0">
              <a:buFont typeface="HY헤드라인M" panose="02030600000101010101" pitchFamily="18" charset="-127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여러 가지 클래스 표현 예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18436" name="바닥글 개체 틀 3">
            <a:extLst>
              <a:ext uri="{FF2B5EF4-FFF2-40B4-BE49-F238E27FC236}">
                <a16:creationId xmlns:a16="http://schemas.microsoft.com/office/drawing/2014/main" id="{0B6CBF15-A713-4730-B54E-A868B2F56B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8437" name="슬라이드 번호 개체 틀 4">
            <a:extLst>
              <a:ext uri="{FF2B5EF4-FFF2-40B4-BE49-F238E27FC236}">
                <a16:creationId xmlns:a16="http://schemas.microsoft.com/office/drawing/2014/main" id="{02A52D58-04A2-4258-BAB8-77FB3179C0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8439" name="Rectangle 9">
            <a:extLst>
              <a:ext uri="{FF2B5EF4-FFF2-40B4-BE49-F238E27FC236}">
                <a16:creationId xmlns:a16="http://schemas.microsoft.com/office/drawing/2014/main" id="{097A805F-748D-4C20-A7F8-373954C67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40" name="Rectangle 11">
            <a:extLst>
              <a:ext uri="{FF2B5EF4-FFF2-40B4-BE49-F238E27FC236}">
                <a16:creationId xmlns:a16="http://schemas.microsoft.com/office/drawing/2014/main" id="{69B9A5BC-0151-40CD-9AAA-A920EBDE1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8441" name="_x162252160" descr="EMB000012dc0d88">
            <a:extLst>
              <a:ext uri="{FF2B5EF4-FFF2-40B4-BE49-F238E27FC236}">
                <a16:creationId xmlns:a16="http://schemas.microsoft.com/office/drawing/2014/main" id="{A990BC3D-544C-443C-AD6E-AACD252B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51847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79082"/>
            <a:ext cx="27336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접근제어자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3316" name="바닥글 개체 틀 3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3317" name="슬라이드 번호 개체 틀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1F1F370-78CE-44A9-8027-BC5B85A2073D}" type="slidenum">
              <a:rPr lang="en-US" altLang="ko-KR" sz="1000">
                <a:latin typeface="Verdana" panose="020B0604030504040204" pitchFamily="34" charset="0"/>
                <a:ea typeface="굴림" panose="020B0600000101010101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06577"/>
              </p:ext>
            </p:extLst>
          </p:nvPr>
        </p:nvGraphicFramePr>
        <p:xfrm>
          <a:off x="1115616" y="1700808"/>
          <a:ext cx="6840760" cy="3690366"/>
        </p:xfrm>
        <a:graphic>
          <a:graphicData uri="http://schemas.openxmlformats.org/drawingml/2006/table">
            <a:tbl>
              <a:tblPr/>
              <a:tblGrid>
                <a:gridCol w="1710108">
                  <a:extLst>
                    <a:ext uri="{9D8B030D-6E8A-4147-A177-3AD203B41FA5}">
                      <a16:colId xmlns:a16="http://schemas.microsoft.com/office/drawing/2014/main" val="426000733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447240178"/>
                    </a:ext>
                  </a:extLst>
                </a:gridCol>
                <a:gridCol w="4204832">
                  <a:extLst>
                    <a:ext uri="{9D8B030D-6E8A-4147-A177-3AD203B41FA5}">
                      <a16:colId xmlns:a16="http://schemas.microsoft.com/office/drawing/2014/main" val="3373568242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접근제어자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표시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설명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21043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어떤 클래스의 객체에서도 접근 가능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367905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protected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#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클래스와 상속 관계에 있는 하위클래스의 객체들만 접근 가능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7341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package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~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동일 패키지에 있는 클래스의 객체들만 접근 가능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83386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private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클래스로부터 생성되어진 객체들만 접근 가능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588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6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FE21F10E-07D3-4C27-AF6A-4D9223697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속성과 오퍼레이션 표기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F129545-7288-481F-B96A-0DD44889E7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47813" y="1412875"/>
          <a:ext cx="6769100" cy="1584324"/>
        </p:xfrm>
        <a:graphic>
          <a:graphicData uri="http://schemas.openxmlformats.org/drawingml/2006/table">
            <a:tbl>
              <a:tblPr/>
              <a:tblGrid>
                <a:gridCol w="1692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1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3" marR="64773" marT="17909" marB="179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표현법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3" marR="64773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속성</a:t>
                      </a:r>
                    </a:p>
                  </a:txBody>
                  <a:tcPr marL="64773" marR="64773" marT="17909" marB="179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[+|-|#|~]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: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타입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[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다중성 정보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] [=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초기값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3" marR="64773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1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오퍼레이션</a:t>
                      </a:r>
                    </a:p>
                  </a:txBody>
                  <a:tcPr marL="64773" marR="64773" marT="17909" marB="179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[+|-|#|~]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인자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타입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1, ...,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인자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n: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타입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n):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반환 타입</a:t>
                      </a:r>
                    </a:p>
                  </a:txBody>
                  <a:tcPr marL="64773" marR="64773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95" name="바닥글 개체 틀 3">
            <a:extLst>
              <a:ext uri="{FF2B5EF4-FFF2-40B4-BE49-F238E27FC236}">
                <a16:creationId xmlns:a16="http://schemas.microsoft.com/office/drawing/2014/main" id="{707BF3C7-85B9-4C37-AE6D-F357D78F83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0496" name="슬라이드 번호 개체 틀 4">
            <a:extLst>
              <a:ext uri="{FF2B5EF4-FFF2-40B4-BE49-F238E27FC236}">
                <a16:creationId xmlns:a16="http://schemas.microsoft.com/office/drawing/2014/main" id="{476BD6FF-4CF7-4733-9E7D-2354818A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6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0497" name="Rectangle 1">
            <a:extLst>
              <a:ext uri="{FF2B5EF4-FFF2-40B4-BE49-F238E27FC236}">
                <a16:creationId xmlns:a16="http://schemas.microsoft.com/office/drawing/2014/main" id="{1C79929A-1F2C-4F9C-8102-4D653DC80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36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ko-KR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A65168D2-9F1F-46A2-854E-899A7CB58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단계의 클래스와 설계 단계의 클래스</a:t>
            </a:r>
          </a:p>
        </p:txBody>
      </p:sp>
      <p:sp>
        <p:nvSpPr>
          <p:cNvPr id="21507" name="바닥글 개체 틀 3">
            <a:extLst>
              <a:ext uri="{FF2B5EF4-FFF2-40B4-BE49-F238E27FC236}">
                <a16:creationId xmlns:a16="http://schemas.microsoft.com/office/drawing/2014/main" id="{EA3F596B-17F5-40A1-9275-BFE3023E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1508" name="슬라이드 번호 개체 틀 4">
            <a:extLst>
              <a:ext uri="{FF2B5EF4-FFF2-40B4-BE49-F238E27FC236}">
                <a16:creationId xmlns:a16="http://schemas.microsoft.com/office/drawing/2014/main" id="{B8531E50-8239-4F14-AFD4-53D18F155C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7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id="{64F08CD6-AC2A-4E58-AFD4-DD9EF3BB4B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4438" y="2060575"/>
            <a:ext cx="4330700" cy="2376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31976AFA-A8D3-4EED-A1BE-822DB31B1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정적 연산과 속성 표기</a:t>
            </a:r>
          </a:p>
        </p:txBody>
      </p:sp>
      <p:sp>
        <p:nvSpPr>
          <p:cNvPr id="22531" name="바닥글 개체 틀 3">
            <a:extLst>
              <a:ext uri="{FF2B5EF4-FFF2-40B4-BE49-F238E27FC236}">
                <a16:creationId xmlns:a16="http://schemas.microsoft.com/office/drawing/2014/main" id="{E2D7617C-1250-441C-B91B-9C0FFA70D8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2532" name="슬라이드 번호 개체 틀 4">
            <a:extLst>
              <a:ext uri="{FF2B5EF4-FFF2-40B4-BE49-F238E27FC236}">
                <a16:creationId xmlns:a16="http://schemas.microsoft.com/office/drawing/2014/main" id="{C60A3A3C-1087-454C-9888-15A1F8FBE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8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2533" name="Picture 2">
            <a:extLst>
              <a:ext uri="{FF2B5EF4-FFF2-40B4-BE49-F238E27FC236}">
                <a16:creationId xmlns:a16="http://schemas.microsoft.com/office/drawing/2014/main" id="{1C4BBD3B-74C9-4670-A36C-DC4E63A06C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1700213"/>
            <a:ext cx="2006600" cy="1919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UMLet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endParaRPr lang="en-US" altLang="ko-KR" dirty="0"/>
          </a:p>
          <a:p>
            <a:pPr lvl="1"/>
            <a:r>
              <a:rPr lang="ko-KR" altLang="en-US" dirty="0"/>
              <a:t>오픈 소스</a:t>
            </a:r>
            <a:endParaRPr lang="en-US" altLang="ko-KR" dirty="0"/>
          </a:p>
          <a:p>
            <a:pPr lvl="1"/>
            <a:r>
              <a:rPr lang="en-US" altLang="ko-KR" dirty="0"/>
              <a:t>GPL </a:t>
            </a:r>
            <a:r>
              <a:rPr lang="ko-KR" altLang="en-US" dirty="0"/>
              <a:t>라이선스</a:t>
            </a:r>
            <a:endParaRPr lang="en-US" altLang="ko-KR" dirty="0"/>
          </a:p>
          <a:p>
            <a:r>
              <a:rPr lang="en-US" altLang="ko-KR" dirty="0"/>
              <a:t>www.umlet.com</a:t>
            </a:r>
          </a:p>
          <a:p>
            <a:pPr marL="0" indent="-11112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186838"/>
      </p:ext>
    </p:extLst>
  </p:cSld>
  <p:clrMapOvr>
    <a:masterClrMapping/>
  </p:clrMapOvr>
</p:sld>
</file>

<file path=ppt/theme/theme1.xml><?xml version="1.0" encoding="utf-8"?>
<a:theme xmlns:a="http://schemas.openxmlformats.org/drawingml/2006/main" name="QMS구축전략계획수립_제안서(최종)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DDDDDD"/>
      </a:accent1>
      <a:accent2>
        <a:srgbClr val="3333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B9"/>
      </a:accent6>
      <a:hlink>
        <a:srgbClr val="CCCCFF"/>
      </a:hlink>
      <a:folHlink>
        <a:srgbClr val="B2B2B2"/>
      </a:folHlink>
    </a:clrScheme>
    <a:fontScheme name="QMS구축전략계획수립_제안서(최종)">
      <a:majorFont>
        <a:latin typeface="HY헤드라인M"/>
        <a:ea typeface="HY헤드라인M"/>
        <a:cs typeface=""/>
      </a:majorFont>
      <a:minorFont>
        <a:latin typeface="HY신명조"/>
        <a:ea typeface="HY신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QMS구축전략계획수립_제안서(최종)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MS구축전략계획수립_제안서(최종)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D:\김사중\프로세스 개선 및 평가과제\2001 프로세스 개선 과제\IT 프로세스 진단 및 개선\QMS구축전략계획수립_제안서(최종).ppt</Template>
  <TotalTime>13716</TotalTime>
  <Words>560</Words>
  <Application>Microsoft Macintosh PowerPoint</Application>
  <PresentationFormat>화면 슬라이드 쇼(4:3)</PresentationFormat>
  <Paragraphs>150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함초롬바탕</vt:lpstr>
      <vt:lpstr>굴림</vt:lpstr>
      <vt:lpstr>HY강B</vt:lpstr>
      <vt:lpstr>HY견고딕</vt:lpstr>
      <vt:lpstr>HY헤드라인M</vt:lpstr>
      <vt:lpstr>HY신명조</vt:lpstr>
      <vt:lpstr>Arial</vt:lpstr>
      <vt:lpstr>Monotype Sorts</vt:lpstr>
      <vt:lpstr>Verdana</vt:lpstr>
      <vt:lpstr>Wingdings</vt:lpstr>
      <vt:lpstr>QMS구축전략계획수립_제안서(최종)</vt:lpstr>
      <vt:lpstr>모델링</vt:lpstr>
      <vt:lpstr>UML</vt:lpstr>
      <vt:lpstr>클래스 다이어그램</vt:lpstr>
      <vt:lpstr>클래스</vt:lpstr>
      <vt:lpstr>클래스</vt:lpstr>
      <vt:lpstr>속성과 오퍼레이션 표기</vt:lpstr>
      <vt:lpstr>분석 단계의 클래스와 설계 단계의 클래스</vt:lpstr>
      <vt:lpstr>정적 연산과 속성 표기</vt:lpstr>
      <vt:lpstr>UMLet</vt:lpstr>
      <vt:lpstr>제약</vt:lpstr>
      <vt:lpstr>관계</vt:lpstr>
      <vt:lpstr>연관 관계</vt:lpstr>
      <vt:lpstr>연관 관계에서의 역할</vt:lpstr>
      <vt:lpstr>다중성</vt:lpstr>
      <vt:lpstr>다중성과 코드</vt:lpstr>
      <vt:lpstr>양방향, 단방향 연관 관계</vt:lpstr>
      <vt:lpstr>체크포인트</vt:lpstr>
      <vt:lpstr>일반화</vt:lpstr>
      <vt:lpstr>집합 관계</vt:lpstr>
      <vt:lpstr>집약/합성 관계</vt:lpstr>
      <vt:lpstr>실습</vt:lpstr>
      <vt:lpstr>의존 관계</vt:lpstr>
      <vt:lpstr>의존 관계</vt:lpstr>
      <vt:lpstr>인터페이스와 실체화 관계</vt:lpstr>
      <vt:lpstr>실체화 관계</vt:lpstr>
      <vt:lpstr>Keypoint</vt:lpstr>
      <vt:lpstr>객체 다이어그램</vt:lpstr>
      <vt:lpstr>객체 다이어그램</vt:lpstr>
      <vt:lpstr>객체다이어그램의 쓰임새</vt:lpstr>
      <vt:lpstr>객체다이어그램의 쓰임새</vt:lpstr>
      <vt:lpstr>객체다이어그램의 쓰임새</vt:lpstr>
      <vt:lpstr>실습</vt:lpstr>
    </vt:vector>
  </TitlesOfParts>
  <Company>소프트웨어진흥원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정인상</dc:creator>
  <cp:lastModifiedBy>정인상</cp:lastModifiedBy>
  <cp:revision>392</cp:revision>
  <dcterms:created xsi:type="dcterms:W3CDTF">2002-01-10T04:51:34Z</dcterms:created>
  <dcterms:modified xsi:type="dcterms:W3CDTF">2022-08-21T10:06:27Z</dcterms:modified>
</cp:coreProperties>
</file>