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1" r:id="rId2"/>
    <p:sldId id="422" r:id="rId3"/>
    <p:sldId id="511" r:id="rId4"/>
    <p:sldId id="512" r:id="rId5"/>
    <p:sldId id="517" r:id="rId6"/>
    <p:sldId id="524" r:id="rId7"/>
    <p:sldId id="525" r:id="rId8"/>
    <p:sldId id="519" r:id="rId9"/>
    <p:sldId id="526" r:id="rId10"/>
    <p:sldId id="527" r:id="rId11"/>
    <p:sldId id="528" r:id="rId12"/>
    <p:sldId id="426" r:id="rId13"/>
    <p:sldId id="529" r:id="rId14"/>
    <p:sldId id="453" r:id="rId15"/>
    <p:sldId id="487" r:id="rId16"/>
    <p:sldId id="488" r:id="rId17"/>
    <p:sldId id="532" r:id="rId18"/>
    <p:sldId id="534" r:id="rId19"/>
    <p:sldId id="535" r:id="rId20"/>
    <p:sldId id="536" r:id="rId21"/>
    <p:sldId id="537" r:id="rId22"/>
    <p:sldId id="489" r:id="rId23"/>
    <p:sldId id="53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1429"/>
  </p:normalViewPr>
  <p:slideViewPr>
    <p:cSldViewPr>
      <p:cViewPr varScale="1">
        <p:scale>
          <a:sx n="117" d="100"/>
          <a:sy n="117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4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8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Wingdings" pitchFamily="2" charset="2"/>
              <a:buChar char="ü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SOLID</a:t>
            </a:r>
            <a:endParaRPr lang="ko-KR" altLang="en-US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로버트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마틴이</a:t>
            </a:r>
            <a:r>
              <a:rPr lang="ko-KR" altLang="en-US" dirty="0">
                <a:latin typeface="+mn-ea"/>
              </a:rPr>
              <a:t> 주창한 다섯 가지 설계원칙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SRP(</a:t>
            </a:r>
            <a:r>
              <a:rPr lang="ko-KR" altLang="en-US" sz="1800" dirty="0">
                <a:latin typeface="+mn-ea"/>
              </a:rPr>
              <a:t>단일 책임 원칙</a:t>
            </a:r>
            <a:r>
              <a:rPr lang="en-US" altLang="ko-KR" sz="1800" dirty="0">
                <a:latin typeface="+mn-ea"/>
              </a:rPr>
              <a:t>, Single Responsibility Principle), </a:t>
            </a:r>
          </a:p>
          <a:p>
            <a:pPr lvl="1"/>
            <a:r>
              <a:rPr lang="en-US" altLang="ko-KR" sz="1800" dirty="0">
                <a:latin typeface="+mn-ea"/>
              </a:rPr>
              <a:t>OCP(</a:t>
            </a:r>
            <a:r>
              <a:rPr lang="ko-KR" altLang="en-US" sz="1800" dirty="0">
                <a:latin typeface="+mn-ea"/>
              </a:rPr>
              <a:t>개방 폐쇄 원칙</a:t>
            </a:r>
            <a:r>
              <a:rPr lang="en-US" altLang="ko-KR" sz="1800" dirty="0">
                <a:latin typeface="+mn-ea"/>
              </a:rPr>
              <a:t>, Open Closed Principle), </a:t>
            </a:r>
          </a:p>
          <a:p>
            <a:pPr lvl="1"/>
            <a:r>
              <a:rPr lang="en-US" altLang="ko-KR" sz="1800" dirty="0">
                <a:latin typeface="+mn-ea"/>
              </a:rPr>
              <a:t>LSP(</a:t>
            </a:r>
            <a:r>
              <a:rPr lang="ko-KR" altLang="en-US" sz="1800" dirty="0" err="1">
                <a:latin typeface="+mn-ea"/>
              </a:rPr>
              <a:t>리스코프의</a:t>
            </a:r>
            <a:r>
              <a:rPr lang="ko-KR" altLang="en-US" sz="1800" dirty="0">
                <a:latin typeface="+mn-ea"/>
              </a:rPr>
              <a:t> 대입 원칙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Liskov</a:t>
            </a:r>
            <a:r>
              <a:rPr lang="en-US" altLang="ko-KR" sz="1800" dirty="0">
                <a:latin typeface="+mn-ea"/>
              </a:rPr>
              <a:t> Substitution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ISP(</a:t>
            </a:r>
            <a:r>
              <a:rPr lang="ko-KR" altLang="en-US" sz="1800" dirty="0">
                <a:latin typeface="+mn-ea"/>
              </a:rPr>
              <a:t>인터페이스 분리 원칙</a:t>
            </a:r>
            <a:r>
              <a:rPr lang="en-US" altLang="ko-KR" sz="1800" dirty="0">
                <a:latin typeface="+mn-ea"/>
              </a:rPr>
              <a:t>, Interface Segregation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DIP(</a:t>
            </a:r>
            <a:r>
              <a:rPr lang="ko-KR" altLang="en-US" sz="1800" dirty="0">
                <a:latin typeface="+mn-ea"/>
              </a:rPr>
              <a:t>의존성 역전 원칙</a:t>
            </a:r>
            <a:r>
              <a:rPr lang="en-US" altLang="ko-KR" sz="1800" dirty="0">
                <a:latin typeface="+mn-ea"/>
              </a:rPr>
              <a:t>, Dependency Inversion Principle)</a:t>
            </a:r>
            <a:endParaRPr lang="ko-KR" altLang="en-US" sz="18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C3DF2BB-71B1-48DA-B0A1-7957FC1DA0B5}" type="slidenum">
              <a:rPr lang="en-US" altLang="ko-KR" b="0" smtClean="0">
                <a:latin typeface="Verdana" pitchFamily="34" charset="0"/>
              </a:rPr>
              <a:pPr eaLnBrk="1" hangingPunct="1"/>
              <a:t>1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7266-0CD8-1ECB-7F16-F505A0C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Student </a:t>
            </a:r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9D6D9-C245-8FAF-729D-B367807A967C}"/>
              </a:ext>
            </a:extLst>
          </p:cNvPr>
          <p:cNvSpPr/>
          <p:nvPr/>
        </p:nvSpPr>
        <p:spPr>
          <a:xfrm>
            <a:off x="1475656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학점계산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calculateGrade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2C15C-5D07-45C6-029E-EA11BBD223B0}"/>
              </a:ext>
            </a:extLst>
          </p:cNvPr>
          <p:cNvSpPr/>
          <p:nvPr/>
        </p:nvSpPr>
        <p:spPr>
          <a:xfrm>
            <a:off x="2627784" y="5224338"/>
            <a:ext cx="2736304" cy="80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요구사항에 따라 수정된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결석횟수</a:t>
            </a:r>
            <a:r>
              <a:rPr kumimoji="1" lang="ko-KR" altLang="en-US" dirty="0"/>
              <a:t> 계산</a:t>
            </a:r>
            <a:endParaRPr kumimoji="1" lang="en-US" altLang="ko-KR" dirty="0"/>
          </a:p>
          <a:p>
            <a:pPr algn="ctr"/>
            <a:r>
              <a:rPr kumimoji="1" lang="en-US" altLang="ko-Kore-KR" dirty="0" err="1"/>
              <a:t>getAbsence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47FE6F-72E2-AF5E-471E-F181629D8F0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95936" y="4725144"/>
            <a:ext cx="1728192" cy="4991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77585E-E299-C07E-E19C-A7EDAC2A4E5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91780" y="4725144"/>
            <a:ext cx="1404156" cy="4991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D47955-25FE-E3C6-E8D4-0C7B50B418BF}"/>
              </a:ext>
            </a:extLst>
          </p:cNvPr>
          <p:cNvSpPr/>
          <p:nvPr/>
        </p:nvSpPr>
        <p:spPr>
          <a:xfrm>
            <a:off x="899592" y="1916832"/>
            <a:ext cx="7272808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BC142-71F0-FA84-7533-5EADB25B9C13}"/>
              </a:ext>
            </a:extLst>
          </p:cNvPr>
          <p:cNvSpPr txBox="1"/>
          <p:nvPr/>
        </p:nvSpPr>
        <p:spPr>
          <a:xfrm>
            <a:off x="6156176" y="5444232"/>
            <a:ext cx="1702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Student</a:t>
            </a:r>
            <a:endParaRPr kumimoji="1" lang="ko-Kore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BF3A8-AEB1-67B6-FC8D-DF2E30834125}"/>
              </a:ext>
            </a:extLst>
          </p:cNvPr>
          <p:cNvSpPr txBox="1"/>
          <p:nvPr/>
        </p:nvSpPr>
        <p:spPr>
          <a:xfrm>
            <a:off x="457200" y="1400522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교수의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요구사항에</a:t>
            </a:r>
            <a:r>
              <a:rPr kumimoji="1" lang="ko-KR" altLang="en-US" sz="1400" dirty="0"/>
              <a:t> 따라 결석 횟수 계산 로직 변경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그러나 학생 지원팀의 결석횟수 정책은 변경이 없기 때문에 원하는 결과가 아님  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2CFF4-E58C-99B9-00D2-DCD8230E5820}"/>
              </a:ext>
            </a:extLst>
          </p:cNvPr>
          <p:cNvSpPr/>
          <p:nvPr/>
        </p:nvSpPr>
        <p:spPr>
          <a:xfrm>
            <a:off x="4593614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장학금계산</a:t>
            </a:r>
            <a:endParaRPr kumimoji="1" lang="en-US" altLang="ko-KR" dirty="0"/>
          </a:p>
          <a:p>
            <a:pPr algn="ctr"/>
            <a:r>
              <a:rPr kumimoji="1" lang="en-US" altLang="ko-Kore-KR" dirty="0" err="1"/>
              <a:t>getScholarshipPts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406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4641-D759-6940-3118-F812194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C0070-1994-1321-9D9E-25295742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클래스</a:t>
            </a:r>
            <a:r>
              <a:rPr kumimoji="1" lang="ko-KR" altLang="en-US" dirty="0"/>
              <a:t> 분리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 하나의 </a:t>
            </a:r>
            <a:r>
              <a:rPr kumimoji="1" lang="ko-KR" altLang="en-US" dirty="0" err="1"/>
              <a:t>액터만을</a:t>
            </a:r>
            <a:r>
              <a:rPr kumimoji="1" lang="ko-KR" altLang="en-US" dirty="0"/>
              <a:t> 책임지도록 분리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EF46B2-A9A3-0155-8104-0FE4383152C2}"/>
              </a:ext>
            </a:extLst>
          </p:cNvPr>
          <p:cNvSpPr/>
          <p:nvPr/>
        </p:nvSpPr>
        <p:spPr>
          <a:xfrm>
            <a:off x="2159732" y="2528900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학점계산</a:t>
            </a:r>
            <a:r>
              <a:rPr kumimoji="1" lang="ko-KR" altLang="en-US" dirty="0"/>
              <a:t> 클래스</a:t>
            </a:r>
            <a:endParaRPr kumimoji="1"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0EC2D-C76C-AD2A-5915-3E8AFFCB7FC4}"/>
              </a:ext>
            </a:extLst>
          </p:cNvPr>
          <p:cNvSpPr/>
          <p:nvPr/>
        </p:nvSpPr>
        <p:spPr>
          <a:xfrm>
            <a:off x="6451775" y="2486649"/>
            <a:ext cx="2232248" cy="252028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장학금계산 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클래스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18B7EA-FFE5-BCC6-BBA5-0F75AEA0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93" y="3284984"/>
            <a:ext cx="1434585" cy="1152128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291F452-5C1F-C1C4-7240-C4662203893D}"/>
              </a:ext>
            </a:extLst>
          </p:cNvPr>
          <p:cNvCxnSpPr>
            <a:endCxn id="5" idx="1"/>
          </p:cNvCxnSpPr>
          <p:nvPr/>
        </p:nvCxnSpPr>
        <p:spPr>
          <a:xfrm flipV="1">
            <a:off x="5508104" y="3746789"/>
            <a:ext cx="943671" cy="422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E3754D0-4A5B-5DB7-34A8-88EEAE61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75289"/>
            <a:ext cx="917408" cy="1143000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CC0141D-C172-4A93-D4BB-D1B47DF8DE0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05549" y="3687275"/>
            <a:ext cx="1254183" cy="1017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1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440160"/>
          </a:xfrm>
        </p:spPr>
        <p:txBody>
          <a:bodyPr/>
          <a:lstStyle/>
          <a:p>
            <a:r>
              <a:rPr lang="ko-KR" altLang="en-US" dirty="0"/>
              <a:t>개방</a:t>
            </a:r>
            <a:r>
              <a:rPr lang="en-US" altLang="ko-KR" dirty="0"/>
              <a:t> </a:t>
            </a:r>
            <a:r>
              <a:rPr lang="ko-KR" altLang="en-US" dirty="0"/>
              <a:t>폐쇄의 원칙</a:t>
            </a:r>
            <a:endParaRPr lang="en-US" altLang="ko-KR" dirty="0"/>
          </a:p>
          <a:p>
            <a:r>
              <a:rPr lang="en-US" altLang="ko-KR" dirty="0"/>
              <a:t>OCP</a:t>
            </a:r>
            <a:r>
              <a:rPr lang="ko-KR" altLang="en-US" dirty="0"/>
              <a:t>는 기존의 코드를 변경하지 않으면서 새로운 기능을 추가할 수 있도록 설계하는 원칙이다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D4BC52A-4B16-4110-B30B-3D7DDE65EFCE}" type="slidenum">
              <a:rPr lang="en-US" altLang="ko-KR" b="0" smtClean="0">
                <a:latin typeface="Verdana" pitchFamily="34" charset="0"/>
              </a:rPr>
              <a:pPr eaLnBrk="1" hangingPunct="1"/>
              <a:t>12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172CB-2F5F-BA6C-F70B-55A07A8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DEC8E9-D139-A53D-680E-DC7C833E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5" y="1758156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/>
              <a:t>를 만족하는가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951046"/>
            <a:ext cx="596599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Json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형식으로 출력하고 싶다면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? </a:t>
            </a: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 경우 현재의 설계에서는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클래스를변경하여야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한다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</a:t>
            </a: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따라서 이는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OCP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를 위반한다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B76FCF-EB54-D08B-45D7-990555148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2375" y="1758156"/>
            <a:ext cx="4861793" cy="30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66542"/>
            <a:ext cx="6724918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" altLang="ko-Kore-KR" sz="800" b="1" dirty="0"/>
              <a:t>public void </a:t>
            </a:r>
            <a:r>
              <a:rPr lang="en" altLang="ko-Kore-KR" sz="800" dirty="0"/>
              <a:t>print() {</a:t>
            </a:r>
            <a:br>
              <a:rPr lang="en" altLang="ko-Kore-KR" sz="800" dirty="0"/>
            </a:br>
            <a:r>
              <a:rPr lang="en" altLang="ko-Kore-KR" sz="800" dirty="0"/>
              <a:t>    </a:t>
            </a:r>
            <a:r>
              <a:rPr lang="en" altLang="ko-Kore-KR" sz="800" b="1" dirty="0"/>
              <a:t>try </a:t>
            </a:r>
            <a:r>
              <a:rPr lang="en" altLang="ko-Kore-KR" sz="800" dirty="0"/>
              <a:t>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DocumentBuilderFactory</a:t>
            </a:r>
            <a:r>
              <a:rPr lang="en" altLang="ko-Kore-KR" sz="800" dirty="0"/>
              <a:t> </a:t>
            </a:r>
            <a:r>
              <a:rPr lang="en" altLang="ko-Kore-KR" sz="800" dirty="0" err="1"/>
              <a:t>docFactory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DocumentBuilderFactory.</a:t>
            </a:r>
            <a:r>
              <a:rPr lang="en" altLang="ko-Kore-KR" sz="800" i="1" dirty="0" err="1"/>
              <a:t>newInstance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DocumentBuilder</a:t>
            </a:r>
            <a:r>
              <a:rPr lang="en" altLang="ko-Kore-KR" sz="800" dirty="0"/>
              <a:t> </a:t>
            </a:r>
            <a:r>
              <a:rPr lang="en" altLang="ko-Kore-KR" sz="800" dirty="0" err="1"/>
              <a:t>docBuilder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docFactory.newDocumentBuilder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    Document doc = </a:t>
            </a:r>
            <a:r>
              <a:rPr lang="en" altLang="ko-Kore-KR" sz="800" dirty="0" err="1"/>
              <a:t>docBuilder.newDocument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doc.setXmlStandalone</a:t>
            </a:r>
            <a:r>
              <a:rPr lang="en" altLang="ko-Kore-KR" sz="800" dirty="0"/>
              <a:t>(</a:t>
            </a:r>
            <a:r>
              <a:rPr lang="en" altLang="ko-Kore-KR" sz="800" b="1" dirty="0"/>
              <a:t>true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student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학생성적정보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doc.appendChild</a:t>
            </a:r>
            <a:r>
              <a:rPr lang="en" altLang="ko-Kore-KR" sz="800" dirty="0"/>
              <a:t>(student);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name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이름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student.appendChild</a:t>
            </a:r>
            <a:r>
              <a:rPr lang="en" altLang="ko-Kore-KR" sz="800" dirty="0"/>
              <a:t>(name);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name.appendChild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doc.createTextNode</a:t>
            </a:r>
            <a:r>
              <a:rPr lang="en" altLang="ko-Kore-KR" sz="800" dirty="0"/>
              <a:t>(</a:t>
            </a:r>
            <a:r>
              <a:rPr lang="en" altLang="ko-Kore-KR" sz="800" b="1" dirty="0" err="1"/>
              <a:t>this</a:t>
            </a:r>
            <a:r>
              <a:rPr lang="en" altLang="ko-Kore-KR" sz="800" dirty="0" err="1"/>
              <a:t>.</a:t>
            </a:r>
            <a:r>
              <a:rPr lang="en" altLang="ko-Kore-KR" sz="800" b="1" dirty="0" err="1"/>
              <a:t>name</a:t>
            </a:r>
            <a:r>
              <a:rPr lang="en" altLang="ko-Kore-KR" sz="800" dirty="0"/>
              <a:t>));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</a:t>
            </a:r>
            <a:r>
              <a:rPr lang="en" altLang="ko-Kore-KR" sz="800" dirty="0" err="1"/>
              <a:t>gradeInfo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성적정보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student.appendChild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gradeInfo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</a:t>
            </a:r>
            <a:r>
              <a:rPr lang="en" altLang="ko-Kore-KR" sz="800" dirty="0" err="1"/>
              <a:t>middleScore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중간점수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gradeInfo.appendChild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middleScore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middleScore.appendChild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doc.createTextNode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String.</a:t>
            </a:r>
            <a:r>
              <a:rPr lang="en" altLang="ko-Kore-KR" sz="800" i="1" dirty="0" err="1"/>
              <a:t>valueOf</a:t>
            </a:r>
            <a:r>
              <a:rPr lang="en" altLang="ko-Kore-KR" sz="800" dirty="0"/>
              <a:t>(</a:t>
            </a:r>
            <a:r>
              <a:rPr lang="en" altLang="ko-Kore-KR" sz="800" b="1" dirty="0" err="1"/>
              <a:t>this</a:t>
            </a:r>
            <a:r>
              <a:rPr lang="en" altLang="ko-Kore-KR" sz="800" dirty="0" err="1"/>
              <a:t>.</a:t>
            </a:r>
            <a:r>
              <a:rPr lang="en" altLang="ko-Kore-KR" sz="800" b="1" dirty="0" err="1"/>
              <a:t>midScore</a:t>
            </a:r>
            <a:r>
              <a:rPr lang="en" altLang="ko-Kore-KR" sz="800" dirty="0"/>
              <a:t>)));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</a:t>
            </a:r>
            <a:r>
              <a:rPr lang="en" altLang="ko-Kore-KR" sz="800" dirty="0" err="1"/>
              <a:t>finalScore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기말점수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gradeInfo.appendChild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finalScore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finalScore.appendChild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doc.createTextNode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String.</a:t>
            </a:r>
            <a:r>
              <a:rPr lang="en" altLang="ko-Kore-KR" sz="800" i="1" dirty="0" err="1"/>
              <a:t>valueOf</a:t>
            </a:r>
            <a:r>
              <a:rPr lang="en" altLang="ko-Kore-KR" sz="800" dirty="0"/>
              <a:t>(</a:t>
            </a:r>
            <a:r>
              <a:rPr lang="en" altLang="ko-Kore-KR" sz="800" b="1" dirty="0" err="1"/>
              <a:t>this</a:t>
            </a:r>
            <a:r>
              <a:rPr lang="en" altLang="ko-Kore-KR" sz="800" dirty="0" err="1"/>
              <a:t>.</a:t>
            </a:r>
            <a:r>
              <a:rPr lang="en" altLang="ko-Kore-KR" sz="800" b="1" dirty="0" err="1"/>
              <a:t>finalScore</a:t>
            </a:r>
            <a:r>
              <a:rPr lang="en" altLang="ko-Kore-KR" sz="800" dirty="0"/>
              <a:t>)));</a:t>
            </a:r>
            <a:br>
              <a:rPr lang="en" altLang="ko-Kore-KR" sz="800" dirty="0"/>
            </a:br>
            <a:r>
              <a:rPr lang="en" altLang="ko-Kore-KR" sz="800" dirty="0"/>
              <a:t>        Element </a:t>
            </a:r>
            <a:r>
              <a:rPr lang="en" altLang="ko-Kore-KR" sz="800" dirty="0" err="1"/>
              <a:t>hwScore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과제점수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gradeInfo.appendChild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hwScore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hwScore.appendChild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doc.createTextNode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String.</a:t>
            </a:r>
            <a:r>
              <a:rPr lang="en" altLang="ko-Kore-KR" sz="800" i="1" dirty="0" err="1"/>
              <a:t>valueOf</a:t>
            </a:r>
            <a:r>
              <a:rPr lang="en" altLang="ko-Kore-KR" sz="800" dirty="0"/>
              <a:t>(</a:t>
            </a:r>
            <a:r>
              <a:rPr lang="en" altLang="ko-Kore-KR" sz="800" b="1" dirty="0" err="1"/>
              <a:t>this</a:t>
            </a:r>
            <a:r>
              <a:rPr lang="en" altLang="ko-Kore-KR" sz="800" dirty="0" err="1"/>
              <a:t>.</a:t>
            </a:r>
            <a:r>
              <a:rPr lang="en" altLang="ko-Kore-KR" sz="800" b="1" dirty="0" err="1"/>
              <a:t>hwScore</a:t>
            </a:r>
            <a:r>
              <a:rPr lang="en" altLang="ko-Kore-KR" sz="800" dirty="0"/>
              <a:t>)));</a:t>
            </a:r>
            <a:br>
              <a:rPr lang="en" altLang="ko-Kore-KR" sz="800" dirty="0"/>
            </a:b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Element grade = </a:t>
            </a:r>
            <a:r>
              <a:rPr lang="en" altLang="ko-Kore-KR" sz="800" dirty="0" err="1"/>
              <a:t>doc.createElement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</a:t>
            </a:r>
            <a:r>
              <a:rPr lang="ko-KR" altLang="en-US" sz="800" b="1" dirty="0"/>
              <a:t>학점</a:t>
            </a:r>
            <a:r>
              <a:rPr lang="en-US" altLang="ko-KR" sz="800" b="1" dirty="0"/>
              <a:t>"</a:t>
            </a:r>
            <a:r>
              <a:rPr lang="en-US" altLang="ko-KR" sz="800" dirty="0"/>
              <a:t>);</a:t>
            </a:r>
            <a:br>
              <a:rPr lang="en-US" altLang="ko-KR" sz="800" dirty="0"/>
            </a:br>
            <a:r>
              <a:rPr lang="en-US" altLang="ko-KR" sz="800" dirty="0"/>
              <a:t>        </a:t>
            </a:r>
            <a:r>
              <a:rPr lang="en" altLang="ko-Kore-KR" sz="800" dirty="0" err="1"/>
              <a:t>gradeInfo.appendChild</a:t>
            </a:r>
            <a:r>
              <a:rPr lang="en" altLang="ko-Kore-KR" sz="800" dirty="0"/>
              <a:t>(grade);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grade.appendChild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doc.createTextNode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String.</a:t>
            </a:r>
            <a:r>
              <a:rPr lang="en" altLang="ko-Kore-KR" sz="800" i="1" dirty="0" err="1"/>
              <a:t>valueOf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calculateGrade</a:t>
            </a:r>
            <a:r>
              <a:rPr lang="en" altLang="ko-Kore-KR" sz="800" dirty="0"/>
              <a:t>())));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i="1" dirty="0"/>
              <a:t>// XML</a:t>
            </a:r>
            <a:r>
              <a:rPr lang="ko-KR" altLang="en-US" sz="800" i="1" dirty="0"/>
              <a:t>로 쓰기</a:t>
            </a:r>
            <a:br>
              <a:rPr lang="ko-KR" altLang="en-US" sz="800" i="1" dirty="0"/>
            </a:br>
            <a:r>
              <a:rPr lang="ko-KR" altLang="en-US" sz="800" i="1" dirty="0"/>
              <a:t>        </a:t>
            </a:r>
            <a:r>
              <a:rPr lang="en" altLang="ko-Kore-KR" sz="800" dirty="0" err="1"/>
              <a:t>TransformerFactory</a:t>
            </a:r>
            <a:r>
              <a:rPr lang="en" altLang="ko-Kore-KR" sz="800" dirty="0"/>
              <a:t> </a:t>
            </a:r>
            <a:r>
              <a:rPr lang="en" altLang="ko-Kore-KR" sz="800" dirty="0" err="1"/>
              <a:t>transformerFactory</a:t>
            </a:r>
            <a:r>
              <a:rPr lang="en" altLang="ko-Kore-KR" sz="800" dirty="0"/>
              <a:t> = </a:t>
            </a:r>
            <a:r>
              <a:rPr lang="en" altLang="ko-Kore-KR" sz="800" dirty="0" err="1"/>
              <a:t>TransformerFactory.</a:t>
            </a:r>
            <a:r>
              <a:rPr lang="en" altLang="ko-Kore-KR" sz="800" i="1" dirty="0" err="1"/>
              <a:t>newInstance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Transformer transformer = </a:t>
            </a:r>
            <a:r>
              <a:rPr lang="en" altLang="ko-Kore-KR" sz="800" dirty="0" err="1"/>
              <a:t>transformerFactory.newTransformer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transformer.setOutputProperty</a:t>
            </a:r>
            <a:r>
              <a:rPr lang="en" altLang="ko-Kore-KR" sz="800" dirty="0"/>
              <a:t>(</a:t>
            </a:r>
            <a:r>
              <a:rPr lang="en" altLang="ko-Kore-KR" sz="800" b="1" dirty="0"/>
              <a:t>"{http://</a:t>
            </a:r>
            <a:r>
              <a:rPr lang="en" altLang="ko-Kore-KR" sz="800" b="1" dirty="0" err="1"/>
              <a:t>xml.apache.org</a:t>
            </a:r>
            <a:r>
              <a:rPr lang="en" altLang="ko-Kore-KR" sz="800" b="1" dirty="0"/>
              <a:t>/</a:t>
            </a:r>
            <a:r>
              <a:rPr lang="en" altLang="ko-Kore-KR" sz="800" b="1" dirty="0" err="1"/>
              <a:t>xslt</a:t>
            </a:r>
            <a:r>
              <a:rPr lang="en" altLang="ko-Kore-KR" sz="800" b="1" dirty="0"/>
              <a:t>}indent-amount"</a:t>
            </a:r>
            <a:r>
              <a:rPr lang="en" altLang="ko-Kore-KR" sz="800" dirty="0"/>
              <a:t>, </a:t>
            </a:r>
            <a:r>
              <a:rPr lang="en" altLang="ko-Kore-KR" sz="800" b="1" dirty="0"/>
              <a:t>"4"</a:t>
            </a:r>
            <a:r>
              <a:rPr lang="en" altLang="ko-Kore-KR" sz="800" dirty="0"/>
              <a:t>); </a:t>
            </a:r>
            <a:r>
              <a:rPr lang="en" altLang="ko-Kore-KR" sz="800" i="1" dirty="0"/>
              <a:t>//</a:t>
            </a:r>
            <a:r>
              <a:rPr lang="ko-KR" altLang="en-US" sz="800" i="1" dirty="0"/>
              <a:t>정렬 스페이스</a:t>
            </a:r>
            <a:r>
              <a:rPr lang="en-US" altLang="ko-KR" sz="800" i="1" dirty="0"/>
              <a:t>4</a:t>
            </a:r>
            <a:r>
              <a:rPr lang="ko-KR" altLang="en-US" sz="800" i="1" dirty="0"/>
              <a:t>칸</a:t>
            </a:r>
            <a:br>
              <a:rPr lang="ko-KR" altLang="en-US" sz="800" i="1" dirty="0"/>
            </a:br>
            <a:r>
              <a:rPr lang="ko-KR" altLang="en-US" sz="800" i="1" dirty="0"/>
              <a:t>        </a:t>
            </a:r>
            <a:r>
              <a:rPr lang="en" altLang="ko-Kore-KR" sz="800" dirty="0" err="1"/>
              <a:t>transformer.setOutputProperty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OutputKeys.</a:t>
            </a:r>
            <a:r>
              <a:rPr lang="en" altLang="ko-Kore-KR" sz="800" b="1" i="1" dirty="0" err="1"/>
              <a:t>ENCODING</a:t>
            </a:r>
            <a:r>
              <a:rPr lang="en" altLang="ko-Kore-KR" sz="800" dirty="0"/>
              <a:t>, </a:t>
            </a:r>
            <a:r>
              <a:rPr lang="en" altLang="ko-Kore-KR" sz="800" b="1" dirty="0"/>
              <a:t>"UTF-8"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transformer.setOutputProperty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OutputKeys.</a:t>
            </a:r>
            <a:r>
              <a:rPr lang="en" altLang="ko-Kore-KR" sz="800" b="1" i="1" dirty="0" err="1"/>
              <a:t>INDENT</a:t>
            </a:r>
            <a:r>
              <a:rPr lang="en" altLang="ko-Kore-KR" sz="800" dirty="0"/>
              <a:t>, </a:t>
            </a:r>
            <a:r>
              <a:rPr lang="en" altLang="ko-Kore-KR" sz="800" b="1" dirty="0"/>
              <a:t>"yes"</a:t>
            </a:r>
            <a:r>
              <a:rPr lang="en" altLang="ko-Kore-KR" sz="800" dirty="0"/>
              <a:t>); </a:t>
            </a:r>
            <a:r>
              <a:rPr lang="en" altLang="ko-Kore-KR" sz="800" i="1" dirty="0"/>
              <a:t>//</a:t>
            </a:r>
            <a:r>
              <a:rPr lang="ko-KR" altLang="en-US" sz="800" i="1" dirty="0"/>
              <a:t>들여쓰기</a:t>
            </a:r>
            <a:br>
              <a:rPr lang="ko-KR" altLang="en-US" sz="800" i="1" dirty="0"/>
            </a:br>
            <a:r>
              <a:rPr lang="ko-KR" altLang="en-US" sz="800" i="1" dirty="0"/>
              <a:t>        </a:t>
            </a:r>
            <a:r>
              <a:rPr lang="en" altLang="ko-Kore-KR" sz="800" dirty="0" err="1"/>
              <a:t>transformer.setOutputProperty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OutputKeys.</a:t>
            </a:r>
            <a:r>
              <a:rPr lang="en" altLang="ko-Kore-KR" sz="800" b="1" i="1" dirty="0" err="1"/>
              <a:t>DOCTYPE_PUBLIC</a:t>
            </a:r>
            <a:r>
              <a:rPr lang="en" altLang="ko-Kore-KR" sz="800" dirty="0"/>
              <a:t>, </a:t>
            </a:r>
            <a:r>
              <a:rPr lang="en" altLang="ko-Kore-KR" sz="800" b="1" dirty="0"/>
              <a:t>"yes"</a:t>
            </a:r>
            <a:r>
              <a:rPr lang="en" altLang="ko-Kore-KR" sz="800" dirty="0"/>
              <a:t>); </a:t>
            </a:r>
            <a:r>
              <a:rPr lang="en" altLang="ko-Kore-KR" sz="800" i="1" dirty="0"/>
              <a:t>//</a:t>
            </a:r>
            <a:r>
              <a:rPr lang="en" altLang="ko-Kore-KR" sz="800" i="1" dirty="0" err="1"/>
              <a:t>doc.setXmlStandalone</a:t>
            </a:r>
            <a:r>
              <a:rPr lang="en" altLang="ko-Kore-KR" sz="800" i="1" dirty="0"/>
              <a:t>(true); </a:t>
            </a:r>
            <a:r>
              <a:rPr lang="ko-KR" altLang="en-US" sz="800" i="1" dirty="0" err="1"/>
              <a:t>했을때</a:t>
            </a:r>
            <a:r>
              <a:rPr lang="ko-KR" altLang="en-US" sz="800" i="1" dirty="0"/>
              <a:t> 붙어서 </a:t>
            </a:r>
            <a:r>
              <a:rPr lang="ko-KR" altLang="en-US" sz="800" i="1" dirty="0" err="1"/>
              <a:t>출력되는부분</a:t>
            </a:r>
            <a:r>
              <a:rPr lang="ko-KR" altLang="en-US" sz="800" i="1" dirty="0"/>
              <a:t> </a:t>
            </a:r>
            <a:r>
              <a:rPr lang="ko-KR" altLang="en-US" sz="800" i="1" dirty="0" err="1"/>
              <a:t>개행</a:t>
            </a:r>
            <a:br>
              <a:rPr lang="ko-KR" altLang="en-US" sz="800" i="1" dirty="0"/>
            </a:br>
            <a:br>
              <a:rPr lang="ko-KR" altLang="en-US" sz="800" i="1" dirty="0"/>
            </a:br>
            <a:r>
              <a:rPr lang="ko-KR" altLang="en-US" sz="800" i="1" dirty="0"/>
              <a:t>        </a:t>
            </a:r>
            <a:r>
              <a:rPr lang="en" altLang="ko-Kore-KR" sz="800" dirty="0" err="1"/>
              <a:t>DOMSource</a:t>
            </a:r>
            <a:r>
              <a:rPr lang="en" altLang="ko-Kore-KR" sz="800" dirty="0"/>
              <a:t> source = </a:t>
            </a:r>
            <a:r>
              <a:rPr lang="en" altLang="ko-Kore-KR" sz="800" b="1" dirty="0"/>
              <a:t>new </a:t>
            </a:r>
            <a:r>
              <a:rPr lang="en" altLang="ko-Kore-KR" sz="800" dirty="0" err="1"/>
              <a:t>DOMSource</a:t>
            </a:r>
            <a:r>
              <a:rPr lang="en" altLang="ko-Kore-KR" sz="800" dirty="0"/>
              <a:t>(doc);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StreamResult</a:t>
            </a:r>
            <a:r>
              <a:rPr lang="en" altLang="ko-Kore-KR" sz="800" dirty="0"/>
              <a:t> result = </a:t>
            </a:r>
            <a:r>
              <a:rPr lang="en" altLang="ko-Kore-KR" sz="800" b="1" dirty="0"/>
              <a:t>new </a:t>
            </a:r>
            <a:r>
              <a:rPr lang="en" altLang="ko-Kore-KR" sz="800" dirty="0" err="1"/>
              <a:t>StreamResult</a:t>
            </a:r>
            <a:r>
              <a:rPr lang="en" altLang="ko-Kore-KR" sz="800" dirty="0"/>
              <a:t>(</a:t>
            </a:r>
            <a:r>
              <a:rPr lang="en" altLang="ko-Kore-KR" sz="800" dirty="0" err="1"/>
              <a:t>System.</a:t>
            </a:r>
            <a:r>
              <a:rPr lang="en" altLang="ko-Kore-KR" sz="800" b="1" i="1" dirty="0" err="1"/>
              <a:t>out</a:t>
            </a:r>
            <a:r>
              <a:rPr lang="en" altLang="ko-Kore-KR" sz="800" dirty="0"/>
              <a:t>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transformer.transform</a:t>
            </a:r>
            <a:r>
              <a:rPr lang="en" altLang="ko-Kore-KR" sz="800" dirty="0"/>
              <a:t>(source, result);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} </a:t>
            </a:r>
            <a:r>
              <a:rPr lang="en" altLang="ko-Kore-KR" sz="800" b="1" dirty="0"/>
              <a:t>catch </a:t>
            </a:r>
            <a:r>
              <a:rPr lang="en" altLang="ko-Kore-KR" sz="800" dirty="0"/>
              <a:t>(Exception e) {</a:t>
            </a:r>
            <a:br>
              <a:rPr lang="en" altLang="ko-Kore-KR" sz="800" dirty="0"/>
            </a:br>
            <a:r>
              <a:rPr lang="en" altLang="ko-Kore-KR" sz="800" dirty="0"/>
              <a:t>        </a:t>
            </a:r>
            <a:r>
              <a:rPr lang="en" altLang="ko-Kore-KR" sz="800" dirty="0" err="1"/>
              <a:t>e.printStackTrace</a:t>
            </a:r>
            <a:r>
              <a:rPr lang="en" altLang="ko-Kore-KR" sz="800" dirty="0"/>
              <a:t>();</a:t>
            </a:r>
            <a:br>
              <a:rPr lang="en" altLang="ko-Kore-KR" sz="800" dirty="0"/>
            </a:br>
            <a:br>
              <a:rPr lang="en" altLang="ko-Kore-KR" sz="800" dirty="0"/>
            </a:br>
            <a:r>
              <a:rPr lang="en" altLang="ko-Kore-KR" sz="800" dirty="0"/>
              <a:t>    }</a:t>
            </a:r>
            <a:br>
              <a:rPr lang="en" altLang="ko-Kore-KR" sz="800" dirty="0"/>
            </a:br>
            <a:r>
              <a:rPr lang="en" altLang="ko-Kore-KR" sz="800" dirty="0"/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74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전</a:t>
            </a:r>
          </a:p>
        </p:txBody>
      </p:sp>
    </p:spTree>
    <p:extLst>
      <p:ext uri="{BB962C8B-B14F-4D97-AF65-F5344CB8AC3E}">
        <p14:creationId xmlns:p14="http://schemas.microsoft.com/office/powerpoint/2010/main" val="339955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D39D53-1706-0080-2AE8-CA0D2B9FE2E5}"/>
              </a:ext>
            </a:extLst>
          </p:cNvPr>
          <p:cNvSpPr/>
          <p:nvPr/>
        </p:nvSpPr>
        <p:spPr>
          <a:xfrm>
            <a:off x="1259632" y="3068960"/>
            <a:ext cx="3672408" cy="2592288"/>
          </a:xfrm>
          <a:prstGeom prst="rect">
            <a:avLst/>
          </a:prstGeom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621849"/>
            <a:ext cx="631153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" altLang="ko-Kore-KR" sz="1200" b="1" dirty="0">
                <a:latin typeface="+mj-lt"/>
              </a:rPr>
              <a:t>public void </a:t>
            </a:r>
            <a:r>
              <a:rPr lang="en" altLang="ko-Kore-KR" sz="1200" dirty="0">
                <a:latin typeface="+mj-lt"/>
              </a:rPr>
              <a:t>print(String mode) {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</a:t>
            </a:r>
            <a:r>
              <a:rPr lang="en" altLang="ko-Kore-KR" sz="1200" b="1" dirty="0">
                <a:latin typeface="+mj-lt"/>
              </a:rPr>
              <a:t>if 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dirty="0" err="1">
                <a:latin typeface="+mj-lt"/>
              </a:rPr>
              <a:t>mode.equals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"xml"</a:t>
            </a:r>
            <a:r>
              <a:rPr lang="en" altLang="ko-Kore-KR" sz="1200" dirty="0">
                <a:latin typeface="+mj-lt"/>
              </a:rPr>
              <a:t>)) {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b="1" dirty="0">
                <a:latin typeface="+mj-lt"/>
              </a:rPr>
              <a:t>try </a:t>
            </a:r>
            <a:r>
              <a:rPr lang="en" altLang="ko-Kore-KR" sz="1200" dirty="0">
                <a:latin typeface="+mj-lt"/>
              </a:rPr>
              <a:t>{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    </a:t>
            </a:r>
            <a:r>
              <a:rPr lang="en" altLang="ko-Kore-KR" sz="1200" dirty="0" err="1">
                <a:latin typeface="+mj-lt"/>
              </a:rPr>
              <a:t>DocumentBuilderFactory</a:t>
            </a:r>
            <a:r>
              <a:rPr lang="en" altLang="ko-Kore-KR" sz="1200" dirty="0">
                <a:latin typeface="+mj-lt"/>
              </a:rPr>
              <a:t> </a:t>
            </a:r>
            <a:r>
              <a:rPr lang="en" altLang="ko-Kore-KR" sz="1200" dirty="0" err="1">
                <a:latin typeface="+mj-lt"/>
              </a:rPr>
              <a:t>docFactory</a:t>
            </a:r>
            <a:r>
              <a:rPr lang="en" altLang="ko-Kore-KR" sz="1200" dirty="0">
                <a:latin typeface="+mj-lt"/>
              </a:rPr>
              <a:t> = </a:t>
            </a:r>
            <a:r>
              <a:rPr lang="en" altLang="ko-Kore-KR" sz="1200" dirty="0" err="1">
                <a:latin typeface="+mj-lt"/>
              </a:rPr>
              <a:t>DocumentBuilderFactory.</a:t>
            </a:r>
            <a:r>
              <a:rPr lang="en" altLang="ko-Kore-KR" sz="1200" i="1" dirty="0" err="1">
                <a:latin typeface="+mj-lt"/>
              </a:rPr>
              <a:t>newInstance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    </a:t>
            </a:r>
            <a:r>
              <a:rPr lang="en" altLang="ko-Kore-KR" sz="1200" dirty="0" err="1">
                <a:latin typeface="+mj-lt"/>
              </a:rPr>
              <a:t>DocumentBuilder</a:t>
            </a:r>
            <a:r>
              <a:rPr lang="en" altLang="ko-Kore-KR" sz="1200" dirty="0">
                <a:latin typeface="+mj-lt"/>
              </a:rPr>
              <a:t> </a:t>
            </a:r>
            <a:r>
              <a:rPr lang="en" altLang="ko-Kore-KR" sz="1200" dirty="0" err="1">
                <a:latin typeface="+mj-lt"/>
              </a:rPr>
              <a:t>docBuilder</a:t>
            </a:r>
            <a:r>
              <a:rPr lang="en" altLang="ko-Kore-KR" sz="1200" dirty="0">
                <a:latin typeface="+mj-lt"/>
              </a:rPr>
              <a:t> = </a:t>
            </a:r>
            <a:r>
              <a:rPr lang="en" altLang="ko-Kore-KR" sz="1200" dirty="0" err="1">
                <a:latin typeface="+mj-lt"/>
              </a:rPr>
              <a:t>docFactory.newDocumentBuilder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    Document doc = </a:t>
            </a:r>
            <a:r>
              <a:rPr lang="en" altLang="ko-Kore-KR" sz="1200" dirty="0" err="1">
                <a:latin typeface="+mj-lt"/>
              </a:rPr>
              <a:t>docBuilder.newDocument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    </a:t>
            </a:r>
            <a:r>
              <a:rPr lang="en" altLang="ko-Kore-KR" sz="1200" dirty="0" err="1">
                <a:latin typeface="+mj-lt"/>
              </a:rPr>
              <a:t>doc.setXmlStandalone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true</a:t>
            </a:r>
            <a:r>
              <a:rPr lang="en" altLang="ko-Kore-KR" sz="1200" dirty="0">
                <a:latin typeface="+mj-lt"/>
              </a:rPr>
              <a:t>)</a:t>
            </a:r>
            <a:r>
              <a:rPr lang="en-US" altLang="ko-KR" sz="1200" dirty="0">
                <a:latin typeface="+mj-lt"/>
              </a:rPr>
              <a:t>;</a:t>
            </a:r>
            <a:br>
              <a:rPr lang="en" altLang="ko-Kore-KR" sz="1200" dirty="0">
                <a:latin typeface="+mj-lt"/>
              </a:rPr>
            </a:br>
            <a:r>
              <a:rPr lang="ko-KR" altLang="en-US" sz="1200" dirty="0">
                <a:latin typeface="+mj-lt"/>
              </a:rPr>
              <a:t>           </a:t>
            </a:r>
            <a:r>
              <a:rPr lang="en-US" altLang="ko-KR" sz="1200" dirty="0">
                <a:latin typeface="+mj-lt"/>
              </a:rPr>
              <a:t>…</a:t>
            </a:r>
            <a:br>
              <a:rPr lang="en" altLang="ko-Kore-KR" sz="1200" dirty="0">
                <a:latin typeface="+mj-lt"/>
              </a:rPr>
            </a:b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} </a:t>
            </a:r>
            <a:r>
              <a:rPr lang="en" altLang="ko-Kore-KR" sz="1200" b="1" dirty="0">
                <a:latin typeface="+mj-lt"/>
              </a:rPr>
              <a:t>catch </a:t>
            </a:r>
            <a:r>
              <a:rPr lang="en" altLang="ko-Kore-KR" sz="1200" dirty="0">
                <a:latin typeface="+mj-lt"/>
              </a:rPr>
              <a:t>(Exception e) {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    </a:t>
            </a:r>
            <a:r>
              <a:rPr lang="en" altLang="ko-Kore-KR" sz="1200" dirty="0" err="1">
                <a:latin typeface="+mj-lt"/>
              </a:rPr>
              <a:t>e.printStackTrace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}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}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</a:t>
            </a:r>
            <a:r>
              <a:rPr lang="en" altLang="ko-Kore-KR" sz="1200" b="1" dirty="0">
                <a:latin typeface="+mj-lt"/>
              </a:rPr>
              <a:t>else if 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dirty="0" err="1">
                <a:latin typeface="+mj-lt"/>
              </a:rPr>
              <a:t>mode.equals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b="1" dirty="0" err="1">
                <a:latin typeface="+mj-lt"/>
              </a:rPr>
              <a:t>json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dirty="0">
                <a:latin typeface="+mj-lt"/>
              </a:rPr>
              <a:t>)) {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JSONObject</a:t>
            </a:r>
            <a:r>
              <a:rPr lang="en" altLang="ko-Kore-KR" sz="1200" dirty="0">
                <a:latin typeface="+mj-lt"/>
              </a:rPr>
              <a:t> entry = </a:t>
            </a:r>
            <a:r>
              <a:rPr lang="en" altLang="ko-Kore-KR" sz="1200" b="1" dirty="0">
                <a:latin typeface="+mj-lt"/>
              </a:rPr>
              <a:t>new </a:t>
            </a:r>
            <a:r>
              <a:rPr lang="en" altLang="ko-Kore-KR" sz="1200" dirty="0" err="1">
                <a:latin typeface="+mj-lt"/>
              </a:rPr>
              <a:t>JSONObject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Map item = </a:t>
            </a:r>
            <a:r>
              <a:rPr lang="en" altLang="ko-Kore-KR" sz="1200" b="1" dirty="0">
                <a:latin typeface="+mj-lt"/>
              </a:rPr>
              <a:t>new </a:t>
            </a:r>
            <a:r>
              <a:rPr lang="en" altLang="ko-Kore-KR" sz="1200" dirty="0" err="1">
                <a:latin typeface="+mj-lt"/>
              </a:rPr>
              <a:t>LinkedHashMap</a:t>
            </a:r>
            <a:r>
              <a:rPr lang="en" altLang="ko-Kore-KR" sz="1200" dirty="0">
                <a:latin typeface="+mj-lt"/>
              </a:rPr>
              <a:t>();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item.put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"name"</a:t>
            </a:r>
            <a:r>
              <a:rPr lang="en" altLang="ko-Kore-KR" sz="1200" dirty="0">
                <a:latin typeface="+mj-lt"/>
              </a:rPr>
              <a:t>, </a:t>
            </a:r>
            <a:r>
              <a:rPr lang="en" altLang="ko-Kore-KR" sz="1200" b="1" dirty="0" err="1">
                <a:latin typeface="+mj-lt"/>
              </a:rPr>
              <a:t>this</a:t>
            </a:r>
            <a:r>
              <a:rPr lang="en" altLang="ko-Kore-KR" sz="1200" dirty="0" err="1">
                <a:latin typeface="+mj-lt"/>
              </a:rPr>
              <a:t>.</a:t>
            </a:r>
            <a:r>
              <a:rPr lang="en" altLang="ko-Kore-KR" sz="1200" b="1" dirty="0" err="1">
                <a:latin typeface="+mj-lt"/>
              </a:rPr>
              <a:t>name</a:t>
            </a:r>
            <a:r>
              <a:rPr lang="en" altLang="ko-Kore-KR" sz="1200" dirty="0">
                <a:latin typeface="+mj-lt"/>
              </a:rPr>
              <a:t>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item.put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b="1" dirty="0" err="1">
                <a:latin typeface="+mj-lt"/>
              </a:rPr>
              <a:t>midScore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dirty="0">
                <a:latin typeface="+mj-lt"/>
              </a:rPr>
              <a:t>, </a:t>
            </a:r>
            <a:r>
              <a:rPr lang="en" altLang="ko-Kore-KR" sz="1200" b="1" dirty="0" err="1">
                <a:latin typeface="+mj-lt"/>
              </a:rPr>
              <a:t>this</a:t>
            </a:r>
            <a:r>
              <a:rPr lang="en" altLang="ko-Kore-KR" sz="1200" dirty="0" err="1">
                <a:latin typeface="+mj-lt"/>
              </a:rPr>
              <a:t>.</a:t>
            </a:r>
            <a:r>
              <a:rPr lang="en" altLang="ko-Kore-KR" sz="1200" b="1" dirty="0" err="1">
                <a:latin typeface="+mj-lt"/>
              </a:rPr>
              <a:t>midScore</a:t>
            </a:r>
            <a:r>
              <a:rPr lang="en" altLang="ko-Kore-KR" sz="1200" dirty="0">
                <a:latin typeface="+mj-lt"/>
              </a:rPr>
              <a:t>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item.put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b="1" dirty="0" err="1">
                <a:latin typeface="+mj-lt"/>
              </a:rPr>
              <a:t>finalScore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dirty="0">
                <a:latin typeface="+mj-lt"/>
              </a:rPr>
              <a:t>, </a:t>
            </a:r>
            <a:r>
              <a:rPr lang="en" altLang="ko-Kore-KR" sz="1200" b="1" dirty="0" err="1">
                <a:latin typeface="+mj-lt"/>
              </a:rPr>
              <a:t>this</a:t>
            </a:r>
            <a:r>
              <a:rPr lang="en" altLang="ko-Kore-KR" sz="1200" dirty="0" err="1">
                <a:latin typeface="+mj-lt"/>
              </a:rPr>
              <a:t>.</a:t>
            </a:r>
            <a:r>
              <a:rPr lang="en" altLang="ko-Kore-KR" sz="1200" b="1" dirty="0" err="1">
                <a:latin typeface="+mj-lt"/>
              </a:rPr>
              <a:t>finalScore</a:t>
            </a:r>
            <a:r>
              <a:rPr lang="en" altLang="ko-Kore-KR" sz="1200" dirty="0">
                <a:latin typeface="+mj-lt"/>
              </a:rPr>
              <a:t>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item.put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b="1" dirty="0" err="1">
                <a:latin typeface="+mj-lt"/>
              </a:rPr>
              <a:t>hwScore</a:t>
            </a:r>
            <a:r>
              <a:rPr lang="en" altLang="ko-Kore-KR" sz="1200" b="1" dirty="0">
                <a:latin typeface="+mj-lt"/>
              </a:rPr>
              <a:t>"</a:t>
            </a:r>
            <a:r>
              <a:rPr lang="en" altLang="ko-Kore-KR" sz="1200" dirty="0">
                <a:latin typeface="+mj-lt"/>
              </a:rPr>
              <a:t>, </a:t>
            </a:r>
            <a:r>
              <a:rPr lang="en" altLang="ko-Kore-KR" sz="1200" b="1" dirty="0" err="1">
                <a:latin typeface="+mj-lt"/>
              </a:rPr>
              <a:t>this</a:t>
            </a:r>
            <a:r>
              <a:rPr lang="en" altLang="ko-Kore-KR" sz="1200" dirty="0" err="1">
                <a:latin typeface="+mj-lt"/>
              </a:rPr>
              <a:t>.</a:t>
            </a:r>
            <a:r>
              <a:rPr lang="en" altLang="ko-Kore-KR" sz="1200" b="1" dirty="0" err="1">
                <a:latin typeface="+mj-lt"/>
              </a:rPr>
              <a:t>hwScore</a:t>
            </a:r>
            <a:r>
              <a:rPr lang="en" altLang="ko-Kore-KR" sz="1200" dirty="0">
                <a:latin typeface="+mj-lt"/>
              </a:rPr>
              <a:t>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item.put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b="1" dirty="0">
                <a:latin typeface="+mj-lt"/>
              </a:rPr>
              <a:t>"grade"</a:t>
            </a:r>
            <a:r>
              <a:rPr lang="en" altLang="ko-Kore-KR" sz="1200" dirty="0">
                <a:latin typeface="+mj-lt"/>
              </a:rPr>
              <a:t>, </a:t>
            </a:r>
            <a:r>
              <a:rPr lang="en" altLang="ko-Kore-KR" sz="1200" dirty="0" err="1">
                <a:latin typeface="+mj-lt"/>
              </a:rPr>
              <a:t>calculateGrade</a:t>
            </a:r>
            <a:r>
              <a:rPr lang="en" altLang="ko-Kore-KR" sz="1200" dirty="0">
                <a:latin typeface="+mj-lt"/>
              </a:rPr>
              <a:t>());</a:t>
            </a:r>
            <a:br>
              <a:rPr lang="en" altLang="ko-Kore-KR" sz="1200" dirty="0">
                <a:latin typeface="+mj-lt"/>
              </a:rPr>
            </a:b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JSONObject</a:t>
            </a:r>
            <a:r>
              <a:rPr lang="en" altLang="ko-Kore-KR" sz="1200" dirty="0">
                <a:latin typeface="+mj-lt"/>
              </a:rPr>
              <a:t> </a:t>
            </a:r>
            <a:r>
              <a:rPr lang="en" altLang="ko-Kore-KR" sz="1200" dirty="0" err="1">
                <a:latin typeface="+mj-lt"/>
              </a:rPr>
              <a:t>json</a:t>
            </a:r>
            <a:r>
              <a:rPr lang="en" altLang="ko-Kore-KR" sz="1200" dirty="0">
                <a:latin typeface="+mj-lt"/>
              </a:rPr>
              <a:t> = </a:t>
            </a:r>
            <a:r>
              <a:rPr lang="en" altLang="ko-Kore-KR" sz="1200" b="1" dirty="0">
                <a:latin typeface="+mj-lt"/>
              </a:rPr>
              <a:t>new </a:t>
            </a:r>
            <a:r>
              <a:rPr lang="en" altLang="ko-Kore-KR" sz="1200" dirty="0" err="1">
                <a:latin typeface="+mj-lt"/>
              </a:rPr>
              <a:t>JSONObject</a:t>
            </a:r>
            <a:r>
              <a:rPr lang="en" altLang="ko-Kore-KR" sz="1200" dirty="0">
                <a:latin typeface="+mj-lt"/>
              </a:rPr>
              <a:t>(item);</a:t>
            </a:r>
            <a:br>
              <a:rPr lang="en" altLang="ko-Kore-KR" sz="1200" dirty="0">
                <a:latin typeface="+mj-lt"/>
              </a:rPr>
            </a:b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    </a:t>
            </a:r>
            <a:r>
              <a:rPr lang="en" altLang="ko-Kore-KR" sz="1200" dirty="0" err="1">
                <a:latin typeface="+mj-lt"/>
              </a:rPr>
              <a:t>System.</a:t>
            </a:r>
            <a:r>
              <a:rPr lang="en" altLang="ko-Kore-KR" sz="1200" b="1" i="1" dirty="0" err="1">
                <a:latin typeface="+mj-lt"/>
              </a:rPr>
              <a:t>out</a:t>
            </a:r>
            <a:r>
              <a:rPr lang="en" altLang="ko-Kore-KR" sz="1200" dirty="0" err="1">
                <a:latin typeface="+mj-lt"/>
              </a:rPr>
              <a:t>.println</a:t>
            </a:r>
            <a:r>
              <a:rPr lang="en" altLang="ko-Kore-KR" sz="1200" dirty="0">
                <a:latin typeface="+mj-lt"/>
              </a:rPr>
              <a:t>(</a:t>
            </a:r>
            <a:r>
              <a:rPr lang="en" altLang="ko-Kore-KR" sz="1200" dirty="0" err="1">
                <a:latin typeface="+mj-lt"/>
              </a:rPr>
              <a:t>json.toJSONString</a:t>
            </a:r>
            <a:r>
              <a:rPr lang="en" altLang="ko-Kore-KR" sz="1200" dirty="0">
                <a:latin typeface="+mj-lt"/>
              </a:rPr>
              <a:t>());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    }</a:t>
            </a:r>
            <a:br>
              <a:rPr lang="en" altLang="ko-Kore-KR" sz="1200" dirty="0">
                <a:latin typeface="+mj-lt"/>
              </a:rPr>
            </a:br>
            <a:r>
              <a:rPr lang="en" altLang="ko-Kore-KR" sz="1200" dirty="0">
                <a:latin typeface="+mj-lt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74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 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CA8969-6B0E-C1DF-AC50-199B28317E39}"/>
              </a:ext>
            </a:extLst>
          </p:cNvPr>
          <p:cNvSpPr/>
          <p:nvPr/>
        </p:nvSpPr>
        <p:spPr>
          <a:xfrm>
            <a:off x="1259632" y="3068960"/>
            <a:ext cx="4032448" cy="259228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179D07-7C8D-E15F-43A5-C9DB2609A3FD}"/>
              </a:ext>
            </a:extLst>
          </p:cNvPr>
          <p:cNvSpPr/>
          <p:nvPr/>
        </p:nvSpPr>
        <p:spPr>
          <a:xfrm>
            <a:off x="1259632" y="836712"/>
            <a:ext cx="2160240" cy="288032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0E68E-3858-E085-1208-708B3168D56B}"/>
              </a:ext>
            </a:extLst>
          </p:cNvPr>
          <p:cNvSpPr txBox="1"/>
          <p:nvPr/>
        </p:nvSpPr>
        <p:spPr>
          <a:xfrm>
            <a:off x="4427984" y="2199049"/>
            <a:ext cx="453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새로운</a:t>
            </a:r>
            <a:r>
              <a:rPr kumimoji="1" lang="ko-KR" altLang="en-US" dirty="0"/>
              <a:t> 형식으로 출력하고자 할 때에는 </a:t>
            </a:r>
            <a:endParaRPr kumimoji="1" lang="en-US" altLang="ko-KR" dirty="0"/>
          </a:p>
          <a:p>
            <a:r>
              <a:rPr kumimoji="1" lang="ko-KR" altLang="en-US" dirty="0"/>
              <a:t>코드가 계속 변경되어야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558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22DB-84CE-5AA8-84D8-4024487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 err="1"/>
              <a:t>를</a:t>
            </a:r>
            <a:r>
              <a:rPr lang="ko-KR" altLang="en-US" dirty="0"/>
              <a:t> 만족하는 설계가 되기 위해서는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BBDA-3499-02D5-A1C4-1F16501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ore-KR" altLang="en-US" dirty="0"/>
              <a:t>변하는</a:t>
            </a:r>
            <a:r>
              <a:rPr kumimoji="1" lang="ko-KR" altLang="en-US" dirty="0"/>
              <a:t> 것을 식별하고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것을 클래스로 분리한다</a:t>
            </a:r>
            <a:r>
              <a:rPr kumimoji="1"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것들을 포용하는 개념을 추상 클래스나 인터페이스로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단계에서 만든 클래스를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단계에서 추출한 추상화된 개념의 자식클래스로 모델링한다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89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22DB-84CE-5AA8-84D8-4024487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BBDA-3499-02D5-A1C4-1F16501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ore-KR" altLang="en-US" dirty="0"/>
              <a:t>변하는</a:t>
            </a:r>
            <a:r>
              <a:rPr kumimoji="1" lang="ko-KR" altLang="en-US" dirty="0"/>
              <a:t> 것을 식별하고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출력 형식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것을 클래스로 분리한다</a:t>
            </a:r>
            <a:r>
              <a:rPr kumimoji="1"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것들을 포용하는 개념을 추상 클래스나 인터페이스로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단계에서 만든 클래스를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단계에서 추출한 추상화된 개념의 자식클래스로 모델링한다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79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22DB-84CE-5AA8-84D8-4024487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BBDA-3499-02D5-A1C4-1F16501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ore-KR" altLang="en-US" dirty="0"/>
              <a:t>변하는</a:t>
            </a:r>
            <a:r>
              <a:rPr kumimoji="1" lang="ko-KR" altLang="en-US" dirty="0"/>
              <a:t> 것을 식별하고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출력 형식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것을 클래스로 분리한다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PrintInXml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PrintInJson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것들을 포용하는 개념을 추상 클래스나 인터페이스로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단계에서 만든 클래스를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단계에서 추출한 추상화된 개념의 자식클래스로 모델링한다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AD62B-3E3A-08B4-9AB0-602140A1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03905"/>
            <a:ext cx="7772400" cy="14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책임 원칙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클래스는 단 하나의 책임만을 가지도록 설계해야 한다는 의미이다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책임</a:t>
            </a:r>
            <a:endParaRPr lang="en-US" altLang="ko-KR" dirty="0"/>
          </a:p>
          <a:p>
            <a:pPr lvl="1"/>
            <a:r>
              <a:rPr lang="en-US" altLang="ko-KR" dirty="0"/>
              <a:t>Actor : </a:t>
            </a:r>
            <a:r>
              <a:rPr lang="ko-KR" altLang="en-US" dirty="0"/>
              <a:t>동일한 </a:t>
            </a:r>
            <a:r>
              <a:rPr lang="en-US" altLang="ko-KR" dirty="0"/>
              <a:t>needs</a:t>
            </a:r>
            <a:r>
              <a:rPr lang="ko-KR" altLang="en-US" dirty="0"/>
              <a:t>나 기대를 가지는 사용자 그룹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회계팀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감사팀</a:t>
            </a:r>
            <a:r>
              <a:rPr lang="en-US" altLang="ko-KR" dirty="0"/>
              <a:t>,</a:t>
            </a:r>
            <a:r>
              <a:rPr lang="ko-KR" altLang="en-US" dirty="0"/>
              <a:t> 인사부서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설계팀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팀 등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actor</a:t>
            </a:r>
            <a:r>
              <a:rPr lang="ko-KR" altLang="en-US" dirty="0"/>
              <a:t>의 요구사항을 만족시키기 위한 기능들의 모임</a:t>
            </a:r>
            <a:endParaRPr lang="en-US" altLang="ko-KR" dirty="0"/>
          </a:p>
          <a:p>
            <a:r>
              <a:rPr lang="ko-KR" altLang="en-US" dirty="0"/>
              <a:t>단일 책임 원칙</a:t>
            </a:r>
            <a:endParaRPr lang="en-US" altLang="ko-KR" dirty="0"/>
          </a:p>
          <a:p>
            <a:pPr lvl="1"/>
            <a:r>
              <a:rPr lang="ko-KR" altLang="en-US" dirty="0"/>
              <a:t>한 클래스는 한</a:t>
            </a:r>
            <a:r>
              <a:rPr lang="en-US" altLang="ko-KR" dirty="0"/>
              <a:t>(one and only one)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만을 책임져야 한다</a:t>
            </a:r>
            <a:r>
              <a:rPr lang="en-US" altLang="ko-KR" dirty="0"/>
              <a:t>.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AC7287E-67C1-4CC1-B0FB-831E9BF8129E}" type="slidenum">
              <a:rPr lang="en-US" altLang="ko-KR" b="0" smtClean="0">
                <a:latin typeface="Verdana" pitchFamily="34" charset="0"/>
              </a:rPr>
              <a:pPr eaLnBrk="1" hangingPunct="1"/>
              <a:t>2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22DB-84CE-5AA8-84D8-4024487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BBDA-3499-02D5-A1C4-1F16501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ore-KR" altLang="en-US" dirty="0"/>
              <a:t>변하는</a:t>
            </a:r>
            <a:r>
              <a:rPr kumimoji="1" lang="ko-KR" altLang="en-US" dirty="0"/>
              <a:t> 것을 식별하고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출력 형식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것을 클래스로 분리한다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PrintInXml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PrintInJson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것들을 포용하는 개념을 추상 클래스나 인터페이스로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 =&gt; Printer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단계에서 만든 클래스를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단계에서 추출한 추상화된 개념의 자식클래스로 모델링한다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CD30DC-DC3B-19C6-BC3F-4BEBC896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84019"/>
            <a:ext cx="7772400" cy="15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22DB-84CE-5AA8-84D8-4024487B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CBBDA-3499-02D5-A1C4-1F165015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2232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ore-KR" altLang="en-US" dirty="0"/>
              <a:t>변하는</a:t>
            </a:r>
            <a:r>
              <a:rPr kumimoji="1" lang="ko-KR" altLang="en-US" dirty="0"/>
              <a:t> 것을 식별하고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출력 형식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것을 클래스로 분리한다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PrintInXml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PrintInJson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변하는 것들을 포용하는 개념을 추상 클래스나 인터페이스로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 =&gt; Printer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 단계에서 만든 클래스를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단계에서 추출한 추상화된 개념의 자식클래스로 모델링한다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DEE85-6D24-6770-76FC-A5DC7CD6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73017"/>
            <a:ext cx="6910536" cy="30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r>
              <a:rPr lang="ko-KR" altLang="en-US"/>
              <a:t>를 만족하는 설계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3D87C25-5C4A-4DE8-AD82-B93FE9955C24}" type="slidenum">
              <a:rPr lang="en-US" altLang="ko-KR" b="0" smtClean="0">
                <a:latin typeface="Verdana" pitchFamily="34" charset="0"/>
              </a:rPr>
              <a:pPr eaLnBrk="1" hangingPunct="1"/>
              <a:t>22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C7F29-A5B6-C16E-0D49-E78F94B3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71675"/>
            <a:ext cx="7772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0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r>
              <a:rPr lang="ko-KR" altLang="en-US"/>
              <a:t>를 만족하는 설계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3D87C25-5C4A-4DE8-AD82-B93FE9955C24}" type="slidenum">
              <a:rPr lang="en-US" altLang="ko-KR" b="0" smtClean="0">
                <a:latin typeface="Verdana" pitchFamily="34" charset="0"/>
              </a:rPr>
              <a:pPr eaLnBrk="1" hangingPunct="1"/>
              <a:t>23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5013176"/>
            <a:ext cx="6048671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출력 형식에 따라 클래스로 분리하였다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PrintInXml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클래스는 성적정보를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xml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형식으로 출력하고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PrintInJson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클래스는 </a:t>
            </a:r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Json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형식으로 출력하고 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만약 새로운 출력형식에 대한 요구가 있으면 새로운 출력 형식을 표현하는 클래스를 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Print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의 파생 클래스로 추가하면 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3A0F58-CFAC-49A9-3DED-6F4CB80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49840"/>
            <a:ext cx="6478487" cy="27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5291-C01F-7888-8293-808DD0E1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SRP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만족하는가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415560-A05A-4297-9227-190AD100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276872"/>
            <a:ext cx="5867400" cy="256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B86D00-B1BC-7AE9-0430-B0C8092B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46300"/>
            <a:ext cx="5867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F0051-4BE2-54B7-E7DD-BE182606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SRP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만족하는가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8AACC8-6DCC-2BDF-CC6C-5D714EDC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02" y="1916832"/>
            <a:ext cx="5854700" cy="3987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7BCC5-A305-12F2-5681-88D86AAD8AF9}"/>
              </a:ext>
            </a:extLst>
          </p:cNvPr>
          <p:cNvSpPr/>
          <p:nvPr/>
        </p:nvSpPr>
        <p:spPr>
          <a:xfrm>
            <a:off x="4139952" y="2852936"/>
            <a:ext cx="1296144" cy="72008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2CBD36-926B-C2BC-388C-B37CF3D84A73}"/>
              </a:ext>
            </a:extLst>
          </p:cNvPr>
          <p:cNvSpPr/>
          <p:nvPr/>
        </p:nvSpPr>
        <p:spPr>
          <a:xfrm>
            <a:off x="4139952" y="3604158"/>
            <a:ext cx="1296144" cy="46805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B4BA8-0E83-1ECA-F39E-6160F8E0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SRP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만족하지 않으면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B2D5884-1CD7-3954-9784-64D1D793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2492896"/>
            <a:ext cx="4210553" cy="31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27F3-22C4-252D-D1DB-C1F31836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메소드 설명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CB20-B309-8753-CE8C-A2866FC5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ko-KR" dirty="0" err="1"/>
              <a:t>calculateGrade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학점 계산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학점 계산은 중간과 기말 각 </a:t>
            </a:r>
            <a:r>
              <a:rPr kumimoji="1" lang="en-US" altLang="ko-KR" dirty="0"/>
              <a:t>35%</a:t>
            </a:r>
            <a:r>
              <a:rPr kumimoji="1" lang="ko-KR" altLang="en-US" dirty="0"/>
              <a:t> 과제 </a:t>
            </a:r>
            <a:r>
              <a:rPr kumimoji="1" lang="en-US" altLang="ko-KR" dirty="0"/>
              <a:t>20%</a:t>
            </a:r>
            <a:r>
              <a:rPr kumimoji="1" lang="ko-KR" altLang="en-US" dirty="0"/>
              <a:t> 출석 </a:t>
            </a:r>
            <a:r>
              <a:rPr kumimoji="1" lang="en-US" altLang="ko-KR" dirty="0"/>
              <a:t>10%</a:t>
            </a:r>
            <a:r>
              <a:rPr kumimoji="1" lang="ko-KR" altLang="en-US" dirty="0"/>
              <a:t>로 다음과 같이 계산한다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85</a:t>
            </a:r>
            <a:r>
              <a:rPr kumimoji="1" lang="ko-KR" altLang="en-US" dirty="0"/>
              <a:t>점이상 </a:t>
            </a:r>
            <a:r>
              <a:rPr kumimoji="1" lang="en-US" altLang="ko-KR" dirty="0"/>
              <a:t>A</a:t>
            </a:r>
          </a:p>
          <a:p>
            <a:pPr lvl="2"/>
            <a:r>
              <a:rPr kumimoji="1" lang="en-US" altLang="ko-Kore-KR" dirty="0"/>
              <a:t>75</a:t>
            </a:r>
            <a:r>
              <a:rPr kumimoji="1" lang="ko-KR" altLang="en-US" dirty="0"/>
              <a:t>점 이상 </a:t>
            </a:r>
            <a:r>
              <a:rPr kumimoji="1" lang="en-US" altLang="ko-KR" dirty="0"/>
              <a:t>B</a:t>
            </a:r>
          </a:p>
          <a:p>
            <a:pPr lvl="2"/>
            <a:r>
              <a:rPr kumimoji="1" lang="en-US" altLang="ko-Kore-KR" dirty="0"/>
              <a:t>65</a:t>
            </a:r>
            <a:r>
              <a:rPr kumimoji="1" lang="ko-KR" altLang="en-US" dirty="0"/>
              <a:t>점 이상 </a:t>
            </a:r>
            <a:r>
              <a:rPr kumimoji="1" lang="en-US" altLang="ko-KR" dirty="0"/>
              <a:t>C</a:t>
            </a:r>
          </a:p>
          <a:p>
            <a:pPr lvl="2"/>
            <a:r>
              <a:rPr kumimoji="1" lang="en-US" altLang="ko-Kore-KR" dirty="0"/>
              <a:t>5</a:t>
            </a:r>
            <a:r>
              <a:rPr kumimoji="1" lang="en-US" altLang="ko-KR" dirty="0"/>
              <a:t>0</a:t>
            </a:r>
            <a:r>
              <a:rPr kumimoji="1" lang="ko-KR" altLang="en-US" dirty="0"/>
              <a:t>점 이상 </a:t>
            </a:r>
            <a:r>
              <a:rPr kumimoji="1" lang="en-US" altLang="ko-KR" dirty="0"/>
              <a:t>D</a:t>
            </a:r>
          </a:p>
          <a:p>
            <a:pPr lvl="2"/>
            <a:r>
              <a:rPr kumimoji="1" lang="en-US" altLang="ko-KR" dirty="0"/>
              <a:t>50</a:t>
            </a:r>
            <a:r>
              <a:rPr kumimoji="1" lang="ko-KR" altLang="en-US" dirty="0"/>
              <a:t>점 미만 </a:t>
            </a:r>
            <a:r>
              <a:rPr kumimoji="1" lang="en-US" altLang="ko-KR" dirty="0"/>
              <a:t>F</a:t>
            </a:r>
          </a:p>
          <a:p>
            <a:pPr lvl="1"/>
            <a:r>
              <a:rPr kumimoji="1" lang="ko-KR" altLang="en-US" dirty="0"/>
              <a:t>출석 점수는 학교 정책에 따라 온라인 동영상 수업과 대면 수업</a:t>
            </a:r>
            <a:r>
              <a:rPr kumimoji="1" lang="en-US" altLang="ko-KR" dirty="0"/>
              <a:t>(offline)</a:t>
            </a:r>
            <a:r>
              <a:rPr kumimoji="1" lang="ko-KR" altLang="en-US" dirty="0"/>
              <a:t>을 분리하여 개별적으로 체크한다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5</a:t>
            </a:r>
            <a:r>
              <a:rPr kumimoji="1" lang="ko-KR" altLang="en-US" dirty="0"/>
              <a:t>주차에 대면수업을 결석하고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주차에는 동영상 수업과 대면 수업을 모두 결석하였다면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결석한 것이다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결석 </a:t>
            </a:r>
            <a:r>
              <a:rPr kumimoji="1" lang="en-US" altLang="ko-KR" dirty="0"/>
              <a:t>1</a:t>
            </a:r>
            <a:r>
              <a:rPr kumimoji="1" lang="ko-KR" altLang="en-US" dirty="0"/>
              <a:t>회에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점</a:t>
            </a:r>
            <a:r>
              <a:rPr kumimoji="1" lang="en-US" altLang="ko-KR" dirty="0"/>
              <a:t>(</a:t>
            </a:r>
            <a:r>
              <a:rPr kumimoji="1" lang="ko-KR" altLang="en-US" dirty="0"/>
              <a:t>만점은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감점한다</a:t>
            </a:r>
            <a:r>
              <a:rPr kumimoji="1" lang="en-US" altLang="ko-KR" dirty="0"/>
              <a:t>,</a:t>
            </a:r>
            <a:endParaRPr kumimoji="1" lang="ko-Kore-KR" altLang="en-US" dirty="0"/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getScholarshipPts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 학생지원팀에서 학생의 결석 횟수를 비롯한 여러 정보를 참조하여 장학금 금액을 결정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내용 개체 틀 2">
            <a:extLst>
              <a:ext uri="{FF2B5EF4-FFF2-40B4-BE49-F238E27FC236}">
                <a16:creationId xmlns:a16="http://schemas.microsoft.com/office/drawing/2014/main" id="{3769AA1B-665A-1CE9-4A56-E27B0D74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76872"/>
            <a:ext cx="2367447" cy="17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7266-0CD8-1ECB-7F16-F505A0C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Student </a:t>
            </a:r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9D6D9-C245-8FAF-729D-B367807A967C}"/>
              </a:ext>
            </a:extLst>
          </p:cNvPr>
          <p:cNvSpPr/>
          <p:nvPr/>
        </p:nvSpPr>
        <p:spPr>
          <a:xfrm>
            <a:off x="1475656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학점계산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calculateGrade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381E4-D8D8-486B-E78B-43FD69B44D32}"/>
              </a:ext>
            </a:extLst>
          </p:cNvPr>
          <p:cNvSpPr/>
          <p:nvPr/>
        </p:nvSpPr>
        <p:spPr>
          <a:xfrm>
            <a:off x="4593614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장학금계산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getScholarshipPts</a:t>
            </a:r>
            <a:r>
              <a:rPr kumimoji="1" lang="en-US" altLang="ko-KR" dirty="0"/>
              <a:t>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2C15C-5D07-45C6-029E-EA11BBD223B0}"/>
              </a:ext>
            </a:extLst>
          </p:cNvPr>
          <p:cNvSpPr/>
          <p:nvPr/>
        </p:nvSpPr>
        <p:spPr>
          <a:xfrm>
            <a:off x="2987824" y="5444232"/>
            <a:ext cx="2232248" cy="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결석횟수</a:t>
            </a:r>
            <a:r>
              <a:rPr kumimoji="1" lang="ko-KR" altLang="en-US" dirty="0"/>
              <a:t> 계산</a:t>
            </a:r>
            <a:endParaRPr kumimoji="1" lang="en-US" altLang="ko-KR" dirty="0"/>
          </a:p>
          <a:p>
            <a:pPr algn="ctr"/>
            <a:r>
              <a:rPr kumimoji="1" lang="en-US" altLang="ko-Kore-KR" dirty="0" err="1"/>
              <a:t>getAbsence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47FE6F-72E2-AF5E-471E-F181629D8F0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03948" y="4725144"/>
            <a:ext cx="1620180" cy="719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77585E-E299-C07E-E19C-A7EDAC2A4E5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91780" y="4725144"/>
            <a:ext cx="1512168" cy="7190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D47955-25FE-E3C6-E8D4-0C7B50B418BF}"/>
              </a:ext>
            </a:extLst>
          </p:cNvPr>
          <p:cNvSpPr/>
          <p:nvPr/>
        </p:nvSpPr>
        <p:spPr>
          <a:xfrm>
            <a:off x="899592" y="1916832"/>
            <a:ext cx="7272808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BC142-71F0-FA84-7533-5EADB25B9C13}"/>
              </a:ext>
            </a:extLst>
          </p:cNvPr>
          <p:cNvSpPr txBox="1"/>
          <p:nvPr/>
        </p:nvSpPr>
        <p:spPr>
          <a:xfrm>
            <a:off x="6156176" y="5444232"/>
            <a:ext cx="1702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Student</a:t>
            </a:r>
            <a:endParaRPr kumimoji="1" lang="ko-Kore-KR" alt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EA72F-71FE-CFBD-195D-CB7904B6C86D}"/>
              </a:ext>
            </a:extLst>
          </p:cNvPr>
          <p:cNvSpPr txBox="1"/>
          <p:nvPr/>
        </p:nvSpPr>
        <p:spPr>
          <a:xfrm>
            <a:off x="827584" y="1538249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공통된</a:t>
            </a:r>
            <a:r>
              <a:rPr kumimoji="1" lang="ko-KR" altLang="en-US" dirty="0"/>
              <a:t> 로직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결석횟수 계산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메소드로 분리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132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FCA46-5097-474D-D809-8F888A6A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성적 처리 변경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73236-2731-8C94-354D-08BEE3FA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교수</a:t>
            </a:r>
            <a:r>
              <a:rPr kumimoji="1" lang="en-US" altLang="ko-Kore-KR" dirty="0"/>
              <a:t>(actor)</a:t>
            </a:r>
            <a:r>
              <a:rPr kumimoji="1" lang="ko-KR" altLang="en-US" dirty="0"/>
              <a:t>가 성적 처리 정책 변경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동일 주차에 동영상 수업과 대면 수업을 동시에 불참하면 결석횟수를 </a:t>
            </a:r>
            <a:r>
              <a:rPr kumimoji="1" lang="en-US" altLang="ko-KR" dirty="0"/>
              <a:t>3</a:t>
            </a:r>
          </a:p>
          <a:p>
            <a:pPr lvl="1"/>
            <a:r>
              <a:rPr kumimoji="1" lang="ko-KR" altLang="en-US" dirty="0"/>
              <a:t>동일 주차에 대면 수업만 불참 </a:t>
            </a:r>
            <a:r>
              <a:rPr kumimoji="1" lang="en-US" altLang="ko-KR" dirty="0"/>
              <a:t>2</a:t>
            </a:r>
          </a:p>
          <a:p>
            <a:pPr lvl="1"/>
            <a:r>
              <a:rPr kumimoji="1" lang="ko-KR" altLang="en-US" dirty="0"/>
              <a:t>동일 주차에 동영상 수업 불참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5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7266-0CD8-1ECB-7F16-F505A0C0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Student </a:t>
            </a:r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9D6D9-C245-8FAF-729D-B367807A967C}"/>
              </a:ext>
            </a:extLst>
          </p:cNvPr>
          <p:cNvSpPr/>
          <p:nvPr/>
        </p:nvSpPr>
        <p:spPr>
          <a:xfrm>
            <a:off x="1475656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학점계산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calculateGrade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381E4-D8D8-486B-E78B-43FD69B44D32}"/>
              </a:ext>
            </a:extLst>
          </p:cNvPr>
          <p:cNvSpPr/>
          <p:nvPr/>
        </p:nvSpPr>
        <p:spPr>
          <a:xfrm>
            <a:off x="4593614" y="2204864"/>
            <a:ext cx="223224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장학금계산</a:t>
            </a:r>
            <a:endParaRPr kumimoji="1" lang="en-US" altLang="ko-KR" dirty="0"/>
          </a:p>
          <a:p>
            <a:pPr algn="ctr"/>
            <a:r>
              <a:rPr kumimoji="1" lang="en-US" altLang="ko-Kore-KR" dirty="0" err="1"/>
              <a:t>getScholarshipPts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2C15C-5D07-45C6-029E-EA11BBD223B0}"/>
              </a:ext>
            </a:extLst>
          </p:cNvPr>
          <p:cNvSpPr/>
          <p:nvPr/>
        </p:nvSpPr>
        <p:spPr>
          <a:xfrm>
            <a:off x="2627784" y="5224338"/>
            <a:ext cx="2736304" cy="80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요구사항에 따라 수정된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결석횟수</a:t>
            </a:r>
            <a:r>
              <a:rPr kumimoji="1" lang="ko-KR" altLang="en-US" dirty="0"/>
              <a:t> 계산</a:t>
            </a:r>
            <a:endParaRPr kumimoji="1" lang="en-US" altLang="ko-KR" dirty="0"/>
          </a:p>
          <a:p>
            <a:pPr algn="ctr"/>
            <a:r>
              <a:rPr kumimoji="1" lang="en-US" altLang="ko-Kore-KR" dirty="0" err="1"/>
              <a:t>getAbsence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47FE6F-72E2-AF5E-471E-F181629D8F0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95936" y="4725144"/>
            <a:ext cx="1728192" cy="4991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77585E-E299-C07E-E19C-A7EDAC2A4E5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91780" y="4725144"/>
            <a:ext cx="1404156" cy="4991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D47955-25FE-E3C6-E8D4-0C7B50B418BF}"/>
              </a:ext>
            </a:extLst>
          </p:cNvPr>
          <p:cNvSpPr/>
          <p:nvPr/>
        </p:nvSpPr>
        <p:spPr>
          <a:xfrm>
            <a:off x="899592" y="1916832"/>
            <a:ext cx="7272808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BC142-71F0-FA84-7533-5EADB25B9C13}"/>
              </a:ext>
            </a:extLst>
          </p:cNvPr>
          <p:cNvSpPr txBox="1"/>
          <p:nvPr/>
        </p:nvSpPr>
        <p:spPr>
          <a:xfrm>
            <a:off x="6156176" y="5444232"/>
            <a:ext cx="1702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Student</a:t>
            </a:r>
            <a:endParaRPr kumimoji="1" lang="ko-Kore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BF3A8-AEB1-67B6-FC8D-DF2E30834125}"/>
              </a:ext>
            </a:extLst>
          </p:cNvPr>
          <p:cNvSpPr txBox="1"/>
          <p:nvPr/>
        </p:nvSpPr>
        <p:spPr>
          <a:xfrm>
            <a:off x="489318" y="193326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교수의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요구사항에</a:t>
            </a:r>
            <a:r>
              <a:rPr kumimoji="1" lang="ko-KR" altLang="en-US" dirty="0"/>
              <a:t> 따라 결석 횟수 계산 로직 변경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699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1297</Words>
  <Application>Microsoft Macintosh PowerPoint</Application>
  <PresentationFormat>화면 슬라이드 쇼(4:3)</PresentationFormat>
  <Paragraphs>119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HY강B</vt:lpstr>
      <vt:lpstr>맑은 고딕</vt:lpstr>
      <vt:lpstr>Arial</vt:lpstr>
      <vt:lpstr>Verdana</vt:lpstr>
      <vt:lpstr>Wingdings</vt:lpstr>
      <vt:lpstr>Office 테마</vt:lpstr>
      <vt:lpstr>SOLID</vt:lpstr>
      <vt:lpstr>SRP</vt:lpstr>
      <vt:lpstr>SRP를 만족하는가?</vt:lpstr>
      <vt:lpstr>SRP를 만족하는가?</vt:lpstr>
      <vt:lpstr>SRP를 만족하지 않으면?</vt:lpstr>
      <vt:lpstr>메소드 설명</vt:lpstr>
      <vt:lpstr>Student 클래스</vt:lpstr>
      <vt:lpstr>성적 처리 변경</vt:lpstr>
      <vt:lpstr>Student 클래스</vt:lpstr>
      <vt:lpstr>Student 클래스</vt:lpstr>
      <vt:lpstr>해결책</vt:lpstr>
      <vt:lpstr>OCP</vt:lpstr>
      <vt:lpstr>예제</vt:lpstr>
      <vt:lpstr>OCP를 만족하는가?</vt:lpstr>
      <vt:lpstr>PowerPoint 프레젠테이션</vt:lpstr>
      <vt:lpstr>PowerPoint 프레젠테이션</vt:lpstr>
      <vt:lpstr>OCP를 만족하는 설계가 되기 위해서는</vt:lpstr>
      <vt:lpstr>예제</vt:lpstr>
      <vt:lpstr>예제</vt:lpstr>
      <vt:lpstr>예제</vt:lpstr>
      <vt:lpstr>예제</vt:lpstr>
      <vt:lpstr>OCP를 만족하는 설계</vt:lpstr>
      <vt:lpstr>OCP를 만족하는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정인상</cp:lastModifiedBy>
  <cp:revision>85</cp:revision>
  <dcterms:created xsi:type="dcterms:W3CDTF">2017-05-29T01:33:44Z</dcterms:created>
  <dcterms:modified xsi:type="dcterms:W3CDTF">2022-08-30T06:24:05Z</dcterms:modified>
</cp:coreProperties>
</file>