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30" r:id="rId2"/>
    <p:sldId id="431" r:id="rId3"/>
    <p:sldId id="432" r:id="rId4"/>
    <p:sldId id="457" r:id="rId5"/>
    <p:sldId id="458" r:id="rId6"/>
    <p:sldId id="435" r:id="rId7"/>
    <p:sldId id="436" r:id="rId8"/>
    <p:sldId id="459" r:id="rId9"/>
    <p:sldId id="460" r:id="rId10"/>
    <p:sldId id="438" r:id="rId11"/>
    <p:sldId id="440" r:id="rId12"/>
    <p:sldId id="474" r:id="rId13"/>
    <p:sldId id="491" r:id="rId14"/>
    <p:sldId id="492" r:id="rId15"/>
    <p:sldId id="493" r:id="rId16"/>
    <p:sldId id="498" r:id="rId17"/>
    <p:sldId id="499" r:id="rId18"/>
    <p:sldId id="495" r:id="rId19"/>
    <p:sldId id="503" r:id="rId20"/>
    <p:sldId id="445" r:id="rId21"/>
    <p:sldId id="510" r:id="rId22"/>
    <p:sldId id="511" r:id="rId23"/>
    <p:sldId id="515" r:id="rId24"/>
    <p:sldId id="512" r:id="rId25"/>
    <p:sldId id="513" r:id="rId26"/>
    <p:sldId id="51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1418"/>
  </p:normalViewPr>
  <p:slideViewPr>
    <p:cSldViewPr>
      <p:cViewPr varScale="1">
        <p:scale>
          <a:sx n="134" d="100"/>
          <a:sy n="134" d="100"/>
        </p:scale>
        <p:origin x="19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0"/>
            <a:ext cx="8229600" cy="4525963"/>
          </a:xfrm>
        </p:spPr>
        <p:txBody>
          <a:bodyPr/>
          <a:lstStyle>
            <a:lvl1pPr>
              <a:defRPr sz="2000" baseline="0">
                <a:latin typeface="HY강B" pitchFamily="18" charset="-127"/>
              </a:defRPr>
            </a:lvl1pPr>
            <a:lvl2pPr marL="742950" indent="-285750">
              <a:buFont typeface="Wingdings" pitchFamily="2" charset="2"/>
              <a:buChar char="ü"/>
              <a:defRPr sz="2000" baseline="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D612-BBAA-4F9B-B593-19B0F04A5EFC}" type="datetimeFigureOut">
              <a:rPr lang="ko-KR" altLang="en-US" smtClean="0"/>
              <a:t>2022. 9. 2.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168650"/>
          </a:xfrm>
        </p:spPr>
        <p:txBody>
          <a:bodyPr/>
          <a:lstStyle/>
          <a:p>
            <a:r>
              <a:rPr lang="ko-KR" altLang="en-US" dirty="0"/>
              <a:t>일반화 관계를 적절하게 사용했는지를 점검하는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r>
              <a:rPr lang="en-US" altLang="ko-KR" dirty="0"/>
              <a:t>LSP</a:t>
            </a:r>
            <a:r>
              <a:rPr lang="ko-KR" altLang="en-US" dirty="0"/>
              <a:t>는 일반화 관계는 슈퍼 클래스가 제공하는 오퍼레이션과 파생클래스에서 제공하는 오퍼레이션 간에는 </a:t>
            </a:r>
            <a:r>
              <a:rPr lang="ko-KR" altLang="en-US" u="sng" dirty="0">
                <a:solidFill>
                  <a:srgbClr val="FF0000"/>
                </a:solidFill>
              </a:rPr>
              <a:t>행위적으로 일관성</a:t>
            </a:r>
            <a:r>
              <a:rPr lang="ko-KR" altLang="en-US" dirty="0"/>
              <a:t>이 있도록 설계가 되어야 한다는 원칙</a:t>
            </a:r>
            <a:endParaRPr lang="en-US" altLang="ko-KR" dirty="0"/>
          </a:p>
          <a:p>
            <a:r>
              <a:rPr lang="ko-KR" altLang="en-US" dirty="0"/>
              <a:t>프로그램에서 슈퍼 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대신에 파생 클래스의 </a:t>
            </a:r>
            <a:r>
              <a:rPr lang="ko-KR" altLang="en-US" dirty="0" err="1"/>
              <a:t>인스턴스로</a:t>
            </a:r>
            <a:r>
              <a:rPr lang="ko-KR" altLang="en-US" dirty="0"/>
              <a:t> 대체하여도 프로그램의 의미는 변화되지 않도록 설계</a:t>
            </a:r>
          </a:p>
          <a:p>
            <a:endParaRPr lang="ko-KR" altLang="en-US" dirty="0"/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F03DDF78-C79D-42EA-A482-E847018B40CE}" type="slidenum">
              <a:rPr lang="en-US" altLang="ko-KR" b="0" smtClean="0">
                <a:latin typeface="Verdana" pitchFamily="34" charset="0"/>
              </a:rPr>
              <a:pPr eaLnBrk="1" hangingPunct="1"/>
              <a:t>1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LSP?</a:t>
            </a:r>
            <a:endParaRPr lang="ko-KR" altLang="en-US"/>
          </a:p>
        </p:txBody>
      </p:sp>
      <p:sp>
        <p:nvSpPr>
          <p:cNvPr id="2151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19EFA85-1168-4AC1-971C-66D8130C8372}" type="slidenum">
              <a:rPr lang="en-US" altLang="ko-KR" b="0" smtClean="0">
                <a:latin typeface="Verdana" pitchFamily="34" charset="0"/>
              </a:rPr>
              <a:pPr eaLnBrk="1" hangingPunct="1"/>
              <a:t>10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8988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직사각형 2"/>
          <p:cNvSpPr/>
          <p:nvPr/>
        </p:nvSpPr>
        <p:spPr>
          <a:xfrm>
            <a:off x="683568" y="2492896"/>
            <a:ext cx="75243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public class MinMax2 extends </a:t>
            </a:r>
            <a:r>
              <a:rPr lang="en-US" altLang="ko-KR" dirty="0" err="1"/>
              <a:t>MinMax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public 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</a:t>
            </a:r>
            <a:r>
              <a:rPr lang="en-US" altLang="ko-KR" dirty="0" err="1"/>
              <a:t>mimax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a)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b;</a:t>
            </a:r>
          </a:p>
          <a:p>
            <a:r>
              <a:rPr lang="en-US" altLang="ko-KR" dirty="0"/>
              <a:t>		b=a;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Collections.sort</a:t>
            </a:r>
            <a:r>
              <a:rPr lang="en-US" altLang="ko-KR" dirty="0"/>
              <a:t>(b);</a:t>
            </a:r>
          </a:p>
          <a:p>
            <a:r>
              <a:rPr lang="en-US" altLang="ko-KR" dirty="0"/>
              <a:t>		return b;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Listing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6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명세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pre: ∀</a:t>
            </a:r>
            <a:r>
              <a:rPr lang="en-US" altLang="ko-KR" dirty="0" err="1"/>
              <a:t>i∈int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]∈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post: a[0]=smallest(a) and a[size(a)-1]=largest(a)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pre2: ∀</a:t>
            </a:r>
            <a:r>
              <a:rPr lang="en-US" altLang="ko-KR" dirty="0" err="1"/>
              <a:t>i∈int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]∈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post2: for ∀i1, i2: 0≤i1≤i2&lt;size(a), a[i1]≤a[i2]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pre⇒pre1가 </a:t>
            </a:r>
            <a:r>
              <a:rPr lang="en-US" altLang="ko-KR" dirty="0" err="1"/>
              <a:t>만족</a:t>
            </a:r>
            <a:r>
              <a:rPr lang="ko-KR" altLang="en-US" dirty="0"/>
              <a:t>되고  </a:t>
            </a:r>
            <a:r>
              <a:rPr lang="en-US" altLang="ko-KR" dirty="0"/>
              <a:t>(post2⇒post)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3C9C7D-E62E-4969-90EB-AFAA91C1B1E5}" type="slidenum">
              <a:rPr lang="en-US" altLang="ko-KR" b="0" smtClean="0">
                <a:latin typeface="Verdana" pitchFamily="34" charset="0"/>
              </a:rPr>
              <a:pPr eaLnBrk="1" hangingPunct="1"/>
              <a:t>11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55679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Listing 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63691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Listing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0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3A2CF627-CBDC-441D-BF45-E2ACBFC8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DDC5E74A-69AB-472E-B53C-CBF49E2E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분리 원칙</a:t>
            </a:r>
            <a:endParaRPr lang="en-US" altLang="ko-KR" dirty="0"/>
          </a:p>
          <a:p>
            <a:pPr lvl="1"/>
            <a:r>
              <a:rPr lang="en-US" altLang="ko-KR" dirty="0"/>
              <a:t>Clients should not be forced to depend upon interfaces that they do not use.”</a:t>
            </a:r>
          </a:p>
          <a:p>
            <a:pPr lvl="1"/>
            <a:r>
              <a:rPr lang="ko-KR" altLang="en-US" dirty="0"/>
              <a:t>인터페이스를 클라이언트에 특화되도록 분리시키라는 설계 원칙</a:t>
            </a:r>
            <a:endParaRPr lang="en-US" altLang="ko-KR" dirty="0"/>
          </a:p>
          <a:p>
            <a:pPr lvl="1"/>
            <a:r>
              <a:rPr lang="ko-KR" altLang="en-US" dirty="0"/>
              <a:t>클라이언트의 관점에서 클라이언트 자신이 이용하지 않는 기능에는 영향을 받지 않아야 한다는 내용이 담겨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628" name="바닥글 개체 틀 3">
            <a:extLst>
              <a:ext uri="{FF2B5EF4-FFF2-40B4-BE49-F238E27FC236}">
                <a16:creationId xmlns:a16="http://schemas.microsoft.com/office/drawing/2014/main" id="{8C4D84A1-3481-4199-A377-82BA46EF38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>
            <a:extLst>
              <a:ext uri="{FF2B5EF4-FFF2-40B4-BE49-F238E27FC236}">
                <a16:creationId xmlns:a16="http://schemas.microsoft.com/office/drawing/2014/main" id="{F6D34FE4-661C-4D98-812B-762C3089F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712E02C-51F7-4F41-88CC-4648C24378E8}" type="slidenum">
              <a:rPr lang="en-US" altLang="ko-KR" sz="1000">
                <a:latin typeface="Verdana" panose="020B060403050404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18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 </a:t>
            </a:r>
            <a:r>
              <a:rPr lang="ko-KR" altLang="en-US" dirty="0"/>
              <a:t>적용 전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88908" y="1772816"/>
            <a:ext cx="331236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PrintingService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print();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fax();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copy();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67944" y="3377317"/>
            <a:ext cx="489654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tiPrinter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PrintingService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복합기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출력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복합기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팩스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복합기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복사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2564904" cy="38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4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한성 프린터를 통한 전문 프린팅 서비스 제공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959" y="1628775"/>
            <a:ext cx="61184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7209"/>
            <a:ext cx="6953250" cy="5143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But….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15816" y="1485731"/>
            <a:ext cx="605623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HansungPrinter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PrintingService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한성프린터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출력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Supported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Supported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3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HansungPrinter</a:t>
            </a:r>
            <a:r>
              <a:rPr lang="ko-KR" altLang="en-US" dirty="0"/>
              <a:t>가 제공하지 않는 </a:t>
            </a:r>
            <a:r>
              <a:rPr lang="en-US" altLang="ko-KR" dirty="0"/>
              <a:t>fax()</a:t>
            </a:r>
            <a:r>
              <a:rPr lang="ko-KR" altLang="en-US" dirty="0"/>
              <a:t>나 </a:t>
            </a:r>
            <a:r>
              <a:rPr lang="en-US" altLang="ko-KR" dirty="0"/>
              <a:t>copy() </a:t>
            </a:r>
            <a:r>
              <a:rPr lang="ko-KR" altLang="en-US" dirty="0"/>
              <a:t>인터페이스에 변화가 생긴다면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copy(</a:t>
            </a:r>
            <a:r>
              <a:rPr lang="en-US" altLang="ko-KR" dirty="0" err="1"/>
              <a:t>int</a:t>
            </a:r>
            <a:r>
              <a:rPr lang="en-US" altLang="ko-KR" dirty="0"/>
              <a:t> pages) </a:t>
            </a:r>
            <a:r>
              <a:rPr lang="ko-KR" altLang="en-US" dirty="0"/>
              <a:t>처럼 </a:t>
            </a:r>
            <a:r>
              <a:rPr lang="en-US" altLang="ko-KR" dirty="0"/>
              <a:t>copy() </a:t>
            </a:r>
            <a:r>
              <a:rPr lang="ko-KR" altLang="en-US" dirty="0"/>
              <a:t>연산에 복사할 페이지 수를 인자로 요구하도록 변경된다면 </a:t>
            </a:r>
            <a:r>
              <a:rPr lang="en-US" altLang="ko-KR" dirty="0" err="1"/>
              <a:t>HansungPrinter</a:t>
            </a:r>
            <a:r>
              <a:rPr lang="ko-KR" altLang="en-US" dirty="0"/>
              <a:t>도 영향을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18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분리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2129631"/>
            <a:ext cx="7905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분리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75" y="2322553"/>
            <a:ext cx="8229600" cy="31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6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DIP</a:t>
            </a:r>
            <a:endParaRPr lang="ko-KR" altLang="en-US" dirty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1" cy="45259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의존성 역전 원칙 </a:t>
            </a:r>
            <a:r>
              <a:rPr lang="en-US" altLang="ko-KR" b="1" dirty="0"/>
              <a:t>(Dependency Inversion Principle)</a:t>
            </a:r>
          </a:p>
          <a:p>
            <a:r>
              <a:rPr lang="ko-KR" altLang="en-US" b="1" dirty="0"/>
              <a:t>상위 모듈은 하위 모듈에 의존하면 안된다</a:t>
            </a:r>
            <a:r>
              <a:rPr lang="en-US" altLang="ko-KR" b="1" dirty="0"/>
              <a:t>. </a:t>
            </a:r>
            <a:r>
              <a:rPr lang="ko-KR" altLang="en-US" b="1" dirty="0"/>
              <a:t>이 두 모듈 모두 다른 추상화된 것에 의존해야 한다</a:t>
            </a:r>
            <a:r>
              <a:rPr lang="en-US" altLang="ko-KR" b="1" dirty="0"/>
              <a:t>. </a:t>
            </a:r>
            <a:r>
              <a:rPr lang="en" altLang="ko-Kore-KR" i="1" dirty="0"/>
              <a:t>High-level modules should not depend on low-level modules. Both should depend on abstractions.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b="1" dirty="0"/>
              <a:t>추상화된 것은 구체적인 것에 의존하면 안된다</a:t>
            </a:r>
            <a:r>
              <a:rPr lang="en-US" altLang="ko-KR" b="1" dirty="0"/>
              <a:t>. </a:t>
            </a:r>
            <a:r>
              <a:rPr lang="ko-KR" altLang="en-US" b="1" dirty="0"/>
              <a:t>구체적인 것이 추상화된 것에 의존해야 한다</a:t>
            </a:r>
            <a:r>
              <a:rPr lang="en-US" altLang="ko-KR" b="1" dirty="0"/>
              <a:t>. </a:t>
            </a:r>
            <a:r>
              <a:rPr lang="en" altLang="ko-Kore-KR" i="1" dirty="0"/>
              <a:t>Abstractions should not depend on details (concrete implementation). Details should depend on abstraction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92F0A0-5865-4B07-B4E5-2BD7AB92A379}" type="slidenum">
              <a:rPr lang="en-US" altLang="ko-KR" b="0" smtClean="0">
                <a:latin typeface="Verdana" pitchFamily="34" charset="0"/>
              </a:rPr>
              <a:pPr eaLnBrk="1" hangingPunct="1"/>
              <a:t>19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7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행위 일관성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089150"/>
          </a:xfrm>
        </p:spPr>
        <p:txBody>
          <a:bodyPr/>
          <a:lstStyle/>
          <a:p>
            <a:endParaRPr lang="ko-KR" altLang="en-US"/>
          </a:p>
          <a:p>
            <a:r>
              <a:rPr lang="en-US" altLang="ko-KR"/>
              <a:t>pre⇒pre'(</a:t>
            </a:r>
            <a:r>
              <a:rPr lang="ko-KR" altLang="en-US"/>
              <a:t>만약 선조건 </a:t>
            </a:r>
            <a:r>
              <a:rPr lang="en-US" altLang="ko-KR"/>
              <a:t>pre</a:t>
            </a:r>
            <a:r>
              <a:rPr lang="ko-KR" altLang="en-US"/>
              <a:t>가 만족된다면 </a:t>
            </a:r>
            <a:r>
              <a:rPr lang="en-US" altLang="ko-KR"/>
              <a:t>pre'</a:t>
            </a:r>
            <a:r>
              <a:rPr lang="ko-KR" altLang="en-US"/>
              <a:t>가 만족되어야 한다</a:t>
            </a:r>
            <a:r>
              <a:rPr lang="en-US" altLang="ko-KR"/>
              <a:t>.)</a:t>
            </a:r>
          </a:p>
          <a:p>
            <a:r>
              <a:rPr lang="en-US" altLang="ko-KR"/>
              <a:t>post'⇒post(</a:t>
            </a:r>
            <a:r>
              <a:rPr lang="ko-KR" altLang="en-US"/>
              <a:t>만약 후조건 </a:t>
            </a:r>
            <a:r>
              <a:rPr lang="en-US" altLang="ko-KR"/>
              <a:t>post'</a:t>
            </a:r>
            <a:r>
              <a:rPr lang="ko-KR" altLang="en-US"/>
              <a:t>가 만족된다면 </a:t>
            </a:r>
            <a:r>
              <a:rPr lang="en-US" altLang="ko-KR"/>
              <a:t>post</a:t>
            </a:r>
            <a:r>
              <a:rPr lang="ko-KR" altLang="en-US"/>
              <a:t>가 만족되어야 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C7CBD8C-1881-4A0E-9727-9181F988F2B8}" type="slidenum">
              <a:rPr lang="en-US" altLang="ko-KR" b="0" smtClean="0">
                <a:latin typeface="Verdana" pitchFamily="34" charset="0"/>
              </a:rPr>
              <a:pPr eaLnBrk="1" hangingPunct="1"/>
              <a:t>2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2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DIP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n-ea"/>
              </a:rPr>
              <a:t>High-level module : </a:t>
            </a:r>
            <a:r>
              <a:rPr lang="ko-KR" altLang="en-US" dirty="0">
                <a:latin typeface="+mn-ea"/>
              </a:rPr>
              <a:t>도메인 핵심 로직</a:t>
            </a:r>
            <a:r>
              <a:rPr lang="en-US" altLang="ko-KR" dirty="0">
                <a:latin typeface="+mn-ea"/>
              </a:rPr>
              <a:t>(domain core logic)</a:t>
            </a:r>
          </a:p>
          <a:p>
            <a:r>
              <a:rPr lang="en-US" altLang="ko-KR" dirty="0">
                <a:latin typeface="+mn-ea"/>
              </a:rPr>
              <a:t>Low-level module : </a:t>
            </a:r>
            <a:r>
              <a:rPr lang="ko-KR" altLang="en-US" dirty="0">
                <a:latin typeface="+mn-ea"/>
              </a:rPr>
              <a:t>도메인 핵심 로직을 둘러싼 환경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도메인 핵심 로직에 필요한 정보를 제공하고나 도메인 핵심 로직으로 </a:t>
            </a:r>
            <a:r>
              <a:rPr lang="ko-KR" altLang="en-US" dirty="0" err="1">
                <a:latin typeface="+mn-ea"/>
              </a:rPr>
              <a:t>부터</a:t>
            </a:r>
            <a:r>
              <a:rPr lang="ko-KR" altLang="en-US" dirty="0">
                <a:latin typeface="+mn-ea"/>
              </a:rPr>
              <a:t> 생성된 정보를 외부에 전달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변경될 가능성이 많다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도메인 핵심 로직이 주변 환경의 변화에 영향 받지 않도록 설계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의존 관계를 맺을 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도메인 핵심 로직</a:t>
            </a:r>
            <a:r>
              <a:rPr lang="en-US" altLang="ko-KR" dirty="0">
                <a:latin typeface="+mn-ea"/>
              </a:rPr>
              <a:t>(domain core logic)</a:t>
            </a:r>
            <a:r>
              <a:rPr lang="ko-KR" altLang="en-US" dirty="0" err="1">
                <a:latin typeface="+mn-ea"/>
              </a:rPr>
              <a:t>으로</a:t>
            </a:r>
            <a:r>
              <a:rPr lang="ko-KR" altLang="en-US" dirty="0">
                <a:latin typeface="+mn-ea"/>
              </a:rPr>
              <a:t> 의존 관계 방향이 설정 되어 있어야 한다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의존 관계를 설정할 때에는 구체적인 클래스 보다는 이를 추상화한 개념과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인터페이스 같은 수단을 이용하여 관계를 맺도록 설계</a:t>
            </a:r>
            <a:r>
              <a:rPr lang="ko-KR" altLang="en-US" dirty="0">
                <a:latin typeface="+mn-ea"/>
              </a:rPr>
              <a:t>해야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92F0A0-5865-4B07-B4E5-2BD7AB92A379}" type="slidenum">
              <a:rPr lang="en-US" altLang="ko-KR" b="0" smtClean="0">
                <a:latin typeface="Verdana" pitchFamily="34" charset="0"/>
              </a:rPr>
              <a:pPr eaLnBrk="1" hangingPunct="1"/>
              <a:t>20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5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43626-1CC0-26D6-F03F-CF30E3B9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DIP </a:t>
            </a:r>
            <a:r>
              <a:rPr kumimoji="1" lang="ko-KR" altLang="en-US" dirty="0"/>
              <a:t>적용</a:t>
            </a:r>
            <a:r>
              <a:rPr kumimoji="1" lang="en-US" altLang="ko-KR" dirty="0"/>
              <a:t> </a:t>
            </a:r>
            <a:r>
              <a:rPr kumimoji="1" lang="ko-KR" altLang="en-US" dirty="0"/>
              <a:t>전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E499FB-6175-BAB0-D836-26C613DF2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123" y="1628775"/>
            <a:ext cx="54101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4BF73-1E72-BE8F-1CEE-EF6F342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DIP </a:t>
            </a:r>
            <a:r>
              <a:rPr kumimoji="1" lang="ko-Kore-KR" altLang="en-US" dirty="0"/>
              <a:t>적용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75DB32-F779-967D-E776-0635C4CC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93" y="1628775"/>
            <a:ext cx="7483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1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BF8F-9F7D-A7FA-7C29-5111975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DIP </a:t>
            </a:r>
            <a:r>
              <a:rPr kumimoji="1" lang="ko-Kore-KR" altLang="en-US" dirty="0"/>
              <a:t>적용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FAEC14E-8B05-4CD6-79C2-B78EF5296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650206"/>
            <a:ext cx="7454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CD372-8FB6-DCBF-6DA2-E87D712D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패키지 분리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FF92A-16F1-DC1B-0BA8-6BCCF1A6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패키지는</a:t>
            </a:r>
            <a:r>
              <a:rPr kumimoji="1" lang="ko-KR" altLang="en-US" dirty="0"/>
              <a:t> 관련 있는 것들을 묶는 수단</a:t>
            </a:r>
            <a:endParaRPr kumimoji="1" lang="en-US" altLang="ko-KR" dirty="0"/>
          </a:p>
          <a:p>
            <a:r>
              <a:rPr kumimoji="1" lang="en-US" altLang="ko-KR" dirty="0"/>
              <a:t>UML</a:t>
            </a:r>
            <a:r>
              <a:rPr kumimoji="1" lang="ko-KR" altLang="en-US" dirty="0"/>
              <a:t> 패키지 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00FB7-5C81-46D3-DCAD-0D4E21A9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4622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7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FCCC8-8AB9-EF6F-8407-3345ED7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DIP </a:t>
            </a:r>
            <a:r>
              <a:rPr kumimoji="1" lang="ko-KR" altLang="en-US" dirty="0"/>
              <a:t>적용 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패키지 사용</a:t>
            </a:r>
            <a:endParaRPr kumimoji="1" lang="ko-Kore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7F768E6-688B-3C0D-F5A3-6BF55502A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5" y="1664804"/>
            <a:ext cx="2754051" cy="1656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53E8AA-A1AF-1144-3B9A-6704205AB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92896"/>
            <a:ext cx="5614392" cy="33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01FB-BCDF-FF1C-C93D-213D04B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DIP </a:t>
            </a:r>
            <a:r>
              <a:rPr kumimoji="1" lang="ko-KR" altLang="en-US" dirty="0"/>
              <a:t>적용 후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FC91E9-6E6C-6BA6-461F-B0D360649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400" y="1628775"/>
            <a:ext cx="69075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</a:t>
            </a:r>
            <a:endParaRPr lang="ko-KR" altLang="en-US"/>
          </a:p>
        </p:txBody>
      </p:sp>
      <p:sp>
        <p:nvSpPr>
          <p:cNvPr id="1537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1A9E901C-797E-4B76-B89B-0168EEDDF303}" type="slidenum">
              <a:rPr lang="en-US" altLang="ko-KR" b="0" smtClean="0">
                <a:latin typeface="Verdana" pitchFamily="34" charset="0"/>
              </a:rPr>
              <a:pPr eaLnBrk="1" hangingPunct="1"/>
              <a:t>3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16163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371725"/>
            <a:ext cx="73818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00841"/>
            <a:ext cx="8229600" cy="1143000"/>
          </a:xfrm>
        </p:spPr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9672" y="1844824"/>
            <a:ext cx="6984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Listing 1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MinMax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</a:t>
            </a:r>
            <a:r>
              <a:rPr lang="en-US" altLang="ko-KR" dirty="0" err="1"/>
              <a:t>mimax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a)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minValue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b;</a:t>
            </a:r>
          </a:p>
          <a:p>
            <a:r>
              <a:rPr lang="en-US" altLang="ko-KR" dirty="0"/>
              <a:t>		b=a;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minValue</a:t>
            </a:r>
            <a:r>
              <a:rPr lang="en-US" altLang="ko-KR" dirty="0"/>
              <a:t> = </a:t>
            </a:r>
            <a:r>
              <a:rPr lang="en-US" altLang="ko-KR" dirty="0" err="1"/>
              <a:t>Collections.min</a:t>
            </a:r>
            <a:r>
              <a:rPr lang="en-US" altLang="ko-KR" dirty="0"/>
              <a:t>(a);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maxValue</a:t>
            </a:r>
            <a:r>
              <a:rPr lang="en-US" altLang="ko-KR" dirty="0"/>
              <a:t> = </a:t>
            </a:r>
            <a:r>
              <a:rPr lang="en-US" altLang="ko-KR" dirty="0" err="1"/>
              <a:t>Collections.max</a:t>
            </a:r>
            <a:r>
              <a:rPr lang="en-US" altLang="ko-KR" dirty="0"/>
              <a:t>(a);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b.set</a:t>
            </a:r>
            <a:r>
              <a:rPr lang="en-US" altLang="ko-KR" dirty="0"/>
              <a:t>(0, </a:t>
            </a:r>
            <a:r>
              <a:rPr lang="en-US" altLang="ko-KR" dirty="0" err="1"/>
              <a:t>minValue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b.set</a:t>
            </a:r>
            <a:r>
              <a:rPr lang="en-US" altLang="ko-KR" dirty="0"/>
              <a:t>(</a:t>
            </a:r>
            <a:r>
              <a:rPr lang="en-US" altLang="ko-KR" dirty="0" err="1"/>
              <a:t>a.size</a:t>
            </a:r>
            <a:r>
              <a:rPr lang="en-US" altLang="ko-KR" dirty="0"/>
              <a:t>()-1, </a:t>
            </a:r>
            <a:r>
              <a:rPr lang="en-US" altLang="ko-KR" dirty="0" err="1"/>
              <a:t>maxValue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return b;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App.java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5704681" cy="462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1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12235"/>
              </p:ext>
            </p:extLst>
          </p:nvPr>
        </p:nvGraphicFramePr>
        <p:xfrm>
          <a:off x="395536" y="1487682"/>
          <a:ext cx="8496300" cy="5112915"/>
        </p:xfrm>
        <a:graphic>
          <a:graphicData uri="http://schemas.openxmlformats.org/drawingml/2006/table">
            <a:tbl>
              <a:tblPr/>
              <a:tblGrid>
                <a:gridCol w="282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1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Listing 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691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MinMax1 extends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MinMax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mimax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 err="1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 err="1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Collections.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Collections.min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(0,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.size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()-1,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BF632A-FD1A-4F39-9B5C-98AA2869929B}" type="slidenum">
              <a:rPr lang="en-US" altLang="ko-KR" b="0" smtClean="0">
                <a:latin typeface="Verdana" pitchFamily="34" charset="0"/>
              </a:rPr>
              <a:pPr eaLnBrk="1" hangingPunct="1"/>
              <a:t>6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16163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940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410352"/>
              </p:ext>
            </p:extLst>
          </p:nvPr>
        </p:nvGraphicFramePr>
        <p:xfrm>
          <a:off x="755650" y="1678650"/>
          <a:ext cx="8064500" cy="4882556"/>
        </p:xfrm>
        <a:graphic>
          <a:graphicData uri="http://schemas.openxmlformats.org/drawingml/2006/table">
            <a:tbl>
              <a:tblPr/>
              <a:tblGrid>
                <a:gridCol w="325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42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Listing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96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App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testLSP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MinMax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=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(100);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(505);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(30);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.mimax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System.</a:t>
                      </a:r>
                      <a:r>
                        <a:rPr lang="en-US" sz="1400" b="1" i="1" kern="0" spc="0" dirty="0" err="1">
                          <a:solidFill>
                            <a:srgbClr val="0000C0"/>
                          </a:solidFill>
                          <a:effectLst/>
                          <a:latin typeface="Courier New"/>
                        </a:rPr>
                        <a:t>out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/>
                        </a:rPr>
                        <a:t>"smallest Value:: "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+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.get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(0));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System.</a:t>
                      </a:r>
                      <a:r>
                        <a:rPr lang="en-US" sz="1400" b="1" i="1" kern="0" spc="0" dirty="0" err="1">
                          <a:solidFill>
                            <a:srgbClr val="0000C0"/>
                          </a:solidFill>
                          <a:effectLst/>
                          <a:latin typeface="Courier New"/>
                        </a:rPr>
                        <a:t>out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/>
                        </a:rPr>
                        <a:t>"largest Value:: "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+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.get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.size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()-1));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main(String[]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testLSP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MinMax1());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6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B0513D2-FB56-43D7-943C-2032B4D79193}" type="slidenum">
              <a:rPr lang="en-US" altLang="ko-KR" b="0" smtClean="0">
                <a:latin typeface="Verdana" pitchFamily="34" charset="0"/>
              </a:rPr>
              <a:pPr eaLnBrk="1" hangingPunct="1"/>
              <a:t>7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24075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88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r>
              <a:rPr lang="ko-KR" altLang="en-US" dirty="0"/>
              <a:t>를 만족하지 않는다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3456384"/>
          </a:xfrm>
        </p:spPr>
        <p:txBody>
          <a:bodyPr>
            <a:normAutofit/>
          </a:bodyPr>
          <a:lstStyle/>
          <a:p>
            <a:r>
              <a:rPr lang="en-US" altLang="ko-KR" dirty="0"/>
              <a:t>Listing 2</a:t>
            </a:r>
            <a:r>
              <a:rPr lang="ko-KR" altLang="en-US" dirty="0"/>
              <a:t>는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오버라이드하여</a:t>
            </a:r>
            <a:r>
              <a:rPr lang="ko-KR" altLang="en-US" dirty="0"/>
              <a:t> </a:t>
            </a:r>
            <a:r>
              <a:rPr lang="en-US" altLang="ko-KR" dirty="0"/>
              <a:t>MinMax1 </a:t>
            </a:r>
            <a:r>
              <a:rPr lang="ko-KR" altLang="en-US" dirty="0"/>
              <a:t>클래스를 정의하였다</a:t>
            </a:r>
            <a:r>
              <a:rPr lang="en-US" altLang="ko-KR" dirty="0"/>
              <a:t>. Listing 2</a:t>
            </a:r>
            <a:r>
              <a:rPr lang="ko-KR" altLang="en-US" dirty="0"/>
              <a:t>를 실행하면 결과가 어떻게 나오는가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Listing 1</a:t>
            </a:r>
            <a:r>
              <a:rPr lang="ko-KR" altLang="en-US" dirty="0"/>
              <a:t>과 </a:t>
            </a:r>
            <a:r>
              <a:rPr lang="en-US" altLang="ko-KR" dirty="0"/>
              <a:t>Listing 2</a:t>
            </a:r>
            <a:r>
              <a:rPr lang="ko-KR" altLang="en-US" dirty="0"/>
              <a:t>가 동일한 결과를 가져오는가</a:t>
            </a:r>
            <a:r>
              <a:rPr lang="en-US" altLang="ko-KR" dirty="0"/>
              <a:t>? </a:t>
            </a:r>
            <a:r>
              <a:rPr lang="ko-KR" altLang="en-US" dirty="0"/>
              <a:t>당연히 다른 결과가 나온다</a:t>
            </a:r>
            <a:r>
              <a:rPr lang="en-US" altLang="ko-KR" dirty="0"/>
              <a:t>. Listing 2</a:t>
            </a:r>
            <a:r>
              <a:rPr lang="ko-KR" altLang="en-US" dirty="0"/>
              <a:t>는 가장 작은 값만을 출력한다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과 파생클래스인 </a:t>
            </a:r>
            <a:r>
              <a:rPr lang="en-US" altLang="ko-KR" dirty="0"/>
              <a:t>MinMax1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오퍼레이션이 행위적으로 일관성이 없음을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testLSP</a:t>
            </a:r>
            <a:r>
              <a:rPr lang="en-US" altLang="ko-KR" dirty="0"/>
              <a:t>() </a:t>
            </a:r>
            <a:r>
              <a:rPr lang="ko-KR" altLang="en-US" dirty="0"/>
              <a:t>오퍼레이션을 수행할 때 슈퍼 클래스인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대신에 그의 파생 클래스인 </a:t>
            </a:r>
            <a:r>
              <a:rPr lang="en-US" altLang="ko-KR" dirty="0"/>
              <a:t>MinMax1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인스턴스로</a:t>
            </a:r>
            <a:r>
              <a:rPr lang="ko-KR" altLang="en-US" dirty="0"/>
              <a:t> 대치할 수 없다는 것을 의미한다</a:t>
            </a:r>
          </a:p>
        </p:txBody>
      </p:sp>
    </p:spTree>
    <p:extLst>
      <p:ext uri="{BB962C8B-B14F-4D97-AF65-F5344CB8AC3E}">
        <p14:creationId xmlns:p14="http://schemas.microsoft.com/office/powerpoint/2010/main" val="128908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행위적으로 일관성이 없다</a:t>
            </a:r>
            <a:r>
              <a:rPr lang="en-US" altLang="ko-KR" dirty="0"/>
              <a:t>!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331236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pre: ∀</a:t>
            </a:r>
            <a:r>
              <a:rPr lang="en-US" altLang="ko-KR" dirty="0" err="1">
                <a:latin typeface="+mn-ea"/>
              </a:rPr>
              <a:t>i∈int</a:t>
            </a:r>
            <a:r>
              <a:rPr lang="en-US" altLang="ko-KR" dirty="0">
                <a:latin typeface="+mn-ea"/>
              </a:rPr>
              <a:t>: a[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]∈</a:t>
            </a:r>
            <a:r>
              <a:rPr lang="en-US" altLang="ko-KR" dirty="0" err="1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post: a[0]=smallest(a) and a[size(a)-1]=largest(a)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pre1: ∀</a:t>
            </a:r>
            <a:r>
              <a:rPr lang="en-US" altLang="ko-KR" dirty="0" err="1">
                <a:latin typeface="+mn-ea"/>
              </a:rPr>
              <a:t>i∈int</a:t>
            </a:r>
            <a:r>
              <a:rPr lang="en-US" altLang="ko-KR" dirty="0">
                <a:latin typeface="+mn-ea"/>
              </a:rPr>
              <a:t>: a[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]∈</a:t>
            </a:r>
            <a:r>
              <a:rPr lang="en-US" altLang="ko-KR" dirty="0" err="1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post1: a[0]=smallest(a) and a[size(a)-1]=smallest(a)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pre⇒pre1가 </a:t>
            </a:r>
            <a:r>
              <a:rPr lang="en-US" altLang="ko-KR" dirty="0" err="1">
                <a:latin typeface="+mn-ea"/>
              </a:rPr>
              <a:t>만족되</a:t>
            </a:r>
            <a:r>
              <a:rPr lang="ko-KR" altLang="en-US" dirty="0">
                <a:latin typeface="+mn-ea"/>
              </a:rPr>
              <a:t>지만  </a:t>
            </a:r>
            <a:r>
              <a:rPr lang="en-US" altLang="ko-KR" dirty="0">
                <a:latin typeface="+mn-ea"/>
              </a:rPr>
              <a:t>~(post1⇒post)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3C9C7D-E62E-4969-90EB-AFAA91C1B1E5}" type="slidenum">
              <a:rPr lang="en-US" altLang="ko-KR" b="0" smtClean="0">
                <a:latin typeface="Verdana" pitchFamily="34" charset="0"/>
              </a:rPr>
              <a:pPr eaLnBrk="1" hangingPunct="1"/>
              <a:t>9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155679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Listing 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708920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Listing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86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1237</Words>
  <Application>Microsoft Macintosh PowerPoint</Application>
  <PresentationFormat>화면 슬라이드 쇼(4:3)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함초롬바탕</vt:lpstr>
      <vt:lpstr>굴림</vt:lpstr>
      <vt:lpstr>HY강B</vt:lpstr>
      <vt:lpstr>맑은 고딕</vt:lpstr>
      <vt:lpstr>Arial</vt:lpstr>
      <vt:lpstr>Consolas</vt:lpstr>
      <vt:lpstr>Courier New</vt:lpstr>
      <vt:lpstr>Verdana</vt:lpstr>
      <vt:lpstr>Wingdings</vt:lpstr>
      <vt:lpstr>Office 테마</vt:lpstr>
      <vt:lpstr>LSP</vt:lpstr>
      <vt:lpstr>행위 일관성</vt:lpstr>
      <vt:lpstr>LSP</vt:lpstr>
      <vt:lpstr>LSP</vt:lpstr>
      <vt:lpstr>App.java</vt:lpstr>
      <vt:lpstr>LSP</vt:lpstr>
      <vt:lpstr>LSP</vt:lpstr>
      <vt:lpstr>LSP를 만족하지 않는다!</vt:lpstr>
      <vt:lpstr>행위적으로 일관성이 없다!  </vt:lpstr>
      <vt:lpstr>LSP?</vt:lpstr>
      <vt:lpstr>명세 </vt:lpstr>
      <vt:lpstr>ISP</vt:lpstr>
      <vt:lpstr>ISP 적용 전</vt:lpstr>
      <vt:lpstr>한성 프린터를 통한 전문 프린팅 서비스 제공</vt:lpstr>
      <vt:lpstr>But….</vt:lpstr>
      <vt:lpstr>만약 …</vt:lpstr>
      <vt:lpstr>인터페이스 분리</vt:lpstr>
      <vt:lpstr>인터페이스 분리</vt:lpstr>
      <vt:lpstr>DIP</vt:lpstr>
      <vt:lpstr>DIP</vt:lpstr>
      <vt:lpstr>DIP 적용 전</vt:lpstr>
      <vt:lpstr>DIP 적용</vt:lpstr>
      <vt:lpstr>DIP 적용</vt:lpstr>
      <vt:lpstr>패키지 분리</vt:lpstr>
      <vt:lpstr>DIP 적용 후 : 패키지 사용</vt:lpstr>
      <vt:lpstr>DIP 적용 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정인상</cp:lastModifiedBy>
  <cp:revision>90</cp:revision>
  <dcterms:created xsi:type="dcterms:W3CDTF">2017-05-29T01:33:44Z</dcterms:created>
  <dcterms:modified xsi:type="dcterms:W3CDTF">2022-09-02T00:05:24Z</dcterms:modified>
</cp:coreProperties>
</file>