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52" r:id="rId4"/>
    <p:sldId id="366" r:id="rId5"/>
    <p:sldId id="361" r:id="rId6"/>
    <p:sldId id="362" r:id="rId7"/>
    <p:sldId id="367" r:id="rId8"/>
    <p:sldId id="399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7" r:id="rId18"/>
    <p:sldId id="351" r:id="rId1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89" d="100"/>
          <a:sy n="89" d="100"/>
        </p:scale>
        <p:origin x="2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31638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9-17T09:17:08.9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083E28-EBD2-42CC-896E-8F8971A046BC}" emma:medium="tactile" emma:mode="ink">
          <msink:context xmlns:msink="http://schemas.microsoft.com/ink/2010/main" type="writingRegion" rotatedBoundingBox="1893,5233 18161,5805 17746,17634 1478,17062"/>
        </emma:interpretation>
      </emma:emma>
    </inkml:annotationXML>
    <inkml:traceGroup>
      <inkml:annotationXML>
        <emma:emma xmlns:emma="http://www.w3.org/2003/04/emma" version="1.0">
          <emma:interpretation id="{C1F6526B-DA99-49E3-824D-9A7A591C30BA}" emma:medium="tactile" emma:mode="ink">
            <msink:context xmlns:msink="http://schemas.microsoft.com/ink/2010/main" type="paragraph" rotatedBoundingBox="4682,9454 18311,11262 17747,15516 4118,137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622537E-CD1A-45BB-B303-490C3484425F}" emma:medium="tactile" emma:mode="ink">
              <msink:context xmlns:msink="http://schemas.microsoft.com/ink/2010/main" type="line" rotatedBoundingBox="4682,9454 18311,11262 17747,15516 4118,13708"/>
            </emma:interpretation>
          </emma:emma>
        </inkml:annotationXML>
        <inkml:traceGroup>
          <inkml:annotationXML>
            <emma:emma xmlns:emma="http://www.w3.org/2003/04/emma" version="1.0">
              <emma:interpretation id="{9C4806ED-1481-4F35-996C-86AE077639B3}" emma:medium="tactile" emma:mode="ink">
                <msink:context xmlns:msink="http://schemas.microsoft.com/ink/2010/main" type="inkWord" rotatedBoundingBox="13062,10566 13077,10568 13074,10583 13060,105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10659-4354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31638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9-05T00:07:14.3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1291 2300 0,'-301'-672'63,"327"597"-63,2-25 16,27 26-16,27-25 15,0-1-15,28 0 0,-29 2 16,56 22-1,1-23-15,-1-1 0,28 26 16,26-26-16,-27 0 16,28 26-16,0-26 15,-1 51-15,1-26 16,0 25-16,-1 25 16,1 1-16,28 24 15,-30-26-15,30 26 16,-28 0-16,0 0 15,-1 0-15,1 0 16,-27 50-16,-2-25 16,-25 25-16,-2 25 15,-26-26-15,-1 26 0,-25 0 16,-3-1-16,-26 1 16,-28 0-16,0 24 15,-27-24-15,28 0 16,-28-1-16,0-24 15,0 0-15,0 0 16,0-26-16,0 1 16,0 0-16,0 0 15,0 0-15,0 0 16,0 0 0,0-50 46,0 0-62,0 0 16,0-25-16,28 25 15,-1 1-15,1-2 16,-2 2-16,29-2 16,27 2-16,1 0 15,26-2-15,0 26 16,1 0-16,-1-24 15,28 24-15,29 0 16,25 0-16,0 0 16,1 24-16,0 2 0,26-2 15,-26 26 1,1 0-16,-28-1 16,25 1-16,-25 25 0,27 0 15,-28-26-15,0 50 16,0-23-16,-53 23 15,-2 0-15,0 26 16,-26-1-16,-2 0 16,-25 1-16,-2-1 15,1 0-15,-28 2 16,1-2-16,-2 0 16,-26 1-16,0-1 15,0-24-15,0 24 16,-26 1-16,-29-27 15,0 2-15,1 25 0,-2-25 16,-25 24-16,26-24 16,-27-1-16,27 0 15,-27-24-15,-1-1 16,1 2-16,-28-2 16,-27 0-16,0 2 15,-27-27-15,27 1 16,0-25-16,1 0 15,26-1-15,1-24 16,26 0-16,1 0 16,-1-24-16,29 24 15,-29-25-15,29 0 16,-28 25-16,-28-25 0,28 0 16,-27 0-16,27 1 15,-28-2-15,28 2 16,0-2-16,27 26 15,0-24-15,28 24 16,27-25-16,-27 25 16,54 0 62,0 0-63,1 0-15,-1 0 16,1 0 0,-1 0-16,0 0 15,1 25 1,-1-25-16,1 24 16,-28 2-16,27 24 15,0-1-15,0 1 16,1 0-16,-28 0 15,27 0-15,-27 24 16,0 0-16,0-24 16,0 50-16,0-25 0,0-1 15,0 26-15,-27-26 16,-1 1-16,1 0 16,-27-1-16,26-24 15,-27 25-15,-27-25 16,27 24-16,1-24 15,-30 0-15,3-26 16,-2 26-16,1-25 16,-54 0-16,26 0 15,-54 25-15,27-25 16,-27 0-16,0-1 16,-2 1-16,30 0 15,-29 0-15,1-25 16,0 0-16,27 0 15,-27 0-15,-1-25 0,1 0 16,0-24-16,-1-1 16,1-25-16,-28 25 15,28-24-15,0 24 16,-1-24-16,1-2 16,26 27-16,1-26 15,1 25-15,26-24 16,1 24-16,-1 1 15,28-1-15,1-26 16,26 27-16,-1-26 16,2 1-16,-1-1 15,28-25-15,-27 1 0,26 24 16,0 1-16,1-1 16,27 50-16,0-24 15,0 23-15,0 2 16,-28-2-16,28 2 15,0-1 1,0 0-16,0 1 16,0-2-16,0 2 15,0-2 1,-26 26 171,-2 0-140,28 26-47,-28-26 16,0 0-16,1 0 16,-1 24-1,-26-24-15,26 0 16,-27 26-16,29-26 15,-29 0-15,0 0 16,-27 0-16,27 0 16,-27 0-16,-27 0 15,26-26-15,-26 2 16,26-2-16,-26 2 16,54-2-16,-27 2 15,27-1-15,-27-25 16,27 25-16,0 0 15,0-24-15,0-1 0,1 0 16,27 25-16,-29-49 16,30 48-16,-2-48 15,1 24-15,-1 0 16,1 1-16,-1-26 16,2 26-16,-2-1 15,28-26-15,0 28 16,-28-2-16,28-26 15,-27 27-15,27-1 16,0 0-16,0 0 0,0 1 16,0-1-1,0 1-15,27-1 0,-27 0 16,28 25-16,0-25 16,-2 1-16,2-1 15,-1 25-15,1-25 16,-1 25-16,1-24 15,-2 23-15,2-24 16,0 26-16,27-2 16,-29 2-16,29 0 15,-27-2-15,-1 2 16,1-2-16,-1 26 16,28-24-16,-28-1 15,2 0-15,-3 0 16,2 25-16,-1-25 0,1 25 15,0-25-15,-2 25 16,-26-25 0,28 25-16,-1 0 31,1 0 110,-1 0-110,1 25-16,-2-25 1,2 0-16,-1 0 31,1 0 16,0 0-16,-2 0-15,2 0 78,-1 0 15,1 0-93,-1 0-1,1 0 1,-2 0 0,-26 25-1,-26-25 329,-2 0-328,-27 0-1,28 0 1,-27 25-16,-2 0 16,1 0-16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4" Type="http://schemas.openxmlformats.org/officeDocument/2006/relationships/image" Target="../media/image2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0.emf"/><Relationship Id="rId1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17" Type="http://schemas.openxmlformats.org/officeDocument/2006/relationships/image" Target="../media/image6.png"/><Relationship Id="rId2" Type="http://schemas.openxmlformats.org/officeDocument/2006/relationships/image" Target="../media/image12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hyperlink" Target="http://www.hansung.ac.kr/" TargetMode="External"/><Relationship Id="rId4" Type="http://schemas.openxmlformats.org/officeDocument/2006/relationships/image" Target="../media/image13.png"/><Relationship Id="rId9" Type="http://schemas.openxmlformats.org/officeDocument/2006/relationships/customXml" Target="../ink/ink2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네트워크프로그래밍</a:t>
            </a:r>
            <a:r>
              <a:rPr lang="en-US" altLang="ko-KR" dirty="0"/>
              <a:t>-2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제출용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학번 </a:t>
            </a:r>
            <a:r>
              <a:rPr lang="en-US" altLang="ko-KR" dirty="0"/>
              <a:t>1891179</a:t>
            </a:r>
          </a:p>
          <a:p>
            <a:pPr eaLnBrk="1" hangingPunct="1"/>
            <a:r>
              <a:rPr lang="ko-KR" altLang="en-US"/>
              <a:t>이름 김현학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IP Packet </a:t>
            </a:r>
            <a:r>
              <a:rPr lang="ko-KR" altLang="en-US"/>
              <a:t>예 </a:t>
            </a:r>
            <a:r>
              <a:rPr lang="en-US" altLang="ko-KR"/>
              <a:t>(172.30.1.33 &lt;-&gt; 220.66.102.11)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70" y="863715"/>
            <a:ext cx="8264259" cy="5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7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TCP Packet </a:t>
            </a:r>
            <a:r>
              <a:rPr lang="ko-KR" altLang="en-US" sz="2800"/>
              <a:t>예 </a:t>
            </a:r>
            <a:r>
              <a:rPr lang="en-US" altLang="ko-KR" sz="2800"/>
              <a:t>(172.30.1.3:7796 &lt;-&gt; 220.66.102.11:80)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5" y="953725"/>
            <a:ext cx="7470830" cy="55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4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DNS Query (www.hansung.ac.kr ? 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4" y="863715"/>
            <a:ext cx="8010892" cy="563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6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DNS Response (www.hansung.ac.kr = 220.66.102.11)</a:t>
            </a:r>
            <a:endParaRPr lang="ko-KR" altLang="en-US" sz="3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646" y="953725"/>
            <a:ext cx="7140708" cy="55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HTTP Data </a:t>
            </a:r>
            <a:r>
              <a:rPr lang="ko-KR" altLang="en-US"/>
              <a:t>예 </a:t>
            </a:r>
            <a:r>
              <a:rPr lang="en-US" altLang="ko-KR"/>
              <a:t>(PC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Web Server)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4" y="946661"/>
            <a:ext cx="7470831" cy="54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HTTP Data </a:t>
            </a:r>
            <a:r>
              <a:rPr lang="ko-KR" altLang="en-US"/>
              <a:t>예 </a:t>
            </a:r>
            <a:r>
              <a:rPr lang="en-US" altLang="ko-KR"/>
              <a:t>(Web Server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PC)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953725"/>
            <a:ext cx="7506231" cy="552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9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HTTP Data (Chrome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Mongoose Web Server)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59" y="998729"/>
            <a:ext cx="7599313" cy="5445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360" y="1583795"/>
            <a:ext cx="24160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Server IP</a:t>
            </a:r>
          </a:p>
          <a:p>
            <a:r>
              <a:rPr lang="en-US" altLang="ko-KR">
                <a:latin typeface="+mn-ea"/>
                <a:ea typeface="+mn-ea"/>
              </a:rPr>
              <a:t>127.0.0.1 </a:t>
            </a:r>
            <a:r>
              <a:rPr lang="ko-KR" altLang="en-US">
                <a:latin typeface="+mn-ea"/>
                <a:ea typeface="+mn-ea"/>
              </a:rPr>
              <a:t>사용하면 됨</a:t>
            </a:r>
          </a:p>
        </p:txBody>
      </p:sp>
    </p:spTree>
    <p:extLst>
      <p:ext uri="{BB962C8B-B14F-4D97-AF65-F5344CB8AC3E}">
        <p14:creationId xmlns:p14="http://schemas.microsoft.com/office/powerpoint/2010/main" val="59031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Wireshark </a:t>
            </a:r>
            <a:r>
              <a:rPr lang="ko-KR" altLang="en-US"/>
              <a:t>분석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2148"/>
            <a:ext cx="7556630" cy="541502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4700845" y="4824155"/>
            <a:ext cx="2560430" cy="585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75" y="2708920"/>
            <a:ext cx="4267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본인 집 네트워크 구성도 확인 및 그리기</a:t>
            </a:r>
            <a:endParaRPr lang="en-US" altLang="ko-KR" dirty="0"/>
          </a:p>
          <a:p>
            <a:pPr lvl="1"/>
            <a:r>
              <a:rPr lang="ko-KR" altLang="en-US" dirty="0"/>
              <a:t>공유기 사용 환경 </a:t>
            </a:r>
            <a:r>
              <a:rPr lang="en-US" altLang="ko-KR" dirty="0"/>
              <a:t>1 ~ 4 </a:t>
            </a:r>
            <a:r>
              <a:rPr lang="ko-KR" altLang="en-US" dirty="0"/>
              <a:t>중 한가지 또는</a:t>
            </a:r>
            <a:endParaRPr lang="en-US" altLang="ko-KR" dirty="0"/>
          </a:p>
          <a:p>
            <a:pPr lvl="1"/>
            <a:r>
              <a:rPr lang="ko-KR" altLang="en-US" dirty="0"/>
              <a:t>새로운 네트워크 구성도 직접 완성할 것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본인 </a:t>
            </a:r>
            <a:r>
              <a:rPr lang="en-US" altLang="ko-KR" dirty="0"/>
              <a:t>PC IP</a:t>
            </a:r>
            <a:r>
              <a:rPr lang="ko-KR" altLang="en-US" dirty="0"/>
              <a:t>와 집 네트워크 라우터 확인후 수정할 것</a:t>
            </a:r>
            <a:endParaRPr lang="en-US" altLang="ko-KR" dirty="0"/>
          </a:p>
          <a:p>
            <a:r>
              <a:rPr lang="ko-KR" altLang="en-US" dirty="0"/>
              <a:t>본인 집에서 프로토콜 분석기 실습 </a:t>
            </a:r>
            <a:r>
              <a:rPr lang="en-US" altLang="ko-KR" dirty="0"/>
              <a:t>Capture</a:t>
            </a:r>
          </a:p>
          <a:p>
            <a:pPr lvl="1"/>
            <a:r>
              <a:rPr lang="en-US" altLang="ko-KR" dirty="0"/>
              <a:t>ARP Request/Reply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en-US" altLang="ko-KR" dirty="0"/>
              <a:t>IP Packet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en-US" altLang="ko-KR" dirty="0"/>
              <a:t>TCP Packet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en-US" altLang="ko-KR" dirty="0"/>
              <a:t>UDP/DNS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en-US" altLang="ko-KR" dirty="0"/>
              <a:t>HTTP Web Data </a:t>
            </a:r>
            <a:r>
              <a:rPr lang="ko-KR" altLang="en-US" dirty="0"/>
              <a:t>화면</a:t>
            </a:r>
            <a:endParaRPr lang="en-US" altLang="ko-KR" dirty="0"/>
          </a:p>
          <a:p>
            <a:r>
              <a:rPr lang="en-US" altLang="ko-KR" dirty="0"/>
              <a:t>Mongoose Web Server </a:t>
            </a:r>
            <a:r>
              <a:rPr lang="ko-KR" altLang="en-US" dirty="0"/>
              <a:t>설치하고 테스트 </a:t>
            </a:r>
            <a:endParaRPr lang="en-US" altLang="ko-KR" dirty="0"/>
          </a:p>
          <a:p>
            <a:pPr lvl="1"/>
            <a:r>
              <a:rPr lang="en-US" altLang="ko-KR" dirty="0"/>
              <a:t>HOME Page </a:t>
            </a:r>
            <a:r>
              <a:rPr lang="ko-KR" altLang="en-US" dirty="0"/>
              <a:t>데이터 교환 화면 </a:t>
            </a:r>
            <a:r>
              <a:rPr lang="en-US" altLang="ko-KR" dirty="0"/>
              <a:t>Capture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2</a:t>
            </a:r>
            <a:r>
              <a:rPr lang="ko-KR" altLang="en-US"/>
              <a:t>주 과제 제출 내용</a:t>
            </a:r>
          </a:p>
        </p:txBody>
      </p:sp>
    </p:spTree>
    <p:extLst>
      <p:ext uri="{BB962C8B-B14F-4D97-AF65-F5344CB8AC3E}">
        <p14:creationId xmlns:p14="http://schemas.microsoft.com/office/powerpoint/2010/main" val="2678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/>
              <a:t>1 – KT </a:t>
            </a:r>
            <a:r>
              <a:rPr lang="ko-KR" altLang="en-US"/>
              <a:t>인터넷 </a:t>
            </a:r>
            <a:r>
              <a:rPr lang="en-US" altLang="ko-KR"/>
              <a:t>1</a:t>
            </a:r>
            <a:r>
              <a:rPr lang="ko-KR" altLang="en-US"/>
              <a:t>회선만 사용</a:t>
            </a:r>
            <a:r>
              <a:rPr lang="en-US" altLang="ko-KR"/>
              <a:t>, IPTIME </a:t>
            </a:r>
            <a:r>
              <a:rPr lang="ko-KR" altLang="en-US"/>
              <a:t>공유기</a:t>
            </a:r>
            <a:endParaRPr lang="en-US" altLang="ko-KR"/>
          </a:p>
          <a:p>
            <a:pPr lvl="1"/>
            <a:r>
              <a:rPr lang="en-US" altLang="ko-KR"/>
              <a:t>IPTIME </a:t>
            </a:r>
            <a:r>
              <a:rPr lang="ko-KR" altLang="en-US"/>
              <a:t>공유기로 모두 유</a:t>
            </a:r>
            <a:r>
              <a:rPr lang="en-US" altLang="ko-KR"/>
              <a:t>/</a:t>
            </a:r>
            <a:r>
              <a:rPr lang="ko-KR" altLang="en-US"/>
              <a:t>무선 연결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65" name="타원 64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SKT 4G/5G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거실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377443" y="2980058"/>
              <a:ext cx="2414444" cy="1233737"/>
              <a:chOff x="7273249" y="2614877"/>
              <a:chExt cx="2414444" cy="1233737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38056" y="2934700"/>
                <a:ext cx="470421" cy="470421"/>
              </a:xfrm>
              <a:prstGeom prst="rect">
                <a:avLst/>
              </a:prstGeom>
            </p:spPr>
          </p:pic>
          <p:grpSp>
            <p:nvGrpSpPr>
              <p:cNvPr id="79" name="그룹 78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90" name="그림 89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91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273249" y="3479282"/>
                <a:ext cx="241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+mj-ea"/>
                    <a:ea typeface="+mj-ea"/>
                  </a:rPr>
                  <a:t>IP </a:t>
                </a:r>
                <a:r>
                  <a:rPr lang="ko-KR" altLang="en-US">
                    <a:latin typeface="+mj-ea"/>
                    <a:ea typeface="+mj-ea"/>
                  </a:rPr>
                  <a:t>주소 </a:t>
                </a:r>
                <a:r>
                  <a:rPr lang="en-US" altLang="ko-KR">
                    <a:latin typeface="+mj-ea"/>
                    <a:ea typeface="+mj-ea"/>
                  </a:rPr>
                  <a:t>= 192.168.0.2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 flipV="1">
              <a:off x="5678338" y="3658502"/>
              <a:ext cx="2178710" cy="13311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387601" y="5550236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IP </a:t>
              </a:r>
              <a:r>
                <a:rPr lang="ko-KR" altLang="en-US">
                  <a:latin typeface="+mj-ea"/>
                  <a:ea typeface="+mj-ea"/>
                </a:rPr>
                <a:t>주소 </a:t>
              </a:r>
              <a:r>
                <a:rPr lang="en-US" altLang="ko-KR">
                  <a:latin typeface="+mj-ea"/>
                  <a:ea typeface="+mj-ea"/>
                </a:rPr>
                <a:t>= 192.168.0.3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96" name="그림 95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98" name="모서리가 둥근 직사각형 97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9251" y="4049920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공유기 </a:t>
              </a:r>
              <a:r>
                <a:rPr lang="en-US" altLang="ko-KR">
                  <a:latin typeface="+mj-ea"/>
                  <a:ea typeface="+mj-ea"/>
                </a:rPr>
                <a:t>(192.168.0.1)</a:t>
              </a:r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5664465" y="3918571"/>
            <a:ext cx="2384093" cy="12828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555940" y="2388327"/>
            <a:ext cx="1279361" cy="1270176"/>
            <a:chOff x="5555940" y="2388327"/>
            <a:chExt cx="1279361" cy="1270176"/>
          </a:xfrm>
        </p:grpSpPr>
        <p:pic>
          <p:nvPicPr>
            <p:cNvPr id="47" name="그림 46" descr="Server Web Network -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48" name="Picture 20" descr="j0431566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연결선 17"/>
            <p:cNvCxnSpPr/>
            <p:nvPr/>
          </p:nvCxnSpPr>
          <p:spPr>
            <a:xfrm flipV="1">
              <a:off x="5555940" y="3074126"/>
              <a:ext cx="566186" cy="5843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그림 53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27" y="3503079"/>
            <a:ext cx="380703" cy="577065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3183263" y="3733427"/>
            <a:ext cx="1836624" cy="1508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8" name="잉크 167"/>
              <p14:cNvContentPartPr/>
              <p14:nvPr/>
            </p14:nvContentPartPr>
            <p14:xfrm>
              <a:off x="4702616" y="3804660"/>
              <a:ext cx="360" cy="360"/>
            </p14:xfrm>
          </p:contentPart>
        </mc:Choice>
        <mc:Fallback xmlns="">
          <p:pic>
            <p:nvPicPr>
              <p:cNvPr id="168" name="잉크 16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7336" y="1947420"/>
                <a:ext cx="591840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04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/>
              <a:t>2 – KT </a:t>
            </a:r>
            <a:r>
              <a:rPr lang="ko-KR" altLang="en-US"/>
              <a:t>인터넷</a:t>
            </a:r>
            <a:r>
              <a:rPr lang="en-US" altLang="ko-KR"/>
              <a:t>, IPTV </a:t>
            </a:r>
            <a:r>
              <a:rPr lang="ko-KR" altLang="en-US"/>
              <a:t>사용</a:t>
            </a:r>
            <a:r>
              <a:rPr lang="en-US" altLang="ko-KR"/>
              <a:t>, IPTIME </a:t>
            </a:r>
            <a:r>
              <a:rPr lang="ko-KR" altLang="en-US"/>
              <a:t>공유기 사용</a:t>
            </a:r>
            <a:endParaRPr lang="en-US" altLang="ko-KR"/>
          </a:p>
          <a:p>
            <a:pPr lvl="1"/>
            <a:r>
              <a:rPr lang="en-US" altLang="ko-KR"/>
              <a:t>IPTIME </a:t>
            </a:r>
            <a:r>
              <a:rPr lang="ko-KR" altLang="en-US"/>
              <a:t>공유기로 모두 유</a:t>
            </a:r>
            <a:r>
              <a:rPr lang="en-US" altLang="ko-KR"/>
              <a:t>/</a:t>
            </a:r>
            <a:r>
              <a:rPr lang="ko-KR" altLang="en-US"/>
              <a:t>무선 연결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65" name="타원 64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SKT</a:t>
              </a: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611" y="3304973"/>
              <a:ext cx="941613" cy="941613"/>
            </a:xfrm>
            <a:prstGeom prst="rect">
              <a:avLst/>
            </a:prstGeom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9" name="직선 연결선 68"/>
            <p:cNvCxnSpPr>
              <a:stCxn id="65" idx="6"/>
              <a:endCxn id="66" idx="1"/>
            </p:cNvCxnSpPr>
            <p:nvPr/>
          </p:nvCxnSpPr>
          <p:spPr>
            <a:xfrm flipV="1">
              <a:off x="3128826" y="3775780"/>
              <a:ext cx="103778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7095" y="4132748"/>
              <a:ext cx="956582" cy="867409"/>
            </a:xfrm>
            <a:prstGeom prst="rect">
              <a:avLst/>
            </a:prstGeom>
          </p:spPr>
        </p:pic>
        <p:cxnSp>
          <p:nvCxnSpPr>
            <p:cNvPr id="71" name="직선 연결선 70"/>
            <p:cNvCxnSpPr/>
            <p:nvPr/>
          </p:nvCxnSpPr>
          <p:spPr>
            <a:xfrm>
              <a:off x="4637417" y="3865588"/>
              <a:ext cx="269641" cy="771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12699" y="3221074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KT </a:t>
              </a:r>
              <a:r>
                <a:rPr lang="ko-KR" altLang="en-US">
                  <a:latin typeface="+mj-ea"/>
                  <a:ea typeface="+mj-ea"/>
                </a:rPr>
                <a:t>설치허브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거실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377443" y="2980058"/>
              <a:ext cx="2610010" cy="1233737"/>
              <a:chOff x="7273249" y="2614877"/>
              <a:chExt cx="2610010" cy="1233737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8056" y="2934700"/>
                <a:ext cx="470421" cy="470421"/>
              </a:xfrm>
              <a:prstGeom prst="rect">
                <a:avLst/>
              </a:prstGeom>
            </p:spPr>
          </p:pic>
          <p:grpSp>
            <p:nvGrpSpPr>
              <p:cNvPr id="79" name="그룹 78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90" name="그림 89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91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273249" y="3479282"/>
                <a:ext cx="2610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+mj-ea"/>
                    <a:ea typeface="+mj-ea"/>
                  </a:rPr>
                  <a:t>IP </a:t>
                </a:r>
                <a:r>
                  <a:rPr lang="ko-KR" altLang="en-US">
                    <a:latin typeface="+mj-ea"/>
                    <a:ea typeface="+mj-ea"/>
                  </a:rPr>
                  <a:t>주소 </a:t>
                </a:r>
                <a:r>
                  <a:rPr lang="en-US" altLang="ko-KR">
                    <a:latin typeface="+mj-ea"/>
                    <a:ea typeface="+mj-ea"/>
                  </a:rPr>
                  <a:t>= 192.168.0.xxx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 flipV="1">
              <a:off x="5506207" y="3658499"/>
              <a:ext cx="2350841" cy="94151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968896" y="2991781"/>
              <a:ext cx="54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n-ea"/>
                  <a:ea typeface="+mn-ea"/>
                </a:rPr>
                <a:t>IPTV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5069329" y="2391228"/>
              <a:ext cx="1208157" cy="1443315"/>
              <a:chOff x="5040210" y="2166203"/>
              <a:chExt cx="1208157" cy="1443315"/>
            </a:xfrm>
          </p:grpSpPr>
          <p:pic>
            <p:nvPicPr>
              <p:cNvPr id="86" name="그림 85" descr="olleh tv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049" y="2996050"/>
                <a:ext cx="899318" cy="613468"/>
              </a:xfrm>
              <a:prstGeom prst="rect">
                <a:avLst/>
              </a:prstGeom>
            </p:spPr>
          </p:pic>
          <p:cxnSp>
            <p:nvCxnSpPr>
              <p:cNvPr id="87" name="직선 연결선 86"/>
              <p:cNvCxnSpPr/>
              <p:nvPr/>
            </p:nvCxnSpPr>
            <p:spPr>
              <a:xfrm flipV="1">
                <a:off x="5040210" y="3314734"/>
                <a:ext cx="398064" cy="1187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8" name="그림 87" descr="&lt;strong&gt;LG&lt;/strong&gt; LCD &lt;strong&gt;TV&lt;/strong&gt; (LH50_brown) | &lt;strong&gt;LG&lt;/strong&gt;전자 | Flickr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86" y="2166203"/>
                <a:ext cx="922020" cy="678009"/>
              </a:xfrm>
              <a:prstGeom prst="rect">
                <a:avLst/>
              </a:prstGeom>
            </p:spPr>
          </p:pic>
          <p:cxnSp>
            <p:nvCxnSpPr>
              <p:cNvPr id="89" name="직선 연결선 88"/>
              <p:cNvCxnSpPr/>
              <p:nvPr/>
            </p:nvCxnSpPr>
            <p:spPr>
              <a:xfrm flipV="1">
                <a:off x="5695296" y="2785345"/>
                <a:ext cx="0" cy="2806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7387601" y="5550236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IP </a:t>
              </a:r>
              <a:r>
                <a:rPr lang="ko-KR" altLang="en-US">
                  <a:latin typeface="+mj-ea"/>
                  <a:ea typeface="+mj-ea"/>
                </a:rPr>
                <a:t>주소 </a:t>
              </a:r>
              <a:r>
                <a:rPr lang="en-US" altLang="ko-KR">
                  <a:latin typeface="+mj-ea"/>
                  <a:ea typeface="+mj-ea"/>
                </a:rPr>
                <a:t>= 192.168.0.xxx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96" name="그림 95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98" name="모서리가 둥근 직사각형 97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61905" y="4958632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공유기 </a:t>
              </a:r>
              <a:r>
                <a:rPr lang="en-US" altLang="ko-KR">
                  <a:latin typeface="+mj-ea"/>
                  <a:ea typeface="+mj-ea"/>
                </a:rPr>
                <a:t>(192.168.0.1)</a:t>
              </a:r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5600945" y="4779150"/>
            <a:ext cx="2447613" cy="42224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56486" y="433311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IP=14.38.xxx.xxx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105" name="그림 104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106" name="직선 연결선 105"/>
          <p:cNvCxnSpPr>
            <a:endCxn id="105" idx="0"/>
          </p:cNvCxnSpPr>
          <p:nvPr/>
        </p:nvCxnSpPr>
        <p:spPr>
          <a:xfrm>
            <a:off x="5378168" y="4863840"/>
            <a:ext cx="1132992" cy="5788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4910502" y="4876511"/>
            <a:ext cx="775360" cy="1439839"/>
            <a:chOff x="6059941" y="1825838"/>
            <a:chExt cx="775360" cy="1439839"/>
          </a:xfrm>
        </p:grpSpPr>
        <p:pic>
          <p:nvPicPr>
            <p:cNvPr id="109" name="그림 108" descr="Server Web Network - Free vector graphic on Pixabay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110" name="Picture 20" descr="j0431566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1" name="직선 연결선 110"/>
            <p:cNvCxnSpPr/>
            <p:nvPr/>
          </p:nvCxnSpPr>
          <p:spPr>
            <a:xfrm flipH="1">
              <a:off x="6339749" y="1825838"/>
              <a:ext cx="73095" cy="592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/>
              <a:t>3 – KT </a:t>
            </a:r>
            <a:r>
              <a:rPr lang="ko-KR" altLang="en-US"/>
              <a:t>인터넷</a:t>
            </a:r>
            <a:r>
              <a:rPr lang="en-US" altLang="ko-KR"/>
              <a:t>, IPTV </a:t>
            </a:r>
            <a:r>
              <a:rPr lang="ko-KR" altLang="en-US"/>
              <a:t>사용</a:t>
            </a:r>
            <a:r>
              <a:rPr lang="en-US" altLang="ko-KR"/>
              <a:t>, IPTIME </a:t>
            </a:r>
            <a:r>
              <a:rPr lang="ko-KR" altLang="en-US"/>
              <a:t>공유기 사용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3300"/>
                </a:solidFill>
              </a:rPr>
              <a:t>PC</a:t>
            </a:r>
            <a:r>
              <a:rPr lang="ko-KR" altLang="en-US">
                <a:solidFill>
                  <a:srgbClr val="FF3300"/>
                </a:solidFill>
              </a:rPr>
              <a:t>는 유선 </a:t>
            </a:r>
            <a:r>
              <a:rPr lang="en-US" altLang="ko-KR">
                <a:solidFill>
                  <a:srgbClr val="FF3300"/>
                </a:solidFill>
              </a:rPr>
              <a:t>KT </a:t>
            </a:r>
            <a:r>
              <a:rPr lang="ko-KR" altLang="en-US">
                <a:solidFill>
                  <a:srgbClr val="FF3300"/>
                </a:solidFill>
              </a:rPr>
              <a:t>연결</a:t>
            </a:r>
            <a:r>
              <a:rPr lang="en-US" altLang="ko-KR"/>
              <a:t>, IPTIME </a:t>
            </a:r>
            <a:r>
              <a:rPr lang="ko-KR" altLang="en-US"/>
              <a:t>공유기에 유</a:t>
            </a:r>
            <a:r>
              <a:rPr lang="en-US" altLang="ko-KR"/>
              <a:t>/</a:t>
            </a:r>
            <a:r>
              <a:rPr lang="ko-KR" altLang="en-US"/>
              <a:t>무선으로 </a:t>
            </a:r>
            <a:r>
              <a:rPr lang="en-US" altLang="ko-KR"/>
              <a:t>PC, </a:t>
            </a:r>
            <a:r>
              <a:rPr lang="ko-KR" altLang="en-US"/>
              <a:t>노트북</a:t>
            </a:r>
            <a:r>
              <a:rPr lang="en-US" altLang="ko-KR"/>
              <a:t>, </a:t>
            </a:r>
            <a:r>
              <a:rPr lang="ko-KR" altLang="en-US"/>
              <a:t>스마트폰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123" name="타원 122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SKT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611" y="3304973"/>
              <a:ext cx="941613" cy="941613"/>
            </a:xfrm>
            <a:prstGeom prst="rect">
              <a:avLst/>
            </a:prstGeom>
          </p:spPr>
        </p:pic>
        <p:sp>
          <p:nvSpPr>
            <p:cNvPr id="125" name="모서리가 둥근 직사각형 124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127" name="직선 연결선 126"/>
            <p:cNvCxnSpPr>
              <a:stCxn id="123" idx="6"/>
              <a:endCxn id="124" idx="1"/>
            </p:cNvCxnSpPr>
            <p:nvPr/>
          </p:nvCxnSpPr>
          <p:spPr>
            <a:xfrm flipV="1">
              <a:off x="3128826" y="3775780"/>
              <a:ext cx="103778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7095" y="4132748"/>
              <a:ext cx="956582" cy="867409"/>
            </a:xfrm>
            <a:prstGeom prst="rect">
              <a:avLst/>
            </a:prstGeom>
          </p:spPr>
        </p:pic>
        <p:cxnSp>
          <p:nvCxnSpPr>
            <p:cNvPr id="129" name="직선 연결선 128"/>
            <p:cNvCxnSpPr/>
            <p:nvPr/>
          </p:nvCxnSpPr>
          <p:spPr>
            <a:xfrm>
              <a:off x="4637417" y="3865588"/>
              <a:ext cx="269641" cy="771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912699" y="3221074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KT </a:t>
              </a:r>
              <a:r>
                <a:rPr lang="ko-KR" altLang="en-US">
                  <a:latin typeface="+mj-ea"/>
                  <a:ea typeface="+mj-ea"/>
                </a:rPr>
                <a:t>설치허브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거실</a:t>
              </a: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7377443" y="2980058"/>
              <a:ext cx="2552302" cy="1233737"/>
              <a:chOff x="7273249" y="2614877"/>
              <a:chExt cx="2552302" cy="1233737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149" name="그림 148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150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48" name="TextBox 147"/>
              <p:cNvSpPr txBox="1"/>
              <p:nvPr/>
            </p:nvSpPr>
            <p:spPr>
              <a:xfrm>
                <a:off x="7273249" y="3479282"/>
                <a:ext cx="2552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+mj-ea"/>
                    <a:ea typeface="+mj-ea"/>
                  </a:rPr>
                  <a:t>IP </a:t>
                </a:r>
                <a:r>
                  <a:rPr lang="ko-KR" altLang="en-US">
                    <a:latin typeface="+mj-ea"/>
                    <a:ea typeface="+mj-ea"/>
                  </a:rPr>
                  <a:t>주소 </a:t>
                </a:r>
                <a:r>
                  <a:rPr lang="en-US" altLang="ko-KR">
                    <a:latin typeface="+mj-ea"/>
                    <a:ea typeface="+mj-ea"/>
                  </a:rPr>
                  <a:t>= 14.38.xxx.xxx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5968896" y="2991781"/>
              <a:ext cx="54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n-ea"/>
                  <a:ea typeface="+mn-ea"/>
                </a:rPr>
                <a:t>IPTV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5069329" y="2391228"/>
              <a:ext cx="1208157" cy="1443315"/>
              <a:chOff x="5040210" y="2166203"/>
              <a:chExt cx="1208157" cy="1443315"/>
            </a:xfrm>
          </p:grpSpPr>
          <p:pic>
            <p:nvPicPr>
              <p:cNvPr id="142" name="그림 141" descr="olleh tv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049" y="2996050"/>
                <a:ext cx="899318" cy="613468"/>
              </a:xfrm>
              <a:prstGeom prst="rect">
                <a:avLst/>
              </a:prstGeom>
            </p:spPr>
          </p:pic>
          <p:cxnSp>
            <p:nvCxnSpPr>
              <p:cNvPr id="143" name="직선 연결선 142"/>
              <p:cNvCxnSpPr/>
              <p:nvPr/>
            </p:nvCxnSpPr>
            <p:spPr>
              <a:xfrm flipV="1">
                <a:off x="5040210" y="3314734"/>
                <a:ext cx="398064" cy="1187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4" name="그림 143" descr="&lt;strong&gt;LG&lt;/strong&gt; LCD &lt;strong&gt;TV&lt;/strong&gt; (LH50_brown) | &lt;strong&gt;LG&lt;/strong&gt;전자 | Flickr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86" y="2166203"/>
                <a:ext cx="922020" cy="678009"/>
              </a:xfrm>
              <a:prstGeom prst="rect">
                <a:avLst/>
              </a:prstGeom>
            </p:spPr>
          </p:pic>
          <p:cxnSp>
            <p:nvCxnSpPr>
              <p:cNvPr id="145" name="직선 연결선 144"/>
              <p:cNvCxnSpPr/>
              <p:nvPr/>
            </p:nvCxnSpPr>
            <p:spPr>
              <a:xfrm flipV="1">
                <a:off x="5695296" y="2785345"/>
                <a:ext cx="0" cy="2806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7387601" y="5550236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IP </a:t>
              </a:r>
              <a:r>
                <a:rPr lang="ko-KR" altLang="en-US">
                  <a:latin typeface="+mj-ea"/>
                  <a:ea typeface="+mj-ea"/>
                </a:rPr>
                <a:t>주소 </a:t>
              </a:r>
              <a:r>
                <a:rPr lang="en-US" altLang="ko-KR">
                  <a:latin typeface="+mj-ea"/>
                  <a:ea typeface="+mj-ea"/>
                </a:rPr>
                <a:t>= 192.168.0.xxx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139" name="그림 138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140" name="모서리가 둥근 직사각형 139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152" name="꺾인 연결선 151"/>
          <p:cNvCxnSpPr/>
          <p:nvPr/>
        </p:nvCxnSpPr>
        <p:spPr>
          <a:xfrm flipV="1">
            <a:off x="4925870" y="3519010"/>
            <a:ext cx="3195355" cy="36004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5600945" y="4779150"/>
            <a:ext cx="2447613" cy="42224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456486" y="433311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IP=14.38.xxx.xxx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160" name="그림 159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161" name="직선 연결선 160"/>
          <p:cNvCxnSpPr>
            <a:endCxn id="160" idx="0"/>
          </p:cNvCxnSpPr>
          <p:nvPr/>
        </p:nvCxnSpPr>
        <p:spPr>
          <a:xfrm>
            <a:off x="5467393" y="4799056"/>
            <a:ext cx="1043767" cy="64362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4910502" y="4876511"/>
            <a:ext cx="775360" cy="1439839"/>
            <a:chOff x="6059941" y="1825838"/>
            <a:chExt cx="775360" cy="1439839"/>
          </a:xfrm>
        </p:grpSpPr>
        <p:pic>
          <p:nvPicPr>
            <p:cNvPr id="165" name="그림 164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166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7" name="직선 연결선 166"/>
            <p:cNvCxnSpPr/>
            <p:nvPr/>
          </p:nvCxnSpPr>
          <p:spPr>
            <a:xfrm flipH="1">
              <a:off x="6339749" y="1825838"/>
              <a:ext cx="73095" cy="592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/>
          <p:cNvSpPr txBox="1"/>
          <p:nvPr/>
        </p:nvSpPr>
        <p:spPr>
          <a:xfrm>
            <a:off x="3461905" y="495863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공유기 </a:t>
            </a:r>
            <a:r>
              <a:rPr lang="en-US" altLang="ko-KR">
                <a:latin typeface="+mj-ea"/>
                <a:ea typeface="+mj-ea"/>
              </a:rPr>
              <a:t>(192.168.0.1)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398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763" y="3188078"/>
            <a:ext cx="470421" cy="470421"/>
          </a:xfrm>
          <a:prstGeom prst="rect">
            <a:avLst/>
          </a:prstGeom>
          <a:noFill/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/>
              <a:t>4 – KT </a:t>
            </a:r>
            <a:r>
              <a:rPr lang="ko-KR" altLang="en-US"/>
              <a:t>인터넷</a:t>
            </a:r>
            <a:r>
              <a:rPr lang="en-US" altLang="ko-KR"/>
              <a:t>, IPTV </a:t>
            </a:r>
            <a:r>
              <a:rPr lang="ko-KR" altLang="en-US"/>
              <a:t>사용</a:t>
            </a:r>
            <a:r>
              <a:rPr lang="en-US" altLang="ko-KR"/>
              <a:t>, KT </a:t>
            </a:r>
            <a:r>
              <a:rPr lang="ko-KR" altLang="en-US"/>
              <a:t>공유기 사용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3300"/>
                </a:solidFill>
              </a:rPr>
              <a:t>KT </a:t>
            </a:r>
            <a:r>
              <a:rPr lang="ko-KR" altLang="en-US">
                <a:solidFill>
                  <a:srgbClr val="FF3300"/>
                </a:solidFill>
              </a:rPr>
              <a:t>공유기</a:t>
            </a:r>
            <a:r>
              <a:rPr lang="ko-KR" altLang="en-US"/>
              <a:t>에 </a:t>
            </a:r>
            <a:r>
              <a:rPr lang="en-US" altLang="ko-KR"/>
              <a:t>PC</a:t>
            </a:r>
            <a:r>
              <a:rPr lang="ko-KR" altLang="en-US"/>
              <a:t>는 유</a:t>
            </a:r>
            <a:r>
              <a:rPr lang="en-US" altLang="ko-KR"/>
              <a:t>/</a:t>
            </a:r>
            <a:r>
              <a:rPr lang="ko-KR" altLang="en-US"/>
              <a:t>무선 연결</a:t>
            </a:r>
            <a:r>
              <a:rPr lang="en-US" altLang="ko-KR"/>
              <a:t>, </a:t>
            </a:r>
            <a:r>
              <a:rPr lang="ko-KR" altLang="en-US"/>
              <a:t>노트북</a:t>
            </a:r>
            <a:r>
              <a:rPr lang="en-US" altLang="ko-KR"/>
              <a:t>, </a:t>
            </a:r>
            <a:r>
              <a:rPr lang="ko-KR" altLang="en-US"/>
              <a:t>스마트폰은 무선 연결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TCP/IP </a:t>
            </a:r>
            <a:r>
              <a:rPr lang="ko-KR" altLang="en-US"/>
              <a:t>본인 집 환경 확인 </a:t>
            </a:r>
            <a:r>
              <a:rPr lang="ko-KR" altLang="en-US" dirty="0"/>
              <a:t>이해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41" name="타원 40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SKT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6611" y="3304973"/>
              <a:ext cx="941613" cy="941613"/>
            </a:xfrm>
            <a:prstGeom prst="rect">
              <a:avLst/>
            </a:prstGeom>
          </p:spPr>
        </p:pic>
        <p:sp>
          <p:nvSpPr>
            <p:cNvPr id="43" name="모서리가 둥근 직사각형 42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/>
            <p:cNvCxnSpPr>
              <a:stCxn id="41" idx="6"/>
              <a:endCxn id="42" idx="1"/>
            </p:cNvCxnSpPr>
            <p:nvPr/>
          </p:nvCxnSpPr>
          <p:spPr>
            <a:xfrm flipV="1">
              <a:off x="3128826" y="3775780"/>
              <a:ext cx="103778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37417" y="3865588"/>
              <a:ext cx="269641" cy="771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12699" y="3221074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KT </a:t>
              </a:r>
              <a:r>
                <a:rPr lang="ko-KR" altLang="en-US">
                  <a:latin typeface="+mj-ea"/>
                  <a:ea typeface="+mj-ea"/>
                </a:rPr>
                <a:t>설치허브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거실</a:t>
              </a: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919114" y="2980058"/>
              <a:ext cx="2872773" cy="1233737"/>
              <a:chOff x="6814920" y="2614877"/>
              <a:chExt cx="2872773" cy="1233737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68" name="그림 67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69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7" name="TextBox 66"/>
              <p:cNvSpPr txBox="1"/>
              <p:nvPr/>
            </p:nvSpPr>
            <p:spPr>
              <a:xfrm>
                <a:off x="7273249" y="3479282"/>
                <a:ext cx="241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+mj-ea"/>
                    <a:ea typeface="+mj-ea"/>
                  </a:rPr>
                  <a:t>IP </a:t>
                </a:r>
                <a:r>
                  <a:rPr lang="ko-KR" altLang="en-US">
                    <a:latin typeface="+mj-ea"/>
                    <a:ea typeface="+mj-ea"/>
                  </a:rPr>
                  <a:t>주소 </a:t>
                </a:r>
                <a:r>
                  <a:rPr lang="en-US" altLang="ko-KR">
                    <a:latin typeface="+mj-ea"/>
                    <a:ea typeface="+mj-ea"/>
                  </a:rPr>
                  <a:t>= 172.30.1.33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14920" y="2886154"/>
                <a:ext cx="1000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+mj-ea"/>
                    <a:ea typeface="+mj-ea"/>
                  </a:rPr>
                  <a:t>172.19.1.1</a:t>
                </a:r>
                <a:endParaRPr lang="ko-KR" altLang="en-US" sz="1400">
                  <a:latin typeface="+mj-ea"/>
                  <a:ea typeface="+mj-ea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968896" y="2991781"/>
              <a:ext cx="54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n-ea"/>
                  <a:ea typeface="+mn-ea"/>
                </a:rPr>
                <a:t>IPTV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069329" y="2391228"/>
              <a:ext cx="1208157" cy="1443315"/>
              <a:chOff x="5040210" y="2166203"/>
              <a:chExt cx="1208157" cy="1443315"/>
            </a:xfrm>
          </p:grpSpPr>
          <p:pic>
            <p:nvPicPr>
              <p:cNvPr id="61" name="그림 60" descr="olleh tv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049" y="2996050"/>
                <a:ext cx="899318" cy="613468"/>
              </a:xfrm>
              <a:prstGeom prst="rect">
                <a:avLst/>
              </a:prstGeom>
            </p:spPr>
          </p:pic>
          <p:cxnSp>
            <p:nvCxnSpPr>
              <p:cNvPr id="62" name="직선 연결선 61"/>
              <p:cNvCxnSpPr/>
              <p:nvPr/>
            </p:nvCxnSpPr>
            <p:spPr>
              <a:xfrm flipV="1">
                <a:off x="5040210" y="3314734"/>
                <a:ext cx="398064" cy="1187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그림 62" descr="&lt;strong&gt;LG&lt;/strong&gt; LCD &lt;strong&gt;TV&lt;/strong&gt; (LH50_brown) | &lt;strong&gt;LG&lt;/strong&gt;전자 | Flickr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86" y="2166203"/>
                <a:ext cx="922020" cy="678009"/>
              </a:xfrm>
              <a:prstGeom prst="rect">
                <a:avLst/>
              </a:prstGeom>
            </p:spPr>
          </p:pic>
          <p:cxnSp>
            <p:nvCxnSpPr>
              <p:cNvPr id="64" name="직선 연결선 63"/>
              <p:cNvCxnSpPr/>
              <p:nvPr/>
            </p:nvCxnSpPr>
            <p:spPr>
              <a:xfrm flipV="1">
                <a:off x="5695296" y="2785345"/>
                <a:ext cx="0" cy="2806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7387601" y="5550236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IP </a:t>
              </a:r>
              <a:r>
                <a:rPr lang="ko-KR" altLang="en-US">
                  <a:latin typeface="+mj-ea"/>
                  <a:ea typeface="+mj-ea"/>
                </a:rPr>
                <a:t>주소 </a:t>
              </a:r>
              <a:r>
                <a:rPr lang="en-US" altLang="ko-KR">
                  <a:latin typeface="+mj-ea"/>
                  <a:ea typeface="+mj-ea"/>
                </a:rPr>
                <a:t>= 172.30.1.30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58" name="그림 57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59" name="모서리가 둥근 직사각형 58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5477691" y="4753732"/>
            <a:ext cx="2570867" cy="44765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56486" y="433311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IP=14.38.xxx.xxx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76" name="그림 75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77" name="직선 연결선 76"/>
          <p:cNvCxnSpPr>
            <a:endCxn id="76" idx="0"/>
          </p:cNvCxnSpPr>
          <p:nvPr/>
        </p:nvCxnSpPr>
        <p:spPr>
          <a:xfrm>
            <a:off x="5477691" y="4863840"/>
            <a:ext cx="1033469" cy="5788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4910502" y="4876511"/>
            <a:ext cx="775360" cy="1439839"/>
            <a:chOff x="6059941" y="1825838"/>
            <a:chExt cx="775360" cy="1439839"/>
          </a:xfrm>
        </p:grpSpPr>
        <p:pic>
          <p:nvPicPr>
            <p:cNvPr id="85" name="그림 84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86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7" name="직선 연결선 86"/>
            <p:cNvCxnSpPr/>
            <p:nvPr/>
          </p:nvCxnSpPr>
          <p:spPr>
            <a:xfrm flipH="1">
              <a:off x="6339749" y="1825838"/>
              <a:ext cx="73095" cy="592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3461905" y="4958632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KT </a:t>
            </a:r>
            <a:r>
              <a:rPr lang="ko-KR" altLang="en-US">
                <a:latin typeface="+mj-ea"/>
                <a:ea typeface="+mj-ea"/>
              </a:rPr>
              <a:t>공유기 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en-US" altLang="ko-KR">
                <a:solidFill>
                  <a:srgbClr val="FF3300"/>
                </a:solidFill>
                <a:latin typeface="+mj-ea"/>
                <a:ea typeface="+mj-ea"/>
              </a:rPr>
              <a:t>172.30.1.254</a:t>
            </a:r>
            <a:r>
              <a:rPr lang="en-US" altLang="ko-KR">
                <a:latin typeface="+mj-ea"/>
                <a:ea typeface="+mj-ea"/>
              </a:rPr>
              <a:t>)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3443" l="26182" r="83273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4705" y="4022541"/>
            <a:ext cx="1500409" cy="998454"/>
          </a:xfrm>
          <a:prstGeom prst="rect">
            <a:avLst/>
          </a:prstGeom>
        </p:spPr>
      </p:pic>
      <p:cxnSp>
        <p:nvCxnSpPr>
          <p:cNvPr id="73" name="직선 연결선 72"/>
          <p:cNvCxnSpPr/>
          <p:nvPr/>
        </p:nvCxnSpPr>
        <p:spPr>
          <a:xfrm flipV="1">
            <a:off x="5458908" y="3539759"/>
            <a:ext cx="2411594" cy="92762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5486400" y="3657600"/>
            <a:ext cx="2899954" cy="931817"/>
          </a:xfrm>
          <a:custGeom>
            <a:avLst/>
            <a:gdLst>
              <a:gd name="connsiteX0" fmla="*/ 0 w 2899954"/>
              <a:gd name="connsiteY0" fmla="*/ 931817 h 931817"/>
              <a:gd name="connsiteX1" fmla="*/ 2899954 w 2899954"/>
              <a:gd name="connsiteY1" fmla="*/ 661851 h 931817"/>
              <a:gd name="connsiteX2" fmla="*/ 2899954 w 2899954"/>
              <a:gd name="connsiteY2" fmla="*/ 0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9954" h="931817">
                <a:moveTo>
                  <a:pt x="0" y="931817"/>
                </a:moveTo>
                <a:lnTo>
                  <a:pt x="2899954" y="661851"/>
                </a:lnTo>
                <a:lnTo>
                  <a:pt x="2899954" y="0"/>
                </a:lnTo>
              </a:path>
            </a:pathLst>
          </a:custGeom>
          <a:noFill/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9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74385" y="4961245"/>
            <a:ext cx="660419" cy="969119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9311058" y="4692381"/>
            <a:ext cx="1" cy="342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11631"/>
          </a:xfrm>
        </p:spPr>
        <p:txBody>
          <a:bodyPr/>
          <a:lstStyle/>
          <a:p>
            <a:r>
              <a:rPr lang="en-US" altLang="ko-KR"/>
              <a:t>1 ~ 4 </a:t>
            </a:r>
            <a:r>
              <a:rPr lang="ko-KR" altLang="en-US"/>
              <a:t>경우가 아니라면 직접 작성할 것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866" y="1812122"/>
            <a:ext cx="1239880" cy="1035115"/>
            <a:chOff x="2727204" y="3107822"/>
            <a:chExt cx="1722417" cy="1437962"/>
          </a:xfrm>
        </p:grpSpPr>
        <p:pic>
          <p:nvPicPr>
            <p:cNvPr id="5" name="그림 4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204" y="3111429"/>
              <a:ext cx="832092" cy="1170130"/>
            </a:xfrm>
            <a:prstGeom prst="rect">
              <a:avLst/>
            </a:prstGeom>
          </p:spPr>
        </p:pic>
        <p:pic>
          <p:nvPicPr>
            <p:cNvPr id="6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481" y="3107822"/>
              <a:ext cx="1426140" cy="143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729043" y="1728312"/>
            <a:ext cx="903579" cy="116612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446150" y="1313764"/>
            <a:ext cx="3825425" cy="2368595"/>
            <a:chOff x="1836705" y="2847686"/>
            <a:chExt cx="3887819" cy="2335871"/>
          </a:xfrm>
        </p:grpSpPr>
        <p:pic>
          <p:nvPicPr>
            <p:cNvPr id="11" name="그림 10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703" y="3701571"/>
              <a:ext cx="354669" cy="26083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1836705" y="2847686"/>
              <a:ext cx="3887819" cy="2335871"/>
              <a:chOff x="2284381" y="3507285"/>
              <a:chExt cx="2211420" cy="127426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0" name="잉크 19"/>
                  <p14:cNvContentPartPr/>
                  <p14:nvPr/>
                </p14:nvContentPartPr>
                <p14:xfrm>
                  <a:off x="2284381" y="3507285"/>
                  <a:ext cx="2211420" cy="1274265"/>
                </p14:xfrm>
              </p:contentPart>
            </mc:Choice>
            <mc:Fallback xmlns="">
              <p:pic>
                <p:nvPicPr>
                  <p:cNvPr id="26" name="잉크 25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277618" y="3500805"/>
                    <a:ext cx="2224946" cy="128722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1" name="TextBox 20"/>
              <p:cNvSpPr txBox="1"/>
              <p:nvPr/>
            </p:nvSpPr>
            <p:spPr>
              <a:xfrm>
                <a:off x="2798459" y="3667798"/>
                <a:ext cx="738743" cy="19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solidFill>
                      <a:srgbClr val="FF0000"/>
                    </a:solidFill>
                    <a:latin typeface="+mj-ea"/>
                    <a:ea typeface="+mj-ea"/>
                  </a:rPr>
                  <a:t>ISP </a:t>
                </a:r>
                <a:r>
                  <a:rPr lang="ko-KR" altLang="en-US">
                    <a:solidFill>
                      <a:srgbClr val="FF0000"/>
                    </a:solidFill>
                    <a:latin typeface="+mj-ea"/>
                    <a:ea typeface="+mj-ea"/>
                  </a:rPr>
                  <a:t>회사명</a:t>
                </a:r>
              </a:p>
            </p:txBody>
          </p:sp>
        </p:grpSp>
        <p:pic>
          <p:nvPicPr>
            <p:cNvPr id="13" name="그림 12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25" y="3701571"/>
              <a:ext cx="354669" cy="260830"/>
            </a:xfrm>
            <a:prstGeom prst="rect">
              <a:avLst/>
            </a:prstGeom>
          </p:spPr>
        </p:pic>
        <p:pic>
          <p:nvPicPr>
            <p:cNvPr id="14" name="그림 13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374" y="3701571"/>
              <a:ext cx="354669" cy="260830"/>
            </a:xfrm>
            <a:prstGeom prst="rect">
              <a:avLst/>
            </a:prstGeom>
          </p:spPr>
        </p:pic>
        <p:pic>
          <p:nvPicPr>
            <p:cNvPr id="15" name="그림 14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558" y="4329672"/>
              <a:ext cx="354669" cy="260830"/>
            </a:xfrm>
            <a:prstGeom prst="rect">
              <a:avLst/>
            </a:prstGeom>
          </p:spPr>
        </p:pic>
        <p:cxnSp>
          <p:nvCxnSpPr>
            <p:cNvPr id="16" name="직선 연결선 15"/>
            <p:cNvCxnSpPr>
              <a:stCxn id="11" idx="3"/>
              <a:endCxn id="13" idx="1"/>
            </p:cNvCxnSpPr>
            <p:nvPr/>
          </p:nvCxnSpPr>
          <p:spPr>
            <a:xfrm>
              <a:off x="3255372" y="3831986"/>
              <a:ext cx="5308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3"/>
              <a:endCxn id="14" idx="1"/>
            </p:cNvCxnSpPr>
            <p:nvPr/>
          </p:nvCxnSpPr>
          <p:spPr>
            <a:xfrm>
              <a:off x="4140894" y="3831986"/>
              <a:ext cx="6144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2"/>
              <a:endCxn id="15" idx="0"/>
            </p:cNvCxnSpPr>
            <p:nvPr/>
          </p:nvCxnSpPr>
          <p:spPr>
            <a:xfrm flipH="1">
              <a:off x="3718893" y="3962401"/>
              <a:ext cx="244667" cy="367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2"/>
              <a:endCxn id="15" idx="1"/>
            </p:cNvCxnSpPr>
            <p:nvPr/>
          </p:nvCxnSpPr>
          <p:spPr>
            <a:xfrm>
              <a:off x="3078038" y="3962401"/>
              <a:ext cx="463520" cy="4976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모서리가 둥근 직사각형 21"/>
          <p:cNvSpPr/>
          <p:nvPr/>
        </p:nvSpPr>
        <p:spPr>
          <a:xfrm>
            <a:off x="8436259" y="3792088"/>
            <a:ext cx="2925325" cy="2157191"/>
          </a:xfrm>
          <a:prstGeom prst="round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3" name="그림 22" descr="Free vector graphic: Router, Logo, Symbols, Switch - Free Image on Pixabay - 248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42" y="3939559"/>
            <a:ext cx="374833" cy="275658"/>
          </a:xfrm>
          <a:prstGeom prst="rect">
            <a:avLst/>
          </a:prstGeom>
        </p:spPr>
      </p:pic>
      <p:pic>
        <p:nvPicPr>
          <p:cNvPr id="24" name="그림 23" descr="Free vector graphic: Router, Logo, Symbols, Switch - Free Image on Pixabay - 248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02" y="4423648"/>
            <a:ext cx="374833" cy="275658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9" idx="1"/>
            <a:endCxn id="11" idx="1"/>
          </p:cNvCxnSpPr>
          <p:nvPr/>
        </p:nvCxnSpPr>
        <p:spPr>
          <a:xfrm>
            <a:off x="6632622" y="2311377"/>
            <a:ext cx="1860450" cy="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2"/>
            <a:endCxn id="23" idx="0"/>
          </p:cNvCxnSpPr>
          <p:nvPr/>
        </p:nvCxnSpPr>
        <p:spPr>
          <a:xfrm>
            <a:off x="9298132" y="3080996"/>
            <a:ext cx="12927" cy="8585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3" idx="2"/>
            <a:endCxn id="24" idx="0"/>
          </p:cNvCxnSpPr>
          <p:nvPr/>
        </p:nvCxnSpPr>
        <p:spPr>
          <a:xfrm>
            <a:off x="9311059" y="4215217"/>
            <a:ext cx="960" cy="208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59595" y="519078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  <a:hlinkClick r:id="rId15"/>
              </a:rPr>
              <a:t>www.hansung.ac.kr</a:t>
            </a:r>
            <a:endParaRPr lang="en-US" altLang="ko-KR" sz="1400">
              <a:latin typeface="+mn-ea"/>
              <a:ea typeface="+mn-ea"/>
            </a:endParaRPr>
          </a:p>
          <a:p>
            <a:r>
              <a:rPr lang="en-US" altLang="ko-KR" sz="1400">
                <a:latin typeface="+mn-ea"/>
                <a:ea typeface="+mn-ea"/>
              </a:rPr>
              <a:t>220.66.102.11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628" y="273798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059995" y="506004"/>
            <a:ext cx="660419" cy="96911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724946" y="35257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DNS </a:t>
            </a:r>
            <a:r>
              <a:rPr lang="ko-KR" altLang="en-US" sz="1400">
                <a:latin typeface="+mn-ea"/>
                <a:ea typeface="+mn-ea"/>
              </a:rPr>
              <a:t>서버</a:t>
            </a:r>
            <a:endParaRPr lang="en-US" altLang="ko-KR" sz="1400">
              <a:latin typeface="+mn-ea"/>
              <a:ea typeface="+mn-ea"/>
            </a:endParaRPr>
          </a:p>
        </p:txBody>
      </p:sp>
      <p:cxnSp>
        <p:nvCxnSpPr>
          <p:cNvPr id="79" name="직선 연결선 78"/>
          <p:cNvCxnSpPr>
            <a:endCxn id="13" idx="0"/>
          </p:cNvCxnSpPr>
          <p:nvPr/>
        </p:nvCxnSpPr>
        <p:spPr>
          <a:xfrm flipH="1">
            <a:off x="9538872" y="1408113"/>
            <a:ext cx="697588" cy="771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796417" y="3989735"/>
            <a:ext cx="129394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hansung.ac.kr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86" name="그림 85" descr="Laptop | Free Stock Photo | Illustration of a laptop computer | # 171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70" y="3574329"/>
            <a:ext cx="928723" cy="860862"/>
          </a:xfrm>
          <a:prstGeom prst="rect">
            <a:avLst/>
          </a:prstGeom>
        </p:spPr>
      </p:pic>
      <p:pic>
        <p:nvPicPr>
          <p:cNvPr id="87" name="그림 86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11" y="4162083"/>
            <a:ext cx="380703" cy="57706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0447" y="1768447"/>
            <a:ext cx="956582" cy="867409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1386795" y="2311376"/>
            <a:ext cx="21889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9" idx="3"/>
          </p:cNvCxnSpPr>
          <p:nvPr/>
        </p:nvCxnSpPr>
        <p:spPr>
          <a:xfrm>
            <a:off x="4115780" y="2311377"/>
            <a:ext cx="1613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2329601" y="2553276"/>
            <a:ext cx="1338376" cy="108157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87" idx="0"/>
          </p:cNvCxnSpPr>
          <p:nvPr/>
        </p:nvCxnSpPr>
        <p:spPr>
          <a:xfrm flipH="1">
            <a:off x="3397863" y="2576419"/>
            <a:ext cx="404600" cy="158566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0162" y="238781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50447" y="2355605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64496" y="634838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67977" y="431943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05327" y="443519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995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ARP Request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0" y="953725"/>
            <a:ext cx="8132033" cy="55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ARP Reply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0" y="953725"/>
            <a:ext cx="8125178" cy="55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17866</TotalTime>
  <Words>453</Words>
  <Application>Microsoft Office PowerPoint</Application>
  <PresentationFormat>와이드스크린</PresentationFormat>
  <Paragraphs>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네트워크프로그래밍-2주 과제 제출용</vt:lpstr>
      <vt:lpstr>2주 과제 제출 내용</vt:lpstr>
      <vt:lpstr>본인 집 환경 확인</vt:lpstr>
      <vt:lpstr>본인 집 환경 확인</vt:lpstr>
      <vt:lpstr>본인 집 환경 확인</vt:lpstr>
      <vt:lpstr>TCP/IP 본인 집 환경 확인 이해</vt:lpstr>
      <vt:lpstr>본인 집 환경 확인</vt:lpstr>
      <vt:lpstr>ARP Request</vt:lpstr>
      <vt:lpstr>ARP Reply</vt:lpstr>
      <vt:lpstr>IP Packet 예 (172.30.1.33 &lt;-&gt; 220.66.102.11)</vt:lpstr>
      <vt:lpstr>TCP Packet 예 (172.30.1.3:7796 &lt;-&gt; 220.66.102.11:80)</vt:lpstr>
      <vt:lpstr>DNS Query (www.hansung.ac.kr ? )</vt:lpstr>
      <vt:lpstr>DNS Response (www.hansung.ac.kr = 220.66.102.11)</vt:lpstr>
      <vt:lpstr>HTTP Data 예 (PC  Web Server)</vt:lpstr>
      <vt:lpstr>HTTP Data 예 (Web Server  PC)</vt:lpstr>
      <vt:lpstr>HTTP Data (Chrome  Mongoose Web Server)</vt:lpstr>
      <vt:lpstr>Wireshark 분석 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Sean</cp:lastModifiedBy>
  <cp:revision>306</cp:revision>
  <dcterms:created xsi:type="dcterms:W3CDTF">2004-02-19T02:52:38Z</dcterms:created>
  <dcterms:modified xsi:type="dcterms:W3CDTF">2022-09-01T07:13:32Z</dcterms:modified>
</cp:coreProperties>
</file>