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717273"/>
    <a:srgbClr val="5FB4E6"/>
    <a:srgbClr val="0047BB"/>
    <a:srgbClr val="0033FF"/>
    <a:srgbClr val="103F74"/>
    <a:srgbClr val="B5D3F5"/>
    <a:srgbClr val="A7265C"/>
    <a:srgbClr val="A8A9AD"/>
    <a:srgbClr val="0C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79EC-4D36-4FC1-B81D-BB24D797C14C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D81F-11B7-458F-B8DB-3F84825B0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rgbClr val="0C2E86"/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rgbClr val="034EA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5FB4E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717273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51" y="24382"/>
            <a:ext cx="1605111" cy="14177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-26988"/>
            <a:ext cx="7793037" cy="11430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00113" y="1700213"/>
            <a:ext cx="77724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F326-F59D-46A2-B304-BE06EFE68B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3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 dirty="0">
              <a:effectLst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583E1-AAAD-4D84-ACC2-1A3ABC7DACB5}" type="datetimeFigureOut">
              <a:rPr lang="ko-KR" altLang="en-US" smtClean="0"/>
              <a:pPr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rgbClr val="0C2E86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665" y="4221088"/>
            <a:ext cx="430887" cy="259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ko-KR" sz="1600" baseline="0" dirty="0" smtClean="0">
                <a:ln>
                  <a:noFill/>
                </a:ln>
                <a:solidFill>
                  <a:srgbClr val="103F74"/>
                </a:solidFill>
                <a:effectLst>
                  <a:glow rad="12700">
                    <a:srgbClr val="A7265C">
                      <a:alpha val="25000"/>
                    </a:srgbClr>
                  </a:glow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+mn-ea"/>
              </a:rPr>
              <a:t>Virtual Reality</a:t>
            </a:r>
            <a:endParaRPr lang="ko-KR" altLang="en-US" sz="1600" baseline="0" dirty="0">
              <a:ln>
                <a:noFill/>
              </a:ln>
              <a:solidFill>
                <a:srgbClr val="103F74"/>
              </a:solidFill>
              <a:effectLst>
                <a:glow rad="12700">
                  <a:srgbClr val="A7265C">
                    <a:alpha val="25000"/>
                  </a:srgbClr>
                </a:glow>
                <a:reflection blurRad="6350" stA="55000" endA="300" endPos="45500" dir="5400000" sy="-100000" algn="bl" rotWithShape="0"/>
              </a:effectLst>
              <a:latin typeface="Broadway" pitchFamily="82" charset="0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15" y="6049325"/>
            <a:ext cx="1729110" cy="684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sx="42000" sy="4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ko-KR" sz="2000" dirty="0" smtClean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endParaRPr lang="en-US" altLang="ko-KR" sz="2000" dirty="0" smtClean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r>
              <a:rPr lang="en-US" altLang="ko-KR" sz="2000" b="1" dirty="0" smtClean="0">
                <a:effectLst>
                  <a:reflection blurRad="6350" stA="55000" endA="300" endPos="45500" dir="5400000" sy="-100000" algn="bl" rotWithShape="0"/>
                </a:effectLst>
                <a:latin typeface="+mn-ea"/>
              </a:rPr>
              <a:t>Jin-Mo Kim</a:t>
            </a:r>
          </a:p>
          <a:p>
            <a:r>
              <a:rPr lang="en-US" altLang="ko-KR" sz="1600" i="1" dirty="0" smtClean="0">
                <a:effectLst>
                  <a:reflection blurRad="6350" stA="55000" endA="300" endPos="45500" dir="5400000" sy="-100000" algn="bl" rotWithShape="0"/>
                </a:effectLst>
              </a:rPr>
              <a:t>jinmo.kim@hansung.ac.kr</a:t>
            </a:r>
            <a:endParaRPr lang="ko-KR" altLang="en-US" sz="1600" i="1" dirty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to Unity3D</a:t>
            </a:r>
            <a:b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(Chapter 2)</a:t>
            </a:r>
            <a:endParaRPr lang="ko-KR" altLang="en-US" sz="2400" b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Interface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0" dirty="0" smtClean="0"/>
              <a:t>화면 구성</a:t>
            </a:r>
            <a:endParaRPr lang="en-US" altLang="ko-KR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1" y="1869656"/>
            <a:ext cx="8674753" cy="46988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3751" y="2371964"/>
            <a:ext cx="4103080" cy="2032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2363088"/>
            <a:ext cx="1345221" cy="41168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696" y="405501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Scene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696" y="614661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Game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3751" y="4531759"/>
            <a:ext cx="4103080" cy="19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52391" y="2363088"/>
            <a:ext cx="1195756" cy="41168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83317" y="2363088"/>
            <a:ext cx="1934306" cy="41168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44008" y="4941168"/>
            <a:ext cx="100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Hierarchy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6896" y="4941168"/>
            <a:ext cx="78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Project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0247" y="4941168"/>
            <a:ext cx="98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Inspector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4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Interface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Scene </a:t>
            </a:r>
            <a:r>
              <a:rPr lang="ko-KR" altLang="en-US" b="0" dirty="0" err="1" smtClean="0"/>
              <a:t>뷰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en-US" altLang="ko-KR" b="0" dirty="0" smtClean="0"/>
              <a:t>3D </a:t>
            </a:r>
            <a:r>
              <a:rPr lang="ko-KR" altLang="en-US" b="0" dirty="0" smtClean="0"/>
              <a:t>공간 전체를 의미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현재 </a:t>
            </a:r>
            <a:r>
              <a:rPr lang="ko-KR" altLang="en-US" b="0" dirty="0" err="1" smtClean="0"/>
              <a:t>씬의</a:t>
            </a:r>
            <a:r>
              <a:rPr lang="ko-KR" altLang="en-US" b="0" dirty="0" smtClean="0"/>
              <a:t> 상태를 시각적으로 확인하기 위한 화면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endParaRPr lang="en-US" altLang="ko-KR" b="0" dirty="0" smtClean="0"/>
          </a:p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Game </a:t>
            </a:r>
            <a:r>
              <a:rPr lang="ko-KR" altLang="en-US" b="0" dirty="0" err="1" smtClean="0"/>
              <a:t>뷰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게임화면을 </a:t>
            </a:r>
            <a:r>
              <a:rPr lang="ko-KR" altLang="en-US" b="0" dirty="0" err="1" smtClean="0"/>
              <a:t>프리뷰하기</a:t>
            </a:r>
            <a:r>
              <a:rPr lang="ko-KR" altLang="en-US" b="0" dirty="0" smtClean="0"/>
              <a:t> 위한 화면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편집 중인 오브젝트가 실제 게임화면에서 어떻게 보이는지 확인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endParaRPr lang="en-US" altLang="ko-KR" b="0" dirty="0"/>
          </a:p>
          <a:p>
            <a:pPr fontAlgn="auto">
              <a:spcAft>
                <a:spcPts val="0"/>
              </a:spcAft>
            </a:pPr>
            <a:r>
              <a:rPr lang="en-US" altLang="ko-KR" b="0" dirty="0" err="1" smtClean="0"/>
              <a:t>Hierachy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뷰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씬 중에 배치된 오브젝트를 </a:t>
            </a:r>
            <a:r>
              <a:rPr lang="ko-KR" altLang="en-US" b="0" dirty="0" err="1" smtClean="0"/>
              <a:t>트리상에</a:t>
            </a:r>
            <a:r>
              <a:rPr lang="ko-KR" altLang="en-US" b="0" dirty="0" smtClean="0"/>
              <a:t> 표시하는 화면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오브젝트의 계층 구조가 어떻게 구축되어 있는지 확인</a:t>
            </a:r>
            <a:endParaRPr lang="en-US" altLang="ko-KR" b="0" dirty="0" smtClean="0"/>
          </a:p>
          <a:p>
            <a:pPr fontAlgn="auto">
              <a:spcAft>
                <a:spcPts val="0"/>
              </a:spcAft>
            </a:pP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9652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Interface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5149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Project </a:t>
            </a:r>
            <a:r>
              <a:rPr lang="ko-KR" altLang="en-US" b="0" dirty="0" err="1" smtClean="0"/>
              <a:t>뷰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프로젝트에 포함된 데이터 파일을 </a:t>
            </a:r>
            <a:r>
              <a:rPr lang="ko-KR" altLang="en-US" b="0" dirty="0" err="1" smtClean="0"/>
              <a:t>트리상에</a:t>
            </a:r>
            <a:r>
              <a:rPr lang="ko-KR" altLang="en-US" b="0" dirty="0" smtClean="0"/>
              <a:t> 표시하는 화면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개별 파일에 대해 편집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복사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이동의 조작 가능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프로젝트에 추가한 파일은 이 </a:t>
            </a:r>
            <a:r>
              <a:rPr lang="ko-KR" altLang="en-US" b="0" dirty="0" err="1" smtClean="0"/>
              <a:t>뷰를</a:t>
            </a:r>
            <a:r>
              <a:rPr lang="ko-KR" altLang="en-US" b="0" dirty="0" smtClean="0"/>
              <a:t> 통해 조작하는 것인 안전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endParaRPr lang="en-US" altLang="ko-KR" b="0" dirty="0"/>
          </a:p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Inspector </a:t>
            </a:r>
            <a:r>
              <a:rPr lang="ko-KR" altLang="en-US" b="0" dirty="0" err="1" smtClean="0"/>
              <a:t>뷰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오브젝트나 파일의 내용을 표시하는 화면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en-US" altLang="ko-KR" b="0" dirty="0" smtClean="0"/>
              <a:t>Scene, </a:t>
            </a:r>
            <a:r>
              <a:rPr lang="en-US" altLang="ko-KR" b="0" dirty="0" err="1" smtClean="0"/>
              <a:t>Hierachy</a:t>
            </a:r>
            <a:r>
              <a:rPr lang="en-US" altLang="ko-KR" b="0" dirty="0" smtClean="0"/>
              <a:t>, Project </a:t>
            </a:r>
            <a:r>
              <a:rPr lang="ko-KR" altLang="en-US" b="0" dirty="0" err="1" smtClean="0"/>
              <a:t>뷰</a:t>
            </a:r>
            <a:r>
              <a:rPr lang="ko-KR" altLang="en-US" b="0" dirty="0" smtClean="0"/>
              <a:t> 등에서 </a:t>
            </a:r>
            <a:r>
              <a:rPr lang="ko-KR" altLang="en-US" b="0" dirty="0" err="1" smtClean="0"/>
              <a:t>오브젝나</a:t>
            </a:r>
            <a:r>
              <a:rPr lang="ko-KR" altLang="en-US" b="0" dirty="0" smtClean="0"/>
              <a:t> 파일을 선택하면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선택한 파일의 내용이 </a:t>
            </a:r>
            <a:r>
              <a:rPr lang="en-US" altLang="ko-KR" b="0" dirty="0" smtClean="0"/>
              <a:t>Inspector </a:t>
            </a:r>
            <a:r>
              <a:rPr lang="ko-KR" altLang="en-US" b="0" dirty="0" err="1" smtClean="0"/>
              <a:t>뷰에</a:t>
            </a:r>
            <a:r>
              <a:rPr lang="ko-KR" altLang="en-US" b="0" dirty="0" smtClean="0"/>
              <a:t> 표시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endParaRPr lang="en-US" altLang="ko-KR" b="0" dirty="0"/>
          </a:p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Tool </a:t>
            </a:r>
            <a:r>
              <a:rPr lang="ko-KR" altLang="en-US" b="0" dirty="0" smtClean="0"/>
              <a:t>바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오브젝트나 게임을 조작하기 위한 툴</a:t>
            </a:r>
            <a:endParaRPr lang="en-US" altLang="ko-KR" b="0" dirty="0" smtClean="0"/>
          </a:p>
          <a:p>
            <a:pPr fontAlgn="auto">
              <a:spcAft>
                <a:spcPts val="0"/>
              </a:spcAft>
            </a:pPr>
            <a:r>
              <a:rPr lang="ko-KR" altLang="en-US" b="0" dirty="0" smtClean="0"/>
              <a:t>상태 바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최근 에러나 경고 메시지가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행만 표시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에러나 경고 메시지의 전체 내용은 </a:t>
            </a:r>
            <a:r>
              <a:rPr lang="en-US" altLang="ko-KR" b="0" dirty="0" smtClean="0"/>
              <a:t>Console </a:t>
            </a:r>
            <a:r>
              <a:rPr lang="ko-KR" altLang="en-US" b="0" dirty="0" err="1" smtClean="0"/>
              <a:t>뷰로</a:t>
            </a:r>
            <a:r>
              <a:rPr lang="ko-KR" altLang="en-US" b="0" dirty="0" smtClean="0"/>
              <a:t> 확인 가능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0488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err="1" smtClean="0"/>
              <a:t>GameObject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5149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Camera – </a:t>
            </a:r>
            <a:r>
              <a:rPr lang="ko-KR" altLang="en-US" b="0" dirty="0" smtClean="0"/>
              <a:t>가상 공간을 촬영하여 장면을 생성하는 주체</a:t>
            </a:r>
            <a:endParaRPr lang="en-US" altLang="ko-KR" b="0" dirty="0" smtClean="0"/>
          </a:p>
          <a:p>
            <a:pPr fontAlgn="auto">
              <a:spcAft>
                <a:spcPts val="0"/>
              </a:spcAft>
            </a:pPr>
            <a:r>
              <a:rPr lang="en-US" altLang="ko-KR" dirty="0" smtClean="0"/>
              <a:t>3D Object – Unity3D</a:t>
            </a:r>
            <a:r>
              <a:rPr lang="ko-KR" altLang="en-US" dirty="0" smtClean="0"/>
              <a:t>에서 제공하는 다양한 기본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Empty Object</a:t>
            </a:r>
            <a:r>
              <a:rPr lang="ko-KR" altLang="en-US" dirty="0" smtClean="0"/>
              <a:t>를 이용한 그룹과 계층 구조 설정</a:t>
            </a:r>
            <a:endParaRPr lang="en-US" altLang="ko-KR" dirty="0" smtClean="0"/>
          </a:p>
          <a:p>
            <a:r>
              <a:rPr lang="en-US" altLang="ko-KR" dirty="0" smtClean="0"/>
              <a:t>Light – </a:t>
            </a:r>
            <a:r>
              <a:rPr lang="ko-KR" altLang="en-US" dirty="0" smtClean="0"/>
              <a:t>물체의 색과 분위기를 연출하는 주체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16268"/>
            <a:ext cx="6735326" cy="295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0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Component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5149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Texture &amp; Material</a:t>
            </a:r>
          </a:p>
          <a:p>
            <a:pPr lvl="1"/>
            <a:r>
              <a:rPr lang="ko-KR" altLang="en-US" dirty="0" smtClean="0"/>
              <a:t>물체가 가지는 질감 및 </a:t>
            </a:r>
            <a:r>
              <a:rPr lang="ko-KR" altLang="en-US" dirty="0" err="1" smtClean="0"/>
              <a:t>텍스쳐</a:t>
            </a:r>
            <a:endParaRPr lang="en-US" altLang="ko-KR" dirty="0" smtClean="0"/>
          </a:p>
          <a:p>
            <a:r>
              <a:rPr lang="en-US" altLang="ko-KR" dirty="0" smtClean="0"/>
              <a:t>Physics : </a:t>
            </a:r>
            <a:r>
              <a:rPr lang="ko-KR" altLang="en-US" dirty="0" smtClean="0"/>
              <a:t>물리적 속성을 적용하여 물체의 사실적 움직임을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Collider : </a:t>
            </a:r>
            <a:r>
              <a:rPr lang="ko-KR" altLang="en-US" dirty="0" smtClean="0"/>
              <a:t>물체들 사이의 충돌을 감지하는 속성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Rigidbody</a:t>
            </a:r>
            <a:r>
              <a:rPr lang="en-US" altLang="ko-KR" b="0" dirty="0" smtClean="0"/>
              <a:t> : </a:t>
            </a:r>
            <a:r>
              <a:rPr lang="ko-KR" altLang="en-US" dirty="0" smtClean="0"/>
              <a:t>물리기반의 움직임을 담당하는 속성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54855"/>
            <a:ext cx="3153000" cy="232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11" y="4254855"/>
            <a:ext cx="3153001" cy="232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" y="3269764"/>
            <a:ext cx="3467090" cy="22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Script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5149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err="1" smtClean="0"/>
              <a:t>Javascript</a:t>
            </a:r>
            <a:r>
              <a:rPr lang="en-US" altLang="ko-KR" b="0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지원 중단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Project </a:t>
            </a:r>
            <a:r>
              <a:rPr lang="en-US" altLang="ko-KR" dirty="0" smtClean="0">
                <a:sym typeface="Wingdings" panose="05000000000000000000" pitchFamily="2" charset="2"/>
              </a:rPr>
              <a:t> Create  </a:t>
            </a:r>
            <a:r>
              <a:rPr lang="en-US" altLang="ko-KR" dirty="0" err="1" smtClean="0">
                <a:sym typeface="Wingdings" panose="05000000000000000000" pitchFamily="2" charset="2"/>
              </a:rPr>
              <a:t>Javascript</a:t>
            </a:r>
            <a:endParaRPr lang="en-US" altLang="ko-KR" b="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26048"/>
            <a:ext cx="6048672" cy="42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50" y="332656"/>
            <a:ext cx="28751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2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Script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5149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C# Script</a:t>
            </a:r>
          </a:p>
          <a:p>
            <a:pPr lvl="1"/>
            <a:r>
              <a:rPr lang="en-US" altLang="ko-KR" dirty="0" smtClean="0"/>
              <a:t>Project </a:t>
            </a:r>
            <a:r>
              <a:rPr lang="en-US" altLang="ko-KR" dirty="0" smtClean="0">
                <a:sym typeface="Wingdings" panose="05000000000000000000" pitchFamily="2" charset="2"/>
              </a:rPr>
              <a:t> Create  C# Script</a:t>
            </a:r>
            <a:endParaRPr lang="en-US" altLang="ko-KR" b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276301"/>
            <a:ext cx="6219825" cy="440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4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Script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514955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/>
              <a:t>Sample Code</a:t>
            </a:r>
          </a:p>
          <a:p>
            <a:pPr lvl="1"/>
            <a:r>
              <a:rPr lang="ko-KR" altLang="en-US" dirty="0" smtClean="0"/>
              <a:t>아래 스크립트를 </a:t>
            </a:r>
            <a:r>
              <a:rPr lang="en-US" altLang="ko-KR" dirty="0" smtClean="0"/>
              <a:t>Main Camera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Drag &amp; Drop</a:t>
            </a:r>
            <a:r>
              <a:rPr lang="ko-KR" altLang="en-US" dirty="0" smtClean="0"/>
              <a:t>으로 등록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2204864"/>
            <a:ext cx="63367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using </a:t>
            </a:r>
            <a:r>
              <a:rPr lang="en-US" altLang="ko-KR" sz="1600" dirty="0" err="1">
                <a:latin typeface="+mn-ea"/>
              </a:rPr>
              <a:t>UnityEngine</a:t>
            </a:r>
            <a:r>
              <a:rPr lang="en-US" altLang="ko-KR" sz="1600" dirty="0">
                <a:latin typeface="+mn-ea"/>
              </a:rPr>
              <a:t>;</a:t>
            </a:r>
          </a:p>
          <a:p>
            <a:r>
              <a:rPr lang="en-US" altLang="ko-KR" sz="1600" dirty="0">
                <a:latin typeface="+mn-ea"/>
              </a:rPr>
              <a:t>using </a:t>
            </a:r>
            <a:r>
              <a:rPr lang="en-US" altLang="ko-KR" sz="1600" dirty="0" err="1">
                <a:latin typeface="+mn-ea"/>
              </a:rPr>
              <a:t>System.Collections</a:t>
            </a:r>
            <a:r>
              <a:rPr lang="en-US" altLang="ko-KR" sz="1600" dirty="0">
                <a:latin typeface="+mn-ea"/>
              </a:rPr>
              <a:t>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public class </a:t>
            </a:r>
            <a:r>
              <a:rPr lang="en-US" altLang="ko-KR" sz="1600" dirty="0" err="1">
                <a:latin typeface="+mn-ea"/>
              </a:rPr>
              <a:t>cshScript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 err="1">
                <a:latin typeface="+mn-ea"/>
              </a:rPr>
              <a:t>MonoBehaviour</a:t>
            </a:r>
            <a:r>
              <a:rPr lang="en-US" altLang="ko-KR" sz="1600" dirty="0">
                <a:latin typeface="+mn-ea"/>
              </a:rPr>
              <a:t> {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x = 10;</a:t>
            </a:r>
          </a:p>
          <a:p>
            <a:r>
              <a:rPr lang="en-US" altLang="ko-KR" sz="1600" dirty="0">
                <a:latin typeface="+mn-ea"/>
              </a:rPr>
              <a:t>	// Use this for initialization</a:t>
            </a:r>
          </a:p>
          <a:p>
            <a:r>
              <a:rPr lang="en-US" altLang="ko-KR" sz="1600" dirty="0">
                <a:latin typeface="+mn-ea"/>
              </a:rPr>
              <a:t>	void Start () {</a:t>
            </a:r>
          </a:p>
          <a:p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x = x + 10;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		print (x);</a:t>
            </a:r>
          </a:p>
          <a:p>
            <a:r>
              <a:rPr lang="en-US" altLang="ko-KR" sz="1600" dirty="0">
                <a:latin typeface="+mn-ea"/>
              </a:rPr>
              <a:t>	}</a:t>
            </a:r>
          </a:p>
          <a:p>
            <a:r>
              <a:rPr lang="en-US" altLang="ko-KR" sz="1600" dirty="0">
                <a:latin typeface="+mn-ea"/>
              </a:rPr>
              <a:t>	</a:t>
            </a:r>
          </a:p>
          <a:p>
            <a:r>
              <a:rPr lang="en-US" altLang="ko-KR" sz="1600" dirty="0">
                <a:latin typeface="+mn-ea"/>
              </a:rPr>
              <a:t>	// Update is called once per frame</a:t>
            </a:r>
          </a:p>
          <a:p>
            <a:r>
              <a:rPr lang="en-US" altLang="ko-KR" sz="1600" dirty="0">
                <a:latin typeface="+mn-ea"/>
              </a:rPr>
              <a:t>	void Update () {</a:t>
            </a:r>
          </a:p>
          <a:p>
            <a:r>
              <a:rPr lang="en-US" altLang="ko-KR" sz="1600" dirty="0">
                <a:latin typeface="+mn-ea"/>
              </a:rPr>
              <a:t>	</a:t>
            </a:r>
          </a:p>
          <a:p>
            <a:r>
              <a:rPr lang="en-US" altLang="ko-KR" sz="1600" dirty="0">
                <a:latin typeface="+mn-ea"/>
              </a:rPr>
              <a:t>	}</a:t>
            </a:r>
          </a:p>
          <a:p>
            <a:r>
              <a:rPr lang="en-US" altLang="ko-KR" sz="1600" dirty="0">
                <a:latin typeface="+mn-ea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29164"/>
            <a:ext cx="4032448" cy="196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8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Unity3D</a:t>
            </a:r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게임 개발 툴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게임을 개발하기 위한 기술을 모아둔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게임 엔진</a:t>
            </a:r>
            <a:r>
              <a:rPr lang="en-US" altLang="ko-KR" b="0" dirty="0" smtClean="0"/>
              <a:t>’ + </a:t>
            </a:r>
            <a:r>
              <a:rPr lang="ko-KR" altLang="en-US" b="0" dirty="0" smtClean="0"/>
              <a:t>게임 내의 </a:t>
            </a:r>
            <a:r>
              <a:rPr lang="ko-KR" altLang="en-US" b="0" dirty="0" err="1" smtClean="0"/>
              <a:t>콘텐츠를</a:t>
            </a:r>
            <a:r>
              <a:rPr lang="ko-KR" altLang="en-US" b="0" dirty="0" smtClean="0"/>
              <a:t> 편집하기 위한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에디터</a:t>
            </a:r>
            <a:r>
              <a:rPr lang="en-US" altLang="ko-KR" b="0" dirty="0" smtClean="0"/>
              <a:t>’</a:t>
            </a:r>
          </a:p>
          <a:p>
            <a:pPr lvl="1" fontAlgn="auto">
              <a:spcAft>
                <a:spcPts val="0"/>
              </a:spcAft>
            </a:pP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에디터 </a:t>
            </a:r>
            <a:r>
              <a:rPr lang="ko-KR" altLang="en-US" b="0" dirty="0" err="1" smtClean="0"/>
              <a:t>통합형</a:t>
            </a:r>
            <a:r>
              <a:rPr lang="ko-KR" altLang="en-US" b="0" dirty="0" smtClean="0"/>
              <a:t> 게임 엔진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endParaRPr lang="en-US" altLang="ko-KR" b="0" dirty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사용하기 쉬운 프로그래밍 언어</a:t>
            </a:r>
            <a:endParaRPr lang="en-US" altLang="ko-KR" b="0" dirty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복잡한 동작을 표현하는 물리 엔진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풍부한 표현 능력을 가진 그래픽 엔진 등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endParaRPr lang="en-US" altLang="ko-KR" b="0" dirty="0"/>
          </a:p>
          <a:p>
            <a:pPr lvl="1" fontAlgn="auto">
              <a:spcAft>
                <a:spcPts val="0"/>
              </a:spcAft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549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b="0" dirty="0" smtClean="0"/>
              <a:t>3D </a:t>
            </a:r>
            <a:r>
              <a:rPr lang="ko-KR" altLang="en-US" b="0" dirty="0" smtClean="0"/>
              <a:t>에디터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게임 내의 </a:t>
            </a:r>
            <a:r>
              <a:rPr lang="en-US" altLang="ko-KR" b="0" dirty="0" smtClean="0"/>
              <a:t>3D </a:t>
            </a:r>
            <a:r>
              <a:rPr lang="ko-KR" altLang="en-US" b="0" dirty="0" err="1" smtClean="0"/>
              <a:t>콘텐츠를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인터랙티브하게</a:t>
            </a:r>
            <a:r>
              <a:rPr lang="ko-KR" altLang="en-US" b="0" dirty="0" smtClean="0"/>
              <a:t> 구축할 수 있는 기능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err="1" smtClean="0"/>
              <a:t>콘텐츠</a:t>
            </a:r>
            <a:r>
              <a:rPr lang="ko-KR" altLang="en-US" b="0" dirty="0" smtClean="0"/>
              <a:t> 동작은 </a:t>
            </a:r>
            <a:r>
              <a:rPr lang="en-US" altLang="ko-KR" b="0" dirty="0" smtClean="0"/>
              <a:t>java script </a:t>
            </a:r>
            <a:r>
              <a:rPr lang="ko-KR" altLang="en-US" b="0" dirty="0" smtClean="0"/>
              <a:t>또는 </a:t>
            </a:r>
            <a:r>
              <a:rPr lang="en-US" altLang="ko-KR" b="0" dirty="0" smtClean="0"/>
              <a:t>C#</a:t>
            </a:r>
            <a:r>
              <a:rPr lang="ko-KR" altLang="en-US" b="0" dirty="0" smtClean="0"/>
              <a:t>으로 구현</a:t>
            </a:r>
            <a:endParaRPr lang="en-US" altLang="ko-KR" b="0" dirty="0" smtClean="0"/>
          </a:p>
          <a:p>
            <a:pPr lvl="2"/>
            <a:r>
              <a:rPr lang="en-US" altLang="ko-KR" dirty="0" smtClean="0"/>
              <a:t>Version 2018.2 </a:t>
            </a:r>
            <a:r>
              <a:rPr lang="ko-KR" altLang="en-US" dirty="0" smtClean="0"/>
              <a:t>이후 부터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중심으로만 지원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에디터 </a:t>
            </a:r>
            <a:r>
              <a:rPr lang="en-US" altLang="ko-KR" b="0" dirty="0" smtClean="0"/>
              <a:t>Game </a:t>
            </a:r>
            <a:r>
              <a:rPr lang="ko-KR" altLang="en-US" b="0" dirty="0" smtClean="0"/>
              <a:t>뷰를 이용해 바로 확인 가능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5318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0" dirty="0" smtClean="0"/>
              <a:t>게임 엔진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에디터에서 </a:t>
            </a:r>
            <a:r>
              <a:rPr lang="ko-KR" altLang="en-US" b="0" dirty="0" err="1" smtClean="0"/>
              <a:t>빌드된</a:t>
            </a:r>
            <a:r>
              <a:rPr lang="ko-KR" altLang="en-US" b="0" dirty="0" smtClean="0"/>
              <a:t> 게임은 일반적인 애플리케이션처럼 배포돼 실행 가능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윈도우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맥 </a:t>
            </a:r>
            <a:r>
              <a:rPr lang="en-US" altLang="ko-KR" b="0" dirty="0" smtClean="0"/>
              <a:t>OS, </a:t>
            </a:r>
            <a:r>
              <a:rPr lang="ko-KR" altLang="en-US" b="0" dirty="0" smtClean="0"/>
              <a:t>웹 기반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iOS</a:t>
            </a:r>
            <a:r>
              <a:rPr lang="en-US" altLang="ko-KR" b="0" dirty="0" smtClean="0"/>
              <a:t>/</a:t>
            </a:r>
            <a:r>
              <a:rPr lang="ko-KR" altLang="en-US" b="0" dirty="0" err="1" smtClean="0"/>
              <a:t>안드로이드용</a:t>
            </a:r>
            <a:r>
              <a:rPr lang="ko-KR" altLang="en-US" b="0" dirty="0" smtClean="0"/>
              <a:t> 게임 제작 가능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err="1" smtClean="0"/>
              <a:t>스페셜</a:t>
            </a:r>
            <a:r>
              <a:rPr lang="ko-KR" altLang="en-US" b="0" dirty="0" smtClean="0"/>
              <a:t> 라이선스 계약을 통해 </a:t>
            </a:r>
            <a:r>
              <a:rPr lang="en-US" altLang="ko-KR" b="0" dirty="0" err="1" smtClean="0"/>
              <a:t>wii</a:t>
            </a:r>
            <a:r>
              <a:rPr lang="en-US" altLang="ko-KR" b="0" dirty="0"/>
              <a:t> </a:t>
            </a:r>
            <a:r>
              <a:rPr lang="en-US" altLang="ko-KR" b="0" dirty="0" smtClean="0"/>
              <a:t>/ </a:t>
            </a:r>
            <a:r>
              <a:rPr lang="ko-KR" altLang="en-US" b="0" dirty="0" smtClean="0"/>
              <a:t>플레이스테이션</a:t>
            </a:r>
            <a:r>
              <a:rPr lang="en-US" altLang="ko-KR" b="0" dirty="0" smtClean="0"/>
              <a:t>, Xbox 360 </a:t>
            </a:r>
            <a:r>
              <a:rPr lang="ko-KR" altLang="en-US" b="0" dirty="0" smtClean="0"/>
              <a:t>같은 콘솔게임 제작도 가능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5068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Download &amp; Install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0" dirty="0" smtClean="0"/>
              <a:t>다운로드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http://unity3d.com/kr/ </a:t>
            </a:r>
            <a:r>
              <a:rPr lang="en-US" altLang="ko-KR" b="0" dirty="0" smtClean="0">
                <a:sym typeface="Wingdings" pitchFamily="2" charset="2"/>
              </a:rPr>
              <a:t> 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다운로드 </a:t>
            </a:r>
            <a:r>
              <a:rPr lang="en-US" altLang="ko-KR" b="0" dirty="0" smtClean="0">
                <a:sym typeface="Wingdings" pitchFamily="2" charset="2"/>
              </a:rPr>
              <a:t> UNITY </a:t>
            </a:r>
            <a:r>
              <a:rPr lang="ko-KR" altLang="en-US" b="0" dirty="0" smtClean="0">
                <a:sym typeface="Wingdings" pitchFamily="2" charset="2"/>
              </a:rPr>
              <a:t>최신버전 다운로드</a:t>
            </a:r>
            <a:endParaRPr lang="en-US" altLang="ko-KR" b="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6953" t="7854" r="18472" b="43694"/>
          <a:stretch/>
        </p:blipFill>
        <p:spPr>
          <a:xfrm>
            <a:off x="107504" y="2484734"/>
            <a:ext cx="7992888" cy="32485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87026" y="4484059"/>
            <a:ext cx="700272" cy="4275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7128" t="35467" r="42782" b="2344"/>
          <a:stretch/>
        </p:blipFill>
        <p:spPr>
          <a:xfrm>
            <a:off x="5220072" y="3311793"/>
            <a:ext cx="3808092" cy="3199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/>
          <p:cNvSpPr/>
          <p:nvPr/>
        </p:nvSpPr>
        <p:spPr>
          <a:xfrm>
            <a:off x="7377871" y="4911654"/>
            <a:ext cx="707304" cy="344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Download &amp; Install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신규 사용자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숙련된 사용자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dirty="0" smtClean="0"/>
              <a:t>선택하여 </a:t>
            </a:r>
            <a:r>
              <a:rPr lang="en-US" altLang="ko-KR" dirty="0"/>
              <a:t>UnityHubSetup.exe</a:t>
            </a:r>
            <a:r>
              <a:rPr lang="ko-KR" altLang="en-US" dirty="0" smtClean="0"/>
              <a:t> 프로그램을 다운로드 후 실행</a:t>
            </a:r>
            <a:endParaRPr lang="en-US" altLang="ko-KR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744" t="7963" r="17364" b="2408"/>
          <a:stretch/>
        </p:blipFill>
        <p:spPr>
          <a:xfrm>
            <a:off x="2563015" y="2153468"/>
            <a:ext cx="6123785" cy="4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Unity Hub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Unity Hub </a:t>
            </a:r>
            <a:r>
              <a:rPr lang="ko-KR" altLang="en-US" dirty="0" smtClean="0"/>
              <a:t>실행</a:t>
            </a:r>
            <a:endParaRPr lang="en-US" altLang="ko-KR" b="0" dirty="0" smtClean="0"/>
          </a:p>
          <a:p>
            <a:pPr lvl="1" fontAlgn="auto">
              <a:spcAft>
                <a:spcPts val="0"/>
              </a:spcAft>
            </a:pPr>
            <a:r>
              <a:rPr lang="ko-KR" altLang="en-US" b="0" dirty="0" smtClean="0"/>
              <a:t>설치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en-US" altLang="ko-KR" dirty="0" smtClean="0"/>
              <a:t>Unity </a:t>
            </a:r>
            <a:r>
              <a:rPr lang="ko-KR" altLang="en-US" dirty="0" smtClean="0"/>
              <a:t>버전 추가 설치 가능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프로젝트</a:t>
            </a:r>
            <a:r>
              <a:rPr lang="en-US" altLang="ko-KR" b="0" dirty="0" smtClean="0"/>
              <a:t>: </a:t>
            </a:r>
            <a:r>
              <a:rPr lang="ko-KR" altLang="en-US" dirty="0" smtClean="0"/>
              <a:t>작업 중인 프로젝트 파일 나열</a:t>
            </a:r>
            <a:endParaRPr lang="en-US" altLang="ko-KR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92896"/>
            <a:ext cx="6498754" cy="42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Start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0" dirty="0" smtClean="0"/>
              <a:t>계정 생성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Unity3D </a:t>
            </a:r>
            <a:r>
              <a:rPr lang="ko-KR" altLang="en-US" dirty="0" smtClean="0"/>
              <a:t>프로젝트 생성과 관리를 위한 계정 생성</a:t>
            </a:r>
            <a:endParaRPr lang="en-US" altLang="ko-KR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970" t="6869" b="46767"/>
          <a:stretch/>
        </p:blipFill>
        <p:spPr>
          <a:xfrm>
            <a:off x="179512" y="2204865"/>
            <a:ext cx="3598772" cy="27363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8608" t="18250" r="19754" b="22707"/>
          <a:stretch/>
        </p:blipFill>
        <p:spPr>
          <a:xfrm>
            <a:off x="2915816" y="3501008"/>
            <a:ext cx="6048672" cy="31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/>
              <a:t>Start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0" dirty="0" smtClean="0"/>
              <a:t>프로젝트 생성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주위</a:t>
            </a:r>
            <a:r>
              <a:rPr lang="en-US" altLang="ko-KR" dirty="0" smtClean="0"/>
              <a:t>!! </a:t>
            </a:r>
            <a:r>
              <a:rPr lang="ko-KR" altLang="en-US" dirty="0" smtClean="0"/>
              <a:t>프로젝트 생성 경로에 </a:t>
            </a:r>
            <a:r>
              <a:rPr lang="ko-KR" altLang="en-US" dirty="0" err="1" smtClean="0"/>
              <a:t>한글로된</a:t>
            </a:r>
            <a:r>
              <a:rPr lang="ko-KR" altLang="en-US" dirty="0" smtClean="0"/>
              <a:t> 폴더가 있을 경우 문제가 발생될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사용자 명 역시 한글로 지정할 경우 문제의 원인이 됨</a:t>
            </a:r>
            <a:endParaRPr lang="en-US" altLang="ko-KR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6480720" cy="39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452</Words>
  <Application>Microsoft Office PowerPoint</Application>
  <PresentationFormat>화면 슬라이드 쇼(4:3)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바탕</vt:lpstr>
      <vt:lpstr>Broadway</vt:lpstr>
      <vt:lpstr>Franklin Gothic Book</vt:lpstr>
      <vt:lpstr>Perpetua</vt:lpstr>
      <vt:lpstr>Wingdings</vt:lpstr>
      <vt:lpstr>Wingdings 2</vt:lpstr>
      <vt:lpstr>균형</vt:lpstr>
      <vt:lpstr>Introduction to Unity3D (Chapter 2)</vt:lpstr>
      <vt:lpstr>Introduction</vt:lpstr>
      <vt:lpstr>Introduction</vt:lpstr>
      <vt:lpstr>Introduction</vt:lpstr>
      <vt:lpstr>Download &amp; Install</vt:lpstr>
      <vt:lpstr>Download &amp; Install</vt:lpstr>
      <vt:lpstr>Unity Hub</vt:lpstr>
      <vt:lpstr>Start</vt:lpstr>
      <vt:lpstr>Start</vt:lpstr>
      <vt:lpstr>Interface</vt:lpstr>
      <vt:lpstr>Interface</vt:lpstr>
      <vt:lpstr>Interface</vt:lpstr>
      <vt:lpstr>GameObject</vt:lpstr>
      <vt:lpstr>Component</vt:lpstr>
      <vt:lpstr>Script</vt:lpstr>
      <vt:lpstr>Script</vt:lpstr>
      <vt:lpstr>Script</vt:lpstr>
    </vt:vector>
  </TitlesOfParts>
  <Company>mcv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Computer Graphics</dc:title>
  <dc:creator>JIn</dc:creator>
  <cp:lastModifiedBy>JM</cp:lastModifiedBy>
  <cp:revision>257</cp:revision>
  <cp:lastPrinted>2019-09-09T03:33:42Z</cp:lastPrinted>
  <dcterms:created xsi:type="dcterms:W3CDTF">2010-01-07T06:35:01Z</dcterms:created>
  <dcterms:modified xsi:type="dcterms:W3CDTF">2021-08-16T00:36:13Z</dcterms:modified>
</cp:coreProperties>
</file>