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74" r:id="rId4"/>
    <p:sldId id="275" r:id="rId5"/>
    <p:sldId id="262" r:id="rId6"/>
    <p:sldId id="279" r:id="rId7"/>
    <p:sldId id="276" r:id="rId8"/>
    <p:sldId id="281" r:id="rId9"/>
    <p:sldId id="278" r:id="rId10"/>
    <p:sldId id="263" r:id="rId11"/>
    <p:sldId id="28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6FF"/>
    <a:srgbClr val="00287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EB237-4CEE-4198-9F50-507D9E6160A4}" v="149" dt="2022-10-09T16:43:32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5C7BF-DC8F-49C9-9524-29EADBC669A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33380-29EF-4A20-A2FC-0671E4F5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FABE-186B-E03C-91FB-913EBC02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701F2-DE38-E1F7-5CC6-0BA0DB530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0B1F9-685B-A60B-9B73-BD763849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74C58-41A8-B892-B6C8-BD41F009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9A2EA-FD53-6DDA-432F-34EF097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E8FA-F16D-BAE1-45BB-25FD9C0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F5B4E-1BC7-D89A-82EE-0B65A864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6EF49-1434-B9EC-9049-76AD04C4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C994A-07BB-66AC-421B-57D9377F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3CB26-FF38-5B01-5090-1935FFFA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9A513-49B9-49E3-6352-45D051B3B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BCCC4-0009-2DA8-1F87-57AC5377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B3AB6-9821-9085-6CA9-E0D9CC27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49696-20DC-C487-8288-629F4945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1D3B9-E525-B85A-0D3E-2003134E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4AD37-C57A-864D-FA6D-6B2B8E5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B2270-BB66-F23A-6770-65F80D63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0881B-FE8C-E2EA-1A16-CB5483F2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18225-131D-5104-8CA0-14F281CD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0D6A0-4FB4-0102-7323-1E7B768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56F3-CCFC-071E-974F-84F7A1C1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D7A36-76F3-2DA2-9ECD-32B65B58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7BDF4-D40A-6CAF-861A-4EBCB619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B72DC-6510-126C-EF18-E5AF9E04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75D52-C678-D1AD-C3C4-09489236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BACC-1F9C-050C-A780-6DDAC1C5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A78B2-025A-166C-D23F-3E4076C0F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FC055-B9E4-CEDA-242B-0359CB3F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1D4A5-D4E4-575B-E5E9-672CB98B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25B10-BE35-9130-FEE5-6D8FD5D0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9FEA7-64CF-077B-242D-1F0DBFA4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F4516-267D-D456-AB22-95ED9F5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7CEF4-208C-71AE-6439-BBF86EF2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BC07E-5E0C-8615-285A-BEF28C88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8E75F-93F5-12DE-514C-3E674BB28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3D42E-DFA4-3FD9-27C1-DFC834C4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B22AA-BA01-A411-0077-4CDD12E7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332B1B-8F9F-4E3B-6AC5-CE28CE9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1799A-60D2-FFBA-B213-E5D8EAA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1BF3D-6121-63AD-CB64-0B787737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0F488-E2F4-D007-5D35-A5AC8AD8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B8E1B-2109-B360-6EAA-AB0C57FB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44B66-CD3C-3D0F-0A81-63D42B8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66FA6-05C5-A6B6-2E0E-391047B6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AEF98-D7A3-BA3C-4980-3AF0943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EC213-A80E-B438-804E-459DCAD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6D648-BD23-7889-297C-E7EDCE73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6B597-35AF-E5D6-8EA9-2DD9C301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E73BB-9728-7687-4949-07ECC565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C9AD2-6280-665A-C2F8-076629D5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C6AF-9B4F-4954-558B-42A12F8F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E930-19DC-0F24-779E-4A49D2CF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E57A-1651-6E37-E2D5-E9304973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A73A6-69D9-17F6-0C6A-B1316B046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BBBCA-6887-96E4-BDBA-60790074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8BA7A-26E2-11AF-29F8-85150A92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A89A-5292-4A79-8C39-754E8483BD6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A2A6-02E8-02F9-26C3-1EE4FCB8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72D2F-41DD-103B-272D-EC62210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CB26-EC8F-4ACA-8E7C-B9B089E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5E1B27-067E-F798-52E2-EB060F0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71C1F-AE8C-DDCA-A11F-E2A64C3E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3991E-47C9-0B52-E821-0845DA7BE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4BF7A89A-5292-4A79-8C39-754E8483BD6E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3DD18-40DC-B208-95E2-BC5FA260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DB724-CCC9-B14A-7234-F76AA48BC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2974CB26-EC8F-4ACA-8E7C-B9B089E552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346C26E-463F-02D3-2102-EEF58D080E31}"/>
              </a:ext>
            </a:extLst>
          </p:cNvPr>
          <p:cNvGrpSpPr/>
          <p:nvPr/>
        </p:nvGrpSpPr>
        <p:grpSpPr>
          <a:xfrm>
            <a:off x="1183438" y="1527028"/>
            <a:ext cx="1310777" cy="1310777"/>
            <a:chOff x="6472305" y="1877393"/>
            <a:chExt cx="1919217" cy="19192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96366DB-4E9F-05B1-D026-4E239FC07955}"/>
                </a:ext>
              </a:extLst>
            </p:cNvPr>
            <p:cNvGrpSpPr/>
            <p:nvPr/>
          </p:nvGrpSpPr>
          <p:grpSpPr>
            <a:xfrm>
              <a:off x="6472305" y="1877393"/>
              <a:ext cx="1919217" cy="1919217"/>
              <a:chOff x="6777961" y="1963618"/>
              <a:chExt cx="1919217" cy="1919217"/>
            </a:xfrm>
          </p:grpSpPr>
          <p:sp>
            <p:nvSpPr>
              <p:cNvPr id="6" name="원형: 비어 있음 5">
                <a:extLst>
                  <a:ext uri="{FF2B5EF4-FFF2-40B4-BE49-F238E27FC236}">
                    <a16:creationId xmlns:a16="http://schemas.microsoft.com/office/drawing/2014/main" id="{32C0845C-DC14-F830-BD60-03ACFDCFA535}"/>
                  </a:ext>
                </a:extLst>
              </p:cNvPr>
              <p:cNvSpPr/>
              <p:nvPr/>
            </p:nvSpPr>
            <p:spPr>
              <a:xfrm rot="3275095">
                <a:off x="6777961" y="2474746"/>
                <a:ext cx="1919217" cy="896961"/>
              </a:xfrm>
              <a:prstGeom prst="donut">
                <a:avLst>
                  <a:gd name="adj" fmla="val 7812"/>
                </a:avLst>
              </a:prstGeom>
              <a:solidFill>
                <a:srgbClr val="002870"/>
              </a:solidFill>
              <a:ln w="19050" cap="flat" cmpd="sng" algn="ctr">
                <a:solidFill>
                  <a:srgbClr val="002870"/>
                </a:solidFill>
                <a:prstDash val="solid"/>
                <a:round/>
                <a:headEnd w="med" len="med"/>
                <a:tailEnd w="med" len="me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원형: 비어 있음 6">
                <a:extLst>
                  <a:ext uri="{FF2B5EF4-FFF2-40B4-BE49-F238E27FC236}">
                    <a16:creationId xmlns:a16="http://schemas.microsoft.com/office/drawing/2014/main" id="{FA50B41E-4DCB-6FD5-B3F4-4D75D131F4F8}"/>
                  </a:ext>
                </a:extLst>
              </p:cNvPr>
              <p:cNvSpPr/>
              <p:nvPr/>
            </p:nvSpPr>
            <p:spPr>
              <a:xfrm>
                <a:off x="6777961" y="2474746"/>
                <a:ext cx="1919217" cy="896961"/>
              </a:xfrm>
              <a:prstGeom prst="donut">
                <a:avLst>
                  <a:gd name="adj" fmla="val 7812"/>
                </a:avLst>
              </a:prstGeom>
              <a:solidFill>
                <a:srgbClr val="002870">
                  <a:alpha val="100000"/>
                </a:srgbClr>
              </a:solidFill>
              <a:ln w="19050" cap="flat" cmpd="sng" algn="ctr">
                <a:solidFill>
                  <a:srgbClr val="00287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EF221DA8-904B-7153-94D9-2E01AD2A585A}"/>
                  </a:ext>
                </a:extLst>
              </p:cNvPr>
              <p:cNvSpPr/>
              <p:nvPr/>
            </p:nvSpPr>
            <p:spPr>
              <a:xfrm rot="7503731">
                <a:off x="6777960" y="2474746"/>
                <a:ext cx="1919217" cy="896961"/>
              </a:xfrm>
              <a:prstGeom prst="donut">
                <a:avLst>
                  <a:gd name="adj" fmla="val 7812"/>
                </a:avLst>
              </a:prstGeom>
              <a:solidFill>
                <a:srgbClr val="002870">
                  <a:alpha val="100000"/>
                </a:srgbClr>
              </a:solidFill>
              <a:ln w="19050" cap="flat" cmpd="sng" algn="ctr">
                <a:solidFill>
                  <a:srgbClr val="00287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8D3AC1-E4DA-A866-00B3-52BFD967ACC1}"/>
                </a:ext>
              </a:extLst>
            </p:cNvPr>
            <p:cNvSpPr/>
            <p:nvPr/>
          </p:nvSpPr>
          <p:spPr>
            <a:xfrm>
              <a:off x="7344627" y="2751706"/>
              <a:ext cx="174578" cy="170597"/>
            </a:xfrm>
            <a:prstGeom prst="ellipse">
              <a:avLst/>
            </a:prstGeom>
            <a:solidFill>
              <a:srgbClr val="002870"/>
            </a:solidFill>
            <a:ln>
              <a:solidFill>
                <a:srgbClr val="00287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A946C32-9A68-4DA5-C245-AC312FA2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0" t="12410" r="12270" b="11420"/>
          <a:stretch>
            <a:fillRect/>
          </a:stretch>
        </p:blipFill>
        <p:spPr>
          <a:xfrm>
            <a:off x="8104413" y="2532152"/>
            <a:ext cx="3447847" cy="3839982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ABDEFBD-5140-4DD9-EE69-43D96CA9C3D6}"/>
              </a:ext>
            </a:extLst>
          </p:cNvPr>
          <p:cNvSpPr txBox="1">
            <a:spLocks/>
          </p:cNvSpPr>
          <p:nvPr/>
        </p:nvSpPr>
        <p:spPr>
          <a:xfrm>
            <a:off x="2009283" y="1622279"/>
            <a:ext cx="8173434" cy="2010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       웹프레임워크</a:t>
            </a: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1[N]</a:t>
            </a:r>
            <a:br>
              <a:rPr kumimoji="0" lang="ko-KR" altLang="en-US" sz="61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</a:br>
            <a:r>
              <a:rPr kumimoji="0" lang="en-US" altLang="ko-KR" sz="61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REACT</a:t>
            </a:r>
            <a:r>
              <a:rPr kumimoji="0" lang="ko-KR" altLang="en-US" sz="61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 </a:t>
            </a:r>
            <a:r>
              <a:rPr kumimoji="0" lang="ko-KR" altLang="en-US" sz="6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프로젝트</a:t>
            </a:r>
            <a:endParaRPr kumimoji="0" lang="ko-KR" altLang="en-US" sz="6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여기어때 잘난체"/>
              <a:ea typeface="여기어때 잘난체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183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7827B-0597-40C1-7247-5DE27DD81524}"/>
              </a:ext>
            </a:extLst>
          </p:cNvPr>
          <p:cNvSpPr txBox="1"/>
          <p:nvPr/>
        </p:nvSpPr>
        <p:spPr>
          <a:xfrm>
            <a:off x="1923657" y="634943"/>
            <a:ext cx="269803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시간표 </a:t>
            </a:r>
            <a:r>
              <a:rPr lang="ko-KR" altLang="en-US" sz="3300" dirty="0">
                <a:latin typeface="여기어때 잘난체"/>
                <a:ea typeface="여기어때 잘난체"/>
              </a:rPr>
              <a:t>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00D4F8-755D-BA4F-AA7D-FFA0322A1E89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A2A6AF-877E-5A5B-8A03-D995B41D2994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E4714-229D-B15D-3EA9-11A482F47288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D31E94B-5A4D-7A95-51B1-75F8D4010181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68F4ABA-3A14-CBC3-84EC-1DD4A15EE682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45BFFA-C0C1-B017-127D-F76B3504B293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B7756274-7CF8-81B3-91C4-0805A952F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ACFDB-B544-025C-2FC4-743AC44D505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299276C-7FA6-16E9-84F3-30F30315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85" y="1510529"/>
            <a:ext cx="6974428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4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7827B-0597-40C1-7247-5DE27DD81524}"/>
              </a:ext>
            </a:extLst>
          </p:cNvPr>
          <p:cNvSpPr txBox="1"/>
          <p:nvPr/>
        </p:nvSpPr>
        <p:spPr>
          <a:xfrm>
            <a:off x="1923656" y="634943"/>
            <a:ext cx="94682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latin typeface="여기어때 잘난체"/>
                <a:ea typeface="여기어때 잘난체"/>
              </a:rPr>
              <a:t>카드 동적 로딩</a:t>
            </a:r>
            <a:r>
              <a:rPr lang="en-US" altLang="ko-KR" sz="3300" dirty="0">
                <a:latin typeface="여기어때 잘난체"/>
                <a:ea typeface="여기어때 잘난체"/>
              </a:rPr>
              <a:t>: </a:t>
            </a:r>
            <a:r>
              <a:rPr lang="ko-KR" altLang="en-US" sz="3300" dirty="0">
                <a:latin typeface="여기어때 잘난체"/>
                <a:ea typeface="여기어때 잘난체"/>
              </a:rPr>
              <a:t>무한 스크롤</a:t>
            </a:r>
            <a:r>
              <a:rPr lang="en-US" altLang="ko-KR" sz="3300" dirty="0">
                <a:latin typeface="여기어때 잘난체"/>
                <a:ea typeface="여기어때 잘난체"/>
              </a:rPr>
              <a:t>(React-window)</a:t>
            </a:r>
            <a:endParaRPr lang="ko-KR" altLang="en-US" sz="3300" dirty="0">
              <a:latin typeface="여기어때 잘난체"/>
              <a:ea typeface="여기어때 잘난체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00D4F8-755D-BA4F-AA7D-FFA0322A1E89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A2A6AF-877E-5A5B-8A03-D995B41D2994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E4714-229D-B15D-3EA9-11A482F47288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D31E94B-5A4D-7A95-51B1-75F8D4010181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68F4ABA-3A14-CBC3-84EC-1DD4A15EE682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45BFFA-C0C1-B017-127D-F76B3504B293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B7756274-7CF8-81B3-91C4-0805A952F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ACFDB-B544-025C-2FC4-743AC44D505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9CF4538-0943-C3F5-5E0A-FC9BAC961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76" b="21755"/>
          <a:stretch/>
        </p:blipFill>
        <p:spPr>
          <a:xfrm>
            <a:off x="1923657" y="1510529"/>
            <a:ext cx="8344685" cy="13660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4A2B47-8332-6735-DC5A-74D0CCCF1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10" b="7648"/>
          <a:stretch/>
        </p:blipFill>
        <p:spPr>
          <a:xfrm>
            <a:off x="1923656" y="2925884"/>
            <a:ext cx="8344685" cy="722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AB2356-FD16-1A9B-96DA-7D4824120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10" b="7648"/>
          <a:stretch/>
        </p:blipFill>
        <p:spPr>
          <a:xfrm>
            <a:off x="1923656" y="4476750"/>
            <a:ext cx="8344685" cy="7221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60F7B-BC34-4E36-C353-D3E22BC723B9}"/>
              </a:ext>
            </a:extLst>
          </p:cNvPr>
          <p:cNvSpPr txBox="1"/>
          <p:nvPr/>
        </p:nvSpPr>
        <p:spPr>
          <a:xfrm>
            <a:off x="1923656" y="3820029"/>
            <a:ext cx="810617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300" dirty="0">
                <a:latin typeface="여기어때 잘난체"/>
                <a:ea typeface="여기어때 잘난체"/>
              </a:rPr>
              <a:t>…</a:t>
            </a:r>
            <a:endParaRPr lang="ko-KR" altLang="en-US" sz="3300" dirty="0">
              <a:latin typeface="여기어때 잘난체"/>
              <a:ea typeface="여기어때 잘난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57FC61-BA63-BAEB-3884-A828FA0803BD}"/>
              </a:ext>
            </a:extLst>
          </p:cNvPr>
          <p:cNvSpPr txBox="1"/>
          <p:nvPr/>
        </p:nvSpPr>
        <p:spPr>
          <a:xfrm>
            <a:off x="1923655" y="5364265"/>
            <a:ext cx="81061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300" dirty="0">
                <a:latin typeface="여기어때 잘난체"/>
                <a:ea typeface="여기어때 잘난체"/>
              </a:rPr>
              <a:t>…</a:t>
            </a:r>
            <a:endParaRPr lang="ko-KR" altLang="en-US" sz="3300" dirty="0">
              <a:latin typeface="여기어때 잘난체"/>
              <a:ea typeface="여기어때 잘난체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74820FD8-4298-963C-18D5-55C1CE712226}"/>
              </a:ext>
            </a:extLst>
          </p:cNvPr>
          <p:cNvSpPr/>
          <p:nvPr/>
        </p:nvSpPr>
        <p:spPr>
          <a:xfrm>
            <a:off x="1889446" y="2359656"/>
            <a:ext cx="517694" cy="509671"/>
          </a:xfrm>
          <a:prstGeom prst="chevron">
            <a:avLst>
              <a:gd name="adj" fmla="val 50000"/>
            </a:avLst>
          </a:prstGeom>
          <a:solidFill>
            <a:srgbClr val="DDF6FF"/>
          </a:solidFill>
          <a:ln w="19050" cap="flat" cmpd="sng" algn="ctr">
            <a:solidFill>
              <a:srgbClr val="00287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110D37C6-B832-C24B-E30C-A2B89059352F}"/>
              </a:ext>
            </a:extLst>
          </p:cNvPr>
          <p:cNvSpPr/>
          <p:nvPr/>
        </p:nvSpPr>
        <p:spPr>
          <a:xfrm>
            <a:off x="1889446" y="3051006"/>
            <a:ext cx="517694" cy="509671"/>
          </a:xfrm>
          <a:prstGeom prst="chevron">
            <a:avLst>
              <a:gd name="adj" fmla="val 50000"/>
            </a:avLst>
          </a:prstGeom>
          <a:solidFill>
            <a:srgbClr val="DDF6FF"/>
          </a:solidFill>
          <a:ln w="19050" cap="flat" cmpd="sng" algn="ctr">
            <a:solidFill>
              <a:srgbClr val="00287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81DA4D8B-A492-22F6-6CC3-2A9DAFE4B6CD}"/>
              </a:ext>
            </a:extLst>
          </p:cNvPr>
          <p:cNvSpPr/>
          <p:nvPr/>
        </p:nvSpPr>
        <p:spPr>
          <a:xfrm>
            <a:off x="1889446" y="4583009"/>
            <a:ext cx="517694" cy="509671"/>
          </a:xfrm>
          <a:prstGeom prst="chevron">
            <a:avLst>
              <a:gd name="adj" fmla="val 50000"/>
            </a:avLst>
          </a:prstGeom>
          <a:solidFill>
            <a:srgbClr val="DDF6FF"/>
          </a:solidFill>
          <a:ln w="19050" cap="flat" cmpd="sng" algn="ctr">
            <a:solidFill>
              <a:srgbClr val="00287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7118ED-7C90-BB3B-3F63-CC4E55BFAC33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A219D5-1B2D-C2C6-4690-1D0697E9C658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964928-E3A2-785D-660C-0034CC43C704}"/>
                </a:ext>
              </a:extLst>
            </p:cNvPr>
            <p:cNvSpPr/>
            <p:nvPr/>
          </p:nvSpPr>
          <p:spPr>
            <a:xfrm>
              <a:off x="544489" y="0"/>
              <a:ext cx="2575464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9581E06-5069-6CB2-A32F-2C1B60963EB9}"/>
                </a:ext>
              </a:extLst>
            </p:cNvPr>
            <p:cNvGrpSpPr/>
            <p:nvPr/>
          </p:nvGrpSpPr>
          <p:grpSpPr>
            <a:xfrm>
              <a:off x="691912" y="0"/>
              <a:ext cx="2686638" cy="470054"/>
              <a:chOff x="691343" y="0"/>
              <a:chExt cx="2686638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1868427-40DF-228F-1D95-48C6D0424F5E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A745F8C-6CEB-886A-4DD9-39A0B2F830AA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04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4CBF80EC-AA0F-4A72-391B-50E08EA83F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17D58-DAA8-0B39-775C-67F8574E8653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20542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추가</a:t>
                </a: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 기능</a:t>
                </a: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A94D540-F480-6DEF-4CF1-728110E8C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1034175" y="2101284"/>
            <a:ext cx="3120873" cy="3394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B9D3A-077E-371C-F65F-EB65DBDDE028}"/>
              </a:ext>
            </a:extLst>
          </p:cNvPr>
          <p:cNvSpPr txBox="1"/>
          <p:nvPr/>
        </p:nvSpPr>
        <p:spPr>
          <a:xfrm>
            <a:off x="3989413" y="1560688"/>
            <a:ext cx="6935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여기어때 잘난체"/>
                <a:ea typeface="여기어때 잘난체"/>
              </a:rPr>
              <a:t>카드 뒷면</a:t>
            </a:r>
            <a:r>
              <a:rPr lang="en-US" altLang="ko-KR" sz="2400" dirty="0">
                <a:latin typeface="여기어때 잘난체"/>
                <a:ea typeface="여기어때 잘난체"/>
              </a:rPr>
              <a:t>: </a:t>
            </a:r>
            <a:r>
              <a:rPr lang="ko-KR" altLang="en-US" sz="2400" dirty="0">
                <a:latin typeface="여기어때 잘난체"/>
                <a:ea typeface="여기어때 잘난체"/>
              </a:rPr>
              <a:t>클릭 </a:t>
            </a: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카드 뒤집기 </a:t>
            </a:r>
            <a:r>
              <a:rPr lang="en-US" altLang="ko-KR" sz="2400" dirty="0">
                <a:latin typeface="여기어때 잘난체"/>
                <a:ea typeface="여기어때 잘난체"/>
              </a:rPr>
              <a:t>(+ </a:t>
            </a:r>
            <a:r>
              <a:rPr lang="ko-KR" altLang="en-US" sz="2400" dirty="0">
                <a:latin typeface="여기어때 잘난체"/>
                <a:ea typeface="여기어때 잘난체"/>
              </a:rPr>
              <a:t>애니메이션</a:t>
            </a:r>
            <a:r>
              <a:rPr lang="en-US" altLang="ko-KR" sz="2400" dirty="0">
                <a:latin typeface="여기어때 잘난체"/>
                <a:ea typeface="여기어때 잘난체"/>
              </a:rPr>
              <a:t>)</a:t>
            </a:r>
          </a:p>
          <a:p>
            <a:pPr>
              <a:defRPr/>
            </a:pPr>
            <a:endParaRPr lang="en-US" altLang="ko-KR" sz="24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ko-KR" altLang="en-US" sz="2400" dirty="0">
                <a:latin typeface="여기어때 잘난체"/>
                <a:ea typeface="여기어때 잘난체"/>
              </a:rPr>
              <a:t>그룹</a:t>
            </a:r>
            <a:br>
              <a:rPr lang="en-US" altLang="ko-KR" sz="2400" dirty="0">
                <a:latin typeface="여기어때 잘난체"/>
                <a:ea typeface="여기어때 잘난체"/>
              </a:rPr>
            </a:b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만들기</a:t>
            </a:r>
            <a:r>
              <a:rPr lang="en-US" altLang="ko-KR" sz="2400" dirty="0">
                <a:latin typeface="여기어때 잘난체"/>
                <a:ea typeface="여기어때 잘난체"/>
              </a:rPr>
              <a:t>: </a:t>
            </a:r>
            <a:r>
              <a:rPr lang="ko-KR" altLang="en-US" sz="2400" dirty="0">
                <a:latin typeface="여기어때 잘난체"/>
                <a:ea typeface="여기어때 잘난체"/>
              </a:rPr>
              <a:t>드래그 앤 드롭 </a:t>
            </a: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카드 겹치기</a:t>
            </a:r>
            <a:endParaRPr lang="en-US" altLang="ko-KR" sz="24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그룹</a:t>
            </a:r>
            <a:r>
              <a:rPr lang="en-US" altLang="ko-KR" sz="2400" dirty="0">
                <a:latin typeface="여기어때 잘난체"/>
                <a:ea typeface="여기어때 잘난체"/>
              </a:rPr>
              <a:t> </a:t>
            </a:r>
            <a:r>
              <a:rPr lang="ko-KR" altLang="en-US" sz="2400" dirty="0">
                <a:latin typeface="여기어때 잘난체"/>
                <a:ea typeface="여기어때 잘난체"/>
              </a:rPr>
              <a:t>상세</a:t>
            </a:r>
            <a:r>
              <a:rPr lang="en-US" altLang="ko-KR" sz="2400" dirty="0">
                <a:latin typeface="여기어때 잘난체"/>
                <a:ea typeface="여기어때 잘난체"/>
              </a:rPr>
              <a:t>: </a:t>
            </a:r>
            <a:r>
              <a:rPr lang="ko-KR" altLang="en-US" sz="2400" dirty="0">
                <a:latin typeface="여기어때 잘난체"/>
                <a:ea typeface="여기어때 잘난체"/>
              </a:rPr>
              <a:t>클릭</a:t>
            </a:r>
            <a:r>
              <a:rPr lang="en-US" altLang="ko-KR" sz="2400" dirty="0">
                <a:latin typeface="여기어때 잘난체"/>
                <a:ea typeface="여기어때 잘난체"/>
              </a:rPr>
              <a:t> &gt; </a:t>
            </a:r>
            <a:r>
              <a:rPr lang="ko-KR" altLang="en-US" sz="2400" dirty="0" err="1">
                <a:solidFill>
                  <a:srgbClr val="002870"/>
                </a:solidFill>
                <a:latin typeface="여기어때 잘난체"/>
                <a:ea typeface="여기어때 잘난체"/>
              </a:rPr>
              <a:t>캐러셀</a:t>
            </a:r>
            <a:r>
              <a:rPr lang="ko-KR" altLang="en-US" sz="24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 </a:t>
            </a:r>
            <a:r>
              <a:rPr lang="ko-KR" altLang="en-US" sz="2400" dirty="0">
                <a:latin typeface="여기어때 잘난체"/>
                <a:ea typeface="여기어때 잘난체"/>
              </a:rPr>
              <a:t>수평 나열</a:t>
            </a:r>
          </a:p>
          <a:p>
            <a:pPr>
              <a:defRPr/>
            </a:pPr>
            <a:endParaRPr lang="en-US" altLang="ko-KR" sz="24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ko-KR" altLang="en-US" sz="2400" dirty="0">
                <a:latin typeface="여기어때 잘난체"/>
                <a:ea typeface="여기어때 잘난체"/>
              </a:rPr>
              <a:t>커뮤니티</a:t>
            </a:r>
            <a:br>
              <a:rPr lang="en-US" altLang="ko-KR" sz="2400" dirty="0">
                <a:latin typeface="여기어때 잘난체"/>
                <a:ea typeface="여기어때 잘난체"/>
              </a:rPr>
            </a:b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회원 관리</a:t>
            </a:r>
            <a:r>
              <a:rPr lang="en-US" altLang="ko-KR" sz="2400" dirty="0">
                <a:latin typeface="여기어때 잘난체"/>
                <a:ea typeface="여기어때 잘난체"/>
              </a:rPr>
              <a:t>: </a:t>
            </a:r>
            <a:r>
              <a:rPr lang="ko-KR" altLang="en-US" sz="2400" dirty="0" err="1">
                <a:latin typeface="여기어때 잘난체"/>
                <a:ea typeface="여기어때 잘난체"/>
              </a:rPr>
              <a:t>종정시</a:t>
            </a:r>
            <a:r>
              <a:rPr lang="ko-KR" altLang="en-US" sz="2400" dirty="0">
                <a:latin typeface="여기어때 잘난체"/>
                <a:ea typeface="여기어때 잘난체"/>
              </a:rPr>
              <a:t> 로그인</a:t>
            </a:r>
            <a:r>
              <a:rPr lang="en-US" altLang="ko-KR" sz="2400" dirty="0">
                <a:latin typeface="여기어때 잘난체"/>
                <a:ea typeface="여기어때 잘난체"/>
              </a:rPr>
              <a:t> (Passport)</a:t>
            </a:r>
          </a:p>
          <a:p>
            <a:pPr>
              <a:defRPr/>
            </a:pPr>
            <a:r>
              <a:rPr lang="en-US" altLang="ko-KR" sz="2400" dirty="0">
                <a:latin typeface="여기어때 잘난체"/>
                <a:ea typeface="여기어때 잘난체"/>
              </a:rPr>
              <a:t>&gt; </a:t>
            </a:r>
            <a:r>
              <a:rPr lang="ko-KR" altLang="en-US" sz="2400" dirty="0">
                <a:latin typeface="여기어때 잘난체"/>
                <a:ea typeface="여기어때 잘난체"/>
              </a:rPr>
              <a:t>수업 평가</a:t>
            </a:r>
            <a:r>
              <a:rPr lang="en-US" altLang="ko-KR" sz="2400" dirty="0">
                <a:latin typeface="여기어때 잘난체"/>
                <a:ea typeface="여기어때 잘난체"/>
              </a:rPr>
              <a:t>: </a:t>
            </a:r>
            <a:r>
              <a:rPr lang="ko-KR" altLang="en-US" sz="2400" dirty="0">
                <a:latin typeface="여기어때 잘난체"/>
                <a:ea typeface="여기어때 잘난체"/>
              </a:rPr>
              <a:t>카드 상세 정보에 반영</a:t>
            </a:r>
            <a:endParaRPr lang="en-US" altLang="ko-KR" sz="2400" dirty="0">
              <a:latin typeface="여기어때 잘난체"/>
              <a:ea typeface="여기어때 잘난체"/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2650F515-9F71-31E3-E624-058066481B41}"/>
              </a:ext>
            </a:extLst>
          </p:cNvPr>
          <p:cNvSpPr/>
          <p:nvPr/>
        </p:nvSpPr>
        <p:spPr>
          <a:xfrm>
            <a:off x="3664582" y="1236117"/>
            <a:ext cx="653955" cy="649142"/>
          </a:xfrm>
          <a:prstGeom prst="halfFrame">
            <a:avLst>
              <a:gd name="adj1" fmla="val 21874"/>
              <a:gd name="adj2" fmla="val 22916"/>
            </a:avLst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8B36F3E-EF08-D14B-85A6-3225D42F80A4}"/>
              </a:ext>
            </a:extLst>
          </p:cNvPr>
          <p:cNvSpPr/>
          <p:nvPr/>
        </p:nvSpPr>
        <p:spPr>
          <a:xfrm rot="10822987">
            <a:off x="10539941" y="4797973"/>
            <a:ext cx="653955" cy="649142"/>
          </a:xfrm>
          <a:prstGeom prst="halfFrame">
            <a:avLst>
              <a:gd name="adj1" fmla="val 21874"/>
              <a:gd name="adj2" fmla="val 22916"/>
            </a:avLst>
          </a:prstGeom>
          <a:solidFill>
            <a:srgbClr val="00287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90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668041-FF7C-B38E-039B-999E6CAB5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23369" y="1021335"/>
            <a:ext cx="4700386" cy="45096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0E5A56-D454-7008-66D6-E7E02FA208B3}"/>
              </a:ext>
            </a:extLst>
          </p:cNvPr>
          <p:cNvSpPr/>
          <p:nvPr/>
        </p:nvSpPr>
        <p:spPr>
          <a:xfrm>
            <a:off x="5965494" y="1570203"/>
            <a:ext cx="1769944" cy="1705970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6CE6A2-0464-5B2A-FDC1-26C3281A3039}"/>
              </a:ext>
            </a:extLst>
          </p:cNvPr>
          <p:cNvSpPr txBox="1">
            <a:spLocks/>
          </p:cNvSpPr>
          <p:nvPr/>
        </p:nvSpPr>
        <p:spPr>
          <a:xfrm>
            <a:off x="2225012" y="2143788"/>
            <a:ext cx="6268871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z="5500">
                <a:solidFill>
                  <a:srgbClr val="002870"/>
                </a:solidFill>
                <a:latin typeface="여기어때 잘난체"/>
                <a:ea typeface="여기어때 잘난체"/>
              </a:rPr>
              <a:t>감사</a:t>
            </a:r>
            <a:r>
              <a:rPr lang="ko-KR" altLang="en-US" sz="5500">
                <a:latin typeface="여기어때 잘난체"/>
                <a:ea typeface="여기어때 잘난체"/>
              </a:rPr>
              <a:t>합니다</a:t>
            </a:r>
            <a:r>
              <a:rPr lang="ko-KR" altLang="en-US">
                <a:latin typeface="여기어때 잘난체"/>
                <a:ea typeface="여기어때 잘난체"/>
              </a:rPr>
              <a:t> </a:t>
            </a:r>
            <a:endParaRPr lang="en-US" altLang="ko-KR">
              <a:latin typeface="여기어때 잘난체"/>
              <a:ea typeface="여기어때 잘난체"/>
            </a:endParaRPr>
          </a:p>
        </p:txBody>
      </p:sp>
    </p:spTree>
    <p:extLst>
      <p:ext uri="{BB962C8B-B14F-4D97-AF65-F5344CB8AC3E}">
        <p14:creationId xmlns:p14="http://schemas.microsoft.com/office/powerpoint/2010/main" val="19813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2">
            <a:extLst>
              <a:ext uri="{FF2B5EF4-FFF2-40B4-BE49-F238E27FC236}">
                <a16:creationId xmlns:a16="http://schemas.microsoft.com/office/drawing/2014/main" id="{01F64B2E-2ECD-E4F6-F733-64A505FCD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575" y="1050385"/>
            <a:ext cx="5807615" cy="580761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6E89AA4-DCE3-0809-BD2E-BBB75DE53CDB}"/>
              </a:ext>
            </a:extLst>
          </p:cNvPr>
          <p:cNvSpPr txBox="1">
            <a:spLocks/>
          </p:cNvSpPr>
          <p:nvPr/>
        </p:nvSpPr>
        <p:spPr>
          <a:xfrm>
            <a:off x="805922" y="902629"/>
            <a:ext cx="5165182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6776">
                <a:solidFill>
                  <a:srgbClr val="002870"/>
                </a:solidFill>
                <a:latin typeface="여기어때 잘난체"/>
                <a:ea typeface="여기어때 잘난체"/>
              </a:rPr>
              <a:t>CONTENTS</a:t>
            </a:r>
            <a:br>
              <a:rPr lang="en-US" altLang="ko-KR">
                <a:latin typeface="여기어때 잘난체"/>
                <a:ea typeface="여기어때 잘난체"/>
              </a:rPr>
            </a:br>
            <a:r>
              <a:rPr lang="ko-KR" altLang="en-US" sz="2000">
                <a:solidFill>
                  <a:srgbClr val="002870"/>
                </a:solidFill>
                <a:latin typeface="여기어때 잘난체"/>
                <a:ea typeface="여기어때 잘난체"/>
              </a:rPr>
              <a:t>효율부기</a:t>
            </a:r>
            <a:r>
              <a:rPr lang="ko-KR" altLang="en-US" sz="2000">
                <a:latin typeface="여기어때 잘난체"/>
                <a:ea typeface="여기어때 잘난체"/>
              </a:rPr>
              <a:t>팀</a:t>
            </a:r>
            <a:r>
              <a:rPr lang="en-US" altLang="ko-KR" sz="2000">
                <a:latin typeface="여기어때 잘난체"/>
                <a:ea typeface="여기어때 잘난체"/>
              </a:rPr>
              <a:t> </a:t>
            </a:r>
            <a:r>
              <a:rPr lang="ko-KR" altLang="en-US" sz="2000">
                <a:latin typeface="여기어때 잘난체"/>
                <a:ea typeface="여기어때 잘난체"/>
              </a:rPr>
              <a:t>프로젝트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B0A47-FD24-EC82-674F-DA1B06CECBC7}"/>
              </a:ext>
            </a:extLst>
          </p:cNvPr>
          <p:cNvSpPr txBox="1"/>
          <p:nvPr/>
        </p:nvSpPr>
        <p:spPr>
          <a:xfrm>
            <a:off x="6700192" y="902629"/>
            <a:ext cx="3506798" cy="4953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1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01</a:t>
            </a:r>
            <a:r>
              <a:rPr lang="ko-KR" altLang="en-US" dirty="0">
                <a:latin typeface="여기어때 잘난체"/>
                <a:ea typeface="여기어때 잘난체"/>
              </a:rPr>
              <a:t>  </a:t>
            </a:r>
            <a:r>
              <a:rPr lang="ko-KR" altLang="en-US" sz="2500" dirty="0">
                <a:latin typeface="여기어때 잘난체"/>
                <a:ea typeface="여기어때 잘난체"/>
              </a:rPr>
              <a:t>팀 소개</a:t>
            </a:r>
          </a:p>
          <a:p>
            <a:pPr>
              <a:defRPr/>
            </a:pPr>
            <a:endParaRPr lang="ko-KR" altLang="en-US" sz="25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en-US" altLang="ko-KR" sz="61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02</a:t>
            </a:r>
            <a:r>
              <a:rPr lang="ko-KR" altLang="en-US" dirty="0">
                <a:latin typeface="여기어때 잘난체"/>
                <a:ea typeface="여기어때 잘난체"/>
              </a:rPr>
              <a:t>   </a:t>
            </a:r>
            <a:r>
              <a:rPr lang="ko-KR" altLang="en-US" sz="2500" dirty="0">
                <a:latin typeface="여기어때 잘난체"/>
                <a:ea typeface="여기어때 잘난체"/>
              </a:rPr>
              <a:t>프로젝트 목표</a:t>
            </a:r>
          </a:p>
          <a:p>
            <a:pPr>
              <a:defRPr/>
            </a:pPr>
            <a:endParaRPr lang="ko-KR" altLang="en-US" sz="25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en-US" altLang="ko-KR" sz="61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03</a:t>
            </a:r>
            <a:r>
              <a:rPr lang="ko-KR" altLang="en-US" sz="6100" dirty="0">
                <a:latin typeface="여기어때 잘난체"/>
                <a:ea typeface="여기어때 잘난체"/>
              </a:rPr>
              <a:t> </a:t>
            </a:r>
            <a:r>
              <a:rPr lang="ko-KR" altLang="en-US" sz="2500" dirty="0">
                <a:latin typeface="여기어때 잘난체"/>
                <a:ea typeface="여기어때 잘난체"/>
              </a:rPr>
              <a:t>구현 기능</a:t>
            </a:r>
          </a:p>
          <a:p>
            <a:pPr>
              <a:defRPr/>
            </a:pPr>
            <a:endParaRPr lang="ko-KR" altLang="en-US" sz="2500" dirty="0">
              <a:latin typeface="여기어때 잘난체"/>
              <a:ea typeface="여기어때 잘난체"/>
            </a:endParaRPr>
          </a:p>
          <a:p>
            <a:pPr>
              <a:defRPr/>
            </a:pPr>
            <a:r>
              <a:rPr lang="en-US" altLang="ko-KR" sz="61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04</a:t>
            </a:r>
            <a:r>
              <a:rPr lang="ko-KR" altLang="en-US" sz="6100" dirty="0">
                <a:latin typeface="여기어때 잘난체"/>
                <a:ea typeface="여기어때 잘난체"/>
              </a:rPr>
              <a:t> </a:t>
            </a:r>
            <a:r>
              <a:rPr lang="ko-KR" altLang="en-US" sz="2500" dirty="0">
                <a:latin typeface="여기어때 잘난체"/>
                <a:ea typeface="여기어때 잘난체"/>
              </a:rPr>
              <a:t>추가 기능</a:t>
            </a:r>
          </a:p>
        </p:txBody>
      </p:sp>
      <p:sp>
        <p:nvSpPr>
          <p:cNvPr id="5" name="눈물 방울 4">
            <a:extLst>
              <a:ext uri="{FF2B5EF4-FFF2-40B4-BE49-F238E27FC236}">
                <a16:creationId xmlns:a16="http://schemas.microsoft.com/office/drawing/2014/main" id="{B8E671A3-C28B-9A40-1771-E05BBFACD54C}"/>
              </a:ext>
            </a:extLst>
          </p:cNvPr>
          <p:cNvSpPr/>
          <p:nvPr/>
        </p:nvSpPr>
        <p:spPr>
          <a:xfrm rot="9582043">
            <a:off x="3744080" y="4773398"/>
            <a:ext cx="684318" cy="687320"/>
          </a:xfrm>
          <a:prstGeom prst="teardrop">
            <a:avLst>
              <a:gd name="adj" fmla="val 200000"/>
            </a:avLst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3CA7A-DF9D-715E-718A-1494F792B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649" y="1331504"/>
            <a:ext cx="729091" cy="247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0834BB-AC48-B769-3837-AD7BDE6A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649" y="2642542"/>
            <a:ext cx="729091" cy="2471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35EEC1-68D5-F23E-AC4A-5F39309F9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649" y="3963717"/>
            <a:ext cx="729091" cy="247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F7F51F-CAAA-AEE4-9B43-C17FF42BD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5649" y="5282354"/>
            <a:ext cx="729091" cy="2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0657"/>
            <a:ext cx="12192000" cy="107789"/>
          </a:xfrm>
          <a:prstGeom prst="rect">
            <a:avLst/>
          </a:prstGeom>
          <a:solidFill>
            <a:srgbClr val="00287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4488" y="0"/>
            <a:ext cx="1786452" cy="511080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91343" y="0"/>
            <a:ext cx="1715229" cy="470054"/>
            <a:chOff x="691343" y="0"/>
            <a:chExt cx="1715229" cy="470054"/>
          </a:xfrm>
        </p:grpSpPr>
        <p:grpSp>
          <p:nvGrpSpPr>
            <p:cNvPr id="6" name="그룹 5"/>
            <p:cNvGrpSpPr/>
            <p:nvPr/>
          </p:nvGrpSpPr>
          <p:grpSpPr>
            <a:xfrm>
              <a:off x="691343" y="0"/>
              <a:ext cx="1715229" cy="470054"/>
              <a:chOff x="1103886" y="246680"/>
              <a:chExt cx="1715229" cy="47005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76632" y="246680"/>
                <a:ext cx="1542483" cy="470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500">
                    <a:solidFill>
                      <a:srgbClr val="002870"/>
                    </a:solidFill>
                    <a:latin typeface="여기어때 잘난체"/>
                    <a:ea typeface="여기어때 잘난체"/>
                  </a:rPr>
                  <a:t>01</a:t>
                </a:r>
                <a:r>
                  <a:rPr lang="ko-KR" altLang="en-US" sz="900">
                    <a:latin typeface="여기어때 잘난체"/>
                    <a:ea typeface="여기어때 잘난체"/>
                  </a:rPr>
                  <a:t>  </a:t>
                </a:r>
                <a:endParaRPr lang="ko-KR" altLang="en-US" sz="1600">
                  <a:latin typeface="여기어때 잘난체"/>
                  <a:ea typeface="여기어때 잘난체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103886" y="427313"/>
                <a:ext cx="364545" cy="123574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323709" y="54619"/>
              <a:ext cx="1073339" cy="3637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atin typeface="여기어때 잘난체"/>
                  <a:ea typeface="여기어때 잘난체"/>
                </a:rPr>
                <a:t>팀 소개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91343" y="2572263"/>
            <a:ext cx="2484385" cy="2969382"/>
            <a:chOff x="691344" y="2486538"/>
            <a:chExt cx="2484385" cy="29693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91344" y="2486538"/>
              <a:ext cx="2484385" cy="27021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196026" y="5036773"/>
              <a:ext cx="1887297" cy="419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20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팀장</a:t>
              </a:r>
              <a:r>
                <a:rPr lang="en-US" altLang="ko-KR" sz="2200">
                  <a:latin typeface="여기어때 잘난체"/>
                  <a:ea typeface="여기어때 잘난체"/>
                </a:rPr>
                <a:t>_</a:t>
              </a:r>
              <a:r>
                <a:rPr lang="ko-KR" altLang="en-US" sz="2200">
                  <a:latin typeface="여기어때 잘난체"/>
                  <a:ea typeface="여기어때 잘난체"/>
                </a:rPr>
                <a:t>김현학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23906" y="2579101"/>
            <a:ext cx="2457259" cy="2955706"/>
            <a:chOff x="3506953" y="2500213"/>
            <a:chExt cx="2457259" cy="295570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06953" y="2500213"/>
              <a:ext cx="2457259" cy="267269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878948" y="5036773"/>
              <a:ext cx="1887297" cy="419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팀원</a:t>
              </a:r>
              <a:r>
                <a:rPr kumimoji="0" lang="en-US" altLang="ko-KR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_</a:t>
              </a: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김예은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629969" y="2921955"/>
            <a:ext cx="1887298" cy="2612852"/>
            <a:chOff x="6472735" y="2843067"/>
            <a:chExt cx="1887298" cy="261285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58034" y="2843067"/>
              <a:ext cx="1404103" cy="198698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72735" y="5036772"/>
              <a:ext cx="1887298" cy="419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팀원</a:t>
              </a:r>
              <a:r>
                <a:rPr kumimoji="0" lang="en-US" altLang="ko-KR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_</a:t>
              </a: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이강혁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82338" y="2591312"/>
            <a:ext cx="2452319" cy="2950332"/>
            <a:chOff x="8799039" y="2505587"/>
            <a:chExt cx="2452319" cy="295033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799039" y="2505587"/>
              <a:ext cx="2452319" cy="266731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252753" y="5036773"/>
              <a:ext cx="1887297" cy="419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팀원</a:t>
              </a:r>
              <a:r>
                <a:rPr kumimoji="0" lang="en-US" altLang="ko-KR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_</a:t>
              </a: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여기어때 잘난체"/>
                  <a:ea typeface="여기어때 잘난체"/>
                </a:rPr>
                <a:t>정의찬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572C353D-DA6E-0584-ADF8-903334E47741}"/>
              </a:ext>
            </a:extLst>
          </p:cNvPr>
          <p:cNvSpPr txBox="1">
            <a:spLocks/>
          </p:cNvSpPr>
          <p:nvPr/>
        </p:nvSpPr>
        <p:spPr>
          <a:xfrm>
            <a:off x="893075" y="779865"/>
            <a:ext cx="5347362" cy="1583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Team</a:t>
            </a: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 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효율부기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rgbClr val="002870"/>
              </a:solidFill>
              <a:effectLst/>
              <a:uLnTx/>
              <a:uFillTx/>
              <a:latin typeface="여기어때 잘난체"/>
              <a:ea typeface="여기어때 잘난체"/>
              <a:cs typeface="Times New Roman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A969C1A2-6E1D-1770-66AF-BBFD808E5ECD}"/>
              </a:ext>
            </a:extLst>
          </p:cNvPr>
          <p:cNvSpPr txBox="1">
            <a:spLocks/>
          </p:cNvSpPr>
          <p:nvPr/>
        </p:nvSpPr>
        <p:spPr>
          <a:xfrm>
            <a:off x="2528673" y="2038208"/>
            <a:ext cx="6871078" cy="65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“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수강 신청을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효율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적으로 하고싶은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부기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들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2870"/>
                </a:solidFill>
                <a:effectLst/>
                <a:uLnTx/>
                <a:uFillTx/>
                <a:latin typeface="여기어때 잘난체"/>
                <a:ea typeface="여기어때 잘난체"/>
                <a:cs typeface="Times New Roman"/>
              </a:rPr>
              <a:t>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2870"/>
              </a:solidFill>
              <a:effectLst/>
              <a:uLnTx/>
              <a:uFillTx/>
              <a:latin typeface="여기어때 잘난체"/>
              <a:ea typeface="여기어때 잘난체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4" name="직사각형 3"/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44489" y="0"/>
              <a:ext cx="2504381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91912" y="0"/>
              <a:ext cx="2302793" cy="470054"/>
              <a:chOff x="691343" y="0"/>
              <a:chExt cx="2302793" cy="47005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02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1323709" y="54619"/>
                <a:ext cx="1670428" cy="362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프로젝트 목표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5417166" y="1961155"/>
            <a:ext cx="3170261" cy="36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62096">
            <a:off x="1589284" y="2939907"/>
            <a:ext cx="3462025" cy="37655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34403" y="416743"/>
            <a:ext cx="3171788" cy="344986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417166" y="1075893"/>
            <a:ext cx="4330124" cy="2148241"/>
            <a:chOff x="3731297" y="984587"/>
            <a:chExt cx="4330124" cy="2148241"/>
          </a:xfrm>
        </p:grpSpPr>
        <p:sp>
          <p:nvSpPr>
            <p:cNvPr id="12" name="TextBox 11"/>
            <p:cNvSpPr txBox="1"/>
            <p:nvPr/>
          </p:nvSpPr>
          <p:spPr>
            <a:xfrm>
              <a:off x="3731297" y="984587"/>
              <a:ext cx="3371738" cy="453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>
                  <a:latin typeface="여기어때 잘난체"/>
                  <a:ea typeface="여기어때 잘난체"/>
                </a:rPr>
                <a:t>지금까지 </a:t>
              </a:r>
              <a:r>
                <a:rPr lang="ko-KR" altLang="en-US" sz="240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불편</a:t>
              </a:r>
              <a:r>
                <a:rPr lang="ko-KR" altLang="en-US" sz="2400">
                  <a:latin typeface="여기어때 잘난체"/>
                  <a:ea typeface="여기어때 잘난체"/>
                </a:rPr>
                <a:t>했던 점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39895" y="1655500"/>
              <a:ext cx="432152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</a:t>
              </a:r>
              <a:r>
                <a:rPr lang="ko-KR" altLang="en-US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 </a:t>
              </a:r>
              <a:r>
                <a:rPr lang="ko-KR" altLang="en-US" dirty="0">
                  <a:solidFill>
                    <a:schemeClr val="dk1"/>
                  </a:solidFill>
                  <a:latin typeface="여기어때 잘난체"/>
                  <a:ea typeface="여기어때 잘난체"/>
                </a:rPr>
                <a:t>정보 제공 단위 조절 불가</a:t>
              </a:r>
              <a:endParaRPr lang="ko-KR" altLang="en-US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>
                <a:defRPr/>
              </a:pPr>
              <a:endParaRPr lang="en-US" altLang="ko-KR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</a:t>
              </a:r>
              <a:r>
                <a:rPr lang="ko-KR" altLang="en-US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 정렬 기능 오류</a:t>
              </a:r>
            </a:p>
            <a:p>
              <a:pPr>
                <a:defRPr/>
              </a:pPr>
              <a:endParaRPr lang="en-US" altLang="ko-KR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</a:t>
              </a:r>
              <a:r>
                <a:rPr lang="ko-KR" altLang="en-US" dirty="0">
                  <a:solidFill>
                    <a:schemeClr val="dk1"/>
                  </a:solidFill>
                  <a:latin typeface="여기어때 잘난체"/>
                  <a:ea typeface="여기어때 잘난체"/>
                </a:rPr>
                <a:t> 데이터 탐색 제한 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17166" y="3732239"/>
            <a:ext cx="4622184" cy="2204132"/>
            <a:chOff x="3739895" y="3732460"/>
            <a:chExt cx="2970965" cy="2204132"/>
          </a:xfrm>
        </p:grpSpPr>
        <p:sp>
          <p:nvSpPr>
            <p:cNvPr id="17" name="TextBox 16"/>
            <p:cNvSpPr txBox="1"/>
            <p:nvPr/>
          </p:nvSpPr>
          <p:spPr>
            <a:xfrm>
              <a:off x="3739896" y="3732460"/>
              <a:ext cx="1826809" cy="453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해결</a:t>
              </a:r>
              <a:r>
                <a:rPr lang="ko-KR" altLang="en-US" sz="2400" dirty="0">
                  <a:latin typeface="여기어때 잘난체"/>
                  <a:ea typeface="여기어때 잘난체"/>
                </a:rPr>
                <a:t>방안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9895" y="4459264"/>
              <a:ext cx="297096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 </a:t>
              </a:r>
              <a:r>
                <a:rPr kumimoji="0" lang="ko-KR" altLang="en-US" sz="1800" b="0" i="0" u="none" strike="noStrike" kern="1200" cap="none" spc="0" normalizeH="0" baseline="0" dirty="0">
                  <a:latin typeface="여기어때 잘난체"/>
                  <a:ea typeface="여기어때 잘난체"/>
                </a:rPr>
                <a:t>모든 필드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chemeClr val="dk1"/>
                  </a:solidFill>
                  <a:latin typeface="여기어때 잘난체"/>
                  <a:ea typeface="여기어때 잘난체"/>
                </a:rPr>
                <a:t>필터링 지원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chemeClr val="dk1"/>
                  </a:solidFill>
                  <a:latin typeface="여기어때 잘난체"/>
                  <a:ea typeface="여기어때 잘난체"/>
                </a:rPr>
                <a:t>다양한 기준의 정렬 기능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-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002870"/>
                  </a:solidFill>
                  <a:latin typeface="여기어때 잘난체"/>
                  <a:ea typeface="여기어때 잘난체"/>
                </a:rPr>
                <a:t>필드 추가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002870"/>
                </a:solidFill>
                <a:latin typeface="여기어때 잘난체"/>
                <a:ea typeface="여기어때 잘난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52EE22-211A-50D7-E7C3-0326BB1B5BB6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02E7F-E63F-4B85-0E57-175F71DB27B3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6788-63D7-9DAB-8CFB-8560013CAB72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E86F81-17FE-5079-0CB9-2BC0BE3D11F0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6D1604-550D-A3B0-3D35-1BD2DCC7EB5D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1E7457-D860-7005-9A64-B6B7D0001AC1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BEEDBBA-DBE0-E553-890B-BF8BA1A24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28201-7B92-1C10-5D70-1659F1C0F31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330AA-D946-BE23-1CB7-3A7A3FA9E4D2}"/>
              </a:ext>
            </a:extLst>
          </p:cNvPr>
          <p:cNvSpPr txBox="1"/>
          <p:nvPr/>
        </p:nvSpPr>
        <p:spPr>
          <a:xfrm>
            <a:off x="1923657" y="634943"/>
            <a:ext cx="83446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카드</a:t>
            </a:r>
            <a:r>
              <a:rPr lang="ko-KR" altLang="en-US" sz="3300" dirty="0">
                <a:latin typeface="여기어때 잘난체"/>
                <a:ea typeface="여기어때 잘난체"/>
              </a:rPr>
              <a:t> 외형</a:t>
            </a:r>
            <a:r>
              <a:rPr lang="en-US" altLang="ko-KR" sz="3300" dirty="0">
                <a:latin typeface="여기어때 잘난체"/>
                <a:ea typeface="여기어때 잘난체"/>
              </a:rPr>
              <a:t>: </a:t>
            </a:r>
            <a:r>
              <a:rPr lang="ko-KR" altLang="en-US" sz="3300" dirty="0">
                <a:latin typeface="여기어때 잘난체"/>
                <a:ea typeface="여기어때 잘난체"/>
              </a:rPr>
              <a:t>앞면 </a:t>
            </a:r>
            <a:r>
              <a:rPr lang="en-US" altLang="ko-KR" sz="3300" dirty="0">
                <a:latin typeface="여기어때 잘난체"/>
                <a:ea typeface="여기어때 잘난체"/>
              </a:rPr>
              <a:t>(React-flipcard3d)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2B88285-6F7B-E5E9-FAF0-B95B1C641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76" b="1"/>
          <a:stretch/>
        </p:blipFill>
        <p:spPr>
          <a:xfrm>
            <a:off x="1923657" y="1510529"/>
            <a:ext cx="8344685" cy="47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52EE22-211A-50D7-E7C3-0326BB1B5BB6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02E7F-E63F-4B85-0E57-175F71DB27B3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6788-63D7-9DAB-8CFB-8560013CAB72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E86F81-17FE-5079-0CB9-2BC0BE3D11F0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6D1604-550D-A3B0-3D35-1BD2DCC7EB5D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1E7457-D860-7005-9A64-B6B7D0001AC1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BEEDBBA-DBE0-E553-890B-BF8BA1A24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28201-7B92-1C10-5D70-1659F1C0F31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330AA-D946-BE23-1CB7-3A7A3FA9E4D2}"/>
              </a:ext>
            </a:extLst>
          </p:cNvPr>
          <p:cNvSpPr txBox="1"/>
          <p:nvPr/>
        </p:nvSpPr>
        <p:spPr>
          <a:xfrm>
            <a:off x="1923657" y="634943"/>
            <a:ext cx="83446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카드</a:t>
            </a:r>
            <a:r>
              <a:rPr lang="ko-KR" altLang="en-US" sz="3300" dirty="0">
                <a:latin typeface="여기어때 잘난체"/>
                <a:ea typeface="여기어때 잘난체"/>
              </a:rPr>
              <a:t> 효과</a:t>
            </a:r>
            <a:r>
              <a:rPr lang="en-US" altLang="ko-KR" sz="3300" dirty="0">
                <a:latin typeface="여기어때 잘난체"/>
                <a:ea typeface="여기어때 잘난체"/>
              </a:rPr>
              <a:t>: </a:t>
            </a:r>
            <a:r>
              <a:rPr lang="ko-KR" altLang="en-US" sz="3300" dirty="0">
                <a:latin typeface="여기어때 잘난체"/>
                <a:ea typeface="여기어때 잘난체"/>
              </a:rPr>
              <a:t>카드 세부정보 </a:t>
            </a:r>
            <a:r>
              <a:rPr lang="en-US" altLang="ko-KR" sz="3300" dirty="0">
                <a:latin typeface="여기어때 잘난체"/>
                <a:ea typeface="여기어때 잘난체"/>
              </a:rPr>
              <a:t>(Modal)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421B34-0C03-4BFF-5896-CBE090B1F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76" b="1"/>
          <a:stretch/>
        </p:blipFill>
        <p:spPr>
          <a:xfrm>
            <a:off x="1923657" y="1510529"/>
            <a:ext cx="8344685" cy="475857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B19F20-018B-8FB7-A6C2-BC7392C6A070}"/>
              </a:ext>
            </a:extLst>
          </p:cNvPr>
          <p:cNvGrpSpPr/>
          <p:nvPr/>
        </p:nvGrpSpPr>
        <p:grpSpPr>
          <a:xfrm>
            <a:off x="4298156" y="2590800"/>
            <a:ext cx="1626258" cy="1624993"/>
            <a:chOff x="4308205" y="2735287"/>
            <a:chExt cx="1626258" cy="1573586"/>
          </a:xfrm>
        </p:grpSpPr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91B97CC-03A1-F797-F1C0-E29C551E6520}"/>
                </a:ext>
              </a:extLst>
            </p:cNvPr>
            <p:cNvSpPr/>
            <p:nvPr/>
          </p:nvSpPr>
          <p:spPr>
            <a:xfrm>
              <a:off x="4308205" y="3233436"/>
              <a:ext cx="1626258" cy="1075437"/>
            </a:xfrm>
            <a:prstGeom prst="frame">
              <a:avLst>
                <a:gd name="adj1" fmla="val 4390"/>
              </a:avLst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730DD3-DC55-2DC3-C260-58059919581E}"/>
                </a:ext>
              </a:extLst>
            </p:cNvPr>
            <p:cNvGrpSpPr/>
            <p:nvPr/>
          </p:nvGrpSpPr>
          <p:grpSpPr>
            <a:xfrm>
              <a:off x="5424791" y="2735287"/>
              <a:ext cx="509671" cy="748808"/>
              <a:chOff x="5424791" y="2735287"/>
              <a:chExt cx="509671" cy="748808"/>
            </a:xfrm>
          </p:grpSpPr>
          <p:sp>
            <p:nvSpPr>
              <p:cNvPr id="14" name="화살표: 갈매기형 수장 13">
                <a:extLst>
                  <a:ext uri="{FF2B5EF4-FFF2-40B4-BE49-F238E27FC236}">
                    <a16:creationId xmlns:a16="http://schemas.microsoft.com/office/drawing/2014/main" id="{9F9C8858-AEB7-AE66-12F7-7DAAD5E89AA8}"/>
                  </a:ext>
                </a:extLst>
              </p:cNvPr>
              <p:cNvSpPr/>
              <p:nvPr/>
            </p:nvSpPr>
            <p:spPr>
              <a:xfrm rot="5400000">
                <a:off x="5428969" y="2978601"/>
                <a:ext cx="501316" cy="509671"/>
              </a:xfrm>
              <a:prstGeom prst="chevron">
                <a:avLst>
                  <a:gd name="adj" fmla="val 50000"/>
                </a:avLst>
              </a:prstGeom>
              <a:solidFill>
                <a:srgbClr val="DDF6FF"/>
              </a:solidFill>
              <a:ln w="19050" cap="flat" cmpd="sng" algn="ctr">
                <a:solidFill>
                  <a:srgbClr val="002870"/>
                </a:solidFill>
                <a:prstDash val="solid"/>
                <a:round/>
                <a:headEnd w="med" len="med"/>
                <a:tailEnd w="med" len="me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화살표: 갈매기형 수장 14">
                <a:extLst>
                  <a:ext uri="{FF2B5EF4-FFF2-40B4-BE49-F238E27FC236}">
                    <a16:creationId xmlns:a16="http://schemas.microsoft.com/office/drawing/2014/main" id="{6DDD780F-FBBA-58A4-A79F-F92729DD71A2}"/>
                  </a:ext>
                </a:extLst>
              </p:cNvPr>
              <p:cNvSpPr/>
              <p:nvPr/>
            </p:nvSpPr>
            <p:spPr>
              <a:xfrm rot="5400000">
                <a:off x="5428969" y="2731109"/>
                <a:ext cx="501316" cy="509671"/>
              </a:xfrm>
              <a:prstGeom prst="chevron">
                <a:avLst>
                  <a:gd name="adj" fmla="val 50000"/>
                </a:avLst>
              </a:prstGeom>
              <a:solidFill>
                <a:srgbClr val="DDF6FF"/>
              </a:solidFill>
              <a:ln w="19050" cap="flat" cmpd="sng" algn="ctr">
                <a:solidFill>
                  <a:srgbClr val="002870"/>
                </a:solidFill>
                <a:prstDash val="solid"/>
                <a:round/>
                <a:headEnd w="med" len="med"/>
                <a:tailEnd w="med" len="me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03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52EE22-211A-50D7-E7C3-0326BB1B5BB6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02E7F-E63F-4B85-0E57-175F71DB27B3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6788-63D7-9DAB-8CFB-8560013CAB72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E86F81-17FE-5079-0CB9-2BC0BE3D11F0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6D1604-550D-A3B0-3D35-1BD2DCC7EB5D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1E7457-D860-7005-9A64-B6B7D0001AC1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BEEDBBA-DBE0-E553-890B-BF8BA1A24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28201-7B92-1C10-5D70-1659F1C0F31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ED739E9-C285-A4B9-2E74-E0C83BE1F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3657" y="1510529"/>
            <a:ext cx="8344685" cy="475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69BEEB-5405-D772-AF0B-BE3AA4B60BAC}"/>
              </a:ext>
            </a:extLst>
          </p:cNvPr>
          <p:cNvSpPr txBox="1"/>
          <p:nvPr/>
        </p:nvSpPr>
        <p:spPr>
          <a:xfrm>
            <a:off x="1923657" y="634943"/>
            <a:ext cx="83446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카드</a:t>
            </a:r>
            <a:r>
              <a:rPr lang="ko-KR" altLang="en-US" sz="3300" dirty="0">
                <a:latin typeface="여기어때 잘난체"/>
                <a:ea typeface="여기어때 잘난체"/>
              </a:rPr>
              <a:t> 효과</a:t>
            </a:r>
            <a:r>
              <a:rPr lang="en-US" altLang="ko-KR" sz="3300" dirty="0">
                <a:latin typeface="여기어때 잘난체"/>
                <a:ea typeface="여기어때 잘난체"/>
              </a:rPr>
              <a:t>: </a:t>
            </a:r>
            <a:r>
              <a:rPr lang="ko-KR" altLang="en-US" sz="3300" dirty="0">
                <a:latin typeface="여기어때 잘난체"/>
                <a:ea typeface="여기어때 잘난체"/>
              </a:rPr>
              <a:t>카드 세부정보 </a:t>
            </a:r>
            <a:r>
              <a:rPr lang="en-US" altLang="ko-KR" sz="3300" dirty="0">
                <a:latin typeface="여기어때 잘난체"/>
                <a:ea typeface="여기어때 잘난체"/>
              </a:rPr>
              <a:t>(Modal) </a:t>
            </a:r>
          </a:p>
          <a:p>
            <a:pPr>
              <a:defRPr/>
            </a:pPr>
            <a:r>
              <a:rPr lang="ko-KR" altLang="en-US" sz="3300" dirty="0">
                <a:latin typeface="여기어때 잘난체"/>
                <a:ea typeface="여기어때 잘난체"/>
              </a:rPr>
              <a:t> </a:t>
            </a:r>
            <a:endParaRPr lang="en-US" altLang="ko-KR" sz="3300" dirty="0">
              <a:latin typeface="여기어때 잘난체"/>
              <a:ea typeface="여기어때 잘난체"/>
            </a:endParaRPr>
          </a:p>
        </p:txBody>
      </p:sp>
    </p:spTree>
    <p:extLst>
      <p:ext uri="{BB962C8B-B14F-4D97-AF65-F5344CB8AC3E}">
        <p14:creationId xmlns:p14="http://schemas.microsoft.com/office/powerpoint/2010/main" val="81264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52EE22-211A-50D7-E7C3-0326BB1B5BB6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02E7F-E63F-4B85-0E57-175F71DB27B3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6788-63D7-9DAB-8CFB-8560013CAB72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E86F81-17FE-5079-0CB9-2BC0BE3D11F0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6D1604-550D-A3B0-3D35-1BD2DCC7EB5D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1E7457-D860-7005-9A64-B6B7D0001AC1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BEEDBBA-DBE0-E553-890B-BF8BA1A24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28201-7B92-1C10-5D70-1659F1C0F31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330AA-D946-BE23-1CB7-3A7A3FA9E4D2}"/>
              </a:ext>
            </a:extLst>
          </p:cNvPr>
          <p:cNvSpPr txBox="1"/>
          <p:nvPr/>
        </p:nvSpPr>
        <p:spPr>
          <a:xfrm>
            <a:off x="1923657" y="634943"/>
            <a:ext cx="83446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필터</a:t>
            </a:r>
            <a:r>
              <a:rPr lang="ko-KR" altLang="en-US" sz="3300" dirty="0">
                <a:latin typeface="여기어때 잘난체"/>
                <a:ea typeface="여기어때 잘난체"/>
              </a:rPr>
              <a:t> </a:t>
            </a:r>
            <a:r>
              <a:rPr lang="en-US" altLang="ko-KR" sz="3300" dirty="0">
                <a:latin typeface="여기어때 잘난체"/>
                <a:ea typeface="여기어때 잘난체"/>
              </a:rPr>
              <a:t>UI (Checkbox-group)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ABD9ED-81D0-2B8D-2BA3-66A956750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22" b="1"/>
          <a:stretch/>
        </p:blipFill>
        <p:spPr>
          <a:xfrm>
            <a:off x="1942951" y="1510529"/>
            <a:ext cx="8306096" cy="475857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239ABE-CCA8-4D39-546C-88CDAA312626}"/>
              </a:ext>
            </a:extLst>
          </p:cNvPr>
          <p:cNvGrpSpPr/>
          <p:nvPr/>
        </p:nvGrpSpPr>
        <p:grpSpPr>
          <a:xfrm>
            <a:off x="7044147" y="1670133"/>
            <a:ext cx="1134653" cy="671752"/>
            <a:chOff x="4308205" y="3233436"/>
            <a:chExt cx="1626258" cy="1075437"/>
          </a:xfrm>
        </p:grpSpPr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32CFEA31-1C09-1FBF-2996-5E03D804FEB3}"/>
                </a:ext>
              </a:extLst>
            </p:cNvPr>
            <p:cNvSpPr/>
            <p:nvPr/>
          </p:nvSpPr>
          <p:spPr>
            <a:xfrm>
              <a:off x="4308205" y="3233436"/>
              <a:ext cx="1626258" cy="1075437"/>
            </a:xfrm>
            <a:prstGeom prst="frame">
              <a:avLst>
                <a:gd name="adj1" fmla="val 4390"/>
              </a:avLst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9722EB49-8E06-9CA9-3537-C705F8115665}"/>
                </a:ext>
              </a:extLst>
            </p:cNvPr>
            <p:cNvSpPr/>
            <p:nvPr/>
          </p:nvSpPr>
          <p:spPr>
            <a:xfrm rot="5400000">
              <a:off x="5428969" y="3352708"/>
              <a:ext cx="501315" cy="509670"/>
            </a:xfrm>
            <a:prstGeom prst="chevron">
              <a:avLst>
                <a:gd name="adj" fmla="val 50000"/>
              </a:avLst>
            </a:prstGeom>
            <a:solidFill>
              <a:srgbClr val="DDF6FF"/>
            </a:solidFill>
            <a:ln w="19050" cap="flat" cmpd="sng" algn="ctr">
              <a:solidFill>
                <a:srgbClr val="002870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2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52EE22-211A-50D7-E7C3-0326BB1B5BB6}"/>
              </a:ext>
            </a:extLst>
          </p:cNvPr>
          <p:cNvGrpSpPr/>
          <p:nvPr/>
        </p:nvGrpSpPr>
        <p:grpSpPr>
          <a:xfrm>
            <a:off x="0" y="0"/>
            <a:ext cx="12192000" cy="511080"/>
            <a:chOff x="0" y="0"/>
            <a:chExt cx="12192000" cy="5110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02E7F-E63F-4B85-0E57-175F71DB27B3}"/>
                </a:ext>
              </a:extLst>
            </p:cNvPr>
            <p:cNvSpPr/>
            <p:nvPr/>
          </p:nvSpPr>
          <p:spPr>
            <a:xfrm>
              <a:off x="0" y="190657"/>
              <a:ext cx="12192000" cy="107789"/>
            </a:xfrm>
            <a:prstGeom prst="rect">
              <a:avLst/>
            </a:prstGeom>
            <a:solidFill>
              <a:srgbClr val="00287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6788-63D7-9DAB-8CFB-8560013CAB72}"/>
                </a:ext>
              </a:extLst>
            </p:cNvPr>
            <p:cNvSpPr/>
            <p:nvPr/>
          </p:nvSpPr>
          <p:spPr>
            <a:xfrm>
              <a:off x="544489" y="0"/>
              <a:ext cx="2092106" cy="511080"/>
            </a:xfrm>
            <a:prstGeom prst="rect">
              <a:avLst/>
            </a:prstGeom>
            <a:solidFill>
              <a:srgbClr val="DDF6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E86F81-17FE-5079-0CB9-2BC0BE3D11F0}"/>
                </a:ext>
              </a:extLst>
            </p:cNvPr>
            <p:cNvGrpSpPr/>
            <p:nvPr/>
          </p:nvGrpSpPr>
          <p:grpSpPr>
            <a:xfrm>
              <a:off x="691911" y="0"/>
              <a:ext cx="1918951" cy="470054"/>
              <a:chOff x="691343" y="0"/>
              <a:chExt cx="1918951" cy="47005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6D1604-550D-A3B0-3D35-1BD2DCC7EB5D}"/>
                  </a:ext>
                </a:extLst>
              </p:cNvPr>
              <p:cNvGrpSpPr/>
              <p:nvPr/>
            </p:nvGrpSpPr>
            <p:grpSpPr>
              <a:xfrm>
                <a:off x="691343" y="0"/>
                <a:ext cx="1715229" cy="470054"/>
                <a:chOff x="1103886" y="246680"/>
                <a:chExt cx="1715229" cy="47005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1E7457-D860-7005-9A64-B6B7D0001AC1}"/>
                    </a:ext>
                  </a:extLst>
                </p:cNvPr>
                <p:cNvSpPr txBox="1"/>
                <p:nvPr/>
              </p:nvSpPr>
              <p:spPr>
                <a:xfrm>
                  <a:off x="1276632" y="246680"/>
                  <a:ext cx="1542483" cy="470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2500" b="0" i="0" u="none" strike="noStrike" kern="1200" cap="none" spc="0" normalizeH="0" baseline="0">
                      <a:solidFill>
                        <a:srgbClr val="002870"/>
                      </a:solidFill>
                      <a:latin typeface="여기어때 잘난체"/>
                      <a:ea typeface="여기어때 잘난체"/>
                    </a:rPr>
                    <a:t>03</a:t>
                  </a:r>
                  <a:r>
                    <a:rPr kumimoji="0" lang="ko-KR" altLang="en-US" sz="900" b="0" i="0" u="none" strike="noStrike" kern="1200" cap="none" spc="0" normalizeH="0" baseline="0">
                      <a:solidFill>
                        <a:srgbClr val="000000"/>
                      </a:solidFill>
                      <a:latin typeface="여기어때 잘난체"/>
                      <a:ea typeface="여기어때 잘난체"/>
                    </a:rPr>
                    <a:t>  </a:t>
                  </a:r>
                </a:p>
              </p:txBody>
            </p: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BEEDBBA-DBE0-E553-890B-BF8BA1A24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103886" y="427313"/>
                  <a:ext cx="364545" cy="123574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028201-7B92-1C10-5D70-1659F1C0F319}"/>
                  </a:ext>
                </a:extLst>
              </p:cNvPr>
              <p:cNvSpPr txBox="1"/>
              <p:nvPr/>
            </p:nvSpPr>
            <p:spPr>
              <a:xfrm>
                <a:off x="1323709" y="54619"/>
                <a:ext cx="1286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0" i="0" u="none" strike="noStrike" kern="1200" cap="none" spc="0" normalizeH="0" baseline="0" dirty="0">
                    <a:solidFill>
                      <a:srgbClr val="000000"/>
                    </a:solidFill>
                    <a:latin typeface="여기어때 잘난체"/>
                    <a:ea typeface="여기어때 잘난체"/>
                  </a:rPr>
                  <a:t>구현 기능</a:t>
                </a: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3C3BDA-C22C-0657-808C-82B86BFB1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08"/>
          <a:stretch/>
        </p:blipFill>
        <p:spPr>
          <a:xfrm>
            <a:off x="1923657" y="1510529"/>
            <a:ext cx="8344686" cy="475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643C03-48C5-9CB1-CD3A-4EEBF4042CD0}"/>
              </a:ext>
            </a:extLst>
          </p:cNvPr>
          <p:cNvSpPr txBox="1"/>
          <p:nvPr/>
        </p:nvSpPr>
        <p:spPr>
          <a:xfrm>
            <a:off x="1923657" y="634943"/>
            <a:ext cx="83446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dirty="0">
                <a:solidFill>
                  <a:srgbClr val="002870"/>
                </a:solidFill>
                <a:latin typeface="여기어때 잘난체"/>
                <a:ea typeface="여기어때 잘난체"/>
              </a:rPr>
              <a:t>정렬</a:t>
            </a:r>
            <a:r>
              <a:rPr lang="ko-KR" altLang="en-US" sz="3300" dirty="0">
                <a:latin typeface="여기어때 잘난체"/>
                <a:ea typeface="여기어때 잘난체"/>
              </a:rPr>
              <a:t> </a:t>
            </a:r>
            <a:r>
              <a:rPr lang="en-US" altLang="ko-KR" sz="3300" dirty="0">
                <a:latin typeface="여기어때 잘난체"/>
                <a:ea typeface="여기어때 잘난체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4430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Office PowerPoint</Application>
  <PresentationFormat>와이드스크린</PresentationFormat>
  <Paragraphs>66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여기어때 잘난체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Kim Sean</cp:lastModifiedBy>
  <cp:revision>2</cp:revision>
  <dcterms:created xsi:type="dcterms:W3CDTF">2022-10-09T15:42:05Z</dcterms:created>
  <dcterms:modified xsi:type="dcterms:W3CDTF">2022-10-09T16:44:48Z</dcterms:modified>
</cp:coreProperties>
</file>