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4" r:id="rId22"/>
    <p:sldId id="313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315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16" r:id="rId50"/>
    <p:sldId id="300" r:id="rId51"/>
    <p:sldId id="301" r:id="rId52"/>
    <p:sldId id="302" r:id="rId53"/>
    <p:sldId id="303" r:id="rId54"/>
    <p:sldId id="317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8" r:id="rId63"/>
    <p:sldId id="311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43A2-C769-4109-98CF-F02D3FB63C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A6F3-159A-4764-977C-9DADBB86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CA6F3-159A-4764-977C-9DADBB865902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6 </a:t>
            </a:r>
            <a:r>
              <a:rPr lang="ko-KR" altLang="en-US" dirty="0"/>
              <a:t>장 데이터베이스 설계</a:t>
            </a:r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6 </a:t>
            </a:r>
            <a:r>
              <a:rPr lang="ko-KR" altLang="en-US" dirty="0"/>
              <a:t>장 데이터베이스 설계</a:t>
            </a:r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7400" y="111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9pPr>
          </a:lstStyle>
          <a:p>
            <a:r>
              <a:rPr lang="ko-KR" altLang="en-US" dirty="0"/>
              <a:t>제 </a:t>
            </a:r>
            <a:r>
              <a:rPr lang="en-US" altLang="ko-KR" dirty="0"/>
              <a:t>6 </a:t>
            </a:r>
            <a:r>
              <a:rPr lang="ko-KR" altLang="en-US" dirty="0"/>
              <a:t>장 데이터베이스 설계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개념적 설계</a:t>
            </a:r>
            <a:endParaRPr lang="en-US" altLang="ko-KR" dirty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개체관계 다이어그램</a:t>
            </a:r>
            <a:endParaRPr lang="en-US" altLang="ko-KR" dirty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논리적 설계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2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 집합의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45091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개체집합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509120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department </a:t>
            </a:r>
            <a:r>
              <a:rPr lang="ko-KR" altLang="en-US" dirty="0"/>
              <a:t>개체집합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858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필드와 속성의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>
                <a:latin typeface="+mn-ea"/>
              </a:rPr>
              <a:t>필드 </a:t>
            </a:r>
            <a:r>
              <a:rPr lang="en-US" altLang="ko-KR" sz="2400" dirty="0">
                <a:latin typeface="+mn-ea"/>
              </a:rPr>
              <a:t>– </a:t>
            </a:r>
            <a:r>
              <a:rPr lang="ko-KR" altLang="en-US" sz="2400" dirty="0" err="1">
                <a:latin typeface="+mn-ea"/>
              </a:rPr>
              <a:t>관계형</a:t>
            </a:r>
            <a:r>
              <a:rPr lang="ko-KR" altLang="en-US" sz="2400" dirty="0">
                <a:latin typeface="+mn-ea"/>
              </a:rPr>
              <a:t> 데이터 모델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데이터모델에서 테이블의 </a:t>
            </a:r>
            <a:r>
              <a:rPr lang="ko-KR" altLang="en-US" sz="2000" dirty="0" err="1">
                <a:latin typeface="+mn-ea"/>
              </a:rPr>
              <a:t>컬럼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원자 값만 허용됨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속성 </a:t>
            </a:r>
            <a:r>
              <a:rPr lang="en-US" altLang="ko-KR" sz="2400" dirty="0">
                <a:latin typeface="+mn-ea"/>
              </a:rPr>
              <a:t>– </a:t>
            </a:r>
            <a:r>
              <a:rPr lang="ko-KR" altLang="en-US" sz="2400" dirty="0">
                <a:latin typeface="+mn-ea"/>
              </a:rPr>
              <a:t>개체관계 모델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개체관계 모델에서 개체의 특성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다중값</a:t>
            </a:r>
            <a:r>
              <a:rPr lang="ko-KR" altLang="en-US" sz="2000" dirty="0">
                <a:latin typeface="+mn-ea"/>
              </a:rPr>
              <a:t> 속성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복합 속성 가능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다중값</a:t>
            </a:r>
            <a:r>
              <a:rPr lang="ko-KR" altLang="en-US" sz="2000" dirty="0">
                <a:latin typeface="+mn-ea"/>
              </a:rPr>
              <a:t> 속성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하나의 속성에 여러 개의 값이 들어감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예</a:t>
            </a:r>
            <a:r>
              <a:rPr lang="en-US" altLang="ko-KR" sz="1800" dirty="0">
                <a:latin typeface="+mn-ea"/>
              </a:rPr>
              <a:t>) </a:t>
            </a:r>
            <a:r>
              <a:rPr lang="en-US" altLang="ko-KR" sz="1800" dirty="0" err="1">
                <a:latin typeface="+mn-ea"/>
              </a:rPr>
              <a:t>family_member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속성에는 가족이름 여러 명이 포함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복합 속성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하나의 속성이 여러 개의 속성으로 구성됨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예</a:t>
            </a:r>
            <a:r>
              <a:rPr lang="en-US" altLang="ko-KR" sz="1800" dirty="0">
                <a:latin typeface="+mn-ea"/>
              </a:rPr>
              <a:t>) address </a:t>
            </a:r>
            <a:r>
              <a:rPr lang="ko-KR" altLang="en-US" sz="1800" dirty="0">
                <a:latin typeface="+mn-ea"/>
              </a:rPr>
              <a:t>속성은 세부적으로 </a:t>
            </a:r>
            <a:r>
              <a:rPr lang="en-US" altLang="ko-KR" sz="1800" dirty="0">
                <a:latin typeface="+mn-ea"/>
              </a:rPr>
              <a:t>(district, city, street)</a:t>
            </a:r>
            <a:r>
              <a:rPr lang="ko-KR" altLang="en-US" sz="1800" dirty="0">
                <a:latin typeface="+mn-ea"/>
              </a:rPr>
              <a:t>로 구성됨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관계와 관계집합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관계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개체간의 </a:t>
            </a:r>
            <a:r>
              <a:rPr lang="ko-KR" altLang="en-US" sz="1800" dirty="0" err="1">
                <a:latin typeface="+mn-ea"/>
              </a:rPr>
              <a:t>대응성을</a:t>
            </a:r>
            <a:r>
              <a:rPr lang="ko-KR" altLang="en-US" sz="1800" dirty="0">
                <a:latin typeface="+mn-ea"/>
              </a:rPr>
              <a:t> 표현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개체간의 관계를 통해 의미를 규정할 수 있음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개체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은 개체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 소속</a:t>
            </a:r>
            <a:r>
              <a:rPr lang="en-US" altLang="ko-KR" sz="1600" dirty="0">
                <a:latin typeface="+mn-ea"/>
              </a:rPr>
              <a:t>(affiliated)</a:t>
            </a:r>
            <a:r>
              <a:rPr lang="ko-KR" altLang="en-US" sz="1600" dirty="0">
                <a:latin typeface="+mn-ea"/>
              </a:rPr>
              <a:t>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buNone/>
            </a:pPr>
            <a:r>
              <a:rPr lang="en-US" altLang="ko-KR" sz="1600" dirty="0">
                <a:latin typeface="+mn-ea"/>
              </a:rPr>
              <a:t>    	    =&gt;  </a:t>
            </a:r>
            <a:r>
              <a:rPr lang="ko-KR" altLang="en-US" sz="1600" dirty="0">
                <a:latin typeface="+mn-ea"/>
              </a:rPr>
              <a:t>순서쌍 </a:t>
            </a:r>
            <a:r>
              <a:rPr lang="en-US" altLang="ko-KR" sz="1600" dirty="0">
                <a:latin typeface="+mn-ea"/>
              </a:rPr>
              <a:t>(‘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’, ‘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’)</a:t>
            </a:r>
            <a:r>
              <a:rPr lang="ko-KR" altLang="en-US" sz="1600" dirty="0">
                <a:latin typeface="+mn-ea"/>
              </a:rPr>
              <a:t>으로 표현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관계집합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동일한 유형의 관계들의 집합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17032"/>
            <a:ext cx="68675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관계집합의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관계집합에도 속성의 정의가 가능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개체들간의 관계의 특성을 표현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학생이 학과에 소속된 날짜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3533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관계집합의 차수</a:t>
            </a:r>
            <a:r>
              <a:rPr lang="en-US" altLang="ko-KR" dirty="0">
                <a:latin typeface="+mn-ea"/>
                <a:ea typeface="+mn-ea"/>
              </a:rPr>
              <a:t>(degree)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관계집합에 참여하는 개체집합의 개수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이진관계</a:t>
            </a:r>
            <a:r>
              <a:rPr lang="en-US" altLang="ko-KR" sz="2000" dirty="0">
                <a:latin typeface="+mn-ea"/>
              </a:rPr>
              <a:t>(binary relationship)</a:t>
            </a:r>
          </a:p>
          <a:p>
            <a:pPr lvl="1"/>
            <a:r>
              <a:rPr lang="ko-KR" altLang="en-US" sz="1800" dirty="0">
                <a:latin typeface="+mn-ea"/>
              </a:rPr>
              <a:t>두 개체집합 사이에 정의된 관계집합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학생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학과의 소속관계 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학생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은 학과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’ </a:t>
            </a:r>
            <a:r>
              <a:rPr lang="ko-KR" altLang="en-US" sz="1600" dirty="0">
                <a:latin typeface="+mn-ea"/>
              </a:rPr>
              <a:t>소속</a:t>
            </a:r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삼진관계</a:t>
            </a:r>
            <a:r>
              <a:rPr lang="en-US" altLang="ko-KR" sz="2000" dirty="0">
                <a:latin typeface="+mn-ea"/>
              </a:rPr>
              <a:t>(ternary relationship)</a:t>
            </a:r>
          </a:p>
          <a:p>
            <a:pPr lvl="1"/>
            <a:r>
              <a:rPr lang="ko-KR" altLang="en-US" sz="1800" dirty="0">
                <a:latin typeface="+mn-ea"/>
              </a:rPr>
              <a:t>세 개체집합 사이에 정의된 관계집합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학생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과목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교수의 강의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수강 관계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학생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은 교수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최성희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가 강의하는 과목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전산개론</a:t>
            </a:r>
            <a:r>
              <a:rPr lang="en-US" altLang="ko-KR" sz="1600" dirty="0">
                <a:latin typeface="+mn-ea"/>
              </a:rPr>
              <a:t>’ </a:t>
            </a:r>
            <a:r>
              <a:rPr lang="ko-KR" altLang="en-US" sz="1600" dirty="0">
                <a:latin typeface="+mn-ea"/>
              </a:rPr>
              <a:t>을 수강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과목</a:t>
            </a:r>
            <a:r>
              <a:rPr lang="en-US" altLang="ko-KR" dirty="0"/>
              <a:t>-</a:t>
            </a:r>
            <a:r>
              <a:rPr lang="ko-KR" altLang="en-US" dirty="0"/>
              <a:t>교수 삼진관계의 예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4485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관계의 </a:t>
            </a:r>
            <a:r>
              <a:rPr lang="ko-KR" altLang="en-US" dirty="0" err="1">
                <a:latin typeface="+mn-ea"/>
                <a:ea typeface="+mn-ea"/>
              </a:rPr>
              <a:t>대응수</a:t>
            </a:r>
            <a:r>
              <a:rPr lang="en-US" altLang="ko-KR" dirty="0">
                <a:latin typeface="+mn-ea"/>
                <a:ea typeface="+mn-ea"/>
              </a:rPr>
              <a:t>(mapping cardinality)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관계집합에서 각 개체들이 참여할 수 있는 대응의 개수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학생 한 명은 하나의 학과에만 소속될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en-US" altLang="ko-KR" sz="1800" dirty="0"/>
              <a:t>student </a:t>
            </a:r>
            <a:r>
              <a:rPr lang="ko-KR" altLang="en-US" sz="1800" dirty="0"/>
              <a:t>개체집합의 각 개체는 최대한 하나의 </a:t>
            </a:r>
            <a:r>
              <a:rPr lang="en-US" altLang="ko-KR" sz="1800" dirty="0"/>
              <a:t>department </a:t>
            </a:r>
            <a:r>
              <a:rPr lang="ko-KR" altLang="en-US" sz="1800" dirty="0"/>
              <a:t>개체와 관계를 맺을 수 있음</a:t>
            </a:r>
            <a:endParaRPr lang="en-US" altLang="ko-KR" sz="1800" dirty="0"/>
          </a:p>
          <a:p>
            <a:pPr lvl="1"/>
            <a:r>
              <a:rPr lang="en-US" altLang="ko-KR" sz="1800" dirty="0">
                <a:latin typeface="+mn-ea"/>
              </a:rPr>
              <a:t>(‘</a:t>
            </a:r>
            <a:r>
              <a:rPr lang="ko-KR" altLang="en-US" sz="1800" dirty="0">
                <a:latin typeface="+mn-ea"/>
              </a:rPr>
              <a:t>김광식</a:t>
            </a:r>
            <a:r>
              <a:rPr lang="en-US" altLang="ko-KR" sz="1800" dirty="0">
                <a:latin typeface="+mn-ea"/>
              </a:rPr>
              <a:t>’, ‘</a:t>
            </a:r>
            <a:r>
              <a:rPr lang="ko-KR" altLang="en-US" sz="1800" dirty="0">
                <a:latin typeface="+mn-ea"/>
              </a:rPr>
              <a:t>컴퓨터공학과</a:t>
            </a:r>
            <a:r>
              <a:rPr lang="en-US" altLang="ko-KR" sz="1800" dirty="0">
                <a:latin typeface="+mn-ea"/>
              </a:rPr>
              <a:t>’), (‘</a:t>
            </a:r>
            <a:r>
              <a:rPr lang="ko-KR" altLang="en-US" sz="1800" dirty="0">
                <a:latin typeface="+mn-ea"/>
              </a:rPr>
              <a:t>김광식</a:t>
            </a:r>
            <a:r>
              <a:rPr lang="en-US" altLang="ko-KR" sz="1800" dirty="0">
                <a:latin typeface="+mn-ea"/>
              </a:rPr>
              <a:t>’, ‘</a:t>
            </a:r>
            <a:r>
              <a:rPr lang="ko-KR" altLang="en-US" sz="1800" dirty="0">
                <a:latin typeface="+mn-ea"/>
              </a:rPr>
              <a:t>전자공학과</a:t>
            </a:r>
            <a:r>
              <a:rPr lang="en-US" altLang="ko-KR" sz="1800" dirty="0">
                <a:latin typeface="+mn-ea"/>
              </a:rPr>
              <a:t>’)</a:t>
            </a:r>
            <a:r>
              <a:rPr lang="ko-KR" altLang="en-US" sz="1800" dirty="0">
                <a:latin typeface="+mn-ea"/>
              </a:rPr>
              <a:t>는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공존할 수 없다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대응수의 종류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일대일</a:t>
            </a:r>
            <a:r>
              <a:rPr lang="en-US" altLang="ko-KR" sz="1800" dirty="0">
                <a:latin typeface="+mn-ea"/>
              </a:rPr>
              <a:t>(one-to-one)</a:t>
            </a:r>
          </a:p>
          <a:p>
            <a:pPr lvl="1"/>
            <a:r>
              <a:rPr lang="ko-KR" altLang="en-US" sz="1800" dirty="0">
                <a:latin typeface="+mn-ea"/>
              </a:rPr>
              <a:t>일대다</a:t>
            </a:r>
            <a:r>
              <a:rPr lang="en-US" altLang="ko-KR" sz="1800" dirty="0">
                <a:latin typeface="+mn-ea"/>
              </a:rPr>
              <a:t>(one-to-many)</a:t>
            </a:r>
          </a:p>
          <a:p>
            <a:pPr lvl="1"/>
            <a:r>
              <a:rPr lang="ko-KR" altLang="en-US" sz="1800" dirty="0" err="1">
                <a:latin typeface="+mn-ea"/>
              </a:rPr>
              <a:t>다대일</a:t>
            </a:r>
            <a:r>
              <a:rPr lang="en-US" altLang="ko-KR" sz="1800" dirty="0">
                <a:latin typeface="+mn-ea"/>
              </a:rPr>
              <a:t>(many-to-one)</a:t>
            </a:r>
          </a:p>
          <a:p>
            <a:pPr lvl="1"/>
            <a:r>
              <a:rPr lang="ko-KR" altLang="en-US" sz="1800" dirty="0" err="1">
                <a:latin typeface="+mn-ea"/>
              </a:rPr>
              <a:t>다대다</a:t>
            </a:r>
            <a:r>
              <a:rPr lang="en-US" altLang="ko-KR" sz="1800" dirty="0">
                <a:latin typeface="+mn-ea"/>
              </a:rPr>
              <a:t>(many-to-many)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일대일</a:t>
            </a:r>
            <a:r>
              <a:rPr lang="en-US" altLang="ko-KR" dirty="0">
                <a:latin typeface="+mn-ea"/>
                <a:ea typeface="+mn-ea"/>
              </a:rPr>
              <a:t>(one-to-one)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771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6767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9906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일대다</a:t>
            </a:r>
            <a:r>
              <a:rPr lang="en-US" altLang="ko-KR" dirty="0">
                <a:latin typeface="+mn-ea"/>
                <a:ea typeface="+mn-ea"/>
              </a:rPr>
              <a:t>(one-to-many), </a:t>
            </a:r>
            <a:r>
              <a:rPr lang="ko-KR" altLang="en-US" dirty="0" err="1">
                <a:latin typeface="+mn-ea"/>
                <a:ea typeface="+mn-ea"/>
              </a:rPr>
              <a:t>다대일</a:t>
            </a:r>
            <a:r>
              <a:rPr lang="en-US" altLang="ko-KR" dirty="0">
                <a:latin typeface="+mn-ea"/>
                <a:ea typeface="+mn-ea"/>
              </a:rPr>
              <a:t>(many-to-one)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19" y="1916832"/>
            <a:ext cx="3667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1606" y="1556792"/>
            <a:ext cx="45148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다대다</a:t>
            </a:r>
            <a:r>
              <a:rPr lang="en-US" altLang="ko-KR" dirty="0">
                <a:latin typeface="+mn-ea"/>
                <a:ea typeface="+mn-ea"/>
              </a:rPr>
              <a:t>(many-to-many)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3505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538237"/>
            <a:ext cx="4657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데이터베이스 설계</a:t>
            </a:r>
            <a:r>
              <a:rPr lang="en-US" altLang="ko-KR" dirty="0">
                <a:latin typeface="+mn-ea"/>
                <a:ea typeface="+mn-ea"/>
              </a:rPr>
              <a:t>(Database Design)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사용자의 요구사항</a:t>
            </a:r>
            <a:r>
              <a:rPr lang="en-US" altLang="ko-KR" sz="2000" dirty="0">
                <a:latin typeface="+mn-ea"/>
              </a:rPr>
              <a:t>(requirements)</a:t>
            </a:r>
            <a:r>
              <a:rPr lang="ko-KR" altLang="en-US" sz="2000" dirty="0">
                <a:latin typeface="+mn-ea"/>
              </a:rPr>
              <a:t>으로부터 현실세계를 반영한 데이터베이스 구조 도출해내는 과정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어떠한 필드로 구성된 테이블을 어떠한 물리적 형태의 데이터베이스로 구성할 것인가를 결정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95536" y="3501008"/>
            <a:ext cx="4255782" cy="1969732"/>
            <a:chOff x="518116" y="2780928"/>
            <a:chExt cx="4255782" cy="1969732"/>
          </a:xfrm>
        </p:grpSpPr>
        <p:sp>
          <p:nvSpPr>
            <p:cNvPr id="4" name="구름 3"/>
            <p:cNvSpPr/>
            <p:nvPr/>
          </p:nvSpPr>
          <p:spPr>
            <a:xfrm>
              <a:off x="1187624" y="2780928"/>
              <a:ext cx="2160240" cy="10801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요구사항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" name="구름 4"/>
            <p:cNvSpPr/>
            <p:nvPr/>
          </p:nvSpPr>
          <p:spPr>
            <a:xfrm>
              <a:off x="518116" y="3405360"/>
              <a:ext cx="2376264" cy="106678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요구사항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" name="구름 5"/>
            <p:cNvSpPr/>
            <p:nvPr/>
          </p:nvSpPr>
          <p:spPr>
            <a:xfrm>
              <a:off x="2267744" y="3404228"/>
              <a:ext cx="2506154" cy="134643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요구사항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66656" y="3429000"/>
            <a:ext cx="2448272" cy="2304256"/>
            <a:chOff x="6038056" y="2809880"/>
            <a:chExt cx="2448272" cy="2304256"/>
          </a:xfrm>
        </p:grpSpPr>
        <p:sp>
          <p:nvSpPr>
            <p:cNvPr id="7" name="모서리가 접힌 도형 6"/>
            <p:cNvSpPr/>
            <p:nvPr/>
          </p:nvSpPr>
          <p:spPr>
            <a:xfrm>
              <a:off x="6038056" y="28098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6190456" y="29622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접힌 도형 11"/>
            <p:cNvSpPr/>
            <p:nvPr/>
          </p:nvSpPr>
          <p:spPr>
            <a:xfrm>
              <a:off x="6342856" y="31146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접힌 도형 12"/>
            <p:cNvSpPr/>
            <p:nvPr/>
          </p:nvSpPr>
          <p:spPr>
            <a:xfrm>
              <a:off x="6495256" y="32670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6647656" y="34194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6800056" y="35718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데이터베이스</a:t>
              </a:r>
              <a:endParaRPr lang="en-US" altLang="ko-KR" dirty="0"/>
            </a:p>
            <a:p>
              <a:pPr algn="ctr"/>
              <a:r>
                <a:rPr lang="ko-KR" altLang="en-US" dirty="0"/>
                <a:t>테이블</a:t>
              </a: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5076056" y="4352528"/>
            <a:ext cx="792088" cy="444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0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</a:t>
            </a:r>
            <a:r>
              <a:rPr lang="en-US" altLang="ko-KR" dirty="0">
                <a:latin typeface="+mn-ea"/>
                <a:ea typeface="+mn-ea"/>
              </a:rPr>
              <a:t> vs. </a:t>
            </a:r>
            <a:r>
              <a:rPr lang="ko-KR" altLang="en-US" dirty="0">
                <a:latin typeface="+mn-ea"/>
                <a:ea typeface="+mn-ea"/>
              </a:rPr>
              <a:t>강성 개체집합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강성 개체집합</a:t>
            </a:r>
            <a:r>
              <a:rPr lang="en-US" altLang="ko-KR" sz="2000" dirty="0"/>
              <a:t>(strong entity set)</a:t>
            </a:r>
          </a:p>
          <a:p>
            <a:pPr lvl="1"/>
            <a:r>
              <a:rPr lang="ko-KR" altLang="en-US" sz="1800" dirty="0" err="1"/>
              <a:t>기본키</a:t>
            </a:r>
            <a:r>
              <a:rPr lang="ko-KR" altLang="en-US" sz="1800" dirty="0"/>
              <a:t> 형성에 필요한 속성을 모두 갖는 개체집합 </a:t>
            </a:r>
            <a:endParaRPr lang="en-US" altLang="ko-KR" sz="1800" dirty="0"/>
          </a:p>
          <a:p>
            <a:r>
              <a:rPr lang="ko-KR" altLang="en-US" sz="2000" dirty="0" err="1"/>
              <a:t>약성</a:t>
            </a:r>
            <a:r>
              <a:rPr lang="ko-KR" altLang="en-US" sz="2000" dirty="0"/>
              <a:t> 개체집합</a:t>
            </a:r>
            <a:r>
              <a:rPr lang="en-US" altLang="ko-KR" sz="2000" dirty="0"/>
              <a:t>(weak entity set)</a:t>
            </a:r>
          </a:p>
          <a:p>
            <a:pPr lvl="1"/>
            <a:r>
              <a:rPr lang="ko-KR" altLang="en-US" sz="1800" dirty="0" err="1"/>
              <a:t>기본키</a:t>
            </a:r>
            <a:r>
              <a:rPr lang="ko-KR" altLang="en-US" sz="1800" dirty="0"/>
              <a:t> 형성에 필요한 속성을 모두는 갖지 못한 개체집합</a:t>
            </a:r>
            <a:endParaRPr lang="en-US" altLang="ko-KR" sz="1800" dirty="0"/>
          </a:p>
          <a:p>
            <a:r>
              <a:rPr lang="ko-KR" altLang="en-US" sz="2100" dirty="0"/>
              <a:t>예</a:t>
            </a:r>
            <a:r>
              <a:rPr lang="en-US" altLang="ko-KR" sz="2100" dirty="0"/>
              <a:t>)</a:t>
            </a:r>
          </a:p>
          <a:p>
            <a:pPr lvl="1"/>
            <a:r>
              <a:rPr lang="en-US" altLang="ko-KR" sz="2000" dirty="0"/>
              <a:t> course </a:t>
            </a:r>
            <a:r>
              <a:rPr lang="ko-KR" altLang="en-US" sz="2000" dirty="0"/>
              <a:t>개체집합</a:t>
            </a:r>
            <a:endParaRPr lang="en-US" altLang="ko-KR" sz="2000" dirty="0"/>
          </a:p>
          <a:p>
            <a:pPr lvl="2"/>
            <a:r>
              <a:rPr lang="ko-KR" altLang="en-US" sz="1800" dirty="0"/>
              <a:t>속성</a:t>
            </a:r>
            <a:r>
              <a:rPr lang="en-US" altLang="ko-KR" sz="1800" dirty="0"/>
              <a:t>: {</a:t>
            </a:r>
            <a:r>
              <a:rPr lang="en-US" altLang="ko-KR" sz="1800" dirty="0" err="1"/>
              <a:t>course_id</a:t>
            </a:r>
            <a:r>
              <a:rPr lang="en-US" altLang="ko-KR" sz="1800" dirty="0"/>
              <a:t>, title, credit}</a:t>
            </a:r>
          </a:p>
          <a:p>
            <a:pPr lvl="2"/>
            <a:r>
              <a:rPr lang="ko-KR" altLang="en-US" sz="1800" dirty="0" err="1"/>
              <a:t>기본키는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course_id</a:t>
            </a:r>
            <a:r>
              <a:rPr lang="en-US" altLang="ko-KR" sz="1800" dirty="0"/>
              <a:t>  -&gt; </a:t>
            </a:r>
            <a:r>
              <a:rPr lang="ko-KR" altLang="en-US" sz="1800" dirty="0"/>
              <a:t>강성 개체집합</a:t>
            </a:r>
            <a:endParaRPr lang="en-US" altLang="ko-KR" sz="1800" dirty="0"/>
          </a:p>
          <a:p>
            <a:pPr lvl="1"/>
            <a:r>
              <a:rPr lang="en-US" altLang="ko-KR" sz="2000" dirty="0"/>
              <a:t> class </a:t>
            </a:r>
            <a:r>
              <a:rPr lang="ko-KR" altLang="en-US" sz="2000" dirty="0"/>
              <a:t>개체집합</a:t>
            </a:r>
            <a:endParaRPr lang="en-US" altLang="ko-KR" sz="2000" dirty="0"/>
          </a:p>
          <a:p>
            <a:pPr lvl="2"/>
            <a:r>
              <a:rPr lang="ko-KR" altLang="en-US" sz="1800" dirty="0"/>
              <a:t>속성</a:t>
            </a:r>
            <a:r>
              <a:rPr lang="en-US" altLang="ko-KR" sz="1800" dirty="0"/>
              <a:t>: {year, semester, division, classroom, enroll}</a:t>
            </a:r>
          </a:p>
          <a:p>
            <a:pPr lvl="2"/>
            <a:r>
              <a:rPr lang="en-US" altLang="ko-KR" sz="1800" dirty="0"/>
              <a:t>{year, semester, division}</a:t>
            </a:r>
            <a:r>
              <a:rPr lang="ko-KR" altLang="en-US" sz="1800" dirty="0"/>
              <a:t>은 동일 교과목</a:t>
            </a:r>
            <a:r>
              <a:rPr lang="en-US" altLang="ko-KR" sz="1800" dirty="0"/>
              <a:t>(course) </a:t>
            </a:r>
            <a:r>
              <a:rPr lang="ko-KR" altLang="en-US" sz="1800" dirty="0"/>
              <a:t>내에서만 유일함</a:t>
            </a:r>
            <a:r>
              <a:rPr lang="en-US" altLang="ko-KR" sz="1800" dirty="0"/>
              <a:t>, </a:t>
            </a:r>
            <a:r>
              <a:rPr lang="ko-KR" altLang="en-US" sz="1800" dirty="0"/>
              <a:t>따라서 </a:t>
            </a:r>
            <a:r>
              <a:rPr lang="ko-KR" altLang="en-US" sz="1800" dirty="0" err="1"/>
              <a:t>약성</a:t>
            </a:r>
            <a:r>
              <a:rPr lang="ko-KR" altLang="en-US" sz="1800" dirty="0"/>
              <a:t> 개체집합임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약성</a:t>
            </a:r>
            <a:r>
              <a:rPr lang="ko-KR" altLang="en-US" sz="1800" dirty="0"/>
              <a:t> 개체집합의 존재가 강성 개체집합의 존재에 의해 결정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약성</a:t>
            </a:r>
            <a:r>
              <a:rPr lang="ko-KR" altLang="en-US" dirty="0">
                <a:latin typeface="+mn-ea"/>
              </a:rPr>
              <a:t> 개체집합</a:t>
            </a:r>
            <a:r>
              <a:rPr lang="en-US" altLang="ko-KR" dirty="0">
                <a:latin typeface="+mn-ea"/>
              </a:rPr>
              <a:t> vs. </a:t>
            </a:r>
            <a:r>
              <a:rPr lang="ko-KR" altLang="en-US" dirty="0">
                <a:latin typeface="+mn-ea"/>
              </a:rPr>
              <a:t>강성 개체집합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0389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</a:t>
            </a:r>
            <a:r>
              <a:rPr lang="en-US" altLang="ko-KR" dirty="0">
                <a:latin typeface="+mn-ea"/>
                <a:ea typeface="+mn-ea"/>
              </a:rPr>
              <a:t> vs. </a:t>
            </a:r>
            <a:r>
              <a:rPr lang="ko-KR" altLang="en-US" dirty="0">
                <a:latin typeface="+mn-ea"/>
                <a:ea typeface="+mn-ea"/>
              </a:rPr>
              <a:t>강성 개체집합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/>
              <a:t>약성</a:t>
            </a:r>
            <a:r>
              <a:rPr lang="ko-KR" altLang="en-US" sz="2000" dirty="0"/>
              <a:t> 개체집합은 강성 개체집합에 항상 종속된다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약성</a:t>
            </a:r>
            <a:r>
              <a:rPr lang="ko-KR" altLang="en-US" sz="1800" dirty="0"/>
              <a:t> 개체집합은 독립적으로 존재할 수 없으며 강성 개체집합이 존재해야 존재할 수 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약성</a:t>
            </a:r>
            <a:r>
              <a:rPr lang="ko-KR" altLang="en-US" sz="2000" dirty="0"/>
              <a:t> 개체집합과 강성 개체집합의 예</a:t>
            </a:r>
            <a:endParaRPr lang="en-US" altLang="ko-KR" sz="2000" dirty="0"/>
          </a:p>
          <a:p>
            <a:pPr lvl="1"/>
            <a:r>
              <a:rPr lang="ko-KR" altLang="en-US" sz="1800" dirty="0"/>
              <a:t>직원 개체집합 </a:t>
            </a:r>
            <a:r>
              <a:rPr lang="en-US" altLang="ko-KR" sz="1800" dirty="0"/>
              <a:t>vs. </a:t>
            </a:r>
            <a:r>
              <a:rPr lang="ko-KR" altLang="en-US" sz="1800" dirty="0"/>
              <a:t>부양가족 개체집합</a:t>
            </a:r>
            <a:endParaRPr lang="en-US" altLang="ko-KR" sz="1800" dirty="0"/>
          </a:p>
          <a:p>
            <a:pPr lvl="1"/>
            <a:r>
              <a:rPr lang="ko-KR" altLang="en-US" sz="1800" dirty="0"/>
              <a:t>건물 개체집합 </a:t>
            </a:r>
            <a:r>
              <a:rPr lang="en-US" altLang="ko-KR" sz="1800" dirty="0"/>
              <a:t>vs. </a:t>
            </a:r>
            <a:r>
              <a:rPr lang="ko-KR" altLang="en-US" sz="1800" dirty="0"/>
              <a:t>내부사무실 개체집합</a:t>
            </a:r>
            <a:endParaRPr lang="en-US" altLang="ko-KR" sz="1800" dirty="0"/>
          </a:p>
          <a:p>
            <a:pPr lvl="1"/>
            <a:r>
              <a:rPr lang="ko-KR" altLang="en-US" sz="1800" dirty="0"/>
              <a:t>교과목</a:t>
            </a:r>
            <a:r>
              <a:rPr lang="en-US" altLang="ko-KR" sz="1800" dirty="0"/>
              <a:t>(course) </a:t>
            </a:r>
            <a:r>
              <a:rPr lang="ko-KR" altLang="en-US" sz="1800" dirty="0"/>
              <a:t>개체집합 </a:t>
            </a:r>
            <a:r>
              <a:rPr lang="en-US" altLang="ko-KR" sz="1800" dirty="0"/>
              <a:t>vs. </a:t>
            </a:r>
            <a:r>
              <a:rPr lang="ko-KR" altLang="en-US" sz="1800"/>
              <a:t>강좌</a:t>
            </a:r>
            <a:r>
              <a:rPr lang="en-US" altLang="ko-KR" sz="1800"/>
              <a:t>(</a:t>
            </a:r>
            <a:r>
              <a:rPr lang="en-US" altLang="ko-KR" sz="1800" dirty="0"/>
              <a:t>class) </a:t>
            </a:r>
            <a:r>
              <a:rPr lang="ko-KR" altLang="en-US" sz="1800" dirty="0"/>
              <a:t>개체집합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 </a:t>
            </a:r>
            <a:r>
              <a:rPr lang="en-US" altLang="ko-KR" dirty="0">
                <a:latin typeface="+mn-ea"/>
                <a:ea typeface="+mn-ea"/>
              </a:rPr>
              <a:t>vs. </a:t>
            </a:r>
            <a:r>
              <a:rPr lang="ko-KR" altLang="en-US" dirty="0">
                <a:latin typeface="+mn-ea"/>
                <a:ea typeface="+mn-ea"/>
              </a:rPr>
              <a:t>강성 개체집합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개체집합과 강성 개체집합의 </a:t>
            </a:r>
            <a:r>
              <a:rPr lang="ko-KR" altLang="en-US" sz="2000" dirty="0" err="1">
                <a:latin typeface="+mn-ea"/>
              </a:rPr>
              <a:t>대응수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 </a:t>
            </a:r>
            <a:r>
              <a:rPr lang="ko-KR" altLang="en-US" sz="2000" dirty="0" err="1">
                <a:latin typeface="+mn-ea"/>
              </a:rPr>
              <a:t>다대일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전체 참여</a:t>
            </a:r>
            <a:r>
              <a:rPr lang="en-US" altLang="ko-KR" sz="2000" dirty="0">
                <a:latin typeface="+mn-ea"/>
              </a:rPr>
              <a:t>(total participation)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약성</a:t>
            </a:r>
            <a:r>
              <a:rPr lang="ko-KR" altLang="en-US" sz="1800" dirty="0">
                <a:latin typeface="+mn-ea"/>
              </a:rPr>
              <a:t> 개체집합의 모든 개체가 </a:t>
            </a:r>
            <a:r>
              <a:rPr lang="ko-KR" altLang="en-US" sz="1800" dirty="0" err="1">
                <a:latin typeface="+mn-ea"/>
              </a:rPr>
              <a:t>다대일</a:t>
            </a:r>
            <a:r>
              <a:rPr lang="ko-KR" altLang="en-US" sz="1800" dirty="0">
                <a:latin typeface="+mn-ea"/>
              </a:rPr>
              <a:t> 관계에 참여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부분 참여</a:t>
            </a:r>
            <a:r>
              <a:rPr lang="en-US" altLang="ko-KR" sz="2000" dirty="0">
                <a:latin typeface="+mn-ea"/>
              </a:rPr>
              <a:t>(partial participation)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약성</a:t>
            </a:r>
            <a:r>
              <a:rPr lang="ko-KR" altLang="en-US" sz="1800" dirty="0">
                <a:latin typeface="+mn-ea"/>
              </a:rPr>
              <a:t> 개체집합의 일부 개체만 </a:t>
            </a:r>
            <a:r>
              <a:rPr lang="ko-KR" altLang="en-US" sz="1800" dirty="0" err="1">
                <a:latin typeface="+mn-ea"/>
              </a:rPr>
              <a:t>다대일</a:t>
            </a:r>
            <a:r>
              <a:rPr lang="ko-KR" altLang="en-US" sz="1800" dirty="0">
                <a:latin typeface="+mn-ea"/>
              </a:rPr>
              <a:t> 관계에 참여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부분 키</a:t>
            </a:r>
            <a:r>
              <a:rPr lang="en-US" altLang="ko-KR" dirty="0">
                <a:latin typeface="+mn-ea"/>
                <a:ea typeface="+mn-ea"/>
              </a:rPr>
              <a:t>(partial key), </a:t>
            </a:r>
            <a:r>
              <a:rPr lang="ko-KR" altLang="en-US" dirty="0" err="1">
                <a:latin typeface="+mn-ea"/>
                <a:ea typeface="+mn-ea"/>
              </a:rPr>
              <a:t>구별자</a:t>
            </a:r>
            <a:r>
              <a:rPr lang="en-US" altLang="ko-KR" dirty="0">
                <a:latin typeface="+mn-ea"/>
                <a:ea typeface="+mn-ea"/>
              </a:rPr>
              <a:t>(discriminator)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개체집합에서 강성 개체집합의 특정 개체 내에서만 유일한 값을 갖는 속성 집합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course(</a:t>
            </a:r>
            <a:r>
              <a:rPr lang="ko-KR" altLang="en-US" sz="2000" dirty="0">
                <a:latin typeface="+mn-ea"/>
              </a:rPr>
              <a:t>교과목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개체집합의 속성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 err="1">
                <a:latin typeface="+mn-ea"/>
              </a:rPr>
              <a:t>course_id</a:t>
            </a:r>
            <a:r>
              <a:rPr lang="en-US" altLang="ko-KR" sz="1800" dirty="0">
                <a:latin typeface="+mn-ea"/>
              </a:rPr>
              <a:t>, title, credit</a:t>
            </a:r>
          </a:p>
          <a:p>
            <a:r>
              <a:rPr lang="en-US" altLang="ko-KR" sz="2000" dirty="0">
                <a:latin typeface="+mn-ea"/>
              </a:rPr>
              <a:t>class(</a:t>
            </a:r>
            <a:r>
              <a:rPr lang="ko-KR" altLang="en-US" sz="2000" dirty="0">
                <a:latin typeface="+mn-ea"/>
              </a:rPr>
              <a:t>강좌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개체집합의 속성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year, semester, division, classroom, enroll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개체집합인 </a:t>
            </a:r>
            <a:r>
              <a:rPr lang="en-US" altLang="ko-KR" sz="2000" dirty="0">
                <a:latin typeface="+mn-ea"/>
              </a:rPr>
              <a:t>class </a:t>
            </a:r>
            <a:r>
              <a:rPr lang="ko-KR" altLang="en-US" sz="2000" dirty="0">
                <a:latin typeface="+mn-ea"/>
              </a:rPr>
              <a:t>개체집합의 </a:t>
            </a:r>
            <a:r>
              <a:rPr lang="ko-KR" altLang="en-US" sz="2000" dirty="0" err="1">
                <a:latin typeface="+mn-ea"/>
              </a:rPr>
              <a:t>부분키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특정 교과목</a:t>
            </a:r>
            <a:r>
              <a:rPr lang="en-US" altLang="ko-KR" sz="1800" dirty="0">
                <a:latin typeface="+mn-ea"/>
              </a:rPr>
              <a:t>(course)</a:t>
            </a:r>
            <a:r>
              <a:rPr lang="ko-KR" altLang="en-US" sz="1800" dirty="0">
                <a:latin typeface="+mn-ea"/>
              </a:rPr>
              <a:t>에 대해서만 유일한 값을 갖는 강좌</a:t>
            </a:r>
            <a:r>
              <a:rPr lang="en-US" altLang="ko-KR" sz="1800" dirty="0">
                <a:latin typeface="+mn-ea"/>
              </a:rPr>
              <a:t>(class)</a:t>
            </a:r>
            <a:r>
              <a:rPr lang="ko-KR" altLang="en-US" sz="1800" dirty="0">
                <a:latin typeface="+mn-ea"/>
              </a:rPr>
              <a:t>의 속성 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year, semester, division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개체집합의 </a:t>
            </a:r>
            <a:r>
              <a:rPr lang="ko-KR" altLang="en-US" dirty="0" err="1">
                <a:latin typeface="+mn-ea"/>
                <a:ea typeface="+mn-ea"/>
              </a:rPr>
              <a:t>기본키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 자체만으로 </a:t>
            </a:r>
            <a:r>
              <a:rPr lang="ko-KR" altLang="en-US" sz="2000" dirty="0" err="1">
                <a:latin typeface="+mn-ea"/>
              </a:rPr>
              <a:t>기본키를</a:t>
            </a:r>
            <a:r>
              <a:rPr lang="ko-KR" altLang="en-US" sz="2000" dirty="0">
                <a:latin typeface="+mn-ea"/>
              </a:rPr>
              <a:t> 가질 수 없음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개체집합의 </a:t>
            </a:r>
            <a:r>
              <a:rPr lang="ko-KR" altLang="en-US" sz="2000" dirty="0" err="1">
                <a:latin typeface="+mn-ea"/>
              </a:rPr>
              <a:t>기본키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약성</a:t>
            </a:r>
            <a:r>
              <a:rPr lang="ko-KR" altLang="en-US" sz="1800" dirty="0">
                <a:latin typeface="+mn-ea"/>
              </a:rPr>
              <a:t> 개체집합의 </a:t>
            </a:r>
            <a:r>
              <a:rPr lang="ko-KR" altLang="en-US" sz="1800" dirty="0" err="1">
                <a:latin typeface="+mn-ea"/>
              </a:rPr>
              <a:t>부분키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강성 개체집합의 </a:t>
            </a:r>
            <a:r>
              <a:rPr lang="ko-KR" altLang="en-US" sz="1800" dirty="0" err="1">
                <a:latin typeface="+mn-ea"/>
              </a:rPr>
              <a:t>기본키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강좌</a:t>
            </a:r>
            <a:r>
              <a:rPr lang="en-US" altLang="ko-KR" sz="2000" dirty="0">
                <a:latin typeface="+mn-ea"/>
              </a:rPr>
              <a:t>(class) </a:t>
            </a:r>
            <a:r>
              <a:rPr lang="ko-KR" altLang="en-US" sz="2000" dirty="0">
                <a:latin typeface="+mn-ea"/>
              </a:rPr>
              <a:t>개체집합의 </a:t>
            </a:r>
            <a:r>
              <a:rPr lang="ko-KR" altLang="en-US" sz="2000" dirty="0" err="1">
                <a:latin typeface="+mn-ea"/>
              </a:rPr>
              <a:t>기본키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course_id</a:t>
            </a:r>
            <a:r>
              <a:rPr lang="en-US" altLang="ko-KR" sz="1800" dirty="0">
                <a:latin typeface="+mn-ea"/>
              </a:rPr>
              <a:t>, year, semester, division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일반화 관계 </a:t>
            </a:r>
            <a:r>
              <a:rPr lang="en-US" altLang="ko-KR" dirty="0">
                <a:latin typeface="+mn-ea"/>
                <a:ea typeface="+mn-ea"/>
              </a:rPr>
              <a:t>vs. </a:t>
            </a:r>
            <a:r>
              <a:rPr lang="ko-KR" altLang="en-US" dirty="0">
                <a:latin typeface="+mn-ea"/>
                <a:ea typeface="+mn-ea"/>
              </a:rPr>
              <a:t>세분화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ko-KR" altLang="en-US" sz="2000" dirty="0"/>
              <a:t>현실세계에 존재하는 개체들은 위상적으로 계층관계를 이루는 경우가 많음</a:t>
            </a:r>
            <a:endParaRPr lang="en-US" altLang="ko-KR" sz="2000" dirty="0"/>
          </a:p>
          <a:p>
            <a:pPr lvl="1"/>
            <a:r>
              <a:rPr lang="ko-KR" altLang="en-US" sz="1700" dirty="0"/>
              <a:t>일반적 개념의 개체를 보다 구체화된 개념의 개체들로 분류 또는 분할해서 보여줄 수 있음</a:t>
            </a:r>
          </a:p>
          <a:p>
            <a:pPr lvl="1"/>
            <a:r>
              <a:rPr lang="ko-KR" altLang="en-US" sz="1800" dirty="0">
                <a:latin typeface="+mn-ea"/>
              </a:rPr>
              <a:t>상위 개체집합 </a:t>
            </a:r>
            <a:r>
              <a:rPr lang="en-US" altLang="ko-KR" sz="1800" dirty="0">
                <a:latin typeface="+mn-ea"/>
              </a:rPr>
              <a:t>(high-level entity set) -&gt; </a:t>
            </a:r>
            <a:r>
              <a:rPr lang="ko-KR" altLang="en-US" sz="1800" dirty="0">
                <a:latin typeface="+mn-ea"/>
              </a:rPr>
              <a:t>하위 개체집합</a:t>
            </a:r>
            <a:r>
              <a:rPr lang="en-US" altLang="ko-KR" sz="1800" dirty="0">
                <a:latin typeface="+mn-ea"/>
              </a:rPr>
              <a:t>(low-level entity set)</a:t>
            </a:r>
          </a:p>
          <a:p>
            <a:pPr lvl="1">
              <a:buNone/>
            </a:pPr>
            <a:endParaRPr lang="en-US" altLang="ko-KR" sz="17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일반화 관계</a:t>
            </a:r>
            <a:r>
              <a:rPr lang="en-US" altLang="ko-KR" sz="2000" dirty="0">
                <a:latin typeface="+mn-ea"/>
              </a:rPr>
              <a:t>(generalization)</a:t>
            </a:r>
          </a:p>
          <a:p>
            <a:pPr lvl="1"/>
            <a:r>
              <a:rPr lang="ko-KR" altLang="en-US" sz="1800" dirty="0">
                <a:latin typeface="+mn-ea"/>
              </a:rPr>
              <a:t>여러 개체집합의 공통적인 특징을 모아 상위 개체집합 생성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세분화 관계</a:t>
            </a:r>
            <a:r>
              <a:rPr lang="en-US" altLang="ko-KR" sz="2000" dirty="0">
                <a:latin typeface="+mn-ea"/>
              </a:rPr>
              <a:t>(specialization)</a:t>
            </a:r>
          </a:p>
          <a:p>
            <a:pPr lvl="1"/>
            <a:r>
              <a:rPr lang="ko-KR" altLang="en-US" sz="1800" dirty="0">
                <a:latin typeface="+mn-ea"/>
              </a:rPr>
              <a:t>하나의 개체집합을 여러 개의 하위 개체집합으로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일반화 관계 </a:t>
            </a:r>
            <a:r>
              <a:rPr lang="en-US" altLang="ko-KR" dirty="0">
                <a:latin typeface="+mn-ea"/>
                <a:ea typeface="+mn-ea"/>
              </a:rPr>
              <a:t>vs. </a:t>
            </a:r>
            <a:r>
              <a:rPr lang="ko-KR" altLang="en-US" dirty="0">
                <a:latin typeface="+mn-ea"/>
                <a:ea typeface="+mn-ea"/>
              </a:rPr>
              <a:t>세분화 관계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125207" cy="51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개체관계 다이어그램</a:t>
            </a:r>
            <a:r>
              <a:rPr lang="en-US" altLang="ko-KR" dirty="0">
                <a:latin typeface="+mn-ea"/>
                <a:ea typeface="+mn-ea"/>
              </a:rPr>
              <a:t>(ERD)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구성요소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6752"/>
            <a:ext cx="5429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ERD</a:t>
            </a:r>
            <a:r>
              <a:rPr lang="ko-KR" altLang="en-US" dirty="0">
                <a:latin typeface="+mn-ea"/>
                <a:ea typeface="+mn-ea"/>
              </a:rPr>
              <a:t>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student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department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ERD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course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class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ERD (</a:t>
            </a:r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개체집합의 표현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43053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725144"/>
            <a:ext cx="497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데이터베이스 설계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요구사항 분석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사용환경 분석 후 대상 및 제한 조건 도출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ko-KR" altLang="en-US" sz="1800" dirty="0">
                <a:latin typeface="+mn-ea"/>
              </a:rPr>
              <a:t>개념적 설계</a:t>
            </a:r>
            <a:r>
              <a:rPr lang="en-US" altLang="ko-KR" sz="1800" dirty="0">
                <a:latin typeface="+mn-ea"/>
              </a:rPr>
              <a:t>(conceptual schema)</a:t>
            </a:r>
          </a:p>
          <a:p>
            <a:pPr lvl="1"/>
            <a:r>
              <a:rPr lang="ko-KR" altLang="en-US" sz="1600" dirty="0">
                <a:latin typeface="+mn-ea"/>
              </a:rPr>
              <a:t>분석 결과를 추상화된 표현 방식으로 기술</a:t>
            </a:r>
            <a:r>
              <a:rPr lang="en-US" altLang="ko-KR" sz="1600" dirty="0">
                <a:latin typeface="+mn-ea"/>
              </a:rPr>
              <a:t> -&gt; </a:t>
            </a:r>
            <a:r>
              <a:rPr lang="ko-KR" altLang="en-US" sz="1600" dirty="0">
                <a:latin typeface="+mn-ea"/>
              </a:rPr>
              <a:t>개념적 스키마 생성</a:t>
            </a:r>
            <a:endParaRPr lang="en-US" altLang="ko-KR" sz="16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논리적 설계</a:t>
            </a:r>
            <a:r>
              <a:rPr lang="en-US" altLang="ko-KR" sz="1800" dirty="0">
                <a:latin typeface="+mn-ea"/>
              </a:rPr>
              <a:t>(logical schema)</a:t>
            </a:r>
          </a:p>
          <a:p>
            <a:pPr lvl="1"/>
            <a:r>
              <a:rPr lang="ko-KR" altLang="en-US" sz="1600" dirty="0">
                <a:latin typeface="+mn-ea"/>
              </a:rPr>
              <a:t>논리적 데이터베이스 구조에 맞는 스키마 생성</a:t>
            </a:r>
            <a:r>
              <a:rPr lang="en-US" altLang="ko-KR" sz="1600" dirty="0">
                <a:latin typeface="+mn-ea"/>
              </a:rPr>
              <a:t> -&gt; </a:t>
            </a:r>
            <a:r>
              <a:rPr lang="ko-KR" altLang="en-US" sz="1600" dirty="0">
                <a:latin typeface="+mn-ea"/>
              </a:rPr>
              <a:t>논리적 스키마 생성</a:t>
            </a:r>
            <a:r>
              <a:rPr lang="en-US" altLang="ko-KR" sz="1600" dirty="0">
                <a:latin typeface="+mn-ea"/>
              </a:rPr>
              <a:t> </a:t>
            </a:r>
          </a:p>
          <a:p>
            <a:r>
              <a:rPr lang="ko-KR" altLang="en-US" sz="1800" dirty="0">
                <a:latin typeface="+mn-ea"/>
              </a:rPr>
              <a:t>물리적 설계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실제 컴퓨터에 저장되는 방식 설계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75628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삼진관계 </a:t>
            </a:r>
            <a:r>
              <a:rPr lang="en-US" altLang="ko-KR" dirty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student, course, professor </a:t>
            </a:r>
            <a:r>
              <a:rPr lang="ko-KR" altLang="en-US" sz="2000" dirty="0">
                <a:latin typeface="+mn-ea"/>
              </a:rPr>
              <a:t>개체집합의 개체관계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이진관계로 표현된 </a:t>
            </a:r>
            <a:r>
              <a:rPr lang="en-US" altLang="ko-KR" sz="2000" dirty="0">
                <a:latin typeface="+mn-ea"/>
              </a:rPr>
              <a:t>ERD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3409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5715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12976"/>
            <a:ext cx="45021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자기연관관계</a:t>
            </a:r>
            <a:r>
              <a:rPr lang="en-US" altLang="ko-KR" dirty="0">
                <a:latin typeface="+mn-ea"/>
                <a:ea typeface="+mn-ea"/>
              </a:rPr>
              <a:t>(self-relationship) 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>
                <a:latin typeface="+mn-ea"/>
              </a:rPr>
              <a:t>직원</a:t>
            </a:r>
            <a:r>
              <a:rPr lang="en-US" altLang="ko-KR" sz="2400" dirty="0">
                <a:latin typeface="+mn-ea"/>
              </a:rPr>
              <a:t>(employee) </a:t>
            </a:r>
            <a:r>
              <a:rPr lang="ko-KR" altLang="en-US" sz="2400" dirty="0">
                <a:latin typeface="+mn-ea"/>
              </a:rPr>
              <a:t>개체집합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각 직원은 자신을 관리하는 상관이 존재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상관도 직원 개체집합에 속함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각 상관은 여러 명의 직원을 관리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역할</a:t>
            </a:r>
            <a:r>
              <a:rPr lang="en-US" altLang="ko-KR" sz="2000" dirty="0">
                <a:latin typeface="+mn-ea"/>
              </a:rPr>
              <a:t>(role)</a:t>
            </a:r>
          </a:p>
          <a:p>
            <a:pPr lvl="2"/>
            <a:r>
              <a:rPr lang="ko-KR" altLang="en-US" sz="1800" dirty="0">
                <a:latin typeface="+mn-ea"/>
              </a:rPr>
              <a:t>각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개체의 역할에 따라 대응수가 다름</a:t>
            </a:r>
            <a:endParaRPr lang="en-US" altLang="ko-KR" sz="1800" dirty="0">
              <a:latin typeface="+mn-ea"/>
            </a:endParaRPr>
          </a:p>
          <a:p>
            <a:pPr lvl="2"/>
            <a:endParaRPr lang="ko-KR" altLang="en-US" sz="1800" dirty="0">
              <a:latin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95736" y="429309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자기연관관계</a:t>
            </a:r>
            <a:r>
              <a:rPr lang="en-US" altLang="ko-KR" dirty="0">
                <a:latin typeface="+mn-ea"/>
                <a:ea typeface="+mn-ea"/>
              </a:rPr>
              <a:t>(self-relationship) 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교과목</a:t>
            </a:r>
            <a:r>
              <a:rPr lang="en-US" altLang="ko-KR" sz="2000" dirty="0">
                <a:latin typeface="+mn-ea"/>
              </a:rPr>
              <a:t>(course) </a:t>
            </a:r>
            <a:r>
              <a:rPr lang="ko-KR" altLang="en-US" sz="2000" dirty="0">
                <a:latin typeface="+mn-ea"/>
              </a:rPr>
              <a:t>개체집합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한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교과목은 여러 개의 선수</a:t>
            </a:r>
            <a:r>
              <a:rPr lang="en-US" altLang="ko-KR" sz="1800" dirty="0">
                <a:latin typeface="+mn-ea"/>
              </a:rPr>
              <a:t>(precede)</a:t>
            </a:r>
            <a:r>
              <a:rPr lang="ko-KR" altLang="en-US" sz="1800" dirty="0">
                <a:latin typeface="+mn-ea"/>
              </a:rPr>
              <a:t> 교과목을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가짐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한 교과목은 여러 개의 후수</a:t>
            </a:r>
            <a:r>
              <a:rPr lang="en-US" altLang="ko-KR" sz="1800" dirty="0">
                <a:latin typeface="+mn-ea"/>
              </a:rPr>
              <a:t>(antecede)</a:t>
            </a:r>
            <a:r>
              <a:rPr lang="ko-KR" altLang="en-US" sz="1800" dirty="0">
                <a:latin typeface="+mn-ea"/>
              </a:rPr>
              <a:t> 교과목을 가짐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 err="1">
                <a:latin typeface="+mn-ea"/>
              </a:rPr>
              <a:t>다대다의</a:t>
            </a:r>
            <a:r>
              <a:rPr lang="ko-KR" altLang="en-US" sz="1800" dirty="0">
                <a:latin typeface="+mn-ea"/>
              </a:rPr>
              <a:t> 자기연관관계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47287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개체 관계 스키마의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학사 데이터베이스 구축을 위한 요구사항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0031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개체집합의 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개체집합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요구사항 문서에서 정형화된 중요한 개념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2348880"/>
          <a:ext cx="856895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학생</a:t>
                      </a:r>
                      <a:r>
                        <a:rPr lang="en-US" altLang="ko-KR" sz="1600" dirty="0"/>
                        <a:t>(student)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resident_id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강좌</a:t>
                      </a:r>
                      <a:r>
                        <a:rPr lang="en-US" altLang="ko-KR" sz="1600" dirty="0"/>
                        <a:t>(class)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(year)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(semester)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분반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강의실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(classroom)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수강인원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(enroll)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학과</a:t>
                      </a:r>
                      <a:r>
                        <a:rPr lang="en-US" altLang="ko-KR" sz="1600" dirty="0"/>
                        <a:t>(department)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학과번호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학과명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사무실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(office)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교수</a:t>
                      </a:r>
                      <a:r>
                        <a:rPr lang="en-US" altLang="ko-KR" sz="1600" dirty="0"/>
                        <a:t>(professor)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교수번호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resident_id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직급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임용년도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year_emp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교과목</a:t>
                      </a:r>
                      <a:r>
                        <a:rPr lang="en-US" altLang="ko-KR" sz="1600" dirty="0"/>
                        <a:t>(course)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과목번호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course_id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교과목명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(title)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학점수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(credit)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개체집합 </a:t>
            </a:r>
            <a:r>
              <a:rPr lang="en-US" altLang="ko-KR" dirty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4702047" cy="554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관계집합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소속</a:t>
            </a:r>
            <a:r>
              <a:rPr lang="en-US" altLang="ko-KR" sz="2000" dirty="0">
                <a:latin typeface="+mn-ea"/>
              </a:rPr>
              <a:t>(affiliated)</a:t>
            </a:r>
          </a:p>
          <a:p>
            <a:pPr lvl="1"/>
            <a:r>
              <a:rPr lang="ko-KR" altLang="en-US" sz="1800" dirty="0">
                <a:latin typeface="+mn-ea"/>
              </a:rPr>
              <a:t>학생</a:t>
            </a:r>
            <a:r>
              <a:rPr lang="en-US" altLang="ko-KR" sz="1800" dirty="0">
                <a:latin typeface="+mn-ea"/>
              </a:rPr>
              <a:t>(student)</a:t>
            </a:r>
            <a:r>
              <a:rPr lang="ko-KR" altLang="en-US" sz="1800" dirty="0">
                <a:latin typeface="+mn-ea"/>
              </a:rPr>
              <a:t>은 학과</a:t>
            </a:r>
            <a:r>
              <a:rPr lang="en-US" altLang="ko-KR" sz="1800" dirty="0">
                <a:latin typeface="+mn-ea"/>
              </a:rPr>
              <a:t>(department)</a:t>
            </a:r>
            <a:r>
              <a:rPr lang="ko-KR" altLang="en-US" sz="1800" dirty="0">
                <a:latin typeface="+mn-ea"/>
              </a:rPr>
              <a:t>에 소속</a:t>
            </a:r>
            <a:r>
              <a:rPr lang="en-US" altLang="ko-KR" sz="1800" dirty="0">
                <a:latin typeface="+mn-ea"/>
              </a:rPr>
              <a:t>(affiliated_1)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/>
            <a:r>
              <a:rPr lang="ko-KR" altLang="en-US" sz="1800" dirty="0">
                <a:latin typeface="+mn-ea"/>
              </a:rPr>
              <a:t>교수</a:t>
            </a:r>
            <a:r>
              <a:rPr lang="en-US" altLang="ko-KR" sz="1800" dirty="0">
                <a:latin typeface="+mn-ea"/>
              </a:rPr>
              <a:t>(professor)</a:t>
            </a:r>
            <a:r>
              <a:rPr lang="ko-KR" altLang="en-US" sz="1800" dirty="0">
                <a:latin typeface="+mn-ea"/>
              </a:rPr>
              <a:t>는 학과</a:t>
            </a:r>
            <a:r>
              <a:rPr lang="en-US" altLang="ko-KR" sz="1800" dirty="0">
                <a:latin typeface="+mn-ea"/>
              </a:rPr>
              <a:t>(department)</a:t>
            </a:r>
            <a:r>
              <a:rPr lang="ko-KR" altLang="en-US" sz="1800" dirty="0">
                <a:latin typeface="+mn-ea"/>
              </a:rPr>
              <a:t>에 소속</a:t>
            </a:r>
            <a:r>
              <a:rPr lang="en-US" altLang="ko-KR" sz="1800" dirty="0">
                <a:latin typeface="+mn-ea"/>
              </a:rPr>
              <a:t>(affiliated_2)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0"/>
            <a:r>
              <a:rPr lang="ko-KR" altLang="en-US" sz="2000" dirty="0">
                <a:latin typeface="+mn-ea"/>
              </a:rPr>
              <a:t>개설</a:t>
            </a:r>
            <a:r>
              <a:rPr lang="en-US" altLang="ko-KR" sz="2000" dirty="0">
                <a:latin typeface="+mn-ea"/>
              </a:rPr>
              <a:t>(opens)</a:t>
            </a:r>
          </a:p>
          <a:p>
            <a:pPr lvl="1"/>
            <a:r>
              <a:rPr lang="ko-KR" altLang="en-US" sz="1800" dirty="0">
                <a:latin typeface="+mn-ea"/>
              </a:rPr>
              <a:t>각 교과목</a:t>
            </a:r>
            <a:r>
              <a:rPr lang="en-US" altLang="ko-KR" sz="1800" dirty="0">
                <a:latin typeface="+mn-ea"/>
              </a:rPr>
              <a:t>(course)</a:t>
            </a:r>
            <a:r>
              <a:rPr lang="ko-KR" altLang="en-US" sz="1800" dirty="0">
                <a:latin typeface="+mn-ea"/>
              </a:rPr>
              <a:t>은 학기별로 강좌</a:t>
            </a:r>
            <a:r>
              <a:rPr lang="en-US" altLang="ko-KR" sz="1800" dirty="0">
                <a:latin typeface="+mn-ea"/>
              </a:rPr>
              <a:t>(class)</a:t>
            </a:r>
            <a:r>
              <a:rPr lang="ko-KR" altLang="en-US" sz="1800" dirty="0">
                <a:latin typeface="+mn-ea"/>
              </a:rPr>
              <a:t>가 개설</a:t>
            </a:r>
            <a:r>
              <a:rPr lang="en-US" altLang="ko-KR" sz="1800" dirty="0">
                <a:latin typeface="+mn-ea"/>
              </a:rPr>
              <a:t>(opens)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0"/>
            <a:r>
              <a:rPr lang="ko-KR" altLang="en-US" sz="2000" dirty="0">
                <a:latin typeface="+mn-ea"/>
              </a:rPr>
              <a:t>강의</a:t>
            </a:r>
            <a:r>
              <a:rPr lang="en-US" altLang="ko-KR" sz="2000" dirty="0">
                <a:latin typeface="+mn-ea"/>
              </a:rPr>
              <a:t>(teaches)</a:t>
            </a:r>
          </a:p>
          <a:p>
            <a:pPr lvl="1"/>
            <a:r>
              <a:rPr lang="ko-KR" altLang="en-US" sz="1800" dirty="0">
                <a:latin typeface="+mn-ea"/>
              </a:rPr>
              <a:t>교수</a:t>
            </a:r>
            <a:r>
              <a:rPr lang="en-US" altLang="ko-KR" sz="1800" dirty="0">
                <a:latin typeface="+mn-ea"/>
              </a:rPr>
              <a:t>(professor)</a:t>
            </a:r>
            <a:r>
              <a:rPr lang="ko-KR" altLang="en-US" sz="1800" dirty="0">
                <a:latin typeface="+mn-ea"/>
              </a:rPr>
              <a:t>는 개설된 강좌</a:t>
            </a:r>
            <a:r>
              <a:rPr lang="en-US" altLang="ko-KR" sz="1800" dirty="0">
                <a:latin typeface="+mn-ea"/>
              </a:rPr>
              <a:t>(class)</a:t>
            </a:r>
            <a:r>
              <a:rPr lang="ko-KR" altLang="en-US" sz="1800" dirty="0">
                <a:latin typeface="+mn-ea"/>
              </a:rPr>
              <a:t>를 강의</a:t>
            </a:r>
            <a:r>
              <a:rPr lang="en-US" altLang="ko-KR" sz="1800" dirty="0">
                <a:latin typeface="+mn-ea"/>
              </a:rPr>
              <a:t>(teaches)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0"/>
            <a:r>
              <a:rPr lang="ko-KR" altLang="en-US" sz="2000" dirty="0">
                <a:latin typeface="+mn-ea"/>
              </a:rPr>
              <a:t>수강</a:t>
            </a:r>
            <a:r>
              <a:rPr lang="en-US" altLang="ko-KR" sz="2000" dirty="0">
                <a:latin typeface="+mn-ea"/>
              </a:rPr>
              <a:t>(takes)</a:t>
            </a:r>
          </a:p>
          <a:p>
            <a:pPr lvl="1"/>
            <a:r>
              <a:rPr lang="ko-KR" altLang="en-US" sz="1800" dirty="0">
                <a:latin typeface="+mn-ea"/>
              </a:rPr>
              <a:t>학생</a:t>
            </a:r>
            <a:r>
              <a:rPr lang="en-US" altLang="ko-KR" sz="1800" dirty="0">
                <a:latin typeface="+mn-ea"/>
              </a:rPr>
              <a:t>(student)</a:t>
            </a:r>
            <a:r>
              <a:rPr lang="ko-KR" altLang="en-US" sz="1800" dirty="0">
                <a:latin typeface="+mn-ea"/>
              </a:rPr>
              <a:t>은 강좌</a:t>
            </a:r>
            <a:r>
              <a:rPr lang="en-US" altLang="ko-KR" sz="1800" dirty="0">
                <a:latin typeface="+mn-ea"/>
              </a:rPr>
              <a:t>(class)</a:t>
            </a:r>
            <a:r>
              <a:rPr lang="ko-KR" altLang="en-US" sz="1800" dirty="0">
                <a:latin typeface="+mn-ea"/>
              </a:rPr>
              <a:t>를 수강</a:t>
            </a:r>
            <a:r>
              <a:rPr lang="en-US" altLang="ko-KR" sz="1800" dirty="0">
                <a:latin typeface="+mn-ea"/>
              </a:rPr>
              <a:t>(takes)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관계집합의 </a:t>
            </a:r>
            <a:r>
              <a:rPr lang="en-US" altLang="ko-KR" dirty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392319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완성된 </a:t>
            </a:r>
            <a:r>
              <a:rPr lang="en-US" altLang="ko-KR" dirty="0">
                <a:latin typeface="+mn-ea"/>
                <a:ea typeface="+mn-ea"/>
              </a:rPr>
              <a:t>ERD (</a:t>
            </a:r>
            <a:r>
              <a:rPr lang="ko-KR" altLang="en-US" dirty="0" err="1">
                <a:latin typeface="+mn-ea"/>
                <a:ea typeface="+mn-ea"/>
              </a:rPr>
              <a:t>기본키</a:t>
            </a:r>
            <a:r>
              <a:rPr lang="ko-KR" altLang="en-US" dirty="0">
                <a:latin typeface="+mn-ea"/>
                <a:ea typeface="+mn-ea"/>
              </a:rPr>
              <a:t> 포함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7158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설계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방법 </a:t>
            </a:r>
            <a:r>
              <a:rPr lang="en-US" altLang="ko-KR" sz="2000" dirty="0"/>
              <a:t>1</a:t>
            </a:r>
          </a:p>
          <a:p>
            <a:pPr lvl="1"/>
            <a:r>
              <a:rPr lang="ko-KR" altLang="en-US" sz="1800" dirty="0"/>
              <a:t>개체집합들을 모두 결정하고 그들의 관계를 그 다음으로 결정하는 순으로 설계</a:t>
            </a:r>
            <a:endParaRPr lang="en-US" altLang="ko-KR" sz="1800" dirty="0"/>
          </a:p>
          <a:p>
            <a:r>
              <a:rPr lang="ko-KR" altLang="en-US" sz="2000" dirty="0"/>
              <a:t>방법 </a:t>
            </a:r>
            <a:r>
              <a:rPr lang="en-US" altLang="ko-KR" sz="2000" dirty="0"/>
              <a:t>2</a:t>
            </a:r>
          </a:p>
          <a:p>
            <a:pPr lvl="1"/>
            <a:r>
              <a:rPr lang="ko-KR" altLang="en-US" sz="1800" dirty="0"/>
              <a:t>요구사항에서 가장 중요하다고 판단되는 개체집합과 관계집합</a:t>
            </a:r>
            <a:r>
              <a:rPr lang="en-US" altLang="ko-KR" sz="1800" dirty="0"/>
              <a:t>(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student</a:t>
            </a:r>
            <a:r>
              <a:rPr lang="ko-KR" altLang="en-US" sz="1800" dirty="0"/>
              <a:t>와 </a:t>
            </a:r>
            <a:r>
              <a:rPr lang="en-US" altLang="ko-KR" sz="1800" dirty="0"/>
              <a:t>class </a:t>
            </a:r>
            <a:r>
              <a:rPr lang="ko-KR" altLang="en-US" sz="1800" dirty="0"/>
              <a:t>간의 수강 관계</a:t>
            </a:r>
            <a:r>
              <a:rPr lang="en-US" altLang="ko-KR" sz="1800" dirty="0"/>
              <a:t>)</a:t>
            </a:r>
            <a:r>
              <a:rPr lang="ko-KR" altLang="en-US" sz="1800" dirty="0"/>
              <a:t>을 우선 결정</a:t>
            </a:r>
            <a:endParaRPr lang="en-US" altLang="ko-KR" sz="1800" dirty="0"/>
          </a:p>
          <a:p>
            <a:pPr lvl="1"/>
            <a:r>
              <a:rPr lang="ko-KR" altLang="en-US" sz="1800" dirty="0"/>
              <a:t>점점 확대하여 추가적인 개체집합</a:t>
            </a:r>
            <a:r>
              <a:rPr lang="en-US" altLang="ko-KR" sz="1800" dirty="0"/>
              <a:t>(course, professor, department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과 관계집합을 이끌어내는 순으로 설계</a:t>
            </a:r>
            <a:endParaRPr lang="en-US" altLang="ko-KR" sz="1800" dirty="0"/>
          </a:p>
          <a:p>
            <a:r>
              <a:rPr lang="ko-KR" altLang="en-US" sz="2000" dirty="0"/>
              <a:t>전적으로 설계자의 판단에 의해 결정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사용자의 요구사항 분석 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컴퓨터에 표현방식 보다는 추상적인 형태로 설계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사용자기 이해하기 쉬운 형태로 표현</a:t>
            </a:r>
            <a:endParaRPr lang="en-US" altLang="ko-KR" sz="17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개념적 모델을 이용하여 개념적 스키마 생성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대표적 개념적 모델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개체관계 모델</a:t>
            </a:r>
            <a:r>
              <a:rPr lang="en-US" altLang="ko-KR" sz="1800" dirty="0">
                <a:latin typeface="+mn-ea"/>
              </a:rPr>
              <a:t>(Entity Relationship Model)</a:t>
            </a:r>
          </a:p>
          <a:p>
            <a:r>
              <a:rPr lang="ko-KR" altLang="en-US" sz="2000" dirty="0">
                <a:latin typeface="+mn-ea"/>
              </a:rPr>
              <a:t>개념적 스키마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데이터베이스에 대한 추상적인 설계도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개체 관계 다이어그램</a:t>
            </a:r>
            <a:r>
              <a:rPr lang="en-US" altLang="ko-KR" sz="1800" dirty="0">
                <a:latin typeface="+mn-ea"/>
              </a:rPr>
              <a:t>(Entity Relationship Diagram: ERD)</a:t>
            </a:r>
          </a:p>
          <a:p>
            <a:pPr lvl="2"/>
            <a:r>
              <a:rPr lang="ko-KR" altLang="en-US" sz="1500" dirty="0">
                <a:latin typeface="+mn-ea"/>
              </a:rPr>
              <a:t>개체관계 모델의 표현 수단</a:t>
            </a:r>
            <a:endParaRPr lang="en-US" altLang="ko-KR" sz="1500" dirty="0">
              <a:latin typeface="+mn-ea"/>
            </a:endParaRPr>
          </a:p>
          <a:p>
            <a:pPr lvl="2"/>
            <a:r>
              <a:rPr lang="en-US" altLang="ko-KR" sz="1500" dirty="0">
                <a:latin typeface="+mn-ea"/>
              </a:rPr>
              <a:t>ER </a:t>
            </a:r>
            <a:r>
              <a:rPr lang="ko-KR" altLang="en-US" sz="1500" dirty="0">
                <a:latin typeface="+mn-ea"/>
              </a:rPr>
              <a:t>스키마</a:t>
            </a:r>
            <a:r>
              <a:rPr lang="en-US" altLang="ko-KR" sz="1500" dirty="0">
                <a:latin typeface="+mn-ea"/>
              </a:rPr>
              <a:t>(ER schema)</a:t>
            </a:r>
            <a:r>
              <a:rPr lang="ko-KR" altLang="en-US" sz="1500" dirty="0">
                <a:latin typeface="+mn-ea"/>
              </a:rPr>
              <a:t>라고도 함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>
                <a:latin typeface="+mn-ea"/>
              </a:rPr>
              <a:t>ERD</a:t>
            </a:r>
            <a:r>
              <a:rPr lang="ko-KR" altLang="en-US" sz="2400" dirty="0">
                <a:latin typeface="+mn-ea"/>
              </a:rPr>
              <a:t>로 </a:t>
            </a:r>
            <a:r>
              <a:rPr lang="ko-KR" altLang="en-US" sz="2400" dirty="0" err="1">
                <a:latin typeface="+mn-ea"/>
              </a:rPr>
              <a:t>부터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테이블 스키마 생성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변환</a:t>
            </a:r>
            <a:r>
              <a:rPr lang="en-US" altLang="ko-KR" sz="2400" dirty="0">
                <a:latin typeface="+mn-ea"/>
              </a:rPr>
              <a:t>)</a:t>
            </a:r>
          </a:p>
          <a:p>
            <a:r>
              <a:rPr lang="ko-KR" altLang="en-US" sz="2400" dirty="0">
                <a:latin typeface="+mn-ea"/>
              </a:rPr>
              <a:t>논리적 설계 과정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강성 개체집합을 </a:t>
            </a:r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테이블로 변환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약성</a:t>
            </a:r>
            <a:r>
              <a:rPr lang="ko-KR" altLang="en-US" sz="2000" dirty="0">
                <a:latin typeface="+mn-ea"/>
              </a:rPr>
              <a:t> 개체집합을 </a:t>
            </a:r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테이블로 변환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관계집합을 </a:t>
            </a:r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테이블로 변환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중복되는 테이블 제거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가능한 테이블들 결합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강성 개체집합의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하나의 강성 개체집합 </a:t>
            </a:r>
            <a:r>
              <a:rPr lang="en-US" altLang="ko-KR" sz="2000" dirty="0">
                <a:latin typeface="+mn-ea"/>
              </a:rPr>
              <a:t>=&gt; </a:t>
            </a:r>
            <a:r>
              <a:rPr lang="ko-KR" altLang="en-US" sz="2000" dirty="0">
                <a:latin typeface="+mn-ea"/>
              </a:rPr>
              <a:t>하나의 테이블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강성 개체집합의 속성 </a:t>
            </a:r>
            <a:r>
              <a:rPr lang="en-US" altLang="ko-KR" sz="2000" dirty="0">
                <a:latin typeface="+mn-ea"/>
              </a:rPr>
              <a:t>=&gt; </a:t>
            </a:r>
            <a:r>
              <a:rPr lang="ko-KR" altLang="en-US" sz="2000" dirty="0">
                <a:latin typeface="+mn-ea"/>
              </a:rPr>
              <a:t>테이블 필드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테이블의 </a:t>
            </a:r>
            <a:r>
              <a:rPr lang="ko-KR" altLang="en-US" sz="2000" dirty="0" err="1">
                <a:latin typeface="+mn-ea"/>
              </a:rPr>
              <a:t>기본키는</a:t>
            </a:r>
            <a:r>
              <a:rPr lang="ko-KR" altLang="en-US" sz="2000" dirty="0">
                <a:latin typeface="+mn-ea"/>
              </a:rPr>
              <a:t> 개체집합의 </a:t>
            </a:r>
            <a:r>
              <a:rPr lang="ko-KR" altLang="en-US" sz="2000" dirty="0" err="1">
                <a:latin typeface="+mn-ea"/>
              </a:rPr>
              <a:t>기본키를</a:t>
            </a:r>
            <a:r>
              <a:rPr lang="ko-KR" altLang="en-US" sz="2000" dirty="0">
                <a:latin typeface="+mn-ea"/>
              </a:rPr>
              <a:t> 그대로 사용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695281" cy="194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강성 개체집합 변환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988840"/>
            <a:ext cx="683725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student(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resident_id</a:t>
            </a:r>
            <a:r>
              <a:rPr lang="en-US" altLang="ko-KR" sz="2000" dirty="0">
                <a:latin typeface="+mn-ea"/>
              </a:rPr>
              <a:t>, name, address, year)</a:t>
            </a:r>
          </a:p>
          <a:p>
            <a:endParaRPr lang="en-US" altLang="ko-KR" sz="2000" dirty="0">
              <a:latin typeface="+mn-ea"/>
            </a:endParaRPr>
          </a:p>
          <a:p>
            <a:pPr fontAlgn="base"/>
            <a:r>
              <a:rPr lang="en-US" altLang="ko-KR" sz="2000" dirty="0">
                <a:latin typeface="+mn-ea"/>
              </a:rPr>
              <a:t>department (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dept_name</a:t>
            </a:r>
            <a:r>
              <a:rPr lang="en-US" altLang="ko-KR" sz="2000" dirty="0">
                <a:latin typeface="+mn-ea"/>
              </a:rPr>
              <a:t>, office)</a:t>
            </a: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en-US" altLang="ko-KR" sz="2000" dirty="0">
                <a:latin typeface="+mn-ea"/>
              </a:rPr>
              <a:t>professor (</a:t>
            </a:r>
            <a:r>
              <a:rPr lang="en-US" altLang="ko-KR" sz="2000" u="sng" dirty="0" err="1">
                <a:latin typeface="+mn-ea"/>
              </a:rPr>
              <a:t>prof_id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resident_id</a:t>
            </a:r>
            <a:r>
              <a:rPr lang="en-US" altLang="ko-KR" sz="2000" dirty="0">
                <a:latin typeface="+mn-ea"/>
              </a:rPr>
              <a:t>, name, position, </a:t>
            </a:r>
            <a:r>
              <a:rPr lang="en-US" altLang="ko-KR" sz="2000" dirty="0" err="1">
                <a:latin typeface="+mn-ea"/>
              </a:rPr>
              <a:t>year_emp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en-US" altLang="ko-KR" sz="2000" dirty="0">
                <a:latin typeface="+mn-ea"/>
              </a:rPr>
              <a:t>course (</a:t>
            </a:r>
            <a:r>
              <a:rPr lang="en-US" altLang="ko-KR" sz="2000" u="sng" dirty="0" err="1">
                <a:latin typeface="+mn-ea"/>
              </a:rPr>
              <a:t>course_id</a:t>
            </a:r>
            <a:r>
              <a:rPr lang="en-US" altLang="ko-KR" sz="2000" dirty="0">
                <a:latin typeface="+mn-ea"/>
              </a:rPr>
              <a:t>, title, credit)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5832648" cy="344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개체집합의 변환</a:t>
            </a: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43126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약성</a:t>
            </a:r>
            <a:r>
              <a:rPr lang="ko-KR" altLang="en-US" dirty="0">
                <a:solidFill>
                  <a:srgbClr val="FF0000"/>
                </a:solidFill>
              </a:rPr>
              <a:t> 개체집합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651" y="41490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강성 개체집합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403648" y="3880570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66611" y="3861048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14127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부분 키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99792" y="1772816"/>
            <a:ext cx="3600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약성</a:t>
            </a:r>
            <a:r>
              <a:rPr lang="ko-KR" altLang="en-US" dirty="0">
                <a:latin typeface="+mn-ea"/>
                <a:ea typeface="+mn-ea"/>
              </a:rPr>
              <a:t> 개체집합 변환의 예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교과목</a:t>
            </a:r>
            <a:r>
              <a:rPr lang="en-US" altLang="ko-KR" dirty="0">
                <a:latin typeface="+mn-ea"/>
                <a:ea typeface="+mn-ea"/>
              </a:rPr>
              <a:t>(class)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57563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관계집합의 변환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5589240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3688" y="5949280"/>
            <a:ext cx="489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기본키는</a:t>
            </a:r>
            <a:r>
              <a:rPr lang="ko-KR" altLang="en-US" dirty="0"/>
              <a:t> 두 관계집합의 </a:t>
            </a:r>
            <a:r>
              <a:rPr lang="ko-KR" altLang="en-US" dirty="0" err="1"/>
              <a:t>기본키를</a:t>
            </a:r>
            <a:r>
              <a:rPr lang="ko-KR" altLang="en-US" dirty="0"/>
              <a:t> 묶어서 설정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42447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관계집합 변환 결과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3529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자기연관 관계집합의 변환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일대다 대응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개체집합 관계집합의 변환 규칙 사용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역할의 의미를 반영하여 </a:t>
            </a:r>
            <a:r>
              <a:rPr lang="ko-KR" altLang="en-US" sz="2000" dirty="0" err="1">
                <a:latin typeface="+mn-ea"/>
              </a:rPr>
              <a:t>기본키</a:t>
            </a:r>
            <a:r>
              <a:rPr lang="ko-KR" altLang="en-US" sz="2000" dirty="0">
                <a:latin typeface="+mn-ea"/>
              </a:rPr>
              <a:t> 명칭 변경 필요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2276872"/>
            <a:ext cx="58188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11230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자기연관 관계집합의 변환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다대다</a:t>
            </a:r>
            <a:r>
              <a:rPr lang="ko-KR" altLang="en-US" dirty="0">
                <a:latin typeface="+mn-ea"/>
                <a:ea typeface="+mn-ea"/>
              </a:rPr>
              <a:t> 대응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53012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후수 교과목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53012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선수 교과목</a:t>
            </a: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2825202" y="5085184"/>
            <a:ext cx="52267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580112" y="5013176"/>
            <a:ext cx="84549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테이블의 중복과 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지금까지 개체집합 </a:t>
            </a:r>
            <a:r>
              <a:rPr lang="en-US" altLang="ko-KR" sz="2000" dirty="0"/>
              <a:t>5</a:t>
            </a:r>
            <a:r>
              <a:rPr lang="ko-KR" altLang="en-US" sz="2000" dirty="0"/>
              <a:t>개와 관계집합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테이블로 변환</a:t>
            </a:r>
            <a:endParaRPr lang="en-US" altLang="ko-KR" sz="1800" dirty="0"/>
          </a:p>
          <a:p>
            <a:pPr lvl="1"/>
            <a:r>
              <a:rPr lang="ko-KR" altLang="en-US" sz="1800" dirty="0"/>
              <a:t>관계집합으로부터 변환된 테이블은 경우에 따라 개체집합으로부터 변환된 테이블과 데이터 중복이 발생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중복이 발생한 테이블은 다른 테이블과 결합되어 하나의 테이블로 표현</a:t>
            </a:r>
          </a:p>
          <a:p>
            <a:pPr lvl="1"/>
            <a:endParaRPr lang="ko-KR" altLang="en-US" sz="1800" dirty="0"/>
          </a:p>
          <a:p>
            <a:pPr lvl="1"/>
            <a:endParaRPr lang="ko-KR" altLang="en-US" sz="1800" dirty="0"/>
          </a:p>
          <a:p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논리적 설계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논리적 모델을 이용하여 논리적 스키마 생성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즉</a:t>
            </a:r>
            <a:r>
              <a:rPr lang="en-US" altLang="ko-KR" sz="1700" dirty="0">
                <a:latin typeface="+mn-ea"/>
              </a:rPr>
              <a:t>, ERD</a:t>
            </a:r>
            <a:r>
              <a:rPr lang="ko-KR" altLang="en-US" sz="1700" dirty="0">
                <a:latin typeface="+mn-ea"/>
              </a:rPr>
              <a:t>를 이용하여 </a:t>
            </a:r>
            <a:r>
              <a:rPr lang="ko-KR" altLang="en-US" sz="1700" dirty="0" err="1">
                <a:latin typeface="+mn-ea"/>
              </a:rPr>
              <a:t>데이타베이스</a:t>
            </a:r>
            <a:r>
              <a:rPr lang="ko-KR" altLang="en-US" sz="1700" dirty="0">
                <a:latin typeface="+mn-ea"/>
              </a:rPr>
              <a:t> 스키마를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설계</a:t>
            </a:r>
            <a:endParaRPr lang="en-US" altLang="ko-KR" sz="17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논리적 모델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데이터 모델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테이블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여러 데이터 도메인의 순서쌍의 집합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데이터베이스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테이블의 집합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논리적 스키마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테이블 구조도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개념적 설계 단계에서 생성된 </a:t>
            </a:r>
            <a:r>
              <a:rPr lang="en-US" altLang="ko-KR" sz="1800" dirty="0">
                <a:latin typeface="+mn-ea"/>
              </a:rPr>
              <a:t>ERD</a:t>
            </a:r>
            <a:r>
              <a:rPr lang="ko-KR" altLang="en-US" sz="1800" dirty="0">
                <a:latin typeface="+mn-ea"/>
              </a:rPr>
              <a:t>를 바탕으로 생성되는 테이블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테이블의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관계집합에서 변화된 테이블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개체집합에서 변화된  테이블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필드들이 중복되므로 관계 테이블 </a:t>
            </a:r>
            <a:r>
              <a:rPr lang="en-US" altLang="ko-KR" sz="2000" dirty="0"/>
              <a:t>opens </a:t>
            </a:r>
            <a:r>
              <a:rPr lang="ko-KR" altLang="en-US" sz="2000" dirty="0"/>
              <a:t>생략 가능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5362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0070C0"/>
                </a:solidFill>
              </a:rPr>
              <a:t>opens (</a:t>
            </a:r>
            <a:r>
              <a:rPr lang="en-US" altLang="ko-KR" sz="2400" u="sng" dirty="0" err="1">
                <a:solidFill>
                  <a:srgbClr val="0070C0"/>
                </a:solidFill>
              </a:rPr>
              <a:t>course_id</a:t>
            </a:r>
            <a:r>
              <a:rPr lang="en-US" altLang="ko-KR" sz="2400" u="sng" dirty="0">
                <a:solidFill>
                  <a:srgbClr val="0070C0"/>
                </a:solidFill>
              </a:rPr>
              <a:t>, year, semester, division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2852936"/>
            <a:ext cx="732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class(</a:t>
            </a:r>
            <a:r>
              <a:rPr lang="en-US" altLang="ko-KR" sz="2400" u="sng" dirty="0" err="1">
                <a:solidFill>
                  <a:srgbClr val="0070C0"/>
                </a:solidFill>
              </a:rPr>
              <a:t>course_id</a:t>
            </a:r>
            <a:r>
              <a:rPr lang="en-US" altLang="ko-KR" sz="2400" u="sng" dirty="0">
                <a:solidFill>
                  <a:srgbClr val="0070C0"/>
                </a:solidFill>
              </a:rPr>
              <a:t>, year, semester, division</a:t>
            </a:r>
            <a:r>
              <a:rPr lang="en-US" altLang="ko-KR" sz="2400" dirty="0">
                <a:solidFill>
                  <a:srgbClr val="0070C0"/>
                </a:solidFill>
              </a:rPr>
              <a:t>, classroom, enroll)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8208912" cy="292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테이블의 중복의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원인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2924944"/>
            <a:ext cx="65527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32420" y="1700808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class </a:t>
            </a:r>
            <a:r>
              <a:rPr lang="ko-KR" altLang="en-US" sz="2400" dirty="0">
                <a:solidFill>
                  <a:srgbClr val="FF0000"/>
                </a:solidFill>
              </a:rPr>
              <a:t>테이블의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39752" y="3068960"/>
            <a:ext cx="4392488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932" y="1700808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opens </a:t>
            </a:r>
            <a:r>
              <a:rPr lang="ko-KR" altLang="en-US" sz="2400" dirty="0">
                <a:solidFill>
                  <a:srgbClr val="0070C0"/>
                </a:solidFill>
              </a:rPr>
              <a:t>테이블의 속성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716596" y="2132856"/>
            <a:ext cx="1677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964068" y="2204864"/>
            <a:ext cx="311788" cy="86409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테이블의 결합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다대일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다대일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일대다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관계집합의 경우 관계 테이블과 개체 테이블 결합 가능</a:t>
            </a:r>
          </a:p>
        </p:txBody>
      </p:sp>
      <p:sp>
        <p:nvSpPr>
          <p:cNvPr id="71" name="아래쪽 화살표 70"/>
          <p:cNvSpPr/>
          <p:nvPr/>
        </p:nvSpPr>
        <p:spPr>
          <a:xfrm>
            <a:off x="4499992" y="42930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43608" y="5108991"/>
            <a:ext cx="7272808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student(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resident_id</a:t>
            </a:r>
            <a:r>
              <a:rPr lang="en-US" altLang="ko-KR" sz="2000" dirty="0">
                <a:latin typeface="+mn-ea"/>
              </a:rPr>
              <a:t>, name, address, year)</a:t>
            </a:r>
          </a:p>
          <a:p>
            <a:pPr fontAlgn="base"/>
            <a:r>
              <a:rPr lang="en-US" altLang="ko-KR" sz="2000" dirty="0">
                <a:latin typeface="+mn-ea"/>
              </a:rPr>
              <a:t>department (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dept_name</a:t>
            </a:r>
            <a:r>
              <a:rPr lang="en-US" altLang="ko-KR" sz="2000" dirty="0">
                <a:latin typeface="+mn-ea"/>
              </a:rPr>
              <a:t>, office)</a:t>
            </a:r>
          </a:p>
          <a:p>
            <a:pPr fontAlgn="base"/>
            <a:r>
              <a:rPr lang="en-US" altLang="ko-KR" sz="2000" dirty="0">
                <a:latin typeface="+mn-ea"/>
              </a:rPr>
              <a:t>affiliated_1 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u="sng" dirty="0">
                <a:latin typeface="+mn-ea"/>
              </a:rPr>
              <a:t>, 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151712" cy="20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테이블의 결합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다대일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3092767"/>
            <a:ext cx="7272808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student(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resident_id</a:t>
            </a:r>
            <a:r>
              <a:rPr lang="en-US" altLang="ko-KR" sz="2000" dirty="0">
                <a:latin typeface="+mn-ea"/>
              </a:rPr>
              <a:t>, name, address, year)</a:t>
            </a:r>
          </a:p>
          <a:p>
            <a:pPr fontAlgn="base"/>
            <a:r>
              <a:rPr lang="en-US" altLang="ko-KR" sz="2000" dirty="0">
                <a:latin typeface="+mn-ea"/>
              </a:rPr>
              <a:t>department (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dept_name</a:t>
            </a:r>
            <a:r>
              <a:rPr lang="en-US" altLang="ko-KR" sz="2000" dirty="0">
                <a:latin typeface="+mn-ea"/>
              </a:rPr>
              <a:t>, office)</a:t>
            </a:r>
          </a:p>
          <a:p>
            <a:pPr fontAlgn="base"/>
            <a:r>
              <a:rPr lang="en-US" altLang="ko-KR" sz="2000" dirty="0">
                <a:latin typeface="+mn-ea"/>
              </a:rPr>
              <a:t>affiliated_1 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u="sng" dirty="0">
                <a:latin typeface="+mn-ea"/>
              </a:rPr>
              <a:t>, 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5118283"/>
            <a:ext cx="7272808" cy="7078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student(</a:t>
            </a:r>
            <a:r>
              <a:rPr lang="en-US" altLang="ko-KR" sz="2000" u="sng" dirty="0" err="1">
                <a:latin typeface="+mn-ea"/>
              </a:rPr>
              <a:t>stu_id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resident_id</a:t>
            </a:r>
            <a:r>
              <a:rPr lang="en-US" altLang="ko-KR" sz="2000" dirty="0">
                <a:latin typeface="+mn-ea"/>
              </a:rPr>
              <a:t>, name, address, year,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fontAlgn="base"/>
            <a:r>
              <a:rPr lang="en-US" altLang="ko-KR" sz="2000" dirty="0">
                <a:latin typeface="+mn-ea"/>
              </a:rPr>
              <a:t>department (</a:t>
            </a:r>
            <a:r>
              <a:rPr lang="en-US" altLang="ko-KR" sz="2000" u="sng" dirty="0" err="1">
                <a:latin typeface="+mn-ea"/>
              </a:rPr>
              <a:t>dept_id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dept_name</a:t>
            </a:r>
            <a:r>
              <a:rPr lang="en-US" altLang="ko-KR" sz="2000" dirty="0">
                <a:latin typeface="+mn-ea"/>
              </a:rPr>
              <a:t>, office)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관계테이블을 삭제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다대일</a:t>
            </a:r>
            <a:r>
              <a:rPr lang="ko-KR" altLang="en-US" sz="2000" dirty="0">
                <a:latin typeface="+mn-ea"/>
              </a:rPr>
              <a:t> 대응에서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일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에 해당하는 개체집합의 기본키를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다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에 해당하는 개체집합의 테이블에 외래키로 추가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관계집합에</a:t>
            </a:r>
            <a:r>
              <a:rPr lang="ko-KR" altLang="en-US" sz="2000" dirty="0">
                <a:latin typeface="+mn-ea"/>
              </a:rPr>
              <a:t> 속성이 있을 경우 같이 결합됨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83968" y="436510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다대다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관계 테이블의 결합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결합이 불가능함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결합할 경우 </a:t>
            </a:r>
            <a:r>
              <a:rPr lang="ko-KR" altLang="en-US" sz="2000" dirty="0" err="1">
                <a:latin typeface="+mn-ea"/>
              </a:rPr>
              <a:t>다대다의</a:t>
            </a:r>
            <a:r>
              <a:rPr lang="ko-KR" altLang="en-US" sz="2000" dirty="0">
                <a:latin typeface="+mn-ea"/>
              </a:rPr>
              <a:t> 표현이 불가능함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예에서 </a:t>
            </a:r>
            <a:r>
              <a:rPr lang="en-US" altLang="ko-KR" sz="2000" dirty="0">
                <a:latin typeface="+mn-ea"/>
              </a:rPr>
              <a:t>takes </a:t>
            </a:r>
            <a:r>
              <a:rPr lang="ko-KR" altLang="en-US" sz="2000" dirty="0">
                <a:latin typeface="+mn-ea"/>
              </a:rPr>
              <a:t>테이블은 결합이 안됨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일대일 관계 테이블의 결합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0232" y="2258870"/>
            <a:ext cx="1944216" cy="5400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3887924" y="2204864"/>
            <a:ext cx="1656184" cy="648072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4" idx="1"/>
          </p:cNvCxnSpPr>
          <p:nvPr/>
        </p:nvCxnSpPr>
        <p:spPr>
          <a:xfrm>
            <a:off x="5544108" y="2528900"/>
            <a:ext cx="111612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87624" y="2285873"/>
            <a:ext cx="1584176" cy="4860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E1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0423" y="1700808"/>
            <a:ext cx="288032" cy="28803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/>
          <p:cNvSpPr/>
          <p:nvPr/>
        </p:nvSpPr>
        <p:spPr>
          <a:xfrm>
            <a:off x="1801917" y="1700808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3026053" y="1772816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1030487" y="2996952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타원 11"/>
          <p:cNvSpPr/>
          <p:nvPr/>
        </p:nvSpPr>
        <p:spPr>
          <a:xfrm>
            <a:off x="2722693" y="2996952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52391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a1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a2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431" y="321297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78677" y="321297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a5</a:t>
            </a:r>
            <a:endParaRPr lang="ko-KR" altLang="en-US" sz="2000" dirty="0"/>
          </a:p>
        </p:txBody>
      </p:sp>
      <p:cxnSp>
        <p:nvCxnSpPr>
          <p:cNvPr id="18" name="직선 연결선 17"/>
          <p:cNvCxnSpPr>
            <a:stCxn id="8" idx="5"/>
            <a:endCxn id="7" idx="0"/>
          </p:cNvCxnSpPr>
          <p:nvPr/>
        </p:nvCxnSpPr>
        <p:spPr>
          <a:xfrm>
            <a:off x="886274" y="1946659"/>
            <a:ext cx="1093438" cy="33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4"/>
            <a:endCxn id="7" idx="0"/>
          </p:cNvCxnSpPr>
          <p:nvPr/>
        </p:nvCxnSpPr>
        <p:spPr>
          <a:xfrm>
            <a:off x="1945933" y="1988840"/>
            <a:ext cx="33779" cy="297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3"/>
            <a:endCxn id="7" idx="0"/>
          </p:cNvCxnSpPr>
          <p:nvPr/>
        </p:nvCxnSpPr>
        <p:spPr>
          <a:xfrm flipH="1">
            <a:off x="1979712" y="2018667"/>
            <a:ext cx="1088522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7"/>
            <a:endCxn id="7" idx="2"/>
          </p:cNvCxnSpPr>
          <p:nvPr/>
        </p:nvCxnSpPr>
        <p:spPr>
          <a:xfrm flipV="1">
            <a:off x="1276338" y="2771927"/>
            <a:ext cx="703374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2"/>
            <a:endCxn id="12" idx="1"/>
          </p:cNvCxnSpPr>
          <p:nvPr/>
        </p:nvCxnSpPr>
        <p:spPr>
          <a:xfrm>
            <a:off x="1979712" y="2771927"/>
            <a:ext cx="785162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  <a:endCxn id="5" idx="1"/>
          </p:cNvCxnSpPr>
          <p:nvPr/>
        </p:nvCxnSpPr>
        <p:spPr>
          <a:xfrm>
            <a:off x="2771800" y="2528900"/>
            <a:ext cx="1116124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930786" y="1556792"/>
            <a:ext cx="288032" cy="28803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/>
          <p:cNvSpPr/>
          <p:nvPr/>
        </p:nvSpPr>
        <p:spPr>
          <a:xfrm>
            <a:off x="7092280" y="1628800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/>
          <p:cNvSpPr/>
          <p:nvPr/>
        </p:nvSpPr>
        <p:spPr>
          <a:xfrm>
            <a:off x="8316416" y="1628800"/>
            <a:ext cx="288032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5822545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a6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8402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a7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26554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a8</a:t>
            </a:r>
            <a:endParaRPr lang="ko-KR" altLang="en-US" sz="2000" dirty="0"/>
          </a:p>
        </p:txBody>
      </p:sp>
      <p:cxnSp>
        <p:nvCxnSpPr>
          <p:cNvPr id="30" name="직선 연결선 29"/>
          <p:cNvCxnSpPr>
            <a:stCxn id="24" idx="5"/>
            <a:endCxn id="4" idx="0"/>
          </p:cNvCxnSpPr>
          <p:nvPr/>
        </p:nvCxnSpPr>
        <p:spPr>
          <a:xfrm>
            <a:off x="6176637" y="1802643"/>
            <a:ext cx="1455703" cy="456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4" idx="0"/>
          </p:cNvCxnSpPr>
          <p:nvPr/>
        </p:nvCxnSpPr>
        <p:spPr>
          <a:xfrm>
            <a:off x="7338131" y="1874651"/>
            <a:ext cx="294209" cy="384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3"/>
            <a:endCxn id="4" idx="0"/>
          </p:cNvCxnSpPr>
          <p:nvPr/>
        </p:nvCxnSpPr>
        <p:spPr>
          <a:xfrm flipH="1">
            <a:off x="7632340" y="1874651"/>
            <a:ext cx="726257" cy="384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520" y="4382524"/>
            <a:ext cx="3009542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E1(</a:t>
            </a:r>
            <a:r>
              <a:rPr lang="en-US" altLang="ko-KR" sz="2800" u="sng" dirty="0"/>
              <a:t>a1</a:t>
            </a:r>
            <a:r>
              <a:rPr lang="en-US" altLang="ko-KR" sz="2800" dirty="0"/>
              <a:t>, a2, a3, a4, a5)</a:t>
            </a:r>
          </a:p>
          <a:p>
            <a:r>
              <a:rPr lang="en-US" altLang="ko-KR" sz="2800" dirty="0"/>
              <a:t>E2(</a:t>
            </a:r>
            <a:r>
              <a:rPr lang="en-US" altLang="ko-KR" sz="2800" u="sng" dirty="0"/>
              <a:t>a6</a:t>
            </a:r>
            <a:r>
              <a:rPr lang="en-US" altLang="ko-KR" sz="2800" dirty="0"/>
              <a:t>, a7, a8)</a:t>
            </a:r>
          </a:p>
          <a:p>
            <a:r>
              <a:rPr lang="en-US" altLang="ko-KR" sz="2800" dirty="0"/>
              <a:t>R(</a:t>
            </a:r>
            <a:r>
              <a:rPr lang="en-US" altLang="ko-KR" sz="2800" u="sng" dirty="0"/>
              <a:t>a1, a6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481844"/>
            <a:ext cx="3600345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E1(</a:t>
            </a:r>
            <a:r>
              <a:rPr lang="en-US" altLang="ko-KR" sz="2800" u="sng" dirty="0"/>
              <a:t>a1</a:t>
            </a:r>
            <a:r>
              <a:rPr lang="en-US" altLang="ko-KR" sz="2800" dirty="0"/>
              <a:t>, a2, a3, a4, a5, </a:t>
            </a:r>
            <a:r>
              <a:rPr lang="en-US" altLang="ko-KR" sz="2800" dirty="0">
                <a:solidFill>
                  <a:srgbClr val="FF0000"/>
                </a:solidFill>
              </a:rPr>
              <a:t>a6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E2(</a:t>
            </a:r>
            <a:r>
              <a:rPr lang="en-US" altLang="ko-KR" sz="2800" u="sng" dirty="0"/>
              <a:t>a6</a:t>
            </a:r>
            <a:r>
              <a:rPr lang="en-US" altLang="ko-KR" sz="2800" dirty="0"/>
              <a:t>, a7, a8)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27984" y="4597968"/>
            <a:ext cx="3009542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E1(</a:t>
            </a:r>
            <a:r>
              <a:rPr lang="en-US" altLang="ko-KR" sz="2800" u="sng" dirty="0"/>
              <a:t>a1</a:t>
            </a:r>
            <a:r>
              <a:rPr lang="en-US" altLang="ko-KR" sz="2800" dirty="0"/>
              <a:t>, a2, a3, a4, a5)</a:t>
            </a:r>
          </a:p>
          <a:p>
            <a:r>
              <a:rPr lang="en-US" altLang="ko-KR" sz="2800" dirty="0"/>
              <a:t>E2(</a:t>
            </a:r>
            <a:r>
              <a:rPr lang="en-US" altLang="ko-KR" sz="2800" u="sng" dirty="0"/>
              <a:t>a6</a:t>
            </a:r>
            <a:r>
              <a:rPr lang="en-US" altLang="ko-KR" sz="2800" dirty="0"/>
              <a:t>, a7, a8, </a:t>
            </a:r>
            <a:r>
              <a:rPr lang="en-US" altLang="ko-KR" sz="2800" dirty="0">
                <a:solidFill>
                  <a:srgbClr val="FF0000"/>
                </a:solidFill>
              </a:rPr>
              <a:t>a1</a:t>
            </a:r>
            <a:r>
              <a:rPr lang="en-US" altLang="ko-KR" sz="28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27984" y="5714092"/>
            <a:ext cx="443570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E1(</a:t>
            </a:r>
            <a:r>
              <a:rPr lang="en-US" altLang="ko-KR" sz="2800" u="sng" dirty="0"/>
              <a:t>a1</a:t>
            </a:r>
            <a:r>
              <a:rPr lang="en-US" altLang="ko-KR" sz="2800" dirty="0"/>
              <a:t>, a2, a3, a4, a5, </a:t>
            </a:r>
            <a:r>
              <a:rPr lang="en-US" altLang="ko-KR" sz="2800" dirty="0">
                <a:solidFill>
                  <a:srgbClr val="FF0000"/>
                </a:solidFill>
              </a:rPr>
              <a:t>a6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FF0000"/>
                </a:solidFill>
              </a:rPr>
              <a:t>a7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FF0000"/>
                </a:solidFill>
              </a:rPr>
              <a:t>a8</a:t>
            </a:r>
            <a:r>
              <a:rPr lang="en-US" altLang="ko-KR" sz="2800" dirty="0"/>
              <a:t>)</a:t>
            </a:r>
          </a:p>
        </p:txBody>
      </p: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3261062" y="3958898"/>
            <a:ext cx="1166922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9" idx="3"/>
            <a:endCxn id="41" idx="1"/>
          </p:cNvCxnSpPr>
          <p:nvPr/>
        </p:nvCxnSpPr>
        <p:spPr>
          <a:xfrm>
            <a:off x="3261062" y="5075022"/>
            <a:ext cx="11669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3"/>
            <a:endCxn id="42" idx="1"/>
          </p:cNvCxnSpPr>
          <p:nvPr/>
        </p:nvCxnSpPr>
        <p:spPr>
          <a:xfrm>
            <a:off x="3261062" y="5075022"/>
            <a:ext cx="1166922" cy="90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70866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4220" y="2026344"/>
            <a:ext cx="27527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다중 값 속성의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94720" cy="4937760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관계형</a:t>
            </a:r>
            <a:r>
              <a:rPr lang="ko-KR" altLang="en-US" sz="2000" dirty="0">
                <a:latin typeface="+mn-ea"/>
              </a:rPr>
              <a:t> 테이블의 속성은 원자 값만 가능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다중 값 속성에 대응되는 새로운 테이블 생성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기본키는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pk</a:t>
            </a:r>
            <a:r>
              <a:rPr lang="en-US" altLang="ko-KR" sz="2000" dirty="0">
                <a:latin typeface="+mn-ea"/>
              </a:rPr>
              <a:t>(E)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A’</a:t>
            </a:r>
            <a:r>
              <a:rPr lang="ko-KR" altLang="en-US" sz="2000" dirty="0">
                <a:latin typeface="+mn-ea"/>
              </a:rPr>
              <a:t>으로 구성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94557" y="5157192"/>
            <a:ext cx="264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다중 값 속성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에 들어갈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원자 값을 위한 속성</a:t>
            </a:r>
          </a:p>
        </p:txBody>
      </p:sp>
      <p:sp>
        <p:nvSpPr>
          <p:cNvPr id="7" name="타원 6"/>
          <p:cNvSpPr/>
          <p:nvPr/>
        </p:nvSpPr>
        <p:spPr>
          <a:xfrm>
            <a:off x="5846485" y="4939427"/>
            <a:ext cx="288032" cy="36004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5"/>
            <a:endCxn id="6" idx="1"/>
          </p:cNvCxnSpPr>
          <p:nvPr/>
        </p:nvCxnSpPr>
        <p:spPr>
          <a:xfrm>
            <a:off x="6092336" y="5246740"/>
            <a:ext cx="402221" cy="233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148064" y="522920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74481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다중 값 속성 변환의 예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486916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다중 값의 개수 만큼 레코드 저장</a:t>
            </a: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4572000" y="4941168"/>
            <a:ext cx="504056" cy="112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복합 속성의 변환</a:t>
            </a:r>
            <a:r>
              <a:rPr lang="en-US" altLang="ko-KR" dirty="0">
                <a:latin typeface="+mn-ea"/>
                <a:ea typeface="+mn-ea"/>
              </a:rPr>
              <a:t>	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복합 속성은 여러 개의 속성으로 분리</a:t>
            </a:r>
          </a:p>
          <a:p>
            <a:endParaRPr lang="ko-KR" altLang="en-US" sz="2000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50101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특정 </a:t>
            </a:r>
            <a:r>
              <a:rPr lang="en-US" altLang="ko-KR" sz="2000" dirty="0">
                <a:latin typeface="+mn-ea"/>
              </a:rPr>
              <a:t>DBMS</a:t>
            </a:r>
            <a:r>
              <a:rPr lang="ko-KR" altLang="en-US" sz="2000" dirty="0">
                <a:latin typeface="+mn-ea"/>
              </a:rPr>
              <a:t>가 제공하는 물리적 구조에 따라 테이블 저장 구조 설계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테이블 저장 구조란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lvl="1"/>
            <a:r>
              <a:rPr lang="ko-KR" altLang="en-US" sz="1800" dirty="0">
                <a:latin typeface="+mn-ea"/>
              </a:rPr>
              <a:t>필드의 데이터 타입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인덱스 지정 여부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물리적 스키마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단순한 물리적 설계과정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논리적 설계 단계에서 생성된 테이블 </a:t>
            </a:r>
            <a:r>
              <a:rPr lang="ko-KR" altLang="en-US" sz="1800" dirty="0" err="1">
                <a:latin typeface="+mn-ea"/>
              </a:rPr>
              <a:t>구조도에</a:t>
            </a:r>
            <a:r>
              <a:rPr lang="ko-KR" altLang="en-US" sz="1800" dirty="0">
                <a:latin typeface="+mn-ea"/>
              </a:rPr>
              <a:t> 따라 </a:t>
            </a:r>
            <a:r>
              <a:rPr lang="en-US" altLang="ko-KR" sz="1800" dirty="0">
                <a:latin typeface="+mn-ea"/>
              </a:rPr>
              <a:t>SQL create table </a:t>
            </a:r>
            <a:r>
              <a:rPr lang="ko-KR" altLang="en-US" sz="1800" dirty="0">
                <a:latin typeface="+mn-ea"/>
              </a:rPr>
              <a:t>구문으로 각각의 테이블 생성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추가 고려 사항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인덱스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 여부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기본기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 err="1">
                <a:latin typeface="+mn-ea"/>
              </a:rPr>
              <a:t>외래키</a:t>
            </a:r>
            <a:r>
              <a:rPr lang="ko-KR" altLang="en-US" sz="1600" dirty="0">
                <a:latin typeface="+mn-ea"/>
              </a:rPr>
              <a:t> 설정 여부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일반화 관계의 변환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4176464" cy="374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일반화 관계의 변환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방법 </a:t>
            </a:r>
            <a:r>
              <a:rPr lang="en-US" altLang="ko-KR" sz="2000" dirty="0">
                <a:latin typeface="+mn-ea"/>
              </a:rPr>
              <a:t>1: </a:t>
            </a:r>
            <a:r>
              <a:rPr lang="ko-KR" altLang="en-US" sz="2000" dirty="0">
                <a:latin typeface="+mn-ea"/>
              </a:rPr>
              <a:t>상위 개체집합의 유지</a:t>
            </a:r>
            <a:endParaRPr lang="en-US" altLang="ko-KR" sz="20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1600" dirty="0"/>
              <a:t>상위 개체집합에 존재하는 일부 개체가 하위 개체집합에 속하지 않는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부분 참여</a:t>
            </a:r>
            <a:r>
              <a:rPr lang="en-US" altLang="ko-KR" sz="1600" dirty="0"/>
              <a:t>)</a:t>
            </a:r>
            <a:r>
              <a:rPr lang="ko-KR" altLang="en-US" sz="1600" dirty="0"/>
              <a:t>에 유용하게 활용</a:t>
            </a:r>
          </a:p>
          <a:p>
            <a:pPr lvl="1"/>
            <a:r>
              <a:rPr lang="ko-KR" altLang="en-US" sz="1600" dirty="0">
                <a:latin typeface="+mn-ea"/>
              </a:rPr>
              <a:t>상위 개체집합 테이블과 하위 개체집합 테이블간의 빈번한 조인</a:t>
            </a:r>
            <a:r>
              <a:rPr lang="en-US" altLang="ko-KR" sz="1600" dirty="0">
                <a:latin typeface="+mn-ea"/>
              </a:rPr>
              <a:t>(join)</a:t>
            </a:r>
            <a:r>
              <a:rPr lang="ko-KR" altLang="en-US" sz="1600" dirty="0">
                <a:latin typeface="+mn-ea"/>
              </a:rPr>
              <a:t>이 수반됨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300" dirty="0">
                <a:latin typeface="+mn-ea"/>
              </a:rPr>
              <a:t>예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400" dirty="0" err="1"/>
              <a:t>임용년도가</a:t>
            </a:r>
            <a:r>
              <a:rPr lang="ko-KR" altLang="en-US" sz="1400" dirty="0"/>
              <a:t> </a:t>
            </a:r>
            <a:r>
              <a:rPr lang="en-US" altLang="ko-KR" sz="1400" dirty="0"/>
              <a:t>2010</a:t>
            </a:r>
            <a:r>
              <a:rPr lang="ko-KR" altLang="en-US" sz="1400" dirty="0"/>
              <a:t>년도인 교수의 이름을 검색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방법 </a:t>
            </a:r>
            <a:r>
              <a:rPr lang="en-US" altLang="ko-KR" sz="2000" dirty="0">
                <a:latin typeface="+mn-ea"/>
              </a:rPr>
              <a:t>2: </a:t>
            </a:r>
            <a:r>
              <a:rPr lang="ko-KR" altLang="en-US" sz="2000" dirty="0">
                <a:latin typeface="+mn-ea"/>
              </a:rPr>
              <a:t>상위 개체집합 제거</a:t>
            </a:r>
            <a:endParaRPr lang="en-US" altLang="ko-KR" sz="20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>
              <a:buNone/>
            </a:pP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상위 개체집합에 속하는 모든 개체가 하위 개체집합에 속하는 경우에만 가능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필드에 대한 </a:t>
            </a:r>
            <a:r>
              <a:rPr lang="en-US" altLang="ko-KR" sz="1600" dirty="0">
                <a:latin typeface="+mn-ea"/>
              </a:rPr>
              <a:t>UNION </a:t>
            </a:r>
            <a:r>
              <a:rPr lang="ko-KR" altLang="en-US" sz="1600" dirty="0">
                <a:latin typeface="+mn-ea"/>
              </a:rPr>
              <a:t>연산이 자주 발생 가능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586111"/>
            <a:ext cx="7248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4395737"/>
            <a:ext cx="7181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변환과정 요약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9" y="1165100"/>
            <a:ext cx="6322466" cy="523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테이블 스키마</a:t>
            </a: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481508" y="-817213"/>
            <a:ext cx="4248472" cy="870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 단계 요약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11192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설계 과정의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>
                <a:latin typeface="+mn-ea"/>
              </a:rPr>
              <a:t>충실성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(faithfulness)</a:t>
            </a:r>
          </a:p>
          <a:p>
            <a:pPr lvl="1"/>
            <a:r>
              <a:rPr lang="ko-KR" altLang="en-US" sz="1800" dirty="0">
                <a:latin typeface="+mn-ea"/>
              </a:rPr>
              <a:t>필요로 하는 모든 데이터를 표현한다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단순성 </a:t>
            </a:r>
            <a:r>
              <a:rPr lang="en-US" altLang="ko-KR" sz="2000" dirty="0">
                <a:latin typeface="+mn-ea"/>
              </a:rPr>
              <a:t>(simplicity)</a:t>
            </a:r>
          </a:p>
          <a:p>
            <a:pPr lvl="1"/>
            <a:r>
              <a:rPr lang="ko-KR" altLang="en-US" sz="1800" dirty="0">
                <a:latin typeface="+mn-ea"/>
              </a:rPr>
              <a:t>단순하고 이해하기 쉬운 구조로 표현한다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중복의 최소화 </a:t>
            </a:r>
            <a:r>
              <a:rPr lang="en-US" altLang="ko-KR" sz="2000" dirty="0">
                <a:latin typeface="+mn-ea"/>
              </a:rPr>
              <a:t>(redundancy minimization)</a:t>
            </a:r>
          </a:p>
          <a:p>
            <a:pPr lvl="1"/>
            <a:r>
              <a:rPr lang="ko-KR" altLang="en-US" sz="1800" dirty="0">
                <a:latin typeface="+mn-ea"/>
              </a:rPr>
              <a:t>데이터의 중복을 최소화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/>
            <a:r>
              <a:rPr lang="ko-KR" altLang="en-US" sz="1800" dirty="0">
                <a:latin typeface="+mn-ea"/>
              </a:rPr>
              <a:t>저장공간의 효율적 사용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데이터 일관성 유지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제약조건의 표현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데이터가 갖추어야 할 조건을 표현한다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개체관계 모델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개체</a:t>
            </a:r>
            <a:r>
              <a:rPr lang="en-US" altLang="ko-KR" sz="2000" dirty="0">
                <a:latin typeface="+mn-ea"/>
              </a:rPr>
              <a:t>(Entity)</a:t>
            </a:r>
          </a:p>
          <a:p>
            <a:pPr lvl="1"/>
            <a:r>
              <a:rPr lang="ko-KR" altLang="en-US" sz="1800" dirty="0">
                <a:latin typeface="+mn-ea"/>
              </a:rPr>
              <a:t>현실 세계에서 물리적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추상적으로 존재하는 실체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사람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자동차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집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수업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성적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과목 등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개체집합</a:t>
            </a:r>
            <a:r>
              <a:rPr lang="en-US" altLang="ko-KR" sz="2000" dirty="0">
                <a:latin typeface="+mn-ea"/>
              </a:rPr>
              <a:t>(Entity Set)</a:t>
            </a:r>
          </a:p>
          <a:p>
            <a:pPr lvl="1"/>
            <a:r>
              <a:rPr lang="ko-KR" altLang="en-US" sz="1800" dirty="0">
                <a:latin typeface="+mn-ea"/>
              </a:rPr>
              <a:t>동일한 특성을 갖는 개체들의 모임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{‘</a:t>
            </a:r>
            <a:r>
              <a:rPr lang="ko-KR" altLang="en-US" sz="1800" dirty="0">
                <a:latin typeface="+mn-ea"/>
              </a:rPr>
              <a:t>김광식</a:t>
            </a:r>
            <a:r>
              <a:rPr lang="en-US" altLang="ko-KR" sz="1800" dirty="0">
                <a:latin typeface="+mn-ea"/>
              </a:rPr>
              <a:t>’,  ‘</a:t>
            </a:r>
            <a:r>
              <a:rPr lang="ko-KR" altLang="en-US" sz="1800" dirty="0">
                <a:latin typeface="+mn-ea"/>
              </a:rPr>
              <a:t>김정현</a:t>
            </a:r>
            <a:r>
              <a:rPr lang="en-US" altLang="ko-KR" sz="1800" dirty="0">
                <a:latin typeface="+mn-ea"/>
              </a:rPr>
              <a:t>’ …} : </a:t>
            </a:r>
            <a:r>
              <a:rPr lang="ko-KR" altLang="en-US" sz="1800" dirty="0">
                <a:latin typeface="+mn-ea"/>
              </a:rPr>
              <a:t>학생</a:t>
            </a:r>
            <a:r>
              <a:rPr lang="en-US" altLang="ko-KR" sz="1800" dirty="0">
                <a:latin typeface="+mn-ea"/>
              </a:rPr>
              <a:t>(student)</a:t>
            </a:r>
            <a:r>
              <a:rPr lang="ko-KR" altLang="en-US" sz="1800" dirty="0">
                <a:latin typeface="+mn-ea"/>
              </a:rPr>
              <a:t> 개체집합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{‘</a:t>
            </a:r>
            <a:r>
              <a:rPr lang="ko-KR" altLang="en-US" sz="1800" dirty="0">
                <a:latin typeface="+mn-ea"/>
              </a:rPr>
              <a:t>컴퓨터공학과</a:t>
            </a:r>
            <a:r>
              <a:rPr lang="en-US" altLang="ko-KR" sz="1800" dirty="0">
                <a:latin typeface="+mn-ea"/>
              </a:rPr>
              <a:t>’, ‘</a:t>
            </a:r>
            <a:r>
              <a:rPr lang="ko-KR" altLang="en-US" sz="1800" dirty="0">
                <a:latin typeface="+mn-ea"/>
              </a:rPr>
              <a:t>산업공학과</a:t>
            </a:r>
            <a:r>
              <a:rPr lang="en-US" altLang="ko-KR" sz="1800" dirty="0">
                <a:latin typeface="+mn-ea"/>
              </a:rPr>
              <a:t>’, …} : </a:t>
            </a:r>
            <a:r>
              <a:rPr lang="ko-KR" altLang="en-US" sz="1800" dirty="0">
                <a:latin typeface="+mn-ea"/>
              </a:rPr>
              <a:t>학과</a:t>
            </a:r>
            <a:r>
              <a:rPr lang="en-US" altLang="ko-KR" sz="1800" dirty="0">
                <a:latin typeface="+mn-ea"/>
              </a:rPr>
              <a:t>(department)</a:t>
            </a:r>
            <a:r>
              <a:rPr lang="ko-KR" altLang="en-US" sz="1800" dirty="0">
                <a:latin typeface="+mn-ea"/>
              </a:rPr>
              <a:t> 개체집합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속성</a:t>
            </a:r>
            <a:r>
              <a:rPr lang="en-US" altLang="ko-KR" sz="2000" dirty="0">
                <a:latin typeface="+mn-ea"/>
              </a:rPr>
              <a:t>(Attribute)</a:t>
            </a:r>
          </a:p>
          <a:p>
            <a:pPr lvl="1"/>
            <a:r>
              <a:rPr lang="ko-KR" altLang="en-US" sz="1800" dirty="0">
                <a:latin typeface="+mn-ea"/>
              </a:rPr>
              <a:t>개체의 특성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 err="1">
                <a:latin typeface="+mn-ea"/>
              </a:rPr>
              <a:t>관계형</a:t>
            </a:r>
            <a:r>
              <a:rPr lang="ko-KR" altLang="en-US" sz="1800" dirty="0">
                <a:latin typeface="+mn-ea"/>
              </a:rPr>
              <a:t> 데이터 모델의 필드와 같은 개념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동일한 특성을 갖는 개체 </a:t>
            </a: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속성이 동일한 개체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6 </a:t>
            </a:r>
            <a:r>
              <a:rPr lang="ko-KR" altLang="en-US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4 장 SQL</Template>
  <TotalTime>4686</TotalTime>
  <Words>2572</Words>
  <Application>Microsoft Office PowerPoint</Application>
  <PresentationFormat>화면 슬라이드 쇼(4:3)</PresentationFormat>
  <Paragraphs>526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굴림</vt:lpstr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데이터베이스 설계(Database Design)</vt:lpstr>
      <vt:lpstr>데이터베이스 설계 단계</vt:lpstr>
      <vt:lpstr>개념적 설계</vt:lpstr>
      <vt:lpstr>논리적 설계</vt:lpstr>
      <vt:lpstr>물리적 설계</vt:lpstr>
      <vt:lpstr>데이터베이스 설계 단계 요약</vt:lpstr>
      <vt:lpstr>설계 과정의 고려사항</vt:lpstr>
      <vt:lpstr>개체관계 모델: 개념적 설계</vt:lpstr>
      <vt:lpstr>개체 집합의 예</vt:lpstr>
      <vt:lpstr>필드와 속성의 차이점</vt:lpstr>
      <vt:lpstr>관계와 관계집합</vt:lpstr>
      <vt:lpstr>관계집합의 속성</vt:lpstr>
      <vt:lpstr>관계집합의 차수(degree)</vt:lpstr>
      <vt:lpstr>학생-과목-교수 삼진관계의 예</vt:lpstr>
      <vt:lpstr>관계의 대응수(mapping cardinality)</vt:lpstr>
      <vt:lpstr>일대일(one-to-one)</vt:lpstr>
      <vt:lpstr>일대다(one-to-many), 다대일(many-to-one)</vt:lpstr>
      <vt:lpstr>다대다(many-to-many)</vt:lpstr>
      <vt:lpstr>약성 개체집합 vs. 강성 개체집합</vt:lpstr>
      <vt:lpstr>약성 개체집합 vs. 강성 개체집합</vt:lpstr>
      <vt:lpstr>약성 개체집합 vs. 강성 개체집합</vt:lpstr>
      <vt:lpstr>약성 개체집합 vs. 강성 개체집합</vt:lpstr>
      <vt:lpstr>부분 키(partial key), 구별자(discriminator)</vt:lpstr>
      <vt:lpstr>약성 개체집합의 기본키</vt:lpstr>
      <vt:lpstr>일반화 관계 vs. 세분화 관계</vt:lpstr>
      <vt:lpstr>일반화 관계 vs. 세분화 관계</vt:lpstr>
      <vt:lpstr>개체관계 다이어그램(ERD)</vt:lpstr>
      <vt:lpstr>ERD의 예</vt:lpstr>
      <vt:lpstr>삼진관계 ERD</vt:lpstr>
      <vt:lpstr>자기연관관계(self-relationship) ERD</vt:lpstr>
      <vt:lpstr>자기연관관계(self-relationship) ERD</vt:lpstr>
      <vt:lpstr>개체 관계 스키마의 설계</vt:lpstr>
      <vt:lpstr>개체집합의 도출</vt:lpstr>
      <vt:lpstr>개체집합 ERD</vt:lpstr>
      <vt:lpstr>관계집합 정의</vt:lpstr>
      <vt:lpstr>관계집합의 ERD</vt:lpstr>
      <vt:lpstr>완성된 ERD (기본키 포함)</vt:lpstr>
      <vt:lpstr>설계 순서</vt:lpstr>
      <vt:lpstr>논리적 설계</vt:lpstr>
      <vt:lpstr>강성 개체집합의 변환</vt:lpstr>
      <vt:lpstr>강성 개체집합 변환 결과</vt:lpstr>
      <vt:lpstr>약성 개체집합의 변환</vt:lpstr>
      <vt:lpstr>약성 개체집합 변환의 예 : 교과목(class)</vt:lpstr>
      <vt:lpstr>관계집합의 변환</vt:lpstr>
      <vt:lpstr>관계집합 변환 결과</vt:lpstr>
      <vt:lpstr>자기연관 관계집합의 변환(일대다 대응)</vt:lpstr>
      <vt:lpstr>자기연관 관계집합의 변환(다대다 대응)</vt:lpstr>
      <vt:lpstr>테이블의 중복과 결합</vt:lpstr>
      <vt:lpstr>테이블의 중복</vt:lpstr>
      <vt:lpstr> 테이블의 중복의 원인</vt:lpstr>
      <vt:lpstr>테이블의 결합(다대일 관계)</vt:lpstr>
      <vt:lpstr>테이블의 결합(다대일 관계)</vt:lpstr>
      <vt:lpstr>다대다 관계 테이블의 결합 방법</vt:lpstr>
      <vt:lpstr>일대일 관계 테이블의 결합</vt:lpstr>
      <vt:lpstr>PowerPoint 프레젠테이션</vt:lpstr>
      <vt:lpstr>다중 값 속성의 변환</vt:lpstr>
      <vt:lpstr>다중 값 속성 변환의 예</vt:lpstr>
      <vt:lpstr>복합 속성의 변환 </vt:lpstr>
      <vt:lpstr>일반화 관계의 변환</vt:lpstr>
      <vt:lpstr>일반화 관계의 변환</vt:lpstr>
      <vt:lpstr>변환과정 요약</vt:lpstr>
      <vt:lpstr>최종 테이블 스키마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정재헌</dc:creator>
  <cp:lastModifiedBy>user</cp:lastModifiedBy>
  <cp:revision>118</cp:revision>
  <dcterms:created xsi:type="dcterms:W3CDTF">2012-03-26T07:34:26Z</dcterms:created>
  <dcterms:modified xsi:type="dcterms:W3CDTF">2022-05-11T08:14:48Z</dcterms:modified>
</cp:coreProperties>
</file>