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  <p:sldId id="282" r:id="rId24"/>
    <p:sldId id="283" r:id="rId25"/>
    <p:sldId id="278" r:id="rId26"/>
    <p:sldId id="279" r:id="rId27"/>
    <p:sldId id="280" r:id="rId28"/>
    <p:sldId id="287" r:id="rId29"/>
    <p:sldId id="284" r:id="rId30"/>
    <p:sldId id="285" r:id="rId3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65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0DD-01FD-4B7A-9E9B-4B627E5E4468}" type="datetimeFigureOut">
              <a:rPr lang="bs-Latn-BA" smtClean="0"/>
              <a:pPr/>
              <a:t>31.5.2016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49B3-3501-4262-8971-399C9D10B7B0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0DD-01FD-4B7A-9E9B-4B627E5E4468}" type="datetimeFigureOut">
              <a:rPr lang="bs-Latn-BA" smtClean="0"/>
              <a:pPr/>
              <a:t>31.5.2016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49B3-3501-4262-8971-399C9D10B7B0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0DD-01FD-4B7A-9E9B-4B627E5E4468}" type="datetimeFigureOut">
              <a:rPr lang="bs-Latn-BA" smtClean="0"/>
              <a:pPr/>
              <a:t>31.5.2016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49B3-3501-4262-8971-399C9D10B7B0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0DD-01FD-4B7A-9E9B-4B627E5E4468}" type="datetimeFigureOut">
              <a:rPr lang="bs-Latn-BA" smtClean="0"/>
              <a:pPr/>
              <a:t>31.5.2016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49B3-3501-4262-8971-399C9D10B7B0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0DD-01FD-4B7A-9E9B-4B627E5E4468}" type="datetimeFigureOut">
              <a:rPr lang="bs-Latn-BA" smtClean="0"/>
              <a:pPr/>
              <a:t>31.5.2016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49B3-3501-4262-8971-399C9D10B7B0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0DD-01FD-4B7A-9E9B-4B627E5E4468}" type="datetimeFigureOut">
              <a:rPr lang="bs-Latn-BA" smtClean="0"/>
              <a:pPr/>
              <a:t>31.5.2016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49B3-3501-4262-8971-399C9D10B7B0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0DD-01FD-4B7A-9E9B-4B627E5E4468}" type="datetimeFigureOut">
              <a:rPr lang="bs-Latn-BA" smtClean="0"/>
              <a:pPr/>
              <a:t>31.5.2016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49B3-3501-4262-8971-399C9D10B7B0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0DD-01FD-4B7A-9E9B-4B627E5E4468}" type="datetimeFigureOut">
              <a:rPr lang="bs-Latn-BA" smtClean="0"/>
              <a:pPr/>
              <a:t>31.5.2016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49B3-3501-4262-8971-399C9D10B7B0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0DD-01FD-4B7A-9E9B-4B627E5E4468}" type="datetimeFigureOut">
              <a:rPr lang="bs-Latn-BA" smtClean="0"/>
              <a:pPr/>
              <a:t>31.5.2016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49B3-3501-4262-8971-399C9D10B7B0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0DD-01FD-4B7A-9E9B-4B627E5E4468}" type="datetimeFigureOut">
              <a:rPr lang="bs-Latn-BA" smtClean="0"/>
              <a:pPr/>
              <a:t>31.5.2016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49B3-3501-4262-8971-399C9D10B7B0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20DD-01FD-4B7A-9E9B-4B627E5E4468}" type="datetimeFigureOut">
              <a:rPr lang="bs-Latn-BA" smtClean="0"/>
              <a:pPr/>
              <a:t>31.5.2016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49B3-3501-4262-8971-399C9D10B7B0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F20DD-01FD-4B7A-9E9B-4B627E5E4468}" type="datetimeFigureOut">
              <a:rPr lang="bs-Latn-BA" smtClean="0"/>
              <a:pPr/>
              <a:t>31.5.2016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49B3-3501-4262-8971-399C9D10B7B0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509120"/>
            <a:ext cx="7920880" cy="1752600"/>
          </a:xfrm>
        </p:spPr>
        <p:txBody>
          <a:bodyPr>
            <a:normAutofit/>
          </a:bodyPr>
          <a:lstStyle/>
          <a:p>
            <a:r>
              <a:rPr lang="bs-Latn-BA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ulim" pitchFamily="34" charset="-127"/>
                <a:ea typeface="Gulim" pitchFamily="34" charset="-127"/>
              </a:rPr>
              <a:t>Tim: L’</a:t>
            </a:r>
            <a:r>
              <a:rPr lang="bs-Latn-BA" dirty="0">
                <a:solidFill>
                  <a:schemeClr val="tx1">
                    <a:lumMod val="65000"/>
                    <a:lumOff val="35000"/>
                  </a:schemeClr>
                </a:solidFill>
                <a:latin typeface="Gulim" pitchFamily="34" charset="-127"/>
                <a:ea typeface="Gulim" pitchFamily="34" charset="-127"/>
              </a:rPr>
              <a:t> </a:t>
            </a:r>
            <a:r>
              <a:rPr lang="bs-Latn-BA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ulim" pitchFamily="34" charset="-127"/>
                <a:ea typeface="Gulim" pitchFamily="34" charset="-127"/>
              </a:rPr>
              <a:t>ÉQUIPE</a:t>
            </a:r>
          </a:p>
          <a:p>
            <a:r>
              <a:rPr lang="bs-Latn-BA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ulim" pitchFamily="34" charset="-127"/>
                <a:ea typeface="Gulim" pitchFamily="34" charset="-127"/>
              </a:rPr>
              <a:t>Projektni zadatak </a:t>
            </a:r>
          </a:p>
          <a:p>
            <a:r>
              <a:rPr lang="bs-Latn-BA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ulim" pitchFamily="34" charset="-127"/>
                <a:ea typeface="Gulim" pitchFamily="34" charset="-127"/>
              </a:rPr>
              <a:t>Objektno-orijentirana analiza i dizajn</a:t>
            </a:r>
            <a:endParaRPr lang="bs-Latn-BA" dirty="0">
              <a:solidFill>
                <a:schemeClr val="tx1">
                  <a:lumMod val="65000"/>
                  <a:lumOff val="3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6" name="Picture 2" descr="C:\Users\Korisnik\Desktop\fil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29309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36912"/>
            <a:ext cx="7126560" cy="2403698"/>
          </a:xfrm>
        </p:spPr>
        <p:txBody>
          <a:bodyPr>
            <a:normAutofit/>
          </a:bodyPr>
          <a:lstStyle/>
          <a:p>
            <a:r>
              <a:rPr lang="bs-Latn-BA" sz="60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sz="6000" dirty="0">
              <a:solidFill>
                <a:srgbClr val="FF0000"/>
              </a:solidFill>
              <a:latin typeface="Blackadder ITC" pitchFamily="82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000" dirty="0" smtClean="0">
                <a:latin typeface="Calibri" pitchFamily="34" charset="0"/>
                <a:cs typeface="Calibri" pitchFamily="34" charset="0"/>
              </a:rPr>
              <a:t>Use-Case Dijagram</a:t>
            </a:r>
            <a:endParaRPr lang="bs-Latn-BA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Prijava na sistem</a:t>
            </a:r>
            <a:endParaRPr lang="bs-Latn-BA" dirty="0"/>
          </a:p>
        </p:txBody>
      </p:sp>
      <p:pic>
        <p:nvPicPr>
          <p:cNvPr id="4098" name="Picture 2" descr="C:\Users\Korisnik\Desktop\ISPRAVKE\ISPRAVKE\PrijavaNaSist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64904"/>
            <a:ext cx="8504739" cy="2762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292080" y="5733256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000" dirty="0" smtClean="0">
                <a:latin typeface="Calibri" pitchFamily="34" charset="0"/>
                <a:cs typeface="Calibri" pitchFamily="34" charset="0"/>
              </a:rPr>
              <a:t>Use-Case Dijagram</a:t>
            </a:r>
            <a:endParaRPr lang="bs-Latn-BA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Registracija korisnika</a:t>
            </a:r>
            <a:endParaRPr lang="bs-Latn-BA" dirty="0"/>
          </a:p>
        </p:txBody>
      </p:sp>
      <p:pic>
        <p:nvPicPr>
          <p:cNvPr id="5122" name="Picture 2" descr="C:\Users\Korisnik\Desktop\ISPRAVKE\ISPRAVKE\RegistracijaKorisnik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7248773" cy="3218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5292080" y="6093296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Calibri" pitchFamily="34" charset="0"/>
                <a:cs typeface="Calibri" pitchFamily="34" charset="0"/>
              </a:rPr>
              <a:t>Use-Case Dijagram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Pretraga filmova</a:t>
            </a:r>
            <a:endParaRPr lang="bs-Latn-BA" dirty="0"/>
          </a:p>
        </p:txBody>
      </p:sp>
      <p:pic>
        <p:nvPicPr>
          <p:cNvPr id="6146" name="Picture 2" descr="C:\Users\Korisnik\Desktop\ISPRAVKE\ISPRAVKE\PretrazivanjeFilmo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0888"/>
            <a:ext cx="8413268" cy="36686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292080" y="6165304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Calibri" pitchFamily="34" charset="0"/>
                <a:cs typeface="Calibri" pitchFamily="34" charset="0"/>
              </a:rPr>
              <a:t>Use-Case Dijagram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bs-Latn-BA" dirty="0" smtClean="0"/>
              <a:t>Dodavanje i uređivanje kolekcije</a:t>
            </a:r>
            <a:endParaRPr lang="bs-Latn-BA" dirty="0"/>
          </a:p>
        </p:txBody>
      </p:sp>
      <p:pic>
        <p:nvPicPr>
          <p:cNvPr id="7170" name="Picture 2" descr="C:\Users\Korisnik\Desktop\ISPRAVKE\ISPRAVKE\DodavanjeIUredivanjeKolekcij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6480720" cy="391673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580112" y="6021288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8229600" cy="1143000"/>
          </a:xfrm>
        </p:spPr>
        <p:txBody>
          <a:bodyPr>
            <a:normAutofit/>
          </a:bodyPr>
          <a:lstStyle/>
          <a:p>
            <a:r>
              <a:rPr lang="bs-Latn-BA" sz="4000" dirty="0" smtClean="0">
                <a:latin typeface="Calibri" pitchFamily="34" charset="0"/>
                <a:cs typeface="Calibri" pitchFamily="34" charset="0"/>
              </a:rPr>
              <a:t>Dijagram aktivnosti</a:t>
            </a:r>
            <a:endParaRPr lang="bs-Latn-BA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bs-Latn-BA" dirty="0" smtClean="0"/>
              <a:t>Dodavanje </a:t>
            </a:r>
          </a:p>
          <a:p>
            <a:pPr>
              <a:buNone/>
            </a:pPr>
            <a:r>
              <a:rPr lang="bs-Latn-BA" dirty="0" smtClean="0"/>
              <a:t>i Uređivanje</a:t>
            </a:r>
            <a:endParaRPr lang="bs-Latn-BA" dirty="0"/>
          </a:p>
          <a:p>
            <a:pPr>
              <a:buNone/>
            </a:pPr>
            <a:r>
              <a:rPr lang="bs-Latn-BA" dirty="0" smtClean="0"/>
              <a:t>Kolekcije</a:t>
            </a:r>
            <a:endParaRPr lang="bs-Latn-BA" dirty="0"/>
          </a:p>
        </p:txBody>
      </p:sp>
      <p:pic>
        <p:nvPicPr>
          <p:cNvPr id="8194" name="Picture 2" descr="C:\Users\Korisnik\Desktop\ISPRAVKE\ISPRAVKE\DA\DijagramDodavanjeiUredjivanjeKolekcij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9344" y="908720"/>
            <a:ext cx="5904656" cy="5603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5949280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Calibri" pitchFamily="34" charset="0"/>
                <a:cs typeface="Calibri" pitchFamily="34" charset="0"/>
              </a:rPr>
              <a:t>Dijagram aktivnosti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0892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bs-Latn-BA" dirty="0" smtClean="0"/>
              <a:t>Brisanje</a:t>
            </a:r>
          </a:p>
          <a:p>
            <a:pPr>
              <a:buNone/>
            </a:pPr>
            <a:r>
              <a:rPr lang="bs-Latn-BA" dirty="0" smtClean="0"/>
              <a:t>korisničkog</a:t>
            </a:r>
          </a:p>
          <a:p>
            <a:pPr>
              <a:buNone/>
            </a:pPr>
            <a:r>
              <a:rPr lang="bs-Latn-BA" dirty="0" smtClean="0"/>
              <a:t>računa</a:t>
            </a:r>
            <a:endParaRPr lang="bs-Latn-BA" dirty="0"/>
          </a:p>
        </p:txBody>
      </p:sp>
      <p:pic>
        <p:nvPicPr>
          <p:cNvPr id="9218" name="Picture 2" descr="C:\Users\Korisnik\Desktop\ISPRAVKE\ISPRAVKE\DA\DijagramBrisanjeKorisnickogRacu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484784"/>
            <a:ext cx="5688632" cy="511256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07504" y="5877272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Calibri" pitchFamily="34" charset="0"/>
                <a:cs typeface="Calibri" pitchFamily="34" charset="0"/>
              </a:rPr>
              <a:t>Dijagram aktivnosti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99695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bs-Latn-BA" dirty="0" smtClean="0"/>
              <a:t>Pretraga</a:t>
            </a:r>
          </a:p>
          <a:p>
            <a:pPr>
              <a:buNone/>
            </a:pPr>
            <a:r>
              <a:rPr lang="bs-Latn-BA" dirty="0" smtClean="0"/>
              <a:t>filmova</a:t>
            </a:r>
            <a:endParaRPr lang="bs-Latn-BA" dirty="0"/>
          </a:p>
        </p:txBody>
      </p:sp>
      <p:pic>
        <p:nvPicPr>
          <p:cNvPr id="10242" name="Picture 2" descr="C:\Users\Korisnik\Desktop\ISPRAVKE\ISPRAVKE\DA\DijagramPretrazivanjeFilmo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268760"/>
            <a:ext cx="5907336" cy="532859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07504" y="5949280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Calibri" pitchFamily="34" charset="0"/>
                <a:cs typeface="Calibri" pitchFamily="34" charset="0"/>
              </a:rPr>
              <a:t>Dijagram aktivnosti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Prijava na sistem                Registracija korisnika</a:t>
            </a:r>
            <a:endParaRPr lang="bs-Latn-BA" dirty="0"/>
          </a:p>
        </p:txBody>
      </p:sp>
      <p:pic>
        <p:nvPicPr>
          <p:cNvPr id="11266" name="Picture 2" descr="C:\Users\Korisnik\Desktop\ISPRAVKE\ISPRAVKE\DA\DijagramPrijavaNaSist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3960440" cy="3809462"/>
          </a:xfrm>
          <a:prstGeom prst="rect">
            <a:avLst/>
          </a:prstGeom>
          <a:noFill/>
        </p:spPr>
      </p:pic>
      <p:pic>
        <p:nvPicPr>
          <p:cNvPr id="11267" name="Picture 3" descr="C:\Users\Korisnik\Desktop\ISPRAVKE\ISPRAVKE\DA\DijagramRegistracijaKorisnik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420888"/>
            <a:ext cx="4104754" cy="381642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59832" y="6273225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Calibri" pitchFamily="34" charset="0"/>
                <a:cs typeface="Calibri" pitchFamily="34" charset="0"/>
              </a:rPr>
              <a:t>Dijagram klasa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12290" name="Picture 2" descr="C:\Users\Korisnik\Desktop\ISPRAVKE\ISPRAVKE\DijagramKlas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568952" cy="455225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148064" y="6273225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/>
          </a:bodyPr>
          <a:lstStyle/>
          <a:p>
            <a:r>
              <a:rPr lang="bs-Latn-BA" sz="4000" dirty="0" smtClean="0">
                <a:latin typeface="Calibri" pitchFamily="34" charset="0"/>
                <a:cs typeface="Calibri" pitchFamily="34" charset="0"/>
              </a:rPr>
              <a:t>SOLID principi</a:t>
            </a:r>
            <a:endParaRPr lang="bs-Latn-BA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86800" cy="499715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bs-Latn-BA" sz="3400" b="1" dirty="0" smtClean="0"/>
              <a:t>1.) Princip pojedinačne odgovornosti</a:t>
            </a:r>
          </a:p>
          <a:p>
            <a:pPr>
              <a:buNone/>
            </a:pPr>
            <a:r>
              <a:rPr lang="bs-Latn-BA" sz="3400" dirty="0" smtClean="0"/>
              <a:t>-Svaka klasa u </a:t>
            </a:r>
            <a:r>
              <a:rPr lang="bs-Latn-BA" sz="3400" smtClean="0"/>
              <a:t>MMC </a:t>
            </a:r>
            <a:r>
              <a:rPr lang="bs-Latn-BA" sz="3400" smtClean="0"/>
              <a:t>DijagramuKlasa </a:t>
            </a:r>
            <a:r>
              <a:rPr lang="bs-Latn-BA" sz="3400" dirty="0" smtClean="0"/>
              <a:t>obavlja “posao” koji je njoj svojstven.</a:t>
            </a:r>
          </a:p>
          <a:p>
            <a:pPr>
              <a:buNone/>
            </a:pPr>
            <a:endParaRPr lang="bs-Latn-BA" sz="3400" dirty="0" smtClean="0"/>
          </a:p>
          <a:p>
            <a:pPr>
              <a:buNone/>
            </a:pPr>
            <a:r>
              <a:rPr lang="bs-Latn-BA" sz="3400" b="1" dirty="0" smtClean="0"/>
              <a:t>2.) Otvoreno zatvoreni princip</a:t>
            </a:r>
          </a:p>
          <a:p>
            <a:pPr>
              <a:buNone/>
            </a:pPr>
            <a:r>
              <a:rPr lang="bs-Latn-BA" sz="3400" dirty="0" smtClean="0"/>
              <a:t>-Obzirom da svaka klasa obavlja svoj osnovni dio posla,modifikacije ne trebaju, ali naslućuje se da će nadogradnja u svakom slučaju itekako biti poželjna</a:t>
            </a:r>
          </a:p>
          <a:p>
            <a:pPr>
              <a:buNone/>
            </a:pPr>
            <a:endParaRPr lang="bs-Latn-BA" sz="3400" dirty="0" smtClean="0"/>
          </a:p>
          <a:p>
            <a:pPr>
              <a:buNone/>
            </a:pPr>
            <a:r>
              <a:rPr lang="bs-Latn-BA" sz="3400" b="1" dirty="0" smtClean="0"/>
              <a:t>3.) Liskov princip zamjene</a:t>
            </a:r>
          </a:p>
          <a:p>
            <a:pPr>
              <a:buNone/>
            </a:pPr>
            <a:r>
              <a:rPr lang="bs-Latn-BA" sz="3400" dirty="0" smtClean="0"/>
              <a:t>-Ako se pogledaju tipovi filmova na našem DijagramuKlasa, ugrubo, može se uvidjeti da je svaki podtip filma zamjenjiv sa svojim osnovnim tipom(npr. horor, komedija, akcija,..).</a:t>
            </a:r>
          </a:p>
          <a:p>
            <a:pPr>
              <a:buNone/>
            </a:pPr>
            <a:endParaRPr lang="bs-Latn-BA" sz="3400" dirty="0" smtClean="0"/>
          </a:p>
          <a:p>
            <a:pPr>
              <a:buNone/>
            </a:pPr>
            <a:r>
              <a:rPr lang="bs-Latn-BA" sz="3400" dirty="0" smtClean="0"/>
              <a:t> </a:t>
            </a:r>
            <a:r>
              <a:rPr lang="bs-Latn-BA" sz="3400" b="1" dirty="0" smtClean="0"/>
              <a:t>4.) Princip inverzije ovisnosti</a:t>
            </a:r>
          </a:p>
          <a:p>
            <a:pPr>
              <a:buNone/>
            </a:pPr>
            <a:r>
              <a:rPr lang="bs-Latn-BA" sz="3400" b="1" dirty="0" smtClean="0"/>
              <a:t>-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DijagramKlasa ne sadrži direktno princip </a:t>
            </a:r>
            <a:r>
              <a:rPr lang="bs-Latn-BA" sz="3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3400" dirty="0" smtClean="0">
                <a:latin typeface="Calibri" pitchFamily="34" charset="0"/>
                <a:cs typeface="Calibri" pitchFamily="34" charset="0"/>
              </a:rPr>
              <a:t>nasljeđivanja, ali vidimo da postoje klase koje su osnovne klase. Premda te klase nisu apstraktne, one ipak neće biti sklone promjenama ukoliko se njihovi dijelovi promijene.</a:t>
            </a:r>
            <a:endParaRPr lang="bs-Latn-BA" sz="3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bs-Latn-BA" sz="3400" dirty="0" smtClean="0"/>
          </a:p>
          <a:p>
            <a:pPr>
              <a:buNone/>
            </a:pPr>
            <a:r>
              <a:rPr lang="bs-Latn-BA" sz="3400" b="1" dirty="0" smtClean="0"/>
              <a:t>5.) Princip izoliranja interfejsa</a:t>
            </a:r>
          </a:p>
          <a:p>
            <a:pPr>
              <a:buNone/>
            </a:pPr>
            <a:r>
              <a:rPr lang="bs-Latn-BA" sz="3400" dirty="0" smtClean="0"/>
              <a:t>- Nije poželjno "servirati" pred korisnika sve metode klasa. To smo na dijagramu klasa primijenili tako što smo korisniku omogućili njemu svojstvene poslove, a to su dodavanje filma, brisanje, ocjenjivanje, i slično.</a:t>
            </a:r>
          </a:p>
          <a:p>
            <a:pPr>
              <a:buNone/>
            </a:pPr>
            <a:endParaRPr lang="bs-Latn-BA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04048" y="6093296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orisnik\Desktop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1724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8680" y="4653136"/>
            <a:ext cx="8229600" cy="1143000"/>
          </a:xfrm>
        </p:spPr>
        <p:txBody>
          <a:bodyPr/>
          <a:lstStyle/>
          <a:p>
            <a:r>
              <a:rPr lang="bs-Latn-BA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872" y="116632"/>
            <a:ext cx="4824536" cy="4637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s-Latn-BA" dirty="0" smtClean="0"/>
              <a:t>                      </a:t>
            </a:r>
            <a:r>
              <a:rPr lang="bs-Latn-BA" sz="3600" b="1" dirty="0" smtClean="0">
                <a:solidFill>
                  <a:schemeClr val="bg1"/>
                </a:solidFill>
                <a:latin typeface="Lucida Handwriting" pitchFamily="66" charset="0"/>
              </a:rPr>
              <a:t>Tim:  </a:t>
            </a:r>
            <a:endParaRPr lang="bs-Latn-BA" b="1" dirty="0">
              <a:solidFill>
                <a:schemeClr val="bg1"/>
              </a:solidFill>
              <a:latin typeface="Lucida Handwriting" pitchFamily="66" charset="0"/>
            </a:endParaRPr>
          </a:p>
          <a:p>
            <a:pPr>
              <a:buNone/>
            </a:pPr>
            <a:r>
              <a:rPr lang="bs-Latn-BA" b="1" dirty="0" smtClean="0">
                <a:solidFill>
                  <a:schemeClr val="bg1"/>
                </a:solidFill>
                <a:latin typeface="Lucida Handwriting" pitchFamily="66" charset="0"/>
              </a:rPr>
              <a:t>       </a:t>
            </a:r>
            <a:r>
              <a:rPr lang="bs-Latn-BA" dirty="0" smtClean="0">
                <a:solidFill>
                  <a:schemeClr val="bg1"/>
                </a:solidFill>
                <a:latin typeface="Lucida Handwriting" pitchFamily="66" charset="0"/>
              </a:rPr>
              <a:t>Emir Baručija</a:t>
            </a:r>
          </a:p>
          <a:p>
            <a:pPr>
              <a:buNone/>
            </a:pPr>
            <a:r>
              <a:rPr lang="bs-Latn-BA" dirty="0" smtClean="0">
                <a:solidFill>
                  <a:schemeClr val="bg1"/>
                </a:solidFill>
                <a:latin typeface="Lucida Handwriting" pitchFamily="66" charset="0"/>
              </a:rPr>
              <a:t>     Amra Mujčinović</a:t>
            </a:r>
          </a:p>
          <a:p>
            <a:pPr>
              <a:buNone/>
            </a:pPr>
            <a:r>
              <a:rPr lang="bs-Latn-BA" dirty="0">
                <a:solidFill>
                  <a:schemeClr val="bg1"/>
                </a:solidFill>
                <a:latin typeface="Lucida Handwriting" pitchFamily="66" charset="0"/>
              </a:rPr>
              <a:t> </a:t>
            </a:r>
            <a:r>
              <a:rPr lang="bs-Latn-BA" dirty="0" smtClean="0">
                <a:solidFill>
                  <a:schemeClr val="bg1"/>
                </a:solidFill>
                <a:latin typeface="Lucida Handwriting" pitchFamily="66" charset="0"/>
              </a:rPr>
              <a:t>     Berina Muhović</a:t>
            </a:r>
          </a:p>
          <a:p>
            <a:pPr>
              <a:buNone/>
            </a:pPr>
            <a:r>
              <a:rPr lang="bs-Latn-BA" dirty="0">
                <a:solidFill>
                  <a:schemeClr val="bg1"/>
                </a:solidFill>
                <a:latin typeface="Lucida Handwriting" pitchFamily="66" charset="0"/>
              </a:rPr>
              <a:t> </a:t>
            </a:r>
            <a:r>
              <a:rPr lang="bs-Latn-BA" dirty="0" smtClean="0">
                <a:solidFill>
                  <a:schemeClr val="bg1"/>
                </a:solidFill>
                <a:latin typeface="Lucida Handwriting" pitchFamily="66" charset="0"/>
              </a:rPr>
              <a:t>     Tarik Ahmetović</a:t>
            </a:r>
          </a:p>
          <a:p>
            <a:pPr>
              <a:buNone/>
            </a:pPr>
            <a:r>
              <a:rPr lang="bs-Latn-BA" dirty="0"/>
              <a:t> </a:t>
            </a:r>
            <a:r>
              <a:rPr lang="bs-Latn-BA" dirty="0" smtClean="0"/>
              <a:t>        </a:t>
            </a:r>
            <a:endParaRPr lang="bs-Latn-BA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bs-Latn-BA" sz="4000" dirty="0" smtClean="0">
                <a:latin typeface="Calibri" pitchFamily="34" charset="0"/>
                <a:cs typeface="Calibri" pitchFamily="34" charset="0"/>
              </a:rPr>
              <a:t>Dijagram klasa   </a:t>
            </a:r>
            <a:r>
              <a:rPr lang="bs-Latn-BA" sz="2400" dirty="0" smtClean="0">
                <a:latin typeface="Calibri" pitchFamily="34" charset="0"/>
                <a:cs typeface="Calibri" pitchFamily="34" charset="0"/>
              </a:rPr>
              <a:t>MVVM  </a:t>
            </a:r>
            <a:r>
              <a:rPr lang="bs-Latn-BA" sz="4000" dirty="0" smtClean="0">
                <a:latin typeface="Calibri" pitchFamily="34" charset="0"/>
                <a:cs typeface="Calibri" pitchFamily="34" charset="0"/>
              </a:rPr>
              <a:t> patern</a:t>
            </a:r>
            <a:endParaRPr lang="bs-Latn-BA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</p:txBody>
      </p:sp>
      <p:pic>
        <p:nvPicPr>
          <p:cNvPr id="13314" name="Picture 2" descr="C:\Users\Korisnik\Desktop\ISPRAVKE\ISPRAVKE\dijagramKlasaMVV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7275614" cy="576064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 rot="16200000">
            <a:off x="6787554" y="3445694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84784" y="2132856"/>
            <a:ext cx="8229600" cy="1143000"/>
          </a:xfrm>
        </p:spPr>
        <p:txBody>
          <a:bodyPr>
            <a:noAutofit/>
          </a:bodyPr>
          <a:lstStyle/>
          <a:p>
            <a:r>
              <a:rPr lang="bs-Latn-BA" sz="3600" dirty="0" smtClean="0">
                <a:latin typeface="Calibri" pitchFamily="34" charset="0"/>
                <a:cs typeface="Calibri" pitchFamily="34" charset="0"/>
              </a:rPr>
              <a:t>Dijagram </a:t>
            </a:r>
            <a:br>
              <a:rPr lang="bs-Latn-BA" sz="3600" dirty="0" smtClean="0">
                <a:latin typeface="Calibri" pitchFamily="34" charset="0"/>
                <a:cs typeface="Calibri" pitchFamily="34" charset="0"/>
              </a:rPr>
            </a:br>
            <a:r>
              <a:rPr lang="bs-Latn-BA" sz="3600" dirty="0" smtClean="0">
                <a:latin typeface="Calibri" pitchFamily="34" charset="0"/>
                <a:cs typeface="Calibri" pitchFamily="34" charset="0"/>
              </a:rPr>
              <a:t>sekvenci</a:t>
            </a:r>
            <a:endParaRPr lang="bs-Latn-BA" sz="3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338" name="Picture 2" descr="C:\Users\Korisnik\Desktop\ISPRAVKE\ISPRAVKE\DijagramSekvenc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16632"/>
            <a:ext cx="5448169" cy="648072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07504" y="5949280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0888"/>
            <a:ext cx="3744416" cy="1152128"/>
          </a:xfrm>
        </p:spPr>
        <p:txBody>
          <a:bodyPr>
            <a:normAutofit fontScale="90000"/>
          </a:bodyPr>
          <a:lstStyle/>
          <a:p>
            <a:r>
              <a:rPr lang="bs-Latn-BA" sz="4000" dirty="0" smtClean="0">
                <a:latin typeface="Calibri" pitchFamily="34" charset="0"/>
                <a:cs typeface="Calibri" pitchFamily="34" charset="0"/>
              </a:rPr>
              <a:t>Dijagram </a:t>
            </a:r>
            <a:r>
              <a:rPr lang="bs-Latn-BA" sz="4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bs-Latn-BA" sz="4000" dirty="0" smtClean="0">
                <a:latin typeface="Calibri" pitchFamily="34" charset="0"/>
                <a:cs typeface="Calibri" pitchFamily="34" charset="0"/>
              </a:rPr>
            </a:br>
            <a:r>
              <a:rPr lang="bs-Latn-BA" sz="4000" dirty="0" smtClean="0">
                <a:latin typeface="Calibri" pitchFamily="34" charset="0"/>
                <a:cs typeface="Calibri" pitchFamily="34" charset="0"/>
              </a:rPr>
              <a:t>paketa</a:t>
            </a:r>
            <a:endParaRPr lang="bs-Latn-BA" sz="4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Korisnik\Desktop\ProjektniZadatak9\ProjektniZadatak9\dijagramPake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60648"/>
            <a:ext cx="5137646" cy="636787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07504" y="5949280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56592" y="2564904"/>
            <a:ext cx="4320480" cy="1080120"/>
          </a:xfrm>
        </p:spPr>
        <p:txBody>
          <a:bodyPr>
            <a:normAutofit fontScale="90000"/>
          </a:bodyPr>
          <a:lstStyle/>
          <a:p>
            <a:r>
              <a:rPr lang="bs-Latn-BA" sz="4000" dirty="0" smtClean="0">
                <a:latin typeface="Calibri" pitchFamily="34" charset="0"/>
                <a:cs typeface="Calibri" pitchFamily="34" charset="0"/>
              </a:rPr>
              <a:t>Dijagram </a:t>
            </a:r>
            <a:r>
              <a:rPr lang="bs-Latn-BA" sz="4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bs-Latn-BA" sz="4000" dirty="0" smtClean="0">
                <a:latin typeface="Calibri" pitchFamily="34" charset="0"/>
                <a:cs typeface="Calibri" pitchFamily="34" charset="0"/>
              </a:rPr>
            </a:br>
            <a:r>
              <a:rPr lang="bs-Latn-BA" sz="4000" dirty="0" smtClean="0">
                <a:latin typeface="Calibri" pitchFamily="34" charset="0"/>
                <a:cs typeface="Calibri" pitchFamily="34" charset="0"/>
              </a:rPr>
              <a:t>komponenti</a:t>
            </a:r>
            <a:endParaRPr lang="bs-Latn-BA" sz="4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Korisnik\Desktop\ProjektniZadatak9\ProjektniZadatak9\dijagramKomponent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76672"/>
            <a:ext cx="6205154" cy="56886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093296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+mn-lt"/>
              </a:rPr>
              <a:t>Dijagram </a:t>
            </a:r>
            <a:r>
              <a:rPr lang="bs-Latn-BA" dirty="0" smtClean="0">
                <a:latin typeface="+mn-lt"/>
              </a:rPr>
              <a:t>raspoređivanja</a:t>
            </a:r>
            <a:endParaRPr lang="bs-Latn-BA" dirty="0">
              <a:latin typeface="+mn-lt"/>
            </a:endParaRPr>
          </a:p>
        </p:txBody>
      </p:sp>
      <p:pic>
        <p:nvPicPr>
          <p:cNvPr id="3074" name="Picture 2" descr="C:\Users\Korisnik\Desktop\ProjektniZadatak9\ProjektniZadatak9\dijagramRaspoređivanj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7350229" cy="417646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148064" y="6093296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4" name="Picture 2" descr="C:\Users\Korisnik\Deskto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20298182">
            <a:off x="1611458" y="4686569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3200" dirty="0" smtClean="0">
                <a:latin typeface="Blackadder ITC" pitchFamily="82" charset="0"/>
                <a:cs typeface="MV Boli" pitchFamily="2" charset="0"/>
              </a:rPr>
              <a:t>Opis teme, </a:t>
            </a:r>
          </a:p>
          <a:p>
            <a:r>
              <a:rPr lang="bs-Latn-BA" sz="3200" dirty="0" smtClean="0">
                <a:latin typeface="Blackadder ITC" pitchFamily="82" charset="0"/>
                <a:cs typeface="MV Boli" pitchFamily="2" charset="0"/>
              </a:rPr>
              <a:t>funkcionalnost </a:t>
            </a:r>
          </a:p>
          <a:p>
            <a:r>
              <a:rPr lang="bs-Latn-BA" sz="3200" dirty="0" smtClean="0">
                <a:latin typeface="Blackadder ITC" pitchFamily="82" charset="0"/>
                <a:cs typeface="MV Boli" pitchFamily="2" charset="0"/>
              </a:rPr>
              <a:t>i procesi</a:t>
            </a:r>
            <a:endParaRPr lang="bs-Latn-BA" sz="3200" dirty="0"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0440298">
            <a:off x="640576" y="2931602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           </a:t>
            </a:r>
            <a:r>
              <a:rPr lang="bs-Latn-BA" sz="2000" dirty="0" smtClean="0">
                <a:latin typeface="Blackadder ITC" pitchFamily="82" charset="0"/>
                <a:cs typeface="MV Boli" pitchFamily="2" charset="0"/>
              </a:rPr>
              <a:t>Dijagrami,</a:t>
            </a:r>
          </a:p>
          <a:p>
            <a:r>
              <a:rPr lang="bs-Latn-BA" sz="2000" dirty="0" smtClean="0">
                <a:latin typeface="Blackadder ITC" pitchFamily="82" charset="0"/>
                <a:cs typeface="MV Boli" pitchFamily="2" charset="0"/>
              </a:rPr>
              <a:t>                       SOLID principi, </a:t>
            </a:r>
          </a:p>
          <a:p>
            <a:r>
              <a:rPr lang="bs-Latn-BA" sz="2000" dirty="0" smtClean="0">
                <a:latin typeface="Blackadder ITC" pitchFamily="82" charset="0"/>
                <a:cs typeface="MV Boli" pitchFamily="2" charset="0"/>
              </a:rPr>
              <a:t>                                   paterni</a:t>
            </a:r>
            <a:endParaRPr lang="bs-Latn-BA" dirty="0"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0558591">
            <a:off x="-121299" y="176661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800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             </a:t>
            </a:r>
            <a:r>
              <a:rPr lang="bs-Latn-BA" sz="3200" b="1" dirty="0" smtClean="0">
                <a:solidFill>
                  <a:srgbClr val="FF0000"/>
                </a:solidFill>
                <a:latin typeface="Blackadder ITC" pitchFamily="82" charset="0"/>
                <a:cs typeface="MV Boli" pitchFamily="2" charset="0"/>
              </a:rPr>
              <a:t>Igrica</a:t>
            </a:r>
            <a:endParaRPr lang="bs-Latn-BA" sz="3200" b="1" dirty="0">
              <a:solidFill>
                <a:srgbClr val="FF0000"/>
              </a:solidFill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4060386">
            <a:off x="3076978" y="266790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3600" b="1" dirty="0" smtClean="0">
                <a:solidFill>
                  <a:schemeClr val="bg1"/>
                </a:solidFill>
                <a:latin typeface="Blackadder ITC" pitchFamily="82" charset="0"/>
                <a:cs typeface="MV Boli" pitchFamily="2" charset="0"/>
              </a:rPr>
              <a:t>Implementacija</a:t>
            </a:r>
            <a:r>
              <a:rPr lang="bs-Latn-BA" sz="36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bs-Latn-BA" sz="3600" b="1" dirty="0" smtClean="0">
                <a:solidFill>
                  <a:schemeClr val="bg1"/>
                </a:solidFill>
                <a:latin typeface="Blackadder ITC" pitchFamily="82" charset="0"/>
                <a:cs typeface="MV Boli" pitchFamily="2" charset="0"/>
              </a:rPr>
              <a:t>projekta</a:t>
            </a:r>
            <a:endParaRPr lang="bs-Latn-BA" sz="3600" b="1" dirty="0">
              <a:solidFill>
                <a:schemeClr val="bg1"/>
              </a:solidFill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27984" y="5949280"/>
            <a:ext cx="48455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44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bs-Latn-BA" sz="4000" dirty="0" smtClean="0">
                <a:latin typeface="Calibri" pitchFamily="34" charset="0"/>
                <a:cs typeface="Calibri" pitchFamily="34" charset="0"/>
              </a:rPr>
              <a:t>Dijagram klasa - Igrica</a:t>
            </a:r>
            <a:endParaRPr lang="bs-Latn-BA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</p:txBody>
      </p:sp>
      <p:pic>
        <p:nvPicPr>
          <p:cNvPr id="4098" name="Picture 2" descr="C:\Users\Korisnik\Desktop\ProjektniZadatak9\ProjektniZadatak9\dijagramKlasaIgric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8588954" cy="516903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932040" y="6273225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4" name="Picture 2" descr="C:\Users\Korisnik\Deskto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20298182">
            <a:off x="1611458" y="4686569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3200" dirty="0" smtClean="0">
                <a:latin typeface="Blackadder ITC" pitchFamily="82" charset="0"/>
                <a:cs typeface="MV Boli" pitchFamily="2" charset="0"/>
              </a:rPr>
              <a:t>Opis teme, </a:t>
            </a:r>
          </a:p>
          <a:p>
            <a:r>
              <a:rPr lang="bs-Latn-BA" sz="3200" dirty="0" smtClean="0">
                <a:latin typeface="Blackadder ITC" pitchFamily="82" charset="0"/>
                <a:cs typeface="MV Boli" pitchFamily="2" charset="0"/>
              </a:rPr>
              <a:t>funkcionalnost </a:t>
            </a:r>
          </a:p>
          <a:p>
            <a:r>
              <a:rPr lang="bs-Latn-BA" sz="3200" dirty="0" smtClean="0">
                <a:latin typeface="Blackadder ITC" pitchFamily="82" charset="0"/>
                <a:cs typeface="MV Boli" pitchFamily="2" charset="0"/>
              </a:rPr>
              <a:t>i procesi</a:t>
            </a:r>
            <a:endParaRPr lang="bs-Latn-BA" sz="3200" dirty="0"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0440298">
            <a:off x="640576" y="2931602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>
                <a:latin typeface="MV Boli" pitchFamily="2" charset="0"/>
                <a:cs typeface="MV Boli" pitchFamily="2" charset="0"/>
              </a:rPr>
              <a:t>           </a:t>
            </a:r>
            <a:r>
              <a:rPr lang="bs-Latn-BA" sz="2000" dirty="0" smtClean="0">
                <a:latin typeface="Blackadder ITC" pitchFamily="82" charset="0"/>
                <a:cs typeface="MV Boli" pitchFamily="2" charset="0"/>
              </a:rPr>
              <a:t>Dijagrami,</a:t>
            </a:r>
          </a:p>
          <a:p>
            <a:r>
              <a:rPr lang="bs-Latn-BA" sz="2000" dirty="0" smtClean="0">
                <a:latin typeface="Blackadder ITC" pitchFamily="82" charset="0"/>
                <a:cs typeface="MV Boli" pitchFamily="2" charset="0"/>
              </a:rPr>
              <a:t>                       SOLID principi, </a:t>
            </a:r>
          </a:p>
          <a:p>
            <a:r>
              <a:rPr lang="bs-Latn-BA" sz="2000" dirty="0" smtClean="0">
                <a:latin typeface="Blackadder ITC" pitchFamily="82" charset="0"/>
                <a:cs typeface="MV Boli" pitchFamily="2" charset="0"/>
              </a:rPr>
              <a:t>                                   paterni</a:t>
            </a:r>
            <a:endParaRPr lang="bs-Latn-BA" dirty="0"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0558591">
            <a:off x="782670" y="1612118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             </a:t>
            </a:r>
            <a:r>
              <a:rPr lang="bs-Latn-BA" sz="2000" dirty="0" smtClean="0">
                <a:latin typeface="Blackadder ITC" pitchFamily="82" charset="0"/>
                <a:cs typeface="MV Boli" pitchFamily="2" charset="0"/>
              </a:rPr>
              <a:t>Igrica</a:t>
            </a:r>
            <a:endParaRPr lang="bs-Latn-BA" sz="2000" dirty="0"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4060386">
            <a:off x="3076978" y="266790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3600" b="1" dirty="0" smtClean="0">
                <a:solidFill>
                  <a:srgbClr val="FF0000"/>
                </a:solidFill>
                <a:latin typeface="Blackadder ITC" pitchFamily="82" charset="0"/>
                <a:cs typeface="MV Boli" pitchFamily="2" charset="0"/>
              </a:rPr>
              <a:t>Implementacija</a:t>
            </a:r>
            <a:r>
              <a:rPr lang="bs-Latn-BA" sz="3600" b="1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bs-Latn-BA" sz="3600" b="1" dirty="0" smtClean="0">
                <a:solidFill>
                  <a:srgbClr val="FF0000"/>
                </a:solidFill>
                <a:latin typeface="Blackadder ITC" pitchFamily="82" charset="0"/>
                <a:cs typeface="MV Boli" pitchFamily="2" charset="0"/>
              </a:rPr>
              <a:t>projekta</a:t>
            </a:r>
            <a:endParaRPr lang="bs-Latn-BA" sz="3600" b="1" dirty="0">
              <a:solidFill>
                <a:srgbClr val="FF0000"/>
              </a:solidFill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27984" y="5949280"/>
            <a:ext cx="48455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44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Eksterni uređaji i platforma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925144"/>
          </a:xfrm>
        </p:spPr>
        <p:txBody>
          <a:bodyPr>
            <a:normAutofit fontScale="77500" lnSpcReduction="20000"/>
          </a:bodyPr>
          <a:lstStyle/>
          <a:p>
            <a:r>
              <a:rPr lang="bs-Latn-BA" b="1" dirty="0" smtClean="0"/>
              <a:t>Platforma </a:t>
            </a:r>
            <a:r>
              <a:rPr lang="bs-Latn-BA" dirty="0" smtClean="0"/>
              <a:t>: - sistem se razvija na Universal</a:t>
            </a:r>
          </a:p>
          <a:p>
            <a:pPr>
              <a:buNone/>
            </a:pPr>
            <a:r>
              <a:rPr lang="bs-Latn-BA" dirty="0" smtClean="0"/>
              <a:t>                            Windows platformi</a:t>
            </a:r>
          </a:p>
          <a:p>
            <a:pPr>
              <a:buNone/>
            </a:pPr>
            <a:r>
              <a:rPr lang="bs-Latn-BA" dirty="0" smtClean="0"/>
              <a:t> </a:t>
            </a:r>
            <a:r>
              <a:rPr lang="bs-Latn-BA" dirty="0" smtClean="0"/>
              <a:t>                        -  različite dimenzije ekrana</a:t>
            </a:r>
            <a:endParaRPr lang="bs-Latn-BA" dirty="0" smtClean="0"/>
          </a:p>
          <a:p>
            <a:pPr>
              <a:buNone/>
            </a:pPr>
            <a:r>
              <a:rPr lang="bs-Latn-BA" dirty="0" smtClean="0"/>
              <a:t> </a:t>
            </a:r>
            <a:r>
              <a:rPr lang="bs-Latn-BA" dirty="0" smtClean="0"/>
              <a:t>                        -  omogućena upotreba na mobitelima               </a:t>
            </a:r>
          </a:p>
          <a:p>
            <a:pPr>
              <a:buNone/>
            </a:pPr>
            <a:r>
              <a:rPr lang="bs-Latn-BA" dirty="0" smtClean="0"/>
              <a:t> </a:t>
            </a:r>
            <a:r>
              <a:rPr lang="bs-Latn-BA" dirty="0" smtClean="0"/>
              <a:t>                           i tabletima</a:t>
            </a:r>
            <a:r>
              <a:rPr lang="bs-Latn-BA" dirty="0" smtClean="0"/>
              <a:t/>
            </a:r>
            <a:br>
              <a:rPr lang="bs-Latn-BA" dirty="0" smtClean="0"/>
            </a:br>
            <a:endParaRPr lang="bs-Latn-BA" dirty="0" smtClean="0"/>
          </a:p>
          <a:p>
            <a:r>
              <a:rPr lang="bs-Latn-BA" b="1" dirty="0" smtClean="0"/>
              <a:t>Igrica</a:t>
            </a:r>
            <a:r>
              <a:rPr lang="bs-Latn-BA" dirty="0" smtClean="0"/>
              <a:t> : Unity – Game Engine</a:t>
            </a:r>
          </a:p>
          <a:p>
            <a:endParaRPr lang="bs-Latn-BA" dirty="0"/>
          </a:p>
          <a:p>
            <a:r>
              <a:rPr lang="bs-Latn-BA" b="1" dirty="0" smtClean="0"/>
              <a:t>Vanjski uređaj</a:t>
            </a:r>
            <a:r>
              <a:rPr lang="bs-Latn-BA" dirty="0" smtClean="0"/>
              <a:t>: RFID čitač</a:t>
            </a:r>
            <a:endParaRPr lang="bs-Latn-BA" dirty="0" smtClean="0"/>
          </a:p>
          <a:p>
            <a:endParaRPr lang="bs-Latn-BA" dirty="0"/>
          </a:p>
          <a:p>
            <a:r>
              <a:rPr lang="bs-Latn-BA" b="1" dirty="0" smtClean="0"/>
              <a:t>Baza podataka</a:t>
            </a:r>
            <a:r>
              <a:rPr lang="bs-Latn-BA" dirty="0" smtClean="0"/>
              <a:t>: </a:t>
            </a:r>
            <a:r>
              <a:rPr lang="bs-Latn-BA" dirty="0" smtClean="0"/>
              <a:t> za komunikaciju sa bazom podataka se koristi </a:t>
            </a:r>
            <a:r>
              <a:rPr lang="bs-Latn-BA" dirty="0" smtClean="0"/>
              <a:t>Entity framework 7 – podržava Sqllite bazu </a:t>
            </a:r>
            <a:r>
              <a:rPr lang="bs-Latn-BA" dirty="0" smtClean="0"/>
              <a:t>podataka.</a:t>
            </a:r>
            <a:endParaRPr lang="bs-Latn-BA" dirty="0"/>
          </a:p>
        </p:txBody>
      </p:sp>
      <p:sp>
        <p:nvSpPr>
          <p:cNvPr id="4" name="Rectangle 3"/>
          <p:cNvSpPr/>
          <p:nvPr/>
        </p:nvSpPr>
        <p:spPr>
          <a:xfrm>
            <a:off x="5148064" y="6093296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 dirty="0"/>
          </a:p>
        </p:txBody>
      </p:sp>
      <p:pic>
        <p:nvPicPr>
          <p:cNvPr id="4" name="Content Placeholder 3" descr="pokit_7544c259023b01aeb81bb5e2a56a1fe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7944" y="3193735"/>
            <a:ext cx="5076056" cy="366426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 descr="pokit_e3db3d2c4e2856dcb72526473106baa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0"/>
            <a:ext cx="5220072" cy="292494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pokit_f7822db99574164a13b2d64a8b91710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3745681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</p:txBody>
      </p:sp>
      <p:pic>
        <p:nvPicPr>
          <p:cNvPr id="3074" name="Picture 2" descr="C:\Users\Korisnik\Deskto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5715000"/>
            <a:ext cx="8229600" cy="1143000"/>
          </a:xfrm>
        </p:spPr>
        <p:txBody>
          <a:bodyPr/>
          <a:lstStyle/>
          <a:p>
            <a:r>
              <a:rPr lang="bs-Latn-BA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  <p:sp>
        <p:nvSpPr>
          <p:cNvPr id="7" name="TextBox 6"/>
          <p:cNvSpPr txBox="1"/>
          <p:nvPr/>
        </p:nvSpPr>
        <p:spPr>
          <a:xfrm rot="20298182">
            <a:off x="1648080" y="4617789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3200" dirty="0" smtClean="0">
                <a:latin typeface="Blackadder ITC" pitchFamily="82" charset="0"/>
                <a:cs typeface="MV Boli" pitchFamily="2" charset="0"/>
              </a:rPr>
              <a:t>Opis teme, </a:t>
            </a:r>
          </a:p>
          <a:p>
            <a:r>
              <a:rPr lang="bs-Latn-BA" sz="3200" dirty="0" smtClean="0">
                <a:latin typeface="Blackadder ITC" pitchFamily="82" charset="0"/>
                <a:cs typeface="MV Boli" pitchFamily="2" charset="0"/>
              </a:rPr>
              <a:t>funkcionalnost </a:t>
            </a:r>
          </a:p>
          <a:p>
            <a:r>
              <a:rPr lang="bs-Latn-BA" sz="3200" dirty="0" smtClean="0">
                <a:latin typeface="Blackadder ITC" pitchFamily="82" charset="0"/>
                <a:cs typeface="MV Boli" pitchFamily="2" charset="0"/>
              </a:rPr>
              <a:t>i procesi</a:t>
            </a:r>
            <a:endParaRPr lang="bs-Latn-BA" sz="3200" dirty="0"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0440298">
            <a:off x="784593" y="2787586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           </a:t>
            </a:r>
            <a:r>
              <a:rPr lang="bs-Latn-BA" sz="2000" dirty="0" smtClean="0">
                <a:latin typeface="Blackadder ITC" pitchFamily="82" charset="0"/>
                <a:cs typeface="MV Boli" pitchFamily="2" charset="0"/>
              </a:rPr>
              <a:t>Dijagrami,</a:t>
            </a:r>
          </a:p>
          <a:p>
            <a:r>
              <a:rPr lang="bs-Latn-BA" sz="2000" dirty="0" smtClean="0">
                <a:latin typeface="Blackadder ITC" pitchFamily="82" charset="0"/>
                <a:cs typeface="MV Boli" pitchFamily="2" charset="0"/>
              </a:rPr>
              <a:t>                 SOLID principi, </a:t>
            </a:r>
          </a:p>
          <a:p>
            <a:r>
              <a:rPr lang="bs-Latn-BA" sz="2000" dirty="0" smtClean="0">
                <a:latin typeface="Blackadder ITC" pitchFamily="82" charset="0"/>
                <a:cs typeface="MV Boli" pitchFamily="2" charset="0"/>
              </a:rPr>
              <a:t>                             paterni</a:t>
            </a:r>
            <a:endParaRPr lang="bs-Latn-BA" dirty="0"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558591">
            <a:off x="1867380" y="1194758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000" dirty="0" smtClean="0">
                <a:solidFill>
                  <a:srgbClr val="FF0000"/>
                </a:solidFill>
                <a:latin typeface="Blackadder ITC" pitchFamily="82" charset="0"/>
                <a:cs typeface="MV Boli" pitchFamily="2" charset="0"/>
              </a:rPr>
              <a:t>             </a:t>
            </a:r>
            <a:r>
              <a:rPr lang="bs-Latn-BA" sz="2000" dirty="0" smtClean="0">
                <a:latin typeface="Blackadder ITC" pitchFamily="82" charset="0"/>
                <a:cs typeface="MV Boli" pitchFamily="2" charset="0"/>
              </a:rPr>
              <a:t>Igrica</a:t>
            </a:r>
            <a:endParaRPr lang="bs-Latn-BA" sz="2000" dirty="0"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4060386">
            <a:off x="3220994" y="302795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3600" b="1" dirty="0" smtClean="0">
                <a:solidFill>
                  <a:schemeClr val="bg1"/>
                </a:solidFill>
                <a:latin typeface="Blackadder ITC" pitchFamily="82" charset="0"/>
                <a:cs typeface="MV Boli" pitchFamily="2" charset="0"/>
              </a:rPr>
              <a:t>Implementacija projekta</a:t>
            </a:r>
            <a:endParaRPr lang="bs-Latn-BA" sz="3600" b="1" dirty="0">
              <a:solidFill>
                <a:schemeClr val="bg1"/>
              </a:solidFill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6120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400" b="1" dirty="0" smtClean="0">
                <a:latin typeface="Blackadder ITC" pitchFamily="82" charset="0"/>
                <a:ea typeface="Gulim" pitchFamily="34" charset="-127"/>
                <a:cs typeface="MV Boli" pitchFamily="2" charset="0"/>
              </a:rPr>
              <a:t>Organizacija</a:t>
            </a:r>
            <a:r>
              <a:rPr lang="bs-Latn-BA" sz="2400" b="1" dirty="0" smtClean="0">
                <a:latin typeface="Blackadder ITC" pitchFamily="82" charset="0"/>
                <a:ea typeface="Gulim" pitchFamily="34" charset="-127"/>
              </a:rPr>
              <a:t> </a:t>
            </a:r>
            <a:r>
              <a:rPr lang="bs-Latn-BA" sz="2400" b="1" dirty="0" smtClean="0">
                <a:latin typeface="Blackadder ITC" pitchFamily="82" charset="0"/>
                <a:ea typeface="Gulim" pitchFamily="34" charset="-127"/>
                <a:cs typeface="MV Boli" pitchFamily="2" charset="0"/>
              </a:rPr>
              <a:t>rada na projektu  “MMC”</a:t>
            </a:r>
          </a:p>
          <a:p>
            <a:endParaRPr lang="bs-Latn-BA" dirty="0">
              <a:latin typeface="Gulim" pitchFamily="34" charset="-127"/>
              <a:ea typeface="Gulim" pitchFamily="34" charset="-127"/>
            </a:endParaRPr>
          </a:p>
          <a:p>
            <a:endParaRPr lang="bs-Latn-BA" dirty="0"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15363" name="Picture 3" descr="C:\Users\Korisnik\Desktop\film-re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34481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59832" y="410081"/>
            <a:ext cx="3456384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41300" dirty="0" smtClean="0">
                <a:solidFill>
                  <a:srgbClr val="FF0000"/>
                </a:solidFill>
              </a:rPr>
              <a:t>?</a:t>
            </a:r>
            <a:endParaRPr lang="bs-Latn-BA" sz="413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4" y="6150114"/>
            <a:ext cx="4146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40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</p:txBody>
      </p:sp>
      <p:pic>
        <p:nvPicPr>
          <p:cNvPr id="5" name="Picture 2" descr="C:\Users\Korisnik\Deskto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 rot="20298182">
            <a:off x="1611458" y="4686569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  <a:cs typeface="MV Boli" pitchFamily="2" charset="0"/>
              </a:rPr>
              <a:t>Opis teme, </a:t>
            </a:r>
          </a:p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  <a:cs typeface="MV Boli" pitchFamily="2" charset="0"/>
              </a:rPr>
              <a:t>funkcionalnost </a:t>
            </a:r>
          </a:p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  <a:cs typeface="MV Boli" pitchFamily="2" charset="0"/>
              </a:rPr>
              <a:t>i procesi</a:t>
            </a:r>
            <a:endParaRPr lang="bs-Latn-BA" sz="3200" dirty="0">
              <a:solidFill>
                <a:srgbClr val="FF0000"/>
              </a:solidFill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0440298">
            <a:off x="640576" y="2931602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           </a:t>
            </a:r>
            <a:r>
              <a:rPr lang="bs-Latn-BA" sz="2000" dirty="0" smtClean="0">
                <a:latin typeface="Blackadder ITC" pitchFamily="82" charset="0"/>
                <a:cs typeface="MV Boli" pitchFamily="2" charset="0"/>
              </a:rPr>
              <a:t>Dijagrami,</a:t>
            </a:r>
          </a:p>
          <a:p>
            <a:r>
              <a:rPr lang="bs-Latn-BA" sz="2000" dirty="0" smtClean="0">
                <a:latin typeface="Blackadder ITC" pitchFamily="82" charset="0"/>
                <a:cs typeface="MV Boli" pitchFamily="2" charset="0"/>
              </a:rPr>
              <a:t>                  SOLID principi, </a:t>
            </a:r>
          </a:p>
          <a:p>
            <a:r>
              <a:rPr lang="bs-Latn-BA" sz="2000" dirty="0" smtClean="0">
                <a:latin typeface="Blackadder ITC" pitchFamily="82" charset="0"/>
                <a:cs typeface="MV Boli" pitchFamily="2" charset="0"/>
              </a:rPr>
              <a:t>                                paterni</a:t>
            </a:r>
            <a:endParaRPr lang="bs-Latn-BA" dirty="0"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0558591">
            <a:off x="782670" y="1612118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             </a:t>
            </a:r>
            <a:r>
              <a:rPr lang="bs-Latn-BA" sz="2000" dirty="0" smtClean="0">
                <a:latin typeface="Blackadder ITC" pitchFamily="82" charset="0"/>
                <a:cs typeface="MV Boli" pitchFamily="2" charset="0"/>
              </a:rPr>
              <a:t>Igrica</a:t>
            </a:r>
            <a:endParaRPr lang="bs-Latn-BA" dirty="0"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4060386">
            <a:off x="3135584" y="295164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3200" b="1" dirty="0" smtClean="0">
                <a:solidFill>
                  <a:schemeClr val="bg1"/>
                </a:solidFill>
                <a:latin typeface="Blackadder ITC" pitchFamily="82" charset="0"/>
                <a:cs typeface="MV Boli" pitchFamily="2" charset="0"/>
              </a:rPr>
              <a:t>Implementacija projekta</a:t>
            </a:r>
            <a:endParaRPr lang="bs-Latn-BA" sz="3200" b="1" dirty="0">
              <a:solidFill>
                <a:schemeClr val="bg1"/>
              </a:solidFill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7984" y="5949280"/>
            <a:ext cx="48455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44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-99392"/>
            <a:ext cx="8229600" cy="1143000"/>
          </a:xfrm>
        </p:spPr>
        <p:txBody>
          <a:bodyPr>
            <a:normAutofit/>
          </a:bodyPr>
          <a:lstStyle/>
          <a:p>
            <a:r>
              <a:rPr lang="bs-Latn-BA" sz="32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    </a:t>
            </a:r>
            <a:r>
              <a:rPr lang="bs-Latn-BA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Analiza sistema: </a:t>
            </a:r>
            <a:r>
              <a:rPr lang="bs-Latn-BA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Opis  teme</a:t>
            </a:r>
            <a:endParaRPr lang="bs-Latn-BA" sz="4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5069160"/>
          </a:xfrm>
        </p:spPr>
        <p:txBody>
          <a:bodyPr>
            <a:normAutofit/>
          </a:bodyPr>
          <a:lstStyle/>
          <a:p>
            <a:r>
              <a:rPr lang="bs-Latn-BA" sz="2800" dirty="0" smtClean="0"/>
              <a:t>MMC sistem omogućuje korisniku(ljubitelju filma) da vodi sopstveni dnevnik/evidenciju filmova.</a:t>
            </a:r>
          </a:p>
          <a:p>
            <a:endParaRPr lang="bs-Latn-BA" dirty="0" smtClean="0"/>
          </a:p>
          <a:p>
            <a:r>
              <a:rPr lang="bs-Latn-BA" sz="2800" dirty="0" smtClean="0"/>
              <a:t>Svrha sistema: korisnici vrše pretragu filmova, zatim pregled dodatnih detalja o filmu i shodno tome donose odluku o dodavanju filma.</a:t>
            </a:r>
          </a:p>
          <a:p>
            <a:endParaRPr lang="bs-Latn-BA" sz="2800" dirty="0"/>
          </a:p>
          <a:p>
            <a:r>
              <a:rPr lang="bs-Latn-BA" sz="2800" dirty="0" smtClean="0"/>
              <a:t>Korisniku je omogućeno da ocijeni film.</a:t>
            </a:r>
          </a:p>
          <a:p>
            <a:pPr>
              <a:buNone/>
            </a:pPr>
            <a:endParaRPr lang="bs-Latn-BA" sz="2800" dirty="0" smtClean="0"/>
          </a:p>
          <a:p>
            <a:r>
              <a:rPr lang="bs-Latn-BA" sz="2800" dirty="0" smtClean="0"/>
              <a:t>Dizajniran i jednostavan korisnički interfejs.</a:t>
            </a:r>
          </a:p>
          <a:p>
            <a:pPr>
              <a:buNone/>
            </a:pPr>
            <a:endParaRPr lang="bs-Latn-BA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87616" y="6021288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Analiza sistema: </a:t>
            </a:r>
            <a:r>
              <a:rPr lang="bs-Latn-BA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Procesi </a:t>
            </a:r>
            <a:endParaRPr lang="bs-Latn-BA" sz="4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Registracija/prijava u sistem.</a:t>
            </a:r>
          </a:p>
          <a:p>
            <a:r>
              <a:rPr lang="bs-Latn-BA" dirty="0" smtClean="0"/>
              <a:t>Odjava iz sistema.</a:t>
            </a:r>
          </a:p>
          <a:p>
            <a:r>
              <a:rPr lang="bs-Latn-BA" dirty="0" smtClean="0"/>
              <a:t>Pretraga filmova po nazivu.</a:t>
            </a:r>
          </a:p>
          <a:p>
            <a:r>
              <a:rPr lang="bs-Latn-BA" dirty="0" smtClean="0"/>
              <a:t>Dodavanje filmova u kolekciju filmova.</a:t>
            </a:r>
          </a:p>
          <a:p>
            <a:r>
              <a:rPr lang="bs-Latn-BA" dirty="0" smtClean="0"/>
              <a:t>Dodavanje i brisanje kolekcije filmova.</a:t>
            </a:r>
          </a:p>
          <a:p>
            <a:r>
              <a:rPr lang="bs-Latn-BA" dirty="0" smtClean="0"/>
              <a:t>Uređivanje korisničkog profila.</a:t>
            </a:r>
            <a:endParaRPr lang="bs-Latn-BA" dirty="0"/>
          </a:p>
        </p:txBody>
      </p:sp>
      <p:sp>
        <p:nvSpPr>
          <p:cNvPr id="4" name="Rectangle 3"/>
          <p:cNvSpPr/>
          <p:nvPr/>
        </p:nvSpPr>
        <p:spPr>
          <a:xfrm>
            <a:off x="5436096" y="5805264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Analiza sistema</a:t>
            </a:r>
            <a:r>
              <a:rPr lang="bs-Latn-BA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bs-Latn-BA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Funkcionalnosti</a:t>
            </a:r>
            <a:endParaRPr lang="bs-Latn-BA" sz="4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s-Latn-BA" dirty="0"/>
              <a:t>Mogućnost registracije novog korisnika</a:t>
            </a:r>
            <a:r>
              <a:rPr lang="bs-Latn-BA" dirty="0" smtClean="0"/>
              <a:t>.</a:t>
            </a:r>
          </a:p>
          <a:p>
            <a:endParaRPr lang="bs-Latn-BA" dirty="0"/>
          </a:p>
          <a:p>
            <a:r>
              <a:rPr lang="bs-Latn-BA" dirty="0"/>
              <a:t>Mogućnost prijave postojećeg korisnika</a:t>
            </a:r>
            <a:r>
              <a:rPr lang="bs-Latn-BA" dirty="0" smtClean="0"/>
              <a:t>.</a:t>
            </a:r>
          </a:p>
          <a:p>
            <a:endParaRPr lang="bs-Latn-BA" dirty="0"/>
          </a:p>
          <a:p>
            <a:r>
              <a:rPr lang="bs-Latn-BA" dirty="0"/>
              <a:t>Mogućnost pretraživanja filmova</a:t>
            </a:r>
            <a:r>
              <a:rPr lang="bs-Latn-BA" dirty="0" smtClean="0"/>
              <a:t>.</a:t>
            </a:r>
          </a:p>
          <a:p>
            <a:endParaRPr lang="bs-Latn-BA" dirty="0"/>
          </a:p>
          <a:p>
            <a:r>
              <a:rPr lang="bs-Latn-BA" dirty="0"/>
              <a:t>Mogućnost ocjenjivanja filmova</a:t>
            </a:r>
            <a:r>
              <a:rPr lang="bs-Latn-BA" dirty="0" smtClean="0"/>
              <a:t>.</a:t>
            </a:r>
          </a:p>
          <a:p>
            <a:endParaRPr lang="bs-Latn-BA" dirty="0"/>
          </a:p>
          <a:p>
            <a:r>
              <a:rPr lang="bs-Latn-BA" dirty="0"/>
              <a:t>Mogućnost pregleda dodatnih informacija o filmu (npr. vrijeme trajanja filma, glumci, reditelj, kratki sadržaj/radnja, ...).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0072" y="6021288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Analiza sistema: </a:t>
            </a:r>
            <a:r>
              <a:rPr lang="bs-Latn-BA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Akteri</a:t>
            </a:r>
            <a:endParaRPr lang="bs-Latn-BA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bs-Latn-BA" dirty="0" smtClean="0"/>
              <a:t>ADMINISTRATORI SISTEMA</a:t>
            </a:r>
          </a:p>
          <a:p>
            <a:endParaRPr lang="bs-Latn-BA" dirty="0" smtClean="0"/>
          </a:p>
          <a:p>
            <a:r>
              <a:rPr lang="bs-Latn-BA" dirty="0"/>
              <a:t>KORISNIK APLIKACIJE </a:t>
            </a:r>
            <a:r>
              <a:rPr lang="bs-Latn-BA" b="1" dirty="0"/>
              <a:t>"</a:t>
            </a:r>
            <a:r>
              <a:rPr lang="bs-Latn-BA" b="1" dirty="0" smtClean="0"/>
              <a:t>MyMovieCollection“</a:t>
            </a:r>
          </a:p>
          <a:p>
            <a:endParaRPr lang="bs-Latn-BA" dirty="0" smtClean="0"/>
          </a:p>
          <a:p>
            <a:r>
              <a:rPr lang="bs-Latn-BA" dirty="0"/>
              <a:t>POVEZIVANJE NA BAZU </a:t>
            </a:r>
            <a:r>
              <a:rPr lang="bs-Latn-BA" dirty="0" smtClean="0"/>
              <a:t>PODATAKA</a:t>
            </a:r>
          </a:p>
          <a:p>
            <a:endParaRPr lang="bs-Latn-BA" dirty="0" smtClean="0"/>
          </a:p>
          <a:p>
            <a:r>
              <a:rPr lang="bs-Latn-BA" dirty="0"/>
              <a:t>EKSTERNI UREĐAJ</a:t>
            </a:r>
          </a:p>
        </p:txBody>
      </p:sp>
      <p:sp>
        <p:nvSpPr>
          <p:cNvPr id="4" name="Rectangle 3"/>
          <p:cNvSpPr/>
          <p:nvPr/>
        </p:nvSpPr>
        <p:spPr>
          <a:xfrm>
            <a:off x="5292080" y="5733256"/>
            <a:ext cx="335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32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8" name="Picture 2" descr="C:\Users\Korisnik\Deskto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 rot="20298182">
            <a:off x="1611458" y="4686569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3200" dirty="0" smtClean="0">
                <a:latin typeface="Blackadder ITC" pitchFamily="82" charset="0"/>
                <a:cs typeface="MV Boli" pitchFamily="2" charset="0"/>
              </a:rPr>
              <a:t>Opis teme, </a:t>
            </a:r>
          </a:p>
          <a:p>
            <a:r>
              <a:rPr lang="bs-Latn-BA" sz="3200" dirty="0" smtClean="0">
                <a:latin typeface="Blackadder ITC" pitchFamily="82" charset="0"/>
                <a:cs typeface="MV Boli" pitchFamily="2" charset="0"/>
              </a:rPr>
              <a:t>funkcionalnost </a:t>
            </a:r>
          </a:p>
          <a:p>
            <a:r>
              <a:rPr lang="bs-Latn-BA" sz="3200" dirty="0" smtClean="0">
                <a:latin typeface="Blackadder ITC" pitchFamily="82" charset="0"/>
                <a:cs typeface="MV Boli" pitchFamily="2" charset="0"/>
              </a:rPr>
              <a:t>i procesi</a:t>
            </a:r>
            <a:endParaRPr lang="bs-Latn-BA" sz="3200" dirty="0"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0440298">
            <a:off x="640576" y="2931602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           </a:t>
            </a:r>
            <a:r>
              <a:rPr lang="bs-Latn-BA" sz="2000" dirty="0" smtClean="0">
                <a:solidFill>
                  <a:srgbClr val="FF0000"/>
                </a:solidFill>
                <a:latin typeface="Blackadder ITC" pitchFamily="82" charset="0"/>
                <a:cs typeface="MV Boli" pitchFamily="2" charset="0"/>
              </a:rPr>
              <a:t>Dijagrami,</a:t>
            </a:r>
          </a:p>
          <a:p>
            <a:r>
              <a:rPr lang="bs-Latn-BA" sz="2000" dirty="0" smtClean="0">
                <a:solidFill>
                  <a:srgbClr val="FF0000"/>
                </a:solidFill>
                <a:latin typeface="Blackadder ITC" pitchFamily="82" charset="0"/>
                <a:cs typeface="MV Boli" pitchFamily="2" charset="0"/>
              </a:rPr>
              <a:t>                       SOLID principi, </a:t>
            </a:r>
          </a:p>
          <a:p>
            <a:r>
              <a:rPr lang="bs-Latn-BA" sz="2000" dirty="0" smtClean="0">
                <a:solidFill>
                  <a:srgbClr val="FF0000"/>
                </a:solidFill>
                <a:latin typeface="Blackadder ITC" pitchFamily="82" charset="0"/>
                <a:cs typeface="MV Boli" pitchFamily="2" charset="0"/>
              </a:rPr>
              <a:t>                                   paterni</a:t>
            </a:r>
            <a:endParaRPr lang="bs-Latn-BA" dirty="0">
              <a:solidFill>
                <a:srgbClr val="FF0000"/>
              </a:solidFill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0558591">
            <a:off x="782670" y="1612118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             </a:t>
            </a:r>
            <a:r>
              <a:rPr lang="bs-Latn-BA" sz="2000" dirty="0" smtClean="0">
                <a:latin typeface="Blackadder ITC" pitchFamily="82" charset="0"/>
                <a:cs typeface="MV Boli" pitchFamily="2" charset="0"/>
              </a:rPr>
              <a:t>Igrica</a:t>
            </a:r>
            <a:endParaRPr lang="bs-Latn-BA" sz="2000" dirty="0"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4060386">
            <a:off x="3076978" y="266790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3600" b="1" dirty="0" smtClean="0">
                <a:solidFill>
                  <a:schemeClr val="bg1"/>
                </a:solidFill>
                <a:latin typeface="Blackadder ITC" pitchFamily="82" charset="0"/>
                <a:cs typeface="MV Boli" pitchFamily="2" charset="0"/>
              </a:rPr>
              <a:t>Implementacija</a:t>
            </a:r>
            <a:r>
              <a:rPr lang="bs-Latn-BA" sz="36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bs-Latn-BA" sz="3600" b="1" dirty="0" smtClean="0">
                <a:solidFill>
                  <a:schemeClr val="bg1"/>
                </a:solidFill>
                <a:latin typeface="Blackadder ITC" pitchFamily="82" charset="0"/>
                <a:cs typeface="MV Boli" pitchFamily="2" charset="0"/>
              </a:rPr>
              <a:t>projekta</a:t>
            </a:r>
            <a:endParaRPr lang="bs-Latn-BA" sz="3600" b="1" dirty="0">
              <a:solidFill>
                <a:schemeClr val="bg1"/>
              </a:solidFill>
              <a:latin typeface="Blackadder ITC" pitchFamily="82" charset="0"/>
              <a:cs typeface="MV Boli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7984" y="5949280"/>
            <a:ext cx="48455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4400" dirty="0" smtClean="0">
                <a:solidFill>
                  <a:srgbClr val="FF0000"/>
                </a:solidFill>
                <a:latin typeface="Blackadder ITC" pitchFamily="82" charset="0"/>
              </a:rPr>
              <a:t>MyMovieCollection</a:t>
            </a:r>
            <a:endParaRPr lang="bs-Latn-BA" dirty="0"/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567</Words>
  <Application>Microsoft Office PowerPoint</Application>
  <PresentationFormat>On-screen Show (4:3)</PresentationFormat>
  <Paragraphs>167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MyMovieCollection</vt:lpstr>
      <vt:lpstr>MyMovieCollection</vt:lpstr>
      <vt:lpstr>MyMovieCollection</vt:lpstr>
      <vt:lpstr>Slide 4</vt:lpstr>
      <vt:lpstr>    Analiza sistema: Opis  teme</vt:lpstr>
      <vt:lpstr>Analiza sistema: Procesi </vt:lpstr>
      <vt:lpstr>Analiza sistema: Funkcionalnosti</vt:lpstr>
      <vt:lpstr>Analiza sistema: Akteri</vt:lpstr>
      <vt:lpstr>Slide 9</vt:lpstr>
      <vt:lpstr>Use-Case Dijagram</vt:lpstr>
      <vt:lpstr>Use-Case Dijagram</vt:lpstr>
      <vt:lpstr>Use-Case Dijagram</vt:lpstr>
      <vt:lpstr>Use-Case Dijagram</vt:lpstr>
      <vt:lpstr>Dijagram aktivnosti</vt:lpstr>
      <vt:lpstr>Dijagram aktivnosti</vt:lpstr>
      <vt:lpstr>Dijagram aktivnosti</vt:lpstr>
      <vt:lpstr>Dijagram aktivnosti</vt:lpstr>
      <vt:lpstr>Dijagram klasa</vt:lpstr>
      <vt:lpstr>SOLID principi</vt:lpstr>
      <vt:lpstr>Dijagram klasa   MVVM   patern</vt:lpstr>
      <vt:lpstr>Dijagram  sekvenci</vt:lpstr>
      <vt:lpstr>Dijagram  paketa</vt:lpstr>
      <vt:lpstr>Dijagram  komponenti</vt:lpstr>
      <vt:lpstr>Dijagram raspoređivanja</vt:lpstr>
      <vt:lpstr>Slide 25</vt:lpstr>
      <vt:lpstr>Dijagram klasa - Igrica</vt:lpstr>
      <vt:lpstr>Slide 27</vt:lpstr>
      <vt:lpstr>Eksterni uređaji i platforma</vt:lpstr>
      <vt:lpstr>Slide 29</vt:lpstr>
      <vt:lpstr>Slide 30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MyMovieCollection</dc:title>
  <dc:creator>Korisnik</dc:creator>
  <cp:lastModifiedBy>Korisnik</cp:lastModifiedBy>
  <cp:revision>24</cp:revision>
  <dcterms:created xsi:type="dcterms:W3CDTF">2016-05-30T22:40:07Z</dcterms:created>
  <dcterms:modified xsi:type="dcterms:W3CDTF">2016-05-31T08:36:37Z</dcterms:modified>
</cp:coreProperties>
</file>