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0" r:id="rId1"/>
  </p:sldMasterIdLst>
  <p:notesMasterIdLst>
    <p:notesMasterId r:id="rId16"/>
  </p:notesMasterIdLst>
  <p:sldIdLst>
    <p:sldId id="294" r:id="rId2"/>
    <p:sldId id="296" r:id="rId3"/>
    <p:sldId id="295" r:id="rId4"/>
    <p:sldId id="259" r:id="rId5"/>
    <p:sldId id="283" r:id="rId6"/>
    <p:sldId id="284" r:id="rId7"/>
    <p:sldId id="285" r:id="rId8"/>
    <p:sldId id="287" r:id="rId9"/>
    <p:sldId id="289" r:id="rId10"/>
    <p:sldId id="290" r:id="rId11"/>
    <p:sldId id="293" r:id="rId12"/>
    <p:sldId id="277" r:id="rId13"/>
    <p:sldId id="292" r:id="rId14"/>
    <p:sldId id="278" r:id="rId15"/>
  </p:sldIdLst>
  <p:sldSz cx="9144000" cy="5143500" type="screen16x9"/>
  <p:notesSz cx="6858000" cy="9144000"/>
  <p:embeddedFontLst>
    <p:embeddedFont>
      <p:font typeface="Barlow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45DC4B-080A-4B45-88FF-6CF53A0A304A}">
  <a:tblStyle styleId="{6745DC4B-080A-4B45-88FF-6CF53A0A30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0"/>
  </p:normalViewPr>
  <p:slideViewPr>
    <p:cSldViewPr snapToGrid="0" snapToObjects="1">
      <p:cViewPr varScale="1">
        <p:scale>
          <a:sx n="123" d="100"/>
          <a:sy n="12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752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279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7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1B54D7-6960-434A-8B86-3FE9FC8E2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3" name="Google Shape;109;p16">
            <a:extLst>
              <a:ext uri="{FF2B5EF4-FFF2-40B4-BE49-F238E27FC236}">
                <a16:creationId xmlns:a16="http://schemas.microsoft.com/office/drawing/2014/main" id="{72681ABC-528C-AB41-BE8C-BE2B386C86F1}"/>
              </a:ext>
            </a:extLst>
          </p:cNvPr>
          <p:cNvSpPr txBox="1">
            <a:spLocks/>
          </p:cNvSpPr>
          <p:nvPr/>
        </p:nvSpPr>
        <p:spPr>
          <a:xfrm>
            <a:off x="124691" y="1761734"/>
            <a:ext cx="8838335" cy="152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</a:rPr>
              <a:t>Aplikacija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</a:rPr>
              <a:t>za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</a:rPr>
              <a:t>kupoprodaju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</a:rPr>
              <a:t>nekretnina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Google Shape;110;p16">
            <a:extLst>
              <a:ext uri="{FF2B5EF4-FFF2-40B4-BE49-F238E27FC236}">
                <a16:creationId xmlns:a16="http://schemas.microsoft.com/office/drawing/2014/main" id="{A39BED59-7C2C-DF4B-A9B9-8503B9A2C5AD}"/>
              </a:ext>
            </a:extLst>
          </p:cNvPr>
          <p:cNvSpPr txBox="1">
            <a:spLocks/>
          </p:cNvSpPr>
          <p:nvPr/>
        </p:nvSpPr>
        <p:spPr>
          <a:xfrm>
            <a:off x="0" y="3386444"/>
            <a:ext cx="3279201" cy="125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Bef>
                <a:spcPts val="0"/>
              </a:spcBef>
              <a:buFont typeface="Barlow"/>
              <a:buNone/>
            </a:pPr>
            <a:r>
              <a:rPr lang="hr-HR" sz="1600" b="1" dirty="0"/>
              <a:t>Grupa 1, tim </a:t>
            </a:r>
            <a:r>
              <a:rPr lang="hr-HR" sz="1600" b="1" dirty="0" err="1"/>
              <a:t>AbstractEvolution</a:t>
            </a:r>
            <a:endParaRPr lang="hr-HR" sz="1600" b="1" dirty="0"/>
          </a:p>
          <a:p>
            <a:pPr marL="0" indent="0">
              <a:spcBef>
                <a:spcPts val="0"/>
              </a:spcBef>
              <a:buFont typeface="Barlow"/>
              <a:buNone/>
            </a:pPr>
            <a:r>
              <a:rPr lang="hr-HR" sz="1600" b="1" dirty="0"/>
              <a:t>Članovi tima:</a:t>
            </a:r>
          </a:p>
          <a:p>
            <a:pPr indent="-457200">
              <a:spcBef>
                <a:spcPts val="0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hr-HR" sz="1400" dirty="0" err="1"/>
              <a:t>Ferid</a:t>
            </a:r>
            <a:r>
              <a:rPr lang="hr-HR" sz="1400" dirty="0"/>
              <a:t> Hadžić</a:t>
            </a:r>
          </a:p>
          <a:p>
            <a:pPr indent="-457200">
              <a:spcBef>
                <a:spcPts val="0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hr-HR" sz="1400" dirty="0" err="1"/>
              <a:t>Kerim</a:t>
            </a:r>
            <a:r>
              <a:rPr lang="hr-HR" sz="1400" dirty="0"/>
              <a:t> </a:t>
            </a:r>
            <a:r>
              <a:rPr lang="hr-HR" sz="1400" dirty="0" err="1"/>
              <a:t>Kadušić</a:t>
            </a:r>
            <a:endParaRPr lang="hr-HR" sz="1400" dirty="0"/>
          </a:p>
          <a:p>
            <a:pPr indent="-457200">
              <a:spcBef>
                <a:spcPts val="0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hr-HR" sz="1400" dirty="0"/>
              <a:t>Matej </a:t>
            </a:r>
            <a:r>
              <a:rPr lang="hr-HR" sz="1400" dirty="0" err="1"/>
              <a:t>Talirević</a:t>
            </a:r>
            <a:endParaRPr lang="hr-HR" sz="1400" dirty="0"/>
          </a:p>
          <a:p>
            <a:pPr indent="-457200">
              <a:buClr>
                <a:schemeClr val="dk1"/>
              </a:buClr>
              <a:buSzPts val="1100"/>
              <a:buFontTx/>
              <a:buChar char="-"/>
            </a:pPr>
            <a:endParaRPr lang="hr-HR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1AFD88-9F79-F74E-B477-ECA44B70A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450" y="4117542"/>
            <a:ext cx="870966" cy="87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9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88FBCF-2E6A-814B-B990-068E72F591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Google Shape;196;p24">
            <a:extLst>
              <a:ext uri="{FF2B5EF4-FFF2-40B4-BE49-F238E27FC236}">
                <a16:creationId xmlns:a16="http://schemas.microsoft.com/office/drawing/2014/main" id="{34540AD2-772C-DA4B-9B13-7B730324080B}"/>
              </a:ext>
            </a:extLst>
          </p:cNvPr>
          <p:cNvSpPr/>
          <p:nvPr/>
        </p:nvSpPr>
        <p:spPr>
          <a:xfrm>
            <a:off x="310896" y="414792"/>
            <a:ext cx="539496" cy="463032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MVC</a:t>
            </a:r>
            <a:endParaRPr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CCDF9-6C1C-814A-8D0D-BC78FBED2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545" y="0"/>
            <a:ext cx="60517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0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393A-88B2-9C42-A680-D652C959C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Prototip</a:t>
            </a:r>
            <a:r>
              <a:rPr lang="en-US" dirty="0"/>
              <a:t>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A502B-19D9-3242-9D8D-07BF2703C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izgled</a:t>
            </a:r>
            <a:r>
              <a:rPr lang="en-US" dirty="0"/>
              <a:t> </a:t>
            </a:r>
            <a:r>
              <a:rPr lang="en-US" dirty="0" err="1"/>
              <a:t>formi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78069-BB1B-9240-93AF-E250045A3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56" y="1766455"/>
            <a:ext cx="2130044" cy="161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0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/>
          <p:nvPr/>
        </p:nvSpPr>
        <p:spPr>
          <a:xfrm>
            <a:off x="201168" y="1383054"/>
            <a:ext cx="4178808" cy="348155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5"/>
          <p:cNvSpPr/>
          <p:nvPr/>
        </p:nvSpPr>
        <p:spPr>
          <a:xfrm>
            <a:off x="531519" y="1611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5" name="Google Shape;355;p3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57" name="Google Shape;357;p35"/>
          <p:cNvGrpSpPr/>
          <p:nvPr/>
        </p:nvGrpSpPr>
        <p:grpSpPr>
          <a:xfrm>
            <a:off x="8162544" y="618788"/>
            <a:ext cx="369725" cy="356065"/>
            <a:chOff x="2583325" y="2972875"/>
            <a:chExt cx="462850" cy="445750"/>
          </a:xfrm>
        </p:grpSpPr>
        <p:sp>
          <p:nvSpPr>
            <p:cNvPr id="358" name="Google Shape;358;p3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F4F20F1-987B-ED49-9613-337AA71FB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82" y="1468022"/>
            <a:ext cx="4004231" cy="27839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1AB9-E946-4446-8F4F-E410BB74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Prijava</a:t>
            </a:r>
            <a:r>
              <a:rPr lang="en-US" dirty="0"/>
              <a:t> i </a:t>
            </a:r>
            <a:r>
              <a:rPr lang="en-US" dirty="0" err="1"/>
              <a:t>registracija</a:t>
            </a:r>
            <a:endParaRPr lang="en-US" dirty="0"/>
          </a:p>
        </p:txBody>
      </p:sp>
      <p:sp>
        <p:nvSpPr>
          <p:cNvPr id="13" name="Google Shape;352;p35">
            <a:extLst>
              <a:ext uri="{FF2B5EF4-FFF2-40B4-BE49-F238E27FC236}">
                <a16:creationId xmlns:a16="http://schemas.microsoft.com/office/drawing/2014/main" id="{A121D100-A1E3-EB43-AA32-E5DEC7990C49}"/>
              </a:ext>
            </a:extLst>
          </p:cNvPr>
          <p:cNvSpPr/>
          <p:nvPr/>
        </p:nvSpPr>
        <p:spPr>
          <a:xfrm>
            <a:off x="4768392" y="1383054"/>
            <a:ext cx="4178808" cy="348155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C4B9FB-CAE1-754E-893F-55BF52C69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176" y="1468022"/>
            <a:ext cx="4005072" cy="27839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FD3E01-6CBA-204C-8319-AD31920790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74B9B-06A9-974F-AD56-E1953BEC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0"/>
            <a:ext cx="4249683" cy="30266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24B07E-CFC6-6044-A2E6-3B1F808A6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882" y="0"/>
            <a:ext cx="4249684" cy="3026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149DF2-893E-7E47-B4A4-1D603BEC2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216" y="2938834"/>
            <a:ext cx="2204666" cy="2204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8C9874-9F0C-A641-B037-07AB76DEE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546" y="2938834"/>
            <a:ext cx="2131177" cy="220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7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65" name="Google Shape;365;p36"/>
          <p:cNvSpPr txBox="1">
            <a:spLocks noGrp="1"/>
          </p:cNvSpPr>
          <p:nvPr>
            <p:ph type="ctrTitle" idx="4294967295"/>
          </p:nvPr>
        </p:nvSpPr>
        <p:spPr>
          <a:xfrm>
            <a:off x="2068518" y="1442106"/>
            <a:ext cx="618542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err="1">
                <a:solidFill>
                  <a:srgbClr val="FFB000"/>
                </a:solidFill>
              </a:rPr>
              <a:t>Hvala</a:t>
            </a:r>
            <a:r>
              <a:rPr lang="en" sz="6600" dirty="0">
                <a:solidFill>
                  <a:srgbClr val="FFB000"/>
                </a:solidFill>
              </a:rPr>
              <a:t> </a:t>
            </a:r>
            <a:r>
              <a:rPr lang="en" sz="6600" dirty="0" err="1">
                <a:solidFill>
                  <a:srgbClr val="FFB000"/>
                </a:solidFill>
              </a:rPr>
              <a:t>na</a:t>
            </a:r>
            <a:r>
              <a:rPr lang="en" sz="6600" dirty="0">
                <a:solidFill>
                  <a:srgbClr val="FFB000"/>
                </a:solidFill>
              </a:rPr>
              <a:t> </a:t>
            </a:r>
            <a:r>
              <a:rPr lang="en" sz="6600" dirty="0" err="1">
                <a:solidFill>
                  <a:srgbClr val="FFB000"/>
                </a:solidFill>
              </a:rPr>
              <a:t>pažnji</a:t>
            </a:r>
            <a:r>
              <a:rPr lang="en" sz="6600" dirty="0">
                <a:solidFill>
                  <a:srgbClr val="FFB000"/>
                </a:solidFill>
              </a:rPr>
              <a:t>!</a:t>
            </a:r>
            <a:endParaRPr sz="6600" dirty="0">
              <a:solidFill>
                <a:srgbClr val="FFB000"/>
              </a:solidFill>
            </a:endParaRPr>
          </a:p>
        </p:txBody>
      </p:sp>
      <p:sp>
        <p:nvSpPr>
          <p:cNvPr id="5" name="Google Shape;510;p39">
            <a:extLst>
              <a:ext uri="{FF2B5EF4-FFF2-40B4-BE49-F238E27FC236}">
                <a16:creationId xmlns:a16="http://schemas.microsoft.com/office/drawing/2014/main" id="{FA6CE669-1ECF-5C47-98B4-79C255FCA314}"/>
              </a:ext>
            </a:extLst>
          </p:cNvPr>
          <p:cNvSpPr/>
          <p:nvPr/>
        </p:nvSpPr>
        <p:spPr>
          <a:xfrm>
            <a:off x="4645922" y="832271"/>
            <a:ext cx="792921" cy="77791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98236-7729-2545-99E7-3F7D2B003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611" y="2556186"/>
            <a:ext cx="3309545" cy="24821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Pregled</a:t>
            </a:r>
            <a:r>
              <a:rPr lang="en" dirty="0"/>
              <a:t> </a:t>
            </a:r>
            <a:r>
              <a:rPr lang="en" dirty="0" err="1"/>
              <a:t>prezentacije</a:t>
            </a:r>
            <a:endParaRPr dirty="0"/>
          </a:p>
        </p:txBody>
      </p:sp>
      <p:sp>
        <p:nvSpPr>
          <p:cNvPr id="280" name="Google Shape;280;p3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8192081" y="607094"/>
            <a:ext cx="320958" cy="379470"/>
            <a:chOff x="4636075" y="261925"/>
            <a:chExt cx="401800" cy="475050"/>
          </a:xfrm>
        </p:grpSpPr>
        <p:sp>
          <p:nvSpPr>
            <p:cNvPr id="282" name="Google Shape;282;p3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0"/>
          <p:cNvGrpSpPr/>
          <p:nvPr/>
        </p:nvGrpSpPr>
        <p:grpSpPr>
          <a:xfrm>
            <a:off x="5984210" y="1799375"/>
            <a:ext cx="2766540" cy="2785550"/>
            <a:chOff x="5632317" y="1189775"/>
            <a:chExt cx="3305700" cy="2785550"/>
          </a:xfrm>
        </p:grpSpPr>
        <p:sp>
          <p:nvSpPr>
            <p:cNvPr id="287" name="Google Shape;287;p3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Prototip</a:t>
              </a:r>
              <a:r>
                <a:rPr lang="en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UI-a</a:t>
              </a:r>
              <a:endParaRPr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16707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90" name="Google Shape;290;p30"/>
          <p:cNvSpPr/>
          <p:nvPr/>
        </p:nvSpPr>
        <p:spPr>
          <a:xfrm>
            <a:off x="1270524" y="1799589"/>
            <a:ext cx="2968401" cy="669000"/>
          </a:xfrm>
          <a:prstGeom prst="homePlate">
            <a:avLst>
              <a:gd name="adj" fmla="val 5000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Kratki</a:t>
            </a:r>
            <a:r>
              <a:rPr lang="en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b="1" dirty="0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uvod</a:t>
            </a:r>
            <a:endParaRPr b="1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3734528" y="1799375"/>
            <a:ext cx="2766540" cy="669000"/>
          </a:xfrm>
          <a:prstGeom prst="chevron">
            <a:avLst>
              <a:gd name="adj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Dijagrami</a:t>
            </a:r>
            <a:endParaRPr b="1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57142-EFDD-AA4A-899F-81164FC9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832" y="2546604"/>
            <a:ext cx="3401568" cy="25511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DA69B3-2DC0-3F44-8D3A-6AF59AD80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910" y="4382936"/>
            <a:ext cx="1137412" cy="40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5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Kratki</a:t>
            </a:r>
            <a:r>
              <a:rPr lang="en" dirty="0"/>
              <a:t> </a:t>
            </a:r>
            <a:r>
              <a:rPr lang="en" dirty="0" err="1"/>
              <a:t>uvod</a:t>
            </a:r>
            <a:endParaRPr dirty="0"/>
          </a:p>
        </p:txBody>
      </p:sp>
      <p:sp>
        <p:nvSpPr>
          <p:cNvPr id="300" name="Google Shape;300;p31"/>
          <p:cNvSpPr txBox="1">
            <a:spLocks noGrp="1"/>
          </p:cNvSpPr>
          <p:nvPr>
            <p:ph type="body" idx="1"/>
          </p:nvPr>
        </p:nvSpPr>
        <p:spPr>
          <a:xfrm>
            <a:off x="1560175" y="1704408"/>
            <a:ext cx="2101950" cy="1934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err="1"/>
              <a:t>Namjena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err="1"/>
              <a:t>Aplikacija</a:t>
            </a:r>
            <a:r>
              <a:rPr lang="en" sz="1400" dirty="0"/>
              <a:t> </a:t>
            </a:r>
            <a:r>
              <a:rPr lang="en" sz="1400" dirty="0" err="1"/>
              <a:t>Bluestate</a:t>
            </a:r>
            <a:r>
              <a:rPr lang="en" sz="1400" dirty="0"/>
              <a:t> </a:t>
            </a:r>
            <a:r>
              <a:rPr lang="en" sz="1400" dirty="0" err="1"/>
              <a:t>omogućava</a:t>
            </a:r>
            <a:r>
              <a:rPr lang="en" sz="1400" dirty="0"/>
              <a:t> </a:t>
            </a:r>
            <a:r>
              <a:rPr lang="en" sz="1400" dirty="0" err="1"/>
              <a:t>korisnicima</a:t>
            </a:r>
            <a:r>
              <a:rPr lang="en" sz="1400" dirty="0"/>
              <a:t> da </a:t>
            </a:r>
            <a:r>
              <a:rPr lang="en" sz="1400" dirty="0" err="1"/>
              <a:t>na</a:t>
            </a:r>
            <a:r>
              <a:rPr lang="en" sz="1400" dirty="0"/>
              <a:t> </a:t>
            </a:r>
            <a:r>
              <a:rPr lang="en" sz="1400" dirty="0" err="1"/>
              <a:t>jednostavan</a:t>
            </a:r>
            <a:r>
              <a:rPr lang="en" sz="1400" dirty="0"/>
              <a:t> </a:t>
            </a:r>
            <a:r>
              <a:rPr lang="en" sz="1400" dirty="0" err="1"/>
              <a:t>način</a:t>
            </a:r>
            <a:r>
              <a:rPr lang="en" sz="1400" dirty="0"/>
              <a:t> </a:t>
            </a:r>
            <a:r>
              <a:rPr lang="en" sz="1400" dirty="0" err="1"/>
              <a:t>pronađu</a:t>
            </a:r>
            <a:r>
              <a:rPr lang="en" sz="1400" dirty="0"/>
              <a:t> </a:t>
            </a:r>
            <a:r>
              <a:rPr lang="en" sz="1400" dirty="0" err="1"/>
              <a:t>nekretnine</a:t>
            </a:r>
            <a:r>
              <a:rPr lang="en" sz="1400" dirty="0"/>
              <a:t> </a:t>
            </a:r>
            <a:r>
              <a:rPr lang="en" sz="1400" dirty="0" err="1"/>
              <a:t>koje</a:t>
            </a:r>
            <a:r>
              <a:rPr lang="en" sz="1400" dirty="0"/>
              <a:t> </a:t>
            </a:r>
            <a:r>
              <a:rPr lang="en" sz="1400" dirty="0" err="1"/>
              <a:t>mogu</a:t>
            </a:r>
            <a:r>
              <a:rPr lang="en" sz="1400" dirty="0"/>
              <a:t> </a:t>
            </a:r>
            <a:r>
              <a:rPr lang="en" sz="1400" dirty="0" err="1"/>
              <a:t>kupiti</a:t>
            </a:r>
            <a:r>
              <a:rPr lang="en" sz="1400" dirty="0"/>
              <a:t> </a:t>
            </a:r>
            <a:r>
              <a:rPr lang="en" sz="1400" dirty="0" err="1"/>
              <a:t>ili</a:t>
            </a:r>
            <a:r>
              <a:rPr lang="en" sz="1400" dirty="0"/>
              <a:t> </a:t>
            </a:r>
            <a:r>
              <a:rPr lang="en" sz="1400" dirty="0" err="1"/>
              <a:t>prodati</a:t>
            </a:r>
            <a:r>
              <a:rPr lang="en" sz="1400" dirty="0"/>
              <a:t>.</a:t>
            </a:r>
            <a:endParaRPr sz="1400" dirty="0"/>
          </a:p>
        </p:txBody>
      </p:sp>
      <p:sp>
        <p:nvSpPr>
          <p:cNvPr id="301" name="Google Shape;301;p31"/>
          <p:cNvSpPr txBox="1">
            <a:spLocks noGrp="1"/>
          </p:cNvSpPr>
          <p:nvPr>
            <p:ph type="body" idx="2"/>
          </p:nvPr>
        </p:nvSpPr>
        <p:spPr>
          <a:xfrm>
            <a:off x="3874770" y="1704408"/>
            <a:ext cx="2642616" cy="2520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err="1"/>
              <a:t>Registrovani</a:t>
            </a:r>
            <a:r>
              <a:rPr lang="en" sz="2000" b="1" dirty="0"/>
              <a:t> </a:t>
            </a:r>
            <a:r>
              <a:rPr lang="en" sz="2000" b="1" dirty="0" err="1"/>
              <a:t>korisnici</a:t>
            </a:r>
            <a:endParaRPr sz="2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err="1"/>
              <a:t>Imaju</a:t>
            </a:r>
            <a:r>
              <a:rPr lang="en" sz="1400" dirty="0"/>
              <a:t> </a:t>
            </a:r>
            <a:r>
              <a:rPr lang="en" sz="1400" dirty="0" err="1"/>
              <a:t>mogućnost</a:t>
            </a:r>
            <a:r>
              <a:rPr lang="en" sz="1400" dirty="0"/>
              <a:t> da </a:t>
            </a:r>
            <a:r>
              <a:rPr lang="en" sz="1400" dirty="0" err="1"/>
              <a:t>obave</a:t>
            </a:r>
            <a:r>
              <a:rPr lang="en" sz="1400" dirty="0"/>
              <a:t> </a:t>
            </a:r>
            <a:r>
              <a:rPr lang="en" sz="1400" dirty="0" err="1"/>
              <a:t>kupovinu</a:t>
            </a:r>
            <a:r>
              <a:rPr lang="en" sz="1400" dirty="0"/>
              <a:t> </a:t>
            </a:r>
            <a:r>
              <a:rPr lang="en" sz="1400" dirty="0" err="1"/>
              <a:t>nekretnine</a:t>
            </a:r>
            <a:r>
              <a:rPr lang="en" sz="1400" dirty="0"/>
              <a:t>, </a:t>
            </a:r>
            <a:r>
              <a:rPr lang="en" sz="1400" dirty="0" err="1"/>
              <a:t>učestvuju</a:t>
            </a:r>
            <a:r>
              <a:rPr lang="en" sz="1400" dirty="0"/>
              <a:t> u </a:t>
            </a:r>
            <a:r>
              <a:rPr lang="en" sz="1400" dirty="0" err="1"/>
              <a:t>javnoj</a:t>
            </a:r>
            <a:r>
              <a:rPr lang="en" sz="1400" dirty="0"/>
              <a:t> </a:t>
            </a:r>
            <a:r>
              <a:rPr lang="en" sz="1400" dirty="0" err="1"/>
              <a:t>aukciji</a:t>
            </a:r>
            <a:r>
              <a:rPr lang="en" sz="1400" dirty="0"/>
              <a:t>, </a:t>
            </a:r>
            <a:r>
              <a:rPr lang="en-US" sz="1400" dirty="0" err="1"/>
              <a:t>stavljaju</a:t>
            </a:r>
            <a:r>
              <a:rPr lang="en-US" sz="1400" dirty="0"/>
              <a:t> </a:t>
            </a:r>
            <a:r>
              <a:rPr lang="en-US" sz="1400" dirty="0" err="1"/>
              <a:t>nekretnine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prodaju</a:t>
            </a:r>
            <a:r>
              <a:rPr lang="en-US" sz="1400" dirty="0"/>
              <a:t>.</a:t>
            </a:r>
            <a:endParaRPr sz="1400" dirty="0"/>
          </a:p>
        </p:txBody>
      </p:sp>
      <p:sp>
        <p:nvSpPr>
          <p:cNvPr id="302" name="Google Shape;302;p31"/>
          <p:cNvSpPr txBox="1">
            <a:spLocks noGrp="1"/>
          </p:cNvSpPr>
          <p:nvPr>
            <p:ph type="body" idx="3"/>
          </p:nvPr>
        </p:nvSpPr>
        <p:spPr>
          <a:xfrm>
            <a:off x="6730031" y="1708032"/>
            <a:ext cx="2020369" cy="1757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err="1"/>
              <a:t>Odabir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HR" sz="1400" dirty="0"/>
              <a:t>Nakon odabira nekretnine, korisniku se prikazuju osnovne i detaljne informacije o istoj.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grpSp>
        <p:nvGrpSpPr>
          <p:cNvPr id="306" name="Google Shape;306;p31"/>
          <p:cNvGrpSpPr/>
          <p:nvPr/>
        </p:nvGrpSpPr>
        <p:grpSpPr>
          <a:xfrm>
            <a:off x="8176601" y="622214"/>
            <a:ext cx="355087" cy="349235"/>
            <a:chOff x="1244325" y="4999400"/>
            <a:chExt cx="444525" cy="437200"/>
          </a:xfrm>
        </p:grpSpPr>
        <p:sp>
          <p:nvSpPr>
            <p:cNvPr id="307" name="Google Shape;307;p3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3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BC2345E-BE22-6C4A-B5F4-1CF02A04F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256" y="3599556"/>
            <a:ext cx="3708328" cy="12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8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Dijagrami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6 različitih tipova</a:t>
            </a:r>
            <a:endParaRPr dirty="0"/>
          </a:p>
        </p:txBody>
      </p:sp>
      <p:sp>
        <p:nvSpPr>
          <p:cNvPr id="10" name="Google Shape;152;p20">
            <a:extLst>
              <a:ext uri="{FF2B5EF4-FFF2-40B4-BE49-F238E27FC236}">
                <a16:creationId xmlns:a16="http://schemas.microsoft.com/office/drawing/2014/main" id="{63BF2D47-8035-5A48-8565-91146A6A03FC}"/>
              </a:ext>
            </a:extLst>
          </p:cNvPr>
          <p:cNvSpPr/>
          <p:nvPr/>
        </p:nvSpPr>
        <p:spPr>
          <a:xfrm rot="2466613">
            <a:off x="4216693" y="3976539"/>
            <a:ext cx="288254" cy="2584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47;p20">
            <a:extLst>
              <a:ext uri="{FF2B5EF4-FFF2-40B4-BE49-F238E27FC236}">
                <a16:creationId xmlns:a16="http://schemas.microsoft.com/office/drawing/2014/main" id="{25731050-D48A-3343-9741-04FA4FF94218}"/>
              </a:ext>
            </a:extLst>
          </p:cNvPr>
          <p:cNvGrpSpPr/>
          <p:nvPr/>
        </p:nvGrpSpPr>
        <p:grpSpPr>
          <a:xfrm rot="1057075">
            <a:off x="4402836" y="4457263"/>
            <a:ext cx="463592" cy="450090"/>
            <a:chOff x="570875" y="4322250"/>
            <a:chExt cx="443300" cy="443325"/>
          </a:xfrm>
        </p:grpSpPr>
        <p:sp>
          <p:nvSpPr>
            <p:cNvPr id="12" name="Google Shape;148;p20">
              <a:extLst>
                <a:ext uri="{FF2B5EF4-FFF2-40B4-BE49-F238E27FC236}">
                  <a16:creationId xmlns:a16="http://schemas.microsoft.com/office/drawing/2014/main" id="{33DDC1D7-08F9-BA43-97B8-6BC3E046CA46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9;p20">
              <a:extLst>
                <a:ext uri="{FF2B5EF4-FFF2-40B4-BE49-F238E27FC236}">
                  <a16:creationId xmlns:a16="http://schemas.microsoft.com/office/drawing/2014/main" id="{92721C4A-368D-1B44-836E-96860ED8CB6E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0;p20">
              <a:extLst>
                <a:ext uri="{FF2B5EF4-FFF2-40B4-BE49-F238E27FC236}">
                  <a16:creationId xmlns:a16="http://schemas.microsoft.com/office/drawing/2014/main" id="{4F006ABC-BE3B-3847-A541-BD166F04B8B4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1;p20">
              <a:extLst>
                <a:ext uri="{FF2B5EF4-FFF2-40B4-BE49-F238E27FC236}">
                  <a16:creationId xmlns:a16="http://schemas.microsoft.com/office/drawing/2014/main" id="{76CC673C-76AA-2E4B-B42A-42B0E8DBE389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44;p20">
            <a:extLst>
              <a:ext uri="{FF2B5EF4-FFF2-40B4-BE49-F238E27FC236}">
                <a16:creationId xmlns:a16="http://schemas.microsoft.com/office/drawing/2014/main" id="{3F1C777B-B7D5-3E42-B817-73105D740A2A}"/>
              </a:ext>
            </a:extLst>
          </p:cNvPr>
          <p:cNvGrpSpPr/>
          <p:nvPr/>
        </p:nvGrpSpPr>
        <p:grpSpPr>
          <a:xfrm>
            <a:off x="5017372" y="3654912"/>
            <a:ext cx="1133760" cy="1079349"/>
            <a:chOff x="6654650" y="3665275"/>
            <a:chExt cx="409100" cy="409125"/>
          </a:xfrm>
        </p:grpSpPr>
        <p:sp>
          <p:nvSpPr>
            <p:cNvPr id="17" name="Google Shape;145;p20">
              <a:extLst>
                <a:ext uri="{FF2B5EF4-FFF2-40B4-BE49-F238E27FC236}">
                  <a16:creationId xmlns:a16="http://schemas.microsoft.com/office/drawing/2014/main" id="{5BE69E2B-0FA8-AB4C-AD5C-485B661E85E8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6;p20">
              <a:extLst>
                <a:ext uri="{FF2B5EF4-FFF2-40B4-BE49-F238E27FC236}">
                  <a16:creationId xmlns:a16="http://schemas.microsoft.com/office/drawing/2014/main" id="{1A1B26FC-A785-534A-9BBE-A9092B644B9F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43;p20">
            <a:extLst>
              <a:ext uri="{FF2B5EF4-FFF2-40B4-BE49-F238E27FC236}">
                <a16:creationId xmlns:a16="http://schemas.microsoft.com/office/drawing/2014/main" id="{DF7D4C63-CB62-A947-9D72-57B5D0F65E41}"/>
              </a:ext>
            </a:extLst>
          </p:cNvPr>
          <p:cNvSpPr/>
          <p:nvPr/>
        </p:nvSpPr>
        <p:spPr>
          <a:xfrm>
            <a:off x="4755494" y="4099503"/>
            <a:ext cx="261878" cy="2500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43;p20">
            <a:extLst>
              <a:ext uri="{FF2B5EF4-FFF2-40B4-BE49-F238E27FC236}">
                <a16:creationId xmlns:a16="http://schemas.microsoft.com/office/drawing/2014/main" id="{69414E27-A63B-6247-B60F-AA4F908606F6}"/>
              </a:ext>
            </a:extLst>
          </p:cNvPr>
          <p:cNvSpPr/>
          <p:nvPr/>
        </p:nvSpPr>
        <p:spPr>
          <a:xfrm rot="615013">
            <a:off x="6219287" y="4120808"/>
            <a:ext cx="261878" cy="2500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43;p20">
            <a:extLst>
              <a:ext uri="{FF2B5EF4-FFF2-40B4-BE49-F238E27FC236}">
                <a16:creationId xmlns:a16="http://schemas.microsoft.com/office/drawing/2014/main" id="{239EB284-C1BD-1645-B863-D13F19DF31D0}"/>
              </a:ext>
            </a:extLst>
          </p:cNvPr>
          <p:cNvSpPr/>
          <p:nvPr/>
        </p:nvSpPr>
        <p:spPr>
          <a:xfrm>
            <a:off x="5847948" y="4501258"/>
            <a:ext cx="330879" cy="351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77276-B73E-D24D-90EA-7F06107B5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230" y="122303"/>
            <a:ext cx="2711069" cy="825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80F3-87E5-BA4E-A6CD-C9B1623401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AA429-8C7E-F742-9AA8-B55380B60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85" y="0"/>
            <a:ext cx="7785230" cy="5143500"/>
          </a:xfrm>
          <a:prstGeom prst="rect">
            <a:avLst/>
          </a:prstGeom>
        </p:spPr>
      </p:pic>
      <p:sp>
        <p:nvSpPr>
          <p:cNvPr id="5" name="Google Shape;196;p24">
            <a:extLst>
              <a:ext uri="{FF2B5EF4-FFF2-40B4-BE49-F238E27FC236}">
                <a16:creationId xmlns:a16="http://schemas.microsoft.com/office/drawing/2014/main" id="{2192FCA4-A2CA-8846-B180-B0F31EDA2B40}"/>
              </a:ext>
            </a:extLst>
          </p:cNvPr>
          <p:cNvSpPr/>
          <p:nvPr/>
        </p:nvSpPr>
        <p:spPr>
          <a:xfrm>
            <a:off x="118872" y="369072"/>
            <a:ext cx="1629489" cy="463032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sz="16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Glavni Use </a:t>
            </a:r>
            <a:r>
              <a:rPr lang="hr-HR" sz="16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Case</a:t>
            </a:r>
            <a:endParaRPr sz="16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01771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92AAC3-DC20-4645-A445-37FD341F07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5CECA-5B51-C64C-958A-46F4A1B91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97" y="0"/>
            <a:ext cx="5647277" cy="5143500"/>
          </a:xfrm>
          <a:prstGeom prst="rect">
            <a:avLst/>
          </a:prstGeom>
        </p:spPr>
      </p:pic>
      <p:sp>
        <p:nvSpPr>
          <p:cNvPr id="5" name="Google Shape;196;p24">
            <a:extLst>
              <a:ext uri="{FF2B5EF4-FFF2-40B4-BE49-F238E27FC236}">
                <a16:creationId xmlns:a16="http://schemas.microsoft.com/office/drawing/2014/main" id="{924C17BA-9394-8647-9817-42ADF24CF6CE}"/>
              </a:ext>
            </a:extLst>
          </p:cNvPr>
          <p:cNvSpPr/>
          <p:nvPr/>
        </p:nvSpPr>
        <p:spPr>
          <a:xfrm>
            <a:off x="91440" y="405648"/>
            <a:ext cx="1748361" cy="463032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Dijagram aktivnosti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- Aukcija</a:t>
            </a:r>
            <a:endParaRPr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90032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AD6B00-2CBC-8244-8A36-25DC8EB8B5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8CA24-D4C5-4F4C-AE40-AA56A946E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46" y="0"/>
            <a:ext cx="6076876" cy="5143500"/>
          </a:xfrm>
          <a:prstGeom prst="rect">
            <a:avLst/>
          </a:prstGeom>
        </p:spPr>
      </p:pic>
      <p:sp>
        <p:nvSpPr>
          <p:cNvPr id="5" name="Google Shape;196;p24">
            <a:extLst>
              <a:ext uri="{FF2B5EF4-FFF2-40B4-BE49-F238E27FC236}">
                <a16:creationId xmlns:a16="http://schemas.microsoft.com/office/drawing/2014/main" id="{1FCBBA83-33DA-6C43-8594-E5628483DBEA}"/>
              </a:ext>
            </a:extLst>
          </p:cNvPr>
          <p:cNvSpPr/>
          <p:nvPr/>
        </p:nvSpPr>
        <p:spPr>
          <a:xfrm>
            <a:off x="114385" y="442224"/>
            <a:ext cx="1748361" cy="463032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Dijagram sekvenci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- Registracija</a:t>
            </a:r>
            <a:endParaRPr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44511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CCA4ED-4BD0-8640-9035-A681EE1607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08BBE-4569-D34E-9DE7-F7CA3F003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38" y="482600"/>
            <a:ext cx="6515100" cy="4178300"/>
          </a:xfrm>
          <a:prstGeom prst="rect">
            <a:avLst/>
          </a:prstGeom>
        </p:spPr>
      </p:pic>
      <p:sp>
        <p:nvSpPr>
          <p:cNvPr id="5" name="Google Shape;196;p24">
            <a:extLst>
              <a:ext uri="{FF2B5EF4-FFF2-40B4-BE49-F238E27FC236}">
                <a16:creationId xmlns:a16="http://schemas.microsoft.com/office/drawing/2014/main" id="{13DC0AE1-EF07-5B44-9218-85368B7F2233}"/>
              </a:ext>
            </a:extLst>
          </p:cNvPr>
          <p:cNvSpPr/>
          <p:nvPr/>
        </p:nvSpPr>
        <p:spPr>
          <a:xfrm>
            <a:off x="91440" y="405648"/>
            <a:ext cx="1938528" cy="463032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Dijagram komunikacije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- Kupovina</a:t>
            </a:r>
            <a:endParaRPr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90793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5E16B0-A1AF-C44E-BBA1-E5A9634320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855D7-839F-FA49-A4C1-7F82F4CF2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272" cy="51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85993"/>
      </p:ext>
    </p:extLst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126</Words>
  <Application>Microsoft Macintosh PowerPoint</Application>
  <PresentationFormat>On-screen Show (16:9)</PresentationFormat>
  <Paragraphs>44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Barlow</vt:lpstr>
      <vt:lpstr>Arial</vt:lpstr>
      <vt:lpstr>Basset template</vt:lpstr>
      <vt:lpstr>PowerPoint Presentation</vt:lpstr>
      <vt:lpstr>Pregled prezentacije</vt:lpstr>
      <vt:lpstr>Kratki uvod</vt:lpstr>
      <vt:lpstr>Dijagrami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Prototip UI</vt:lpstr>
      <vt:lpstr>Prijava i registracija</vt:lpstr>
      <vt:lpstr>PowerPoint Presentation</vt:lpstr>
      <vt:lpstr>Hvala na pažnji!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Aplikacija za kupoprodaju nekretnina</dc:title>
  <cp:lastModifiedBy>Microsoft Office User</cp:lastModifiedBy>
  <cp:revision>22</cp:revision>
  <dcterms:modified xsi:type="dcterms:W3CDTF">2019-06-11T06:43:23Z</dcterms:modified>
</cp:coreProperties>
</file>