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sldIdLst>
    <p:sldId id="256" r:id="rId2"/>
    <p:sldId id="258" r:id="rId3"/>
    <p:sldId id="264" r:id="rId4"/>
    <p:sldId id="266" r:id="rId5"/>
    <p:sldId id="262" r:id="rId6"/>
    <p:sldId id="268" r:id="rId7"/>
    <p:sldId id="260" r:id="rId8"/>
    <p:sldId id="267" r:id="rId9"/>
    <p:sldId id="265" r:id="rId10"/>
    <p:sldId id="259" r:id="rId11"/>
    <p:sldId id="261" r:id="rId12"/>
    <p:sldId id="263" r:id="rId13"/>
    <p:sldId id="270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6A343EE-E59D-4DD5-A31A-F6901F8CD7D4}" type="datetimeFigureOut">
              <a:rPr lang="bs-Latn-BA" smtClean="0"/>
              <a:t>10.6.2019.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5F607CB-3BE6-442D-A678-732D4DF3E0E4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73434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43EE-E59D-4DD5-A31A-F6901F8CD7D4}" type="datetimeFigureOut">
              <a:rPr lang="bs-Latn-BA" smtClean="0"/>
              <a:t>10.6.2019.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07CB-3BE6-442D-A678-732D4DF3E0E4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18124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6A343EE-E59D-4DD5-A31A-F6901F8CD7D4}" type="datetimeFigureOut">
              <a:rPr lang="bs-Latn-BA" smtClean="0"/>
              <a:t>10.6.2019.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F607CB-3BE6-442D-A678-732D4DF3E0E4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567830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6A343EE-E59D-4DD5-A31A-F6901F8CD7D4}" type="datetimeFigureOut">
              <a:rPr lang="bs-Latn-BA" smtClean="0"/>
              <a:t>10.6.2019.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F607CB-3BE6-442D-A678-732D4DF3E0E4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9318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6A343EE-E59D-4DD5-A31A-F6901F8CD7D4}" type="datetimeFigureOut">
              <a:rPr lang="bs-Latn-BA" smtClean="0"/>
              <a:t>10.6.2019.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F607CB-3BE6-442D-A678-732D4DF3E0E4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08656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43EE-E59D-4DD5-A31A-F6901F8CD7D4}" type="datetimeFigureOut">
              <a:rPr lang="bs-Latn-BA" smtClean="0"/>
              <a:t>10.6.2019.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07CB-3BE6-442D-A678-732D4DF3E0E4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327771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 sa slik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43EE-E59D-4DD5-A31A-F6901F8CD7D4}" type="datetimeFigureOut">
              <a:rPr lang="bs-Latn-BA" smtClean="0"/>
              <a:t>10.6.2019.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07CB-3BE6-442D-A678-732D4DF3E0E4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178572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43EE-E59D-4DD5-A31A-F6901F8CD7D4}" type="datetimeFigureOut">
              <a:rPr lang="bs-Latn-BA" smtClean="0"/>
              <a:t>10.6.2019.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07CB-3BE6-442D-A678-732D4DF3E0E4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048047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6A343EE-E59D-4DD5-A31A-F6901F8CD7D4}" type="datetimeFigureOut">
              <a:rPr lang="bs-Latn-BA" smtClean="0"/>
              <a:t>10.6.2019.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F607CB-3BE6-442D-A678-732D4DF3E0E4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03745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43EE-E59D-4DD5-A31A-F6901F8CD7D4}" type="datetimeFigureOut">
              <a:rPr lang="bs-Latn-BA" smtClean="0"/>
              <a:t>10.6.2019.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07CB-3BE6-442D-A678-732D4DF3E0E4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75350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6A343EE-E59D-4DD5-A31A-F6901F8CD7D4}" type="datetimeFigureOut">
              <a:rPr lang="bs-Latn-BA" smtClean="0"/>
              <a:t>10.6.2019.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F607CB-3BE6-442D-A678-732D4DF3E0E4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66006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43EE-E59D-4DD5-A31A-F6901F8CD7D4}" type="datetimeFigureOut">
              <a:rPr lang="bs-Latn-BA" smtClean="0"/>
              <a:t>10.6.2019.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07CB-3BE6-442D-A678-732D4DF3E0E4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623439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43EE-E59D-4DD5-A31A-F6901F8CD7D4}" type="datetimeFigureOut">
              <a:rPr lang="bs-Latn-BA" smtClean="0"/>
              <a:t>10.6.2019.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07CB-3BE6-442D-A678-732D4DF3E0E4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898301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43EE-E59D-4DD5-A31A-F6901F8CD7D4}" type="datetimeFigureOut">
              <a:rPr lang="bs-Latn-BA" smtClean="0"/>
              <a:t>10.6.2019.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07CB-3BE6-442D-A678-732D4DF3E0E4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52443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43EE-E59D-4DD5-A31A-F6901F8CD7D4}" type="datetimeFigureOut">
              <a:rPr lang="bs-Latn-BA" smtClean="0"/>
              <a:t>10.6.2019.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07CB-3BE6-442D-A678-732D4DF3E0E4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8558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43EE-E59D-4DD5-A31A-F6901F8CD7D4}" type="datetimeFigureOut">
              <a:rPr lang="bs-Latn-BA" smtClean="0"/>
              <a:t>10.6.2019.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07CB-3BE6-442D-A678-732D4DF3E0E4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142049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43EE-E59D-4DD5-A31A-F6901F8CD7D4}" type="datetimeFigureOut">
              <a:rPr lang="bs-Latn-BA" smtClean="0"/>
              <a:t>10.6.2019.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07CB-3BE6-442D-A678-732D4DF3E0E4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00573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343EE-E59D-4DD5-A31A-F6901F8CD7D4}" type="datetimeFigureOut">
              <a:rPr lang="bs-Latn-BA" smtClean="0"/>
              <a:t>10.6.2019.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607CB-3BE6-442D-A678-732D4DF3E0E4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041942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0CC61B1-5ABD-418B-96C0-B032FC9CF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394" y="1803405"/>
            <a:ext cx="10341006" cy="1825096"/>
          </a:xfrm>
        </p:spPr>
        <p:txBody>
          <a:bodyPr/>
          <a:lstStyle/>
          <a:p>
            <a:r>
              <a:rPr lang="bs-Latn-BA" dirty="0">
                <a:solidFill>
                  <a:srgbClr val="00FFFF"/>
                </a:solidFill>
              </a:rPr>
              <a:t>Hotel Booking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47D49E75-798D-421D-8CD8-2287BA03D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926" y="3632201"/>
            <a:ext cx="10234474" cy="685800"/>
          </a:xfrm>
        </p:spPr>
        <p:txBody>
          <a:bodyPr>
            <a:normAutofit fontScale="25000" lnSpcReduction="20000"/>
          </a:bodyPr>
          <a:lstStyle/>
          <a:p>
            <a:endParaRPr lang="bs-Latn-BA" sz="7200" dirty="0"/>
          </a:p>
          <a:p>
            <a:endParaRPr lang="bs-Latn-BA" sz="7200" dirty="0"/>
          </a:p>
          <a:p>
            <a:endParaRPr lang="bs-Latn-BA" sz="7200" dirty="0"/>
          </a:p>
          <a:p>
            <a:r>
              <a:rPr lang="bs-Latn-BA" sz="11200" dirty="0"/>
              <a:t>  Tim: C#</a:t>
            </a:r>
            <a:r>
              <a:rPr lang="bs-Latn-BA" sz="7200" dirty="0"/>
              <a:t>			      Članovi tima:</a:t>
            </a:r>
          </a:p>
          <a:p>
            <a:r>
              <a:rPr lang="bs-Latn-BA" sz="7200" dirty="0"/>
              <a:t>				      Elma Bejtović </a:t>
            </a:r>
          </a:p>
          <a:p>
            <a:r>
              <a:rPr lang="bs-Latn-BA" sz="7200" dirty="0"/>
              <a:t>                            		   Sara Makešoska-Džebo</a:t>
            </a:r>
          </a:p>
          <a:p>
            <a:r>
              <a:rPr lang="bs-Latn-BA" sz="7200" dirty="0"/>
              <a:t>				        Jusuf Delalić</a:t>
            </a:r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969DE65B-CFA8-4AE9-894C-4B28C6048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233" y="523782"/>
            <a:ext cx="3708221" cy="398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4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121CE35-569B-46DF-801E-41E254AE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9176158" cy="1293028"/>
          </a:xfrm>
        </p:spPr>
        <p:txBody>
          <a:bodyPr/>
          <a:lstStyle/>
          <a:p>
            <a:r>
              <a:rPr lang="bs-Latn-BA" dirty="0">
                <a:solidFill>
                  <a:srgbClr val="00FFFF"/>
                </a:solidFill>
              </a:rPr>
              <a:t>MVC</a:t>
            </a:r>
          </a:p>
        </p:txBody>
      </p:sp>
      <p:pic>
        <p:nvPicPr>
          <p:cNvPr id="5122" name="Picture 2" descr="https://raw.githubusercontent.com/ooad-2018-2019/Grupa6-CSharp/master/MVCPopravkaV2/OOAD%20-%20Class%20DiagramMVC.jpg">
            <a:extLst>
              <a:ext uri="{FF2B5EF4-FFF2-40B4-BE49-F238E27FC236}">
                <a16:creationId xmlns:a16="http://schemas.microsoft.com/office/drawing/2014/main" id="{17133559-AC1D-43FC-92E1-4F2F0D259E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066789" cy="687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734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4BD5902-04E8-4E3E-9BF7-CF672CBD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rgbClr val="00FFFF"/>
                </a:solidFill>
              </a:rPr>
              <a:t>ERD</a:t>
            </a:r>
          </a:p>
        </p:txBody>
      </p:sp>
      <p:pic>
        <p:nvPicPr>
          <p:cNvPr id="1026" name="Picture 2" descr="https://raw.githubusercontent.com/ooad-2018-2019/Grupa6-CSharp/master/Popravke/Use%20Case%20i%20Scenarij/ERD/ERD%20-%20popravka.jpg">
            <a:extLst>
              <a:ext uri="{FF2B5EF4-FFF2-40B4-BE49-F238E27FC236}">
                <a16:creationId xmlns:a16="http://schemas.microsoft.com/office/drawing/2014/main" id="{E18AE988-A49B-4DDE-9D2E-6CA94373EC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429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752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B894C25-0981-4CFF-B3A4-508CCD85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s-Latn-BA" dirty="0"/>
              <a:t>                    </a:t>
            </a:r>
            <a:r>
              <a:rPr lang="bs-Latn-BA" dirty="0">
                <a:solidFill>
                  <a:srgbClr val="00FFFF"/>
                </a:solidFill>
              </a:rPr>
              <a:t>Implementacija</a:t>
            </a:r>
            <a:br>
              <a:rPr lang="bs-Latn-BA" dirty="0">
                <a:solidFill>
                  <a:srgbClr val="00FFFF"/>
                </a:solidFill>
              </a:rPr>
            </a:br>
            <a:r>
              <a:rPr lang="bs-Latn-BA" dirty="0">
                <a:solidFill>
                  <a:srgbClr val="00FFFF"/>
                </a:solidFill>
              </a:rPr>
              <a:t>                     (KONAČNO!)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967CD93B-B8FD-472D-B169-A54C0D5E2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92870" cy="6858000"/>
          </a:xfrm>
        </p:spPr>
      </p:pic>
    </p:spTree>
    <p:extLst>
      <p:ext uri="{BB962C8B-B14F-4D97-AF65-F5344CB8AC3E}">
        <p14:creationId xmlns:p14="http://schemas.microsoft.com/office/powerpoint/2010/main" val="1317665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2A60-76BB-4835-81F1-83E76C82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rgbClr val="00FFFF"/>
                </a:solidFill>
              </a:rPr>
              <a:t>LOG IN</a:t>
            </a:r>
            <a:endParaRPr lang="en-US" dirty="0">
              <a:solidFill>
                <a:srgbClr val="00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2DA0CC-52C9-4E77-9DF0-1091182F6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591" y="2057401"/>
            <a:ext cx="7753350" cy="2486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DB0C65-C69C-49E9-8B4C-3824C7114B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7"/>
          <a:stretch/>
        </p:blipFill>
        <p:spPr>
          <a:xfrm>
            <a:off x="1254590" y="4543426"/>
            <a:ext cx="7375583" cy="590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71ACE8-E335-4F81-BFAF-5A6060CEE7E2}"/>
              </a:ext>
            </a:extLst>
          </p:cNvPr>
          <p:cNvSpPr txBox="1"/>
          <p:nvPr/>
        </p:nvSpPr>
        <p:spPr>
          <a:xfrm>
            <a:off x="4934125" y="4343371"/>
            <a:ext cx="3942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700" b="1" dirty="0">
                <a:solidFill>
                  <a:srgbClr val="0099CC"/>
                </a:solidFill>
              </a:rPr>
              <a:t>Gost</a:t>
            </a:r>
            <a:endParaRPr lang="en-US" sz="700" b="1" dirty="0">
              <a:solidFill>
                <a:srgbClr val="0099CC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B34FF9-6335-427C-B7AD-9ADBBFBE44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0" t="1" r="8725" b="1"/>
          <a:stretch/>
        </p:blipFill>
        <p:spPr>
          <a:xfrm>
            <a:off x="1254590" y="5133976"/>
            <a:ext cx="7753351" cy="790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57CF5D-86E6-40A4-96E2-39AAA66984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539"/>
          <a:stretch/>
        </p:blipFill>
        <p:spPr>
          <a:xfrm>
            <a:off x="8557732" y="4452937"/>
            <a:ext cx="450209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89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09DE-412E-4846-B7A4-68511B26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rgbClr val="00FFFF"/>
                </a:solidFill>
              </a:rPr>
              <a:t>Validacija</a:t>
            </a:r>
            <a:endParaRPr lang="en-US" dirty="0">
              <a:solidFill>
                <a:srgbClr val="00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406E8D-663F-4574-9D93-66CB2D75B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825" y="2185536"/>
            <a:ext cx="8550669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48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616E-228C-4DD4-864D-1637E52F2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2880" y="764373"/>
            <a:ext cx="3598878" cy="1293028"/>
          </a:xfrm>
        </p:spPr>
        <p:txBody>
          <a:bodyPr/>
          <a:lstStyle/>
          <a:p>
            <a:r>
              <a:rPr lang="bs-Latn-BA" dirty="0">
                <a:solidFill>
                  <a:srgbClr val="00FFFF"/>
                </a:solidFill>
              </a:rPr>
              <a:t>PITANJA?</a:t>
            </a:r>
            <a:endParaRPr lang="en-US" dirty="0">
              <a:solidFill>
                <a:srgbClr val="00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F50D79-2954-46AF-824E-A4692EC71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67174" cy="600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95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362E41B-C8D1-4D76-AAAC-3365A2DB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rgbClr val="00FFFF"/>
                </a:solidFill>
              </a:rPr>
              <a:t>Opis funkcionalnosti</a:t>
            </a:r>
          </a:p>
        </p:txBody>
      </p:sp>
      <p:sp>
        <p:nvSpPr>
          <p:cNvPr id="7" name="Rezervirano mjesto sadržaja 6">
            <a:extLst>
              <a:ext uri="{FF2B5EF4-FFF2-40B4-BE49-F238E27FC236}">
                <a16:creationId xmlns:a16="http://schemas.microsoft.com/office/drawing/2014/main" id="{03105C43-89EE-4AE2-BAA2-2B0D44DC1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Gost odabire lokaciju i termin za odmor i dobiva uvid u dostupne hotele. Odabirom hotela korisnik ima uvid u ponudu hotela, sobe, slobodne sobe u željenom terminu kao i cijenu uz eventualni popust. </a:t>
            </a:r>
          </a:p>
          <a:p>
            <a:r>
              <a:rPr lang="bs-Latn-BA" dirty="0"/>
              <a:t>Korisnik ima mogućnost uvida u komentare i ocjene prethodnih gostiju što mu može olakšati da donese odluku. </a:t>
            </a:r>
          </a:p>
          <a:p>
            <a:r>
              <a:rPr lang="bs-Latn-BA" dirty="0"/>
              <a:t>Ako korisnik odluči da izvrši rezervaciju, ima pravo davanja komentara i ocjena na uslugu za vrijeme boravka. </a:t>
            </a:r>
          </a:p>
          <a:p>
            <a:r>
              <a:rPr lang="bs-Latn-BA" dirty="0"/>
              <a:t>Sam raspored hotela za odabranu lokaciju je prikazan u vidu mape, na kojoj se nalazi adresa hotela, za bolji uvid. Korisnik vrši online uplatu rezervacije.</a:t>
            </a:r>
          </a:p>
        </p:txBody>
      </p:sp>
    </p:spTree>
    <p:extLst>
      <p:ext uri="{BB962C8B-B14F-4D97-AF65-F5344CB8AC3E}">
        <p14:creationId xmlns:p14="http://schemas.microsoft.com/office/powerpoint/2010/main" val="103448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C17E1CF-493D-4DD8-A869-B99B2931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rgbClr val="00FFFF"/>
                </a:solidFill>
              </a:rPr>
              <a:t>Use Case Diagram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85EF4F5-1570-4B9D-B085-97F04A48D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s-Latn-BA" dirty="0"/>
              <a:t>Gost: 	                                                            Sistem:</a:t>
            </a:r>
          </a:p>
          <a:p>
            <a:pPr marL="0" indent="0">
              <a:buNone/>
            </a:pPr>
            <a:r>
              <a:rPr lang="bs-Latn-BA" dirty="0"/>
              <a:t>	Pregled hotela	                                               Uvid u komentare</a:t>
            </a:r>
          </a:p>
          <a:p>
            <a:pPr marL="0" indent="0">
              <a:buNone/>
            </a:pPr>
            <a:r>
              <a:rPr lang="bs-Latn-BA" dirty="0"/>
              <a:t>	Online rezervacija sobe	                                   Naplata naknade</a:t>
            </a:r>
          </a:p>
          <a:p>
            <a:pPr marL="0" indent="0">
              <a:buNone/>
            </a:pPr>
            <a:r>
              <a:rPr lang="bs-Latn-BA" dirty="0"/>
              <a:t>	Davanje komentara i ocjena                                Validacija podataka</a:t>
            </a:r>
          </a:p>
          <a:p>
            <a:pPr marL="0" indent="0">
              <a:buNone/>
            </a:pPr>
            <a:r>
              <a:rPr lang="bs-Latn-BA" dirty="0"/>
              <a:t>	Odustajanje od rezervacije                                   Zaključivanje rezervacije</a:t>
            </a:r>
          </a:p>
          <a:p>
            <a:pPr marL="0" indent="0">
              <a:buNone/>
            </a:pPr>
            <a:endParaRPr lang="bs-Latn-BA" dirty="0"/>
          </a:p>
          <a:p>
            <a:r>
              <a:rPr lang="bs-Latn-BA" dirty="0"/>
              <a:t>Administrator:</a:t>
            </a:r>
          </a:p>
          <a:p>
            <a:pPr marL="0" indent="0">
              <a:buNone/>
            </a:pPr>
            <a:r>
              <a:rPr lang="bs-Latn-BA" dirty="0"/>
              <a:t>	Ažuriranje ponude</a:t>
            </a:r>
          </a:p>
          <a:p>
            <a:pPr marL="0" indent="0">
              <a:buNone/>
            </a:pPr>
            <a:r>
              <a:rPr lang="bs-Latn-BA" dirty="0"/>
              <a:t>	Dodavanje ponude</a:t>
            </a:r>
          </a:p>
          <a:p>
            <a:pPr marL="0" indent="0">
              <a:buNone/>
            </a:pPr>
            <a:r>
              <a:rPr lang="bs-Latn-BA" dirty="0"/>
              <a:t>	Brisanje ponude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94650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775E221D-67A7-4828-8AA1-950A84EC3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6" y="-2653"/>
            <a:ext cx="11803311" cy="6864217"/>
          </a:xfrm>
        </p:spPr>
      </p:pic>
    </p:spTree>
    <p:extLst>
      <p:ext uri="{BB962C8B-B14F-4D97-AF65-F5344CB8AC3E}">
        <p14:creationId xmlns:p14="http://schemas.microsoft.com/office/powerpoint/2010/main" val="359521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B66F2E0-BBE3-4B64-8C84-F87CB96A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rgbClr val="00FFFF"/>
                </a:solidFill>
              </a:rPr>
              <a:t>Scenarij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CF2C676-BC61-4FC5-9C7A-1A4BF57ED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02672"/>
            <a:ext cx="8273642" cy="6455328"/>
          </a:xfrm>
        </p:spPr>
        <p:txBody>
          <a:bodyPr/>
          <a:lstStyle/>
          <a:p>
            <a:endParaRPr lang="bs-Latn-BA" b="1" i="1" dirty="0"/>
          </a:p>
          <a:p>
            <a:endParaRPr lang="bs-Latn-BA" b="1" i="1" dirty="0"/>
          </a:p>
          <a:p>
            <a:r>
              <a:rPr lang="bs-Latn-BA" b="1" i="1" dirty="0"/>
              <a:t>NAZIV:</a:t>
            </a:r>
            <a:r>
              <a:rPr lang="bs-Latn-BA" b="1" dirty="0"/>
              <a:t> </a:t>
            </a:r>
            <a:r>
              <a:rPr lang="bs-Latn-BA" dirty="0"/>
              <a:t>Dodavanje novih hotela i/ili soba.</a:t>
            </a:r>
            <a:endParaRPr lang="en-US" dirty="0"/>
          </a:p>
          <a:p>
            <a:r>
              <a:rPr lang="bs-Latn-BA" b="1" i="1" dirty="0"/>
              <a:t>OPIS:</a:t>
            </a:r>
            <a:r>
              <a:rPr lang="bs-Latn-BA" dirty="0"/>
              <a:t> Administrator preko aplikacije dodaje nove ponude.</a:t>
            </a:r>
            <a:endParaRPr lang="en-US" dirty="0"/>
          </a:p>
          <a:p>
            <a:r>
              <a:rPr lang="bs-Latn-BA" b="1" i="1" dirty="0"/>
              <a:t>GLAVNI TOK:</a:t>
            </a:r>
            <a:r>
              <a:rPr lang="bs-Latn-BA" dirty="0"/>
              <a:t> Administrator doda novu ponudu.</a:t>
            </a:r>
            <a:endParaRPr lang="en-US" dirty="0"/>
          </a:p>
          <a:p>
            <a:r>
              <a:rPr lang="bs-Latn-BA" b="1" i="1" dirty="0"/>
              <a:t>PREDUVJETI:</a:t>
            </a:r>
            <a:r>
              <a:rPr lang="bs-Latn-BA" dirty="0"/>
              <a:t> Administrator mora biti ulogovan na svoj posebni account.</a:t>
            </a:r>
            <a:endParaRPr lang="en-US" dirty="0"/>
          </a:p>
          <a:p>
            <a:r>
              <a:rPr lang="bs-Latn-BA" b="1" i="1" dirty="0"/>
              <a:t>POSLJEDICE:</a:t>
            </a:r>
            <a:r>
              <a:rPr lang="bs-Latn-BA" dirty="0"/>
              <a:t> Obavijest administratoru da je uspješno dodana nova ponuda.</a:t>
            </a:r>
          </a:p>
          <a:p>
            <a:endParaRPr lang="en-US" dirty="0"/>
          </a:p>
          <a:p>
            <a:endParaRPr lang="bs-Latn-B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02E088-D44F-4268-9659-3C9B6849A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093974"/>
              </p:ext>
            </p:extLst>
          </p:nvPr>
        </p:nvGraphicFramePr>
        <p:xfrm>
          <a:off x="1004582" y="4458056"/>
          <a:ext cx="7082405" cy="2263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3903">
                  <a:extLst>
                    <a:ext uri="{9D8B030D-6E8A-4147-A177-3AD203B41FA5}">
                      <a16:colId xmlns:a16="http://schemas.microsoft.com/office/drawing/2014/main" val="1654462229"/>
                    </a:ext>
                  </a:extLst>
                </a:gridCol>
                <a:gridCol w="2372548">
                  <a:extLst>
                    <a:ext uri="{9D8B030D-6E8A-4147-A177-3AD203B41FA5}">
                      <a16:colId xmlns:a16="http://schemas.microsoft.com/office/drawing/2014/main" val="750313228"/>
                    </a:ext>
                  </a:extLst>
                </a:gridCol>
                <a:gridCol w="2335954">
                  <a:extLst>
                    <a:ext uri="{9D8B030D-6E8A-4147-A177-3AD203B41FA5}">
                      <a16:colId xmlns:a16="http://schemas.microsoft.com/office/drawing/2014/main" val="1239311550"/>
                    </a:ext>
                  </a:extLst>
                </a:gridCol>
              </a:tblGrid>
              <a:tr h="1784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52700" algn="l"/>
                        </a:tabLst>
                      </a:pPr>
                      <a:r>
                        <a:rPr lang="bs-Latn-BA" sz="1400">
                          <a:effectLst/>
                        </a:rPr>
                        <a:t>ADMINISTRATOR</a:t>
                      </a:r>
                      <a:endParaRPr lang="en-US" sz="110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52700" algn="l"/>
                        </a:tabLst>
                      </a:pPr>
                      <a:r>
                        <a:rPr lang="bs-Latn-BA" sz="1400">
                          <a:effectLst/>
                        </a:rPr>
                        <a:t>APLIKACIJA</a:t>
                      </a:r>
                      <a:endParaRPr lang="en-US" sz="110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52700" algn="l"/>
                        </a:tabLst>
                      </a:pPr>
                      <a:r>
                        <a:rPr lang="bs-Latn-BA" sz="1400">
                          <a:effectLst/>
                        </a:rPr>
                        <a:t>KORISNIK</a:t>
                      </a:r>
                      <a:endParaRPr lang="en-US" sz="110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72374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552700" algn="l"/>
                        </a:tabLst>
                      </a:pPr>
                      <a:r>
                        <a:rPr lang="bs-Latn-BA" sz="1200" dirty="0">
                          <a:effectLst/>
                        </a:rPr>
                        <a:t>1. Pristupanje aplikaciji</a:t>
                      </a:r>
                      <a:endParaRPr lang="en-US" sz="1100" dirty="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552700" algn="l"/>
                        </a:tabLst>
                      </a:pPr>
                      <a:r>
                        <a:rPr lang="bs-Latn-BA" sz="1200" dirty="0">
                          <a:effectLst/>
                        </a:rPr>
                        <a:t>2. Učitavanje opcije Log in za administratora</a:t>
                      </a:r>
                      <a:endParaRPr lang="en-US" sz="1100" dirty="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52700" algn="l"/>
                        </a:tabLst>
                      </a:pPr>
                      <a:r>
                        <a:rPr lang="bs-Latn-BA" sz="12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8873657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552700" algn="l"/>
                        </a:tabLst>
                      </a:pPr>
                      <a:r>
                        <a:rPr lang="bs-Latn-BA" sz="1200" dirty="0">
                          <a:effectLst/>
                        </a:rPr>
                        <a:t>3. Unos podataka</a:t>
                      </a:r>
                      <a:endParaRPr lang="en-US" sz="1100" dirty="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552700" algn="l"/>
                        </a:tabLst>
                      </a:pPr>
                      <a:r>
                        <a:rPr lang="bs-Latn-BA" sz="1200" dirty="0">
                          <a:effectLst/>
                        </a:rPr>
                        <a:t>4. Validacija podataka administratora</a:t>
                      </a:r>
                      <a:endParaRPr lang="en-US" sz="1100" dirty="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52700" algn="l"/>
                        </a:tabLst>
                      </a:pPr>
                      <a:r>
                        <a:rPr lang="bs-Latn-BA" sz="12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673038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552700" algn="l"/>
                        </a:tabLst>
                      </a:pPr>
                      <a:r>
                        <a:rPr lang="bs-Latn-BA" sz="1200" dirty="0">
                          <a:effectLst/>
                        </a:rPr>
                        <a:t>5. Unos nove ponude</a:t>
                      </a:r>
                      <a:endParaRPr lang="en-US" sz="1100" dirty="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552700" algn="l"/>
                        </a:tabLst>
                      </a:pPr>
                      <a:r>
                        <a:rPr lang="bs-Latn-BA" sz="1200" dirty="0">
                          <a:effectLst/>
                        </a:rPr>
                        <a:t>6. Validacija podataka ponude</a:t>
                      </a:r>
                      <a:endParaRPr lang="en-US" sz="1100" dirty="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52700" algn="l"/>
                        </a:tabLst>
                      </a:pPr>
                      <a:r>
                        <a:rPr lang="bs-Latn-BA" sz="12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9452710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52700" algn="l"/>
                        </a:tabLst>
                      </a:pPr>
                      <a:r>
                        <a:rPr lang="bs-Latn-BA" sz="12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552700" algn="l"/>
                        </a:tabLst>
                      </a:pPr>
                      <a:r>
                        <a:rPr lang="bs-Latn-BA" sz="1200" dirty="0">
                          <a:effectLst/>
                        </a:rPr>
                        <a:t>7. Potvrda o uspješnom dodavanju ponude</a:t>
                      </a:r>
                      <a:endParaRPr lang="en-US" sz="1100" dirty="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52700" algn="l"/>
                        </a:tabLst>
                      </a:pPr>
                      <a:r>
                        <a:rPr lang="bs-Latn-BA" sz="12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4454693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552700" algn="l"/>
                        </a:tabLst>
                      </a:pPr>
                      <a:r>
                        <a:rPr lang="bs-Latn-BA" sz="1200" dirty="0">
                          <a:effectLst/>
                        </a:rPr>
                        <a:t>8. Završetak interakcije sa sistemom</a:t>
                      </a:r>
                      <a:endParaRPr lang="en-US" sz="1100" dirty="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52700" algn="l"/>
                        </a:tabLst>
                      </a:pPr>
                      <a:r>
                        <a:rPr lang="bs-Latn-BA" sz="12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52700" algn="l"/>
                        </a:tabLst>
                      </a:pPr>
                      <a:r>
                        <a:rPr lang="bs-Latn-BA" sz="12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4733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02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49AC-7630-4F2D-9FA2-31F6AB0BB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28506"/>
            <a:ext cx="10820400" cy="6329494"/>
          </a:xfrm>
        </p:spPr>
        <p:txBody>
          <a:bodyPr/>
          <a:lstStyle/>
          <a:p>
            <a:r>
              <a:rPr lang="bs-Latn-BA" b="1" i="1" dirty="0"/>
              <a:t>ALTERNATIVNI TOK 1: </a:t>
            </a:r>
            <a:r>
              <a:rPr lang="bs-Latn-BA" dirty="0"/>
              <a:t>Validacija podataka administratora neuspješna.</a:t>
            </a:r>
            <a:endParaRPr lang="en-US" dirty="0"/>
          </a:p>
          <a:p>
            <a:r>
              <a:rPr lang="bs-Latn-BA" b="1" i="1" dirty="0"/>
              <a:t>PREDUVJETI:</a:t>
            </a:r>
            <a:r>
              <a:rPr lang="bs-Latn-BA" dirty="0"/>
              <a:t> Na koraku 4 ustanovljeno da podaci nisu ispravni .</a:t>
            </a:r>
            <a:endParaRPr lang="en-US" dirty="0"/>
          </a:p>
          <a:p>
            <a:r>
              <a:rPr lang="bs-Latn-BA" b="1" i="1" dirty="0"/>
              <a:t>TOK DOGAĐAJA:</a:t>
            </a:r>
          </a:p>
          <a:p>
            <a:endParaRPr lang="bs-Latn-BA" dirty="0"/>
          </a:p>
          <a:p>
            <a:endParaRPr lang="bs-Latn-BA" dirty="0"/>
          </a:p>
          <a:p>
            <a:endParaRPr lang="bs-Latn-BA" dirty="0"/>
          </a:p>
          <a:p>
            <a:endParaRPr lang="bs-Latn-BA" dirty="0"/>
          </a:p>
          <a:p>
            <a:endParaRPr lang="bs-Latn-BA" dirty="0"/>
          </a:p>
          <a:p>
            <a:r>
              <a:rPr lang="bs-Latn-BA" b="1" i="1" dirty="0"/>
              <a:t>ALTERNATIVNI TOK 2: </a:t>
            </a:r>
            <a:r>
              <a:rPr lang="bs-Latn-BA" dirty="0"/>
              <a:t>Validacija podataka o novoj ponudi neuspješna.</a:t>
            </a:r>
            <a:endParaRPr lang="en-US" dirty="0"/>
          </a:p>
          <a:p>
            <a:r>
              <a:rPr lang="bs-Latn-BA" b="1" i="1" dirty="0"/>
              <a:t>PREDUVJETI:</a:t>
            </a:r>
            <a:r>
              <a:rPr lang="bs-Latn-BA" dirty="0"/>
              <a:t> Na koraku 6 ustanovljeno da podaci nisu ispravni .</a:t>
            </a:r>
            <a:endParaRPr lang="en-US" dirty="0"/>
          </a:p>
          <a:p>
            <a:r>
              <a:rPr lang="bs-Latn-BA" b="1" i="1" dirty="0"/>
              <a:t>TOK DOGAĐAJA: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15F653-7F82-4123-AE95-2629882EF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87982"/>
              </p:ext>
            </p:extLst>
          </p:nvPr>
        </p:nvGraphicFramePr>
        <p:xfrm>
          <a:off x="2489433" y="1965324"/>
          <a:ext cx="6689725" cy="12533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2185">
                  <a:extLst>
                    <a:ext uri="{9D8B030D-6E8A-4147-A177-3AD203B41FA5}">
                      <a16:colId xmlns:a16="http://schemas.microsoft.com/office/drawing/2014/main" val="3336279317"/>
                    </a:ext>
                  </a:extLst>
                </a:gridCol>
                <a:gridCol w="2240915">
                  <a:extLst>
                    <a:ext uri="{9D8B030D-6E8A-4147-A177-3AD203B41FA5}">
                      <a16:colId xmlns:a16="http://schemas.microsoft.com/office/drawing/2014/main" val="1917935231"/>
                    </a:ext>
                  </a:extLst>
                </a:gridCol>
                <a:gridCol w="2206625">
                  <a:extLst>
                    <a:ext uri="{9D8B030D-6E8A-4147-A177-3AD203B41FA5}">
                      <a16:colId xmlns:a16="http://schemas.microsoft.com/office/drawing/2014/main" val="1080933390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52700" algn="l"/>
                        </a:tabLst>
                      </a:pPr>
                      <a:r>
                        <a:rPr lang="bs-Latn-BA" sz="1400">
                          <a:effectLst/>
                        </a:rPr>
                        <a:t>ADMINISTRATOR</a:t>
                      </a:r>
                      <a:endParaRPr lang="en-US" sz="110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52700" algn="l"/>
                        </a:tabLst>
                      </a:pPr>
                      <a:r>
                        <a:rPr lang="bs-Latn-BA" sz="1400" dirty="0">
                          <a:effectLst/>
                        </a:rPr>
                        <a:t>APLIKACIJA</a:t>
                      </a:r>
                      <a:endParaRPr lang="en-US" sz="1100" dirty="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52700" algn="l"/>
                        </a:tabLst>
                      </a:pPr>
                      <a:r>
                        <a:rPr lang="bs-Latn-BA" sz="1400">
                          <a:effectLst/>
                        </a:rPr>
                        <a:t>KORISNIK</a:t>
                      </a:r>
                      <a:endParaRPr lang="en-US" sz="110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9799636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52700" algn="l"/>
                        </a:tabLst>
                      </a:pPr>
                      <a:r>
                        <a:rPr lang="bs-Latn-BA" sz="12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552700" algn="l"/>
                        </a:tabLst>
                      </a:pPr>
                      <a:r>
                        <a:rPr lang="bs-Latn-BA" sz="1200" dirty="0">
                          <a:effectLst/>
                        </a:rPr>
                        <a:t>1. Informacije o neispravnosti podataka</a:t>
                      </a:r>
                      <a:endParaRPr lang="en-US" sz="1100" dirty="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52700" algn="l"/>
                        </a:tabLst>
                      </a:pPr>
                      <a:r>
                        <a:rPr lang="bs-Latn-BA" sz="12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4432182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552700" algn="l"/>
                        </a:tabLst>
                      </a:pPr>
                      <a:r>
                        <a:rPr lang="bs-Latn-BA" sz="1200" dirty="0">
                          <a:effectLst/>
                        </a:rPr>
                        <a:t>2. Ponovni unos podataka,tj. vraćanje na korak 3 glavnog toka</a:t>
                      </a:r>
                      <a:endParaRPr lang="en-US" sz="1100" dirty="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52700" algn="l"/>
                        </a:tabLst>
                      </a:pPr>
                      <a:r>
                        <a:rPr lang="bs-Latn-BA" sz="12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52700" algn="l"/>
                        </a:tabLst>
                      </a:pPr>
                      <a:r>
                        <a:rPr lang="bs-Latn-BA" sz="12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74797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886174-4BB7-4D03-99A3-7DC0F6009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496789"/>
              </p:ext>
            </p:extLst>
          </p:nvPr>
        </p:nvGraphicFramePr>
        <p:xfrm>
          <a:off x="2489432" y="5496627"/>
          <a:ext cx="6689725" cy="8328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2185">
                  <a:extLst>
                    <a:ext uri="{9D8B030D-6E8A-4147-A177-3AD203B41FA5}">
                      <a16:colId xmlns:a16="http://schemas.microsoft.com/office/drawing/2014/main" val="2899732471"/>
                    </a:ext>
                  </a:extLst>
                </a:gridCol>
                <a:gridCol w="2240915">
                  <a:extLst>
                    <a:ext uri="{9D8B030D-6E8A-4147-A177-3AD203B41FA5}">
                      <a16:colId xmlns:a16="http://schemas.microsoft.com/office/drawing/2014/main" val="1590590845"/>
                    </a:ext>
                  </a:extLst>
                </a:gridCol>
                <a:gridCol w="2206625">
                  <a:extLst>
                    <a:ext uri="{9D8B030D-6E8A-4147-A177-3AD203B41FA5}">
                      <a16:colId xmlns:a16="http://schemas.microsoft.com/office/drawing/2014/main" val="3623949226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52700" algn="l"/>
                        </a:tabLst>
                      </a:pPr>
                      <a:r>
                        <a:rPr lang="bs-Latn-BA" sz="1400">
                          <a:effectLst/>
                        </a:rPr>
                        <a:t>ADMINISTRATOR</a:t>
                      </a:r>
                      <a:endParaRPr lang="en-US" sz="110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52700" algn="l"/>
                        </a:tabLst>
                      </a:pPr>
                      <a:r>
                        <a:rPr lang="bs-Latn-BA" sz="1400">
                          <a:effectLst/>
                        </a:rPr>
                        <a:t>APLIKACIJA</a:t>
                      </a:r>
                      <a:endParaRPr lang="en-US" sz="110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52700" algn="l"/>
                        </a:tabLst>
                      </a:pPr>
                      <a:r>
                        <a:rPr lang="bs-Latn-BA" sz="1400">
                          <a:effectLst/>
                        </a:rPr>
                        <a:t>KORISNIK</a:t>
                      </a:r>
                      <a:endParaRPr lang="en-US" sz="110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8797952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52700" algn="l"/>
                        </a:tabLst>
                      </a:pPr>
                      <a:r>
                        <a:rPr lang="bs-Latn-BA" sz="12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552700" algn="l"/>
                        </a:tabLst>
                      </a:pPr>
                      <a:r>
                        <a:rPr lang="bs-Latn-BA" sz="1200" dirty="0">
                          <a:effectLst/>
                        </a:rPr>
                        <a:t>1. Informacije o neispravnosti podataka</a:t>
                      </a:r>
                      <a:endParaRPr lang="en-US" sz="1100" dirty="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52700" algn="l"/>
                        </a:tabLst>
                      </a:pPr>
                      <a:r>
                        <a:rPr lang="bs-Latn-BA" sz="12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6059875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552700" algn="l"/>
                        </a:tabLst>
                      </a:pPr>
                      <a:r>
                        <a:rPr lang="bs-Latn-BA" sz="1200" dirty="0">
                          <a:effectLst/>
                        </a:rPr>
                        <a:t>2. Ponovni unos podataka</a:t>
                      </a:r>
                      <a:endParaRPr lang="en-US" sz="1100" dirty="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52700" algn="l"/>
                        </a:tabLst>
                      </a:pPr>
                      <a:r>
                        <a:rPr lang="bs-Latn-BA" sz="12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52700" algn="l"/>
                        </a:tabLst>
                      </a:pPr>
                      <a:r>
                        <a:rPr lang="bs-Latn-BA" sz="12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51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88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43D1BD2-D08B-4DB5-9837-ED5723AB7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99" y="1669409"/>
            <a:ext cx="9092269" cy="75501"/>
          </a:xfrm>
        </p:spPr>
        <p:txBody>
          <a:bodyPr>
            <a:normAutofit fontScale="90000"/>
          </a:bodyPr>
          <a:lstStyle/>
          <a:p>
            <a:r>
              <a:rPr lang="bs-Latn-BA" dirty="0"/>
              <a:t>  </a:t>
            </a:r>
            <a:r>
              <a:rPr lang="bs-Latn-BA" sz="4400" dirty="0">
                <a:solidFill>
                  <a:srgbClr val="00FFFF"/>
                </a:solidFill>
              </a:rPr>
              <a:t>Activity diagram</a:t>
            </a:r>
            <a:br>
              <a:rPr lang="bs-Latn-BA" sz="4400" dirty="0">
                <a:solidFill>
                  <a:srgbClr val="00FFFF"/>
                </a:solidFill>
              </a:rPr>
            </a:br>
            <a:br>
              <a:rPr lang="bs-Latn-BA" sz="4400" dirty="0">
                <a:solidFill>
                  <a:srgbClr val="00FFFF"/>
                </a:solidFill>
              </a:rPr>
            </a:br>
            <a:r>
              <a:rPr lang="bs-Latn-BA" sz="3600" cap="none" dirty="0"/>
              <a:t>- online rezervacija</a:t>
            </a:r>
            <a:endParaRPr lang="bs-Latn-BA" dirty="0"/>
          </a:p>
        </p:txBody>
      </p:sp>
      <p:pic>
        <p:nvPicPr>
          <p:cNvPr id="3074" name="Picture 2" descr="https://raw.githubusercontent.com/ooad-2018-2019/Grupa6-CSharp/master/Dijagrami%20aktivnosti/online_rezervacija.png">
            <a:extLst>
              <a:ext uri="{FF2B5EF4-FFF2-40B4-BE49-F238E27FC236}">
                <a16:creationId xmlns:a16="http://schemas.microsoft.com/office/drawing/2014/main" id="{3C45BD89-9467-4CBD-A245-9611A230AB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4565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71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A9A2E02-8ECC-4DDE-B91D-7248DBE5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dirty="0">
                <a:solidFill>
                  <a:srgbClr val="00FFFF"/>
                </a:solidFill>
              </a:rPr>
              <a:t>Paterni i</a:t>
            </a:r>
            <a:br>
              <a:rPr lang="bs-Latn-BA" dirty="0">
                <a:solidFill>
                  <a:srgbClr val="00FFFF"/>
                </a:solidFill>
              </a:rPr>
            </a:br>
            <a:r>
              <a:rPr lang="bs-Latn-BA" dirty="0">
                <a:solidFill>
                  <a:srgbClr val="00FFFF"/>
                </a:solidFill>
              </a:rPr>
              <a:t>SOLID PRINCIPI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A35FB9A0-6A51-40FE-A41D-4B05C1E4C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"/>
            <a:ext cx="6695971" cy="6853754"/>
          </a:xfrm>
        </p:spPr>
      </p:pic>
    </p:spTree>
    <p:extLst>
      <p:ext uri="{BB962C8B-B14F-4D97-AF65-F5344CB8AC3E}">
        <p14:creationId xmlns:p14="http://schemas.microsoft.com/office/powerpoint/2010/main" val="2529436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0EBB5DD-B167-4F2F-8D15-2B99EA1F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883" y="84826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bs-Latn-BA" dirty="0">
                <a:solidFill>
                  <a:srgbClr val="00FFFF"/>
                </a:solidFill>
              </a:rPr>
              <a:t>Paterni i</a:t>
            </a:r>
            <a:br>
              <a:rPr lang="bs-Latn-BA" dirty="0">
                <a:solidFill>
                  <a:srgbClr val="00FFFF"/>
                </a:solidFill>
              </a:rPr>
            </a:br>
            <a:r>
              <a:rPr lang="bs-Latn-BA" dirty="0">
                <a:solidFill>
                  <a:srgbClr val="00FFFF"/>
                </a:solidFill>
              </a:rPr>
              <a:t>SOLID</a:t>
            </a:r>
            <a:br>
              <a:rPr lang="bs-Latn-BA" dirty="0">
                <a:solidFill>
                  <a:srgbClr val="00FFFF"/>
                </a:solidFill>
              </a:rPr>
            </a:br>
            <a:r>
              <a:rPr lang="bs-Latn-BA" dirty="0">
                <a:solidFill>
                  <a:srgbClr val="00FFFF"/>
                </a:solidFill>
              </a:rPr>
              <a:t>PRINCIPI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2A6F0BE8-98FD-4320-8C31-A6BFC27BA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4283"/>
            <a:ext cx="9286802" cy="5863904"/>
          </a:xfrm>
        </p:spPr>
      </p:pic>
    </p:spTree>
    <p:extLst>
      <p:ext uri="{BB962C8B-B14F-4D97-AF65-F5344CB8AC3E}">
        <p14:creationId xmlns:p14="http://schemas.microsoft.com/office/powerpoint/2010/main" val="869634929"/>
      </p:ext>
    </p:extLst>
  </p:cSld>
  <p:clrMapOvr>
    <a:masterClrMapping/>
  </p:clrMapOvr>
</p:sld>
</file>

<file path=ppt/theme/theme1.xml><?xml version="1.0" encoding="utf-8"?>
<a:theme xmlns:a="http://schemas.openxmlformats.org/drawingml/2006/main" name="Isparavanje">
  <a:themeElements>
    <a:clrScheme name="Isparavanj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Isparavanj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sparavanj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Isparavanje</Template>
  <TotalTime>321</TotalTime>
  <Words>316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 Gothic</vt:lpstr>
      <vt:lpstr>Isparavanje</vt:lpstr>
      <vt:lpstr>Hotel Booking</vt:lpstr>
      <vt:lpstr>Opis funkcionalnosti</vt:lpstr>
      <vt:lpstr>Use Case Diagram</vt:lpstr>
      <vt:lpstr>PowerPoint Presentation</vt:lpstr>
      <vt:lpstr>Scenarij</vt:lpstr>
      <vt:lpstr>PowerPoint Presentation</vt:lpstr>
      <vt:lpstr>  Activity diagram  - online rezervacija</vt:lpstr>
      <vt:lpstr>Paterni i SOLID PRINCIPI</vt:lpstr>
      <vt:lpstr>Paterni i SOLID PRINCIPI</vt:lpstr>
      <vt:lpstr>MVC</vt:lpstr>
      <vt:lpstr>ERD</vt:lpstr>
      <vt:lpstr>                    Implementacija                      (KONAČNO!)</vt:lpstr>
      <vt:lpstr>LOG IN</vt:lpstr>
      <vt:lpstr>Validacija</vt:lpstr>
      <vt:lpstr>PITANJA?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</dc:title>
  <dc:creator>Korisnik</dc:creator>
  <cp:lastModifiedBy>User</cp:lastModifiedBy>
  <cp:revision>24</cp:revision>
  <dcterms:created xsi:type="dcterms:W3CDTF">2019-06-10T12:15:01Z</dcterms:created>
  <dcterms:modified xsi:type="dcterms:W3CDTF">2019-06-10T21:45:49Z</dcterms:modified>
</cp:coreProperties>
</file>