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87" r:id="rId3"/>
    <p:sldId id="266" r:id="rId4"/>
    <p:sldId id="257" r:id="rId5"/>
    <p:sldId id="263" r:id="rId6"/>
    <p:sldId id="264" r:id="rId7"/>
    <p:sldId id="260" r:id="rId8"/>
    <p:sldId id="284" r:id="rId9"/>
    <p:sldId id="258" r:id="rId10"/>
    <p:sldId id="285" r:id="rId11"/>
    <p:sldId id="262" r:id="rId12"/>
    <p:sldId id="282" r:id="rId13"/>
    <p:sldId id="259" r:id="rId14"/>
    <p:sldId id="265" r:id="rId15"/>
    <p:sldId id="268" r:id="rId16"/>
    <p:sldId id="270" r:id="rId17"/>
    <p:sldId id="280" r:id="rId18"/>
    <p:sldId id="269" r:id="rId19"/>
    <p:sldId id="288" r:id="rId20"/>
    <p:sldId id="271" r:id="rId21"/>
    <p:sldId id="272" r:id="rId22"/>
    <p:sldId id="274" r:id="rId23"/>
    <p:sldId id="273" r:id="rId24"/>
    <p:sldId id="275" r:id="rId25"/>
    <p:sldId id="276" r:id="rId26"/>
    <p:sldId id="277" r:id="rId27"/>
    <p:sldId id="278" r:id="rId28"/>
    <p:sldId id="28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1234"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44CC108-5C14-4499-81AC-72B45916C234}" type="datetimeFigureOut">
              <a:rPr lang="en-GB" smtClean="0"/>
              <a:t>11/05/2020</a:t>
            </a:fld>
            <a:endParaRPr lang="en-GB" dirty="0"/>
          </a:p>
        </p:txBody>
      </p:sp>
      <p:sp>
        <p:nvSpPr>
          <p:cNvPr id="17" name="Footer Placeholder 16"/>
          <p:cNvSpPr>
            <a:spLocks noGrp="1"/>
          </p:cNvSpPr>
          <p:nvPr>
            <p:ph type="ftr" sz="quarter" idx="11"/>
          </p:nvPr>
        </p:nvSpPr>
        <p:spPr/>
        <p:txBody>
          <a:bodyPr/>
          <a:lstStyle/>
          <a:p>
            <a:endParaRPr lang="en-GB"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D173AA0-FCC0-4865-ABFC-F03E20F5503A}" type="slidenum">
              <a:rPr lang="en-GB" smtClean="0"/>
              <a:t>‹#›</a:t>
            </a:fld>
            <a:endParaRPr lang="en-GB"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4CC108-5C14-4499-81AC-72B45916C234}" type="datetimeFigureOut">
              <a:rPr lang="en-GB" smtClean="0"/>
              <a:t>11/05/2020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D173AA0-FCC0-4865-ABFC-F03E20F5503A}" type="slidenum">
              <a:rPr lang="en-GB" smtClean="0"/>
              <a:t>‹#›</a:t>
            </a:fld>
            <a:endParaRPr lang="en-GB"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DD173AA0-FCC0-4865-ABFC-F03E20F5503A}" type="slidenum">
              <a:rPr lang="en-GB" smtClean="0"/>
              <a:t>‹#›</a:t>
            </a:fld>
            <a:endParaRPr lang="en-GB"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4CC108-5C14-4499-81AC-72B45916C234}" type="datetimeFigureOut">
              <a:rPr lang="en-GB" smtClean="0"/>
              <a:t>11/05/2020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44CC108-5C14-4499-81AC-72B45916C234}" type="datetimeFigureOut">
              <a:rPr lang="en-GB" smtClean="0"/>
              <a:t>11/05/2020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a:xfrm>
            <a:off x="4361688" y="1026372"/>
            <a:ext cx="457200" cy="441325"/>
          </a:xfrm>
        </p:spPr>
        <p:txBody>
          <a:bodyPr/>
          <a:lstStyle/>
          <a:p>
            <a:fld id="{DD173AA0-FCC0-4865-ABFC-F03E20F5503A}" type="slidenum">
              <a:rPr lang="en-GB" smtClean="0"/>
              <a:t>‹#›</a:t>
            </a:fld>
            <a:endParaRPr lang="en-GB"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GB" dirty="0"/>
          </a:p>
        </p:txBody>
      </p:sp>
      <p:sp>
        <p:nvSpPr>
          <p:cNvPr id="4" name="Date Placeholder 3"/>
          <p:cNvSpPr>
            <a:spLocks noGrp="1"/>
          </p:cNvSpPr>
          <p:nvPr>
            <p:ph type="dt" sz="half" idx="10"/>
          </p:nvPr>
        </p:nvSpPr>
        <p:spPr/>
        <p:txBody>
          <a:bodyPr/>
          <a:lstStyle/>
          <a:p>
            <a:fld id="{044CC108-5C14-4499-81AC-72B45916C234}" type="datetimeFigureOut">
              <a:rPr lang="en-GB" smtClean="0"/>
              <a:t>11/05/2020</a:t>
            </a:fld>
            <a:endParaRPr lang="en-GB"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D173AA0-FCC0-4865-ABFC-F03E20F5503A}" type="slidenum">
              <a:rPr lang="en-GB" smtClean="0"/>
              <a:t>‹#›</a:t>
            </a:fld>
            <a:endParaRPr lang="en-GB"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044CC108-5C14-4499-81AC-72B45916C234}" type="datetimeFigureOut">
              <a:rPr lang="en-GB" smtClean="0"/>
              <a:t>11/05/2020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DD173AA0-FCC0-4865-ABFC-F03E20F5503A}" type="slidenum">
              <a:rPr lang="en-GB" smtClean="0"/>
              <a:t>‹#›</a:t>
            </a:fld>
            <a:endParaRPr lang="en-GB"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44CC108-5C14-4499-81AC-72B45916C234}" type="datetimeFigureOut">
              <a:rPr lang="en-GB" smtClean="0"/>
              <a:t>11/05/2020</a:t>
            </a:fld>
            <a:endParaRPr lang="en-GB" dirty="0"/>
          </a:p>
        </p:txBody>
      </p:sp>
      <p:sp>
        <p:nvSpPr>
          <p:cNvPr id="8" name="Footer Placeholder 7"/>
          <p:cNvSpPr>
            <a:spLocks noGrp="1"/>
          </p:cNvSpPr>
          <p:nvPr>
            <p:ph type="ftr" sz="quarter" idx="11"/>
          </p:nvPr>
        </p:nvSpPr>
        <p:spPr>
          <a:xfrm>
            <a:off x="304800" y="6409944"/>
            <a:ext cx="3581400" cy="365760"/>
          </a:xfrm>
        </p:spPr>
        <p:txBody>
          <a:bodyPr/>
          <a:lstStyle/>
          <a:p>
            <a:endParaRPr lang="en-GB"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DD173AA0-FCC0-4865-ABFC-F03E20F5503A}" type="slidenum">
              <a:rPr lang="en-GB" smtClean="0"/>
              <a:t>‹#›</a:t>
            </a:fld>
            <a:endParaRPr lang="en-GB"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44CC108-5C14-4499-81AC-72B45916C234}" type="datetimeFigureOut">
              <a:rPr lang="en-GB" smtClean="0"/>
              <a:t>11/05/2020</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a:xfrm>
            <a:off x="4343400" y="1036020"/>
            <a:ext cx="457200" cy="441325"/>
          </a:xfrm>
        </p:spPr>
        <p:txBody>
          <a:bodyPr/>
          <a:lstStyle/>
          <a:p>
            <a:fld id="{DD173AA0-FCC0-4865-ABFC-F03E20F5503A}"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44CC108-5C14-4499-81AC-72B45916C234}" type="datetimeFigureOut">
              <a:rPr lang="en-GB" smtClean="0"/>
              <a:t>11/05/2020</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DD173AA0-FCC0-4865-ABFC-F03E20F5503A}"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DD173AA0-FCC0-4865-ABFC-F03E20F5503A}" type="slidenum">
              <a:rPr lang="en-GB" smtClean="0"/>
              <a:t>‹#›</a:t>
            </a:fld>
            <a:endParaRPr lang="en-GB"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044CC108-5C14-4499-81AC-72B45916C234}" type="datetimeFigureOut">
              <a:rPr lang="en-GB" smtClean="0"/>
              <a:t>11/05/2020</a:t>
            </a:fld>
            <a:endParaRPr lang="en-GB" dirty="0"/>
          </a:p>
        </p:txBody>
      </p:sp>
      <p:sp>
        <p:nvSpPr>
          <p:cNvPr id="6" name="Footer Placeholder 5"/>
          <p:cNvSpPr>
            <a:spLocks noGrp="1"/>
          </p:cNvSpPr>
          <p:nvPr>
            <p:ph type="ftr" sz="quarter" idx="11"/>
          </p:nvPr>
        </p:nvSpPr>
        <p:spPr>
          <a:xfrm>
            <a:off x="301752" y="6410848"/>
            <a:ext cx="3383280" cy="365760"/>
          </a:xfrm>
        </p:spPr>
        <p:txBody>
          <a:bodyPr/>
          <a:lstStyle/>
          <a:p>
            <a:endParaRPr lang="en-GB"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DD173AA0-FCC0-4865-ABFC-F03E20F5503A}" type="slidenum">
              <a:rPr lang="en-GB" smtClean="0"/>
              <a:t>‹#›</a:t>
            </a:fld>
            <a:endParaRPr lang="en-GB"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044CC108-5C14-4499-81AC-72B45916C234}" type="datetimeFigureOut">
              <a:rPr lang="en-GB" smtClean="0"/>
              <a:t>11/05/2020</a:t>
            </a:fld>
            <a:endParaRPr lang="en-GB" dirty="0"/>
          </a:p>
        </p:txBody>
      </p:sp>
      <p:sp>
        <p:nvSpPr>
          <p:cNvPr id="6" name="Footer Placeholder 5"/>
          <p:cNvSpPr>
            <a:spLocks noGrp="1"/>
          </p:cNvSpPr>
          <p:nvPr>
            <p:ph type="ftr" sz="quarter" idx="11"/>
          </p:nvPr>
        </p:nvSpPr>
        <p:spPr>
          <a:xfrm>
            <a:off x="301752" y="6410848"/>
            <a:ext cx="3584448" cy="365760"/>
          </a:xfrm>
        </p:spPr>
        <p:txBody>
          <a:bodyPr/>
          <a:lstStyle/>
          <a:p>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44CC108-5C14-4499-81AC-72B45916C234}" type="datetimeFigureOut">
              <a:rPr lang="en-GB" smtClean="0"/>
              <a:t>11/05/2020</a:t>
            </a:fld>
            <a:endParaRPr lang="en-GB"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GB"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DD173AA0-FCC0-4865-ABFC-F03E20F5503A}" type="slidenum">
              <a:rPr lang="en-GB" smtClean="0"/>
              <a:t>‹#›</a:t>
            </a:fld>
            <a:endParaRPr lang="en-GB"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f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f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f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f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f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f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f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GB" sz="2400" dirty="0" smtClean="0"/>
              <a:t>Članovi tima:</a:t>
            </a:r>
          </a:p>
          <a:p>
            <a:r>
              <a:rPr lang="en-GB" sz="2400" dirty="0" smtClean="0"/>
              <a:t>1. Amina Alagić</a:t>
            </a:r>
            <a:br>
              <a:rPr lang="en-GB" sz="2400" dirty="0" smtClean="0"/>
            </a:br>
            <a:r>
              <a:rPr lang="en-GB" sz="2400" dirty="0" smtClean="0"/>
              <a:t>2. </a:t>
            </a:r>
            <a:r>
              <a:rPr lang="bs-Latn-BA" sz="2400" dirty="0" smtClean="0"/>
              <a:t>Nejra</a:t>
            </a:r>
            <a:r>
              <a:rPr lang="en-GB" sz="2400" dirty="0" smtClean="0"/>
              <a:t> Rovčanin</a:t>
            </a:r>
            <a:br>
              <a:rPr lang="en-GB" sz="2400" dirty="0" smtClean="0"/>
            </a:br>
            <a:r>
              <a:rPr lang="en-GB" sz="2400" dirty="0" smtClean="0"/>
              <a:t>3. Ema Rudalija</a:t>
            </a:r>
            <a:endParaRPr lang="en-GB" sz="2400" dirty="0"/>
          </a:p>
        </p:txBody>
      </p:sp>
      <p:sp>
        <p:nvSpPr>
          <p:cNvPr id="2" name="Title 1"/>
          <p:cNvSpPr>
            <a:spLocks noGrp="1"/>
          </p:cNvSpPr>
          <p:nvPr>
            <p:ph type="ctrTitle"/>
          </p:nvPr>
        </p:nvSpPr>
        <p:spPr/>
        <p:txBody>
          <a:bodyPr/>
          <a:lstStyle/>
          <a:p>
            <a:r>
              <a:rPr lang="en-GB" dirty="0" smtClean="0"/>
              <a:t>Grupa1 - Booking</a:t>
            </a:r>
            <a:endParaRPr lang="en-GB" dirty="0"/>
          </a:p>
        </p:txBody>
      </p:sp>
    </p:spTree>
    <p:extLst>
      <p:ext uri="{BB962C8B-B14F-4D97-AF65-F5344CB8AC3E}">
        <p14:creationId xmlns:p14="http://schemas.microsoft.com/office/powerpoint/2010/main" val="3236648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Structural Patterns</a:t>
            </a:r>
            <a:endParaRPr lang="en-GB" dirty="0"/>
          </a:p>
        </p:txBody>
      </p:sp>
      <p:sp>
        <p:nvSpPr>
          <p:cNvPr id="3" name="Content Placeholder 2"/>
          <p:cNvSpPr>
            <a:spLocks noGrp="1"/>
          </p:cNvSpPr>
          <p:nvPr>
            <p:ph sz="quarter" idx="1"/>
          </p:nvPr>
        </p:nvSpPr>
        <p:spPr/>
        <p:txBody>
          <a:bodyPr>
            <a:normAutofit/>
          </a:bodyPr>
          <a:lstStyle/>
          <a:p>
            <a:r>
              <a:rPr lang="en-GB" sz="2000" b="1" dirty="0" smtClean="0"/>
              <a:t>Decorator Pattern</a:t>
            </a:r>
          </a:p>
          <a:p>
            <a:endParaRPr lang="en-GB" sz="2000" b="1" dirty="0"/>
          </a:p>
          <a:p>
            <a:pPr marL="0" indent="0">
              <a:buNone/>
            </a:pPr>
            <a:r>
              <a:rPr lang="en-GB" sz="2000" b="1" dirty="0" err="1" smtClean="0"/>
              <a:t>Uloga</a:t>
            </a:r>
            <a:r>
              <a:rPr lang="en-GB" sz="2000" b="1" dirty="0" smtClean="0"/>
              <a:t>:</a:t>
            </a:r>
          </a:p>
          <a:p>
            <a:pPr marL="0" indent="0">
              <a:buNone/>
            </a:pPr>
            <a:r>
              <a:rPr lang="en-GB" sz="2000" dirty="0" smtClean="0"/>
              <a:t/>
            </a:r>
            <a:br>
              <a:rPr lang="en-GB" sz="2000" dirty="0" smtClean="0"/>
            </a:br>
            <a:r>
              <a:rPr lang="en-GB" sz="2000" dirty="0"/>
              <a:t>O</a:t>
            </a:r>
            <a:r>
              <a:rPr lang="vi-VN" sz="2000" dirty="0"/>
              <a:t>mogućava nadogradnju tj</a:t>
            </a:r>
            <a:r>
              <a:rPr lang="en-GB" sz="2000" dirty="0"/>
              <a:t>.</a:t>
            </a:r>
            <a:r>
              <a:rPr lang="vi-VN" sz="2000" dirty="0"/>
              <a:t> dekoriranje objekta neke klase bez definisanja velikog broja izvedenih klasa. </a:t>
            </a:r>
            <a:r>
              <a:rPr lang="en-GB" sz="2000" dirty="0" smtClean="0"/>
              <a:t/>
            </a:r>
            <a:br>
              <a:rPr lang="en-GB" sz="2000" dirty="0" smtClean="0"/>
            </a:br>
            <a:endParaRPr lang="en-GB" sz="2000" dirty="0" smtClean="0"/>
          </a:p>
          <a:p>
            <a:pPr marL="0" indent="0">
              <a:buNone/>
            </a:pPr>
            <a:r>
              <a:rPr lang="en-GB" sz="2000" b="1" dirty="0" err="1" smtClean="0"/>
              <a:t>Primjena</a:t>
            </a:r>
            <a:r>
              <a:rPr lang="en-GB" sz="2000" b="1" dirty="0" smtClean="0"/>
              <a:t>:</a:t>
            </a:r>
            <a:br>
              <a:rPr lang="en-GB" sz="2000" b="1" dirty="0" smtClean="0"/>
            </a:br>
            <a:endParaRPr lang="en-GB" sz="2000" b="1" dirty="0" smtClean="0"/>
          </a:p>
          <a:p>
            <a:pPr marL="0" indent="0">
              <a:buNone/>
            </a:pPr>
            <a:r>
              <a:rPr lang="vi-VN" sz="2000" dirty="0"/>
              <a:t>Klasa Soba predstavlja osnovnu ponudu hotela. Ukoliko je potrebno, klijent može nadograđivati ponudu različitim opcijama (pansion, parking, korištenje sefa)</a:t>
            </a:r>
            <a:r>
              <a:rPr lang="en-GB" sz="2000" dirty="0"/>
              <a:t>, </a:t>
            </a:r>
            <a:r>
              <a:rPr lang="en-GB" sz="1800" dirty="0"/>
              <a:t>a </a:t>
            </a:r>
            <a:r>
              <a:rPr lang="en-GB" sz="1800" dirty="0" err="1"/>
              <a:t>pozivom</a:t>
            </a:r>
            <a:r>
              <a:rPr lang="en-GB" sz="1800" dirty="0"/>
              <a:t> </a:t>
            </a:r>
            <a:r>
              <a:rPr lang="en-GB" sz="1800" dirty="0" err="1"/>
              <a:t>metode</a:t>
            </a:r>
            <a:r>
              <a:rPr lang="en-GB" sz="1800" dirty="0"/>
              <a:t> </a:t>
            </a:r>
            <a:r>
              <a:rPr lang="pl-PL" sz="1800" dirty="0"/>
              <a:t>obracunajCijenu() dobija se osnovna cijena sobe sabrana sa dodatkom za odabranu opciju. </a:t>
            </a:r>
            <a:endParaRPr lang="en-GB" sz="1800" dirty="0"/>
          </a:p>
        </p:txBody>
      </p:sp>
    </p:spTree>
    <p:extLst>
      <p:ext uri="{BB962C8B-B14F-4D97-AF65-F5344CB8AC3E}">
        <p14:creationId xmlns:p14="http://schemas.microsoft.com/office/powerpoint/2010/main" val="28880486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Decorator Pattern</a:t>
            </a:r>
            <a:endParaRPr lang="en-GB" dirty="0"/>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71600" y="1628800"/>
            <a:ext cx="7200800" cy="4572000"/>
          </a:xfrm>
        </p:spPr>
      </p:pic>
    </p:spTree>
    <p:extLst>
      <p:ext uri="{BB962C8B-B14F-4D97-AF65-F5344CB8AC3E}">
        <p14:creationId xmlns:p14="http://schemas.microsoft.com/office/powerpoint/2010/main" val="11805688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Structural Patterns</a:t>
            </a:r>
            <a:endParaRPr lang="en-GB" dirty="0"/>
          </a:p>
        </p:txBody>
      </p:sp>
      <p:sp>
        <p:nvSpPr>
          <p:cNvPr id="3" name="Content Placeholder 2"/>
          <p:cNvSpPr>
            <a:spLocks noGrp="1"/>
          </p:cNvSpPr>
          <p:nvPr>
            <p:ph sz="quarter" idx="1"/>
          </p:nvPr>
        </p:nvSpPr>
        <p:spPr/>
        <p:txBody>
          <a:bodyPr>
            <a:normAutofit fontScale="92500" lnSpcReduction="20000"/>
          </a:bodyPr>
          <a:lstStyle/>
          <a:p>
            <a:r>
              <a:rPr lang="en-GB" sz="2200" b="1" dirty="0" smtClean="0"/>
              <a:t>Facade Pattern:</a:t>
            </a:r>
          </a:p>
          <a:p>
            <a:endParaRPr lang="en-GB" sz="2200" b="1" dirty="0"/>
          </a:p>
          <a:p>
            <a:pPr marL="0" indent="0">
              <a:buNone/>
            </a:pPr>
            <a:r>
              <a:rPr lang="bs-Latn-BA" sz="2200" b="1" dirty="0" smtClean="0"/>
              <a:t>Uloga:</a:t>
            </a:r>
          </a:p>
          <a:p>
            <a:pPr marL="0" indent="0">
              <a:buNone/>
            </a:pPr>
            <a:endParaRPr lang="bs-Latn-BA" sz="2000" b="1" dirty="0" smtClean="0"/>
          </a:p>
          <a:p>
            <a:pPr marL="0" indent="0">
              <a:buNone/>
            </a:pPr>
            <a:r>
              <a:rPr lang="en-GB" sz="2200" dirty="0"/>
              <a:t>S</a:t>
            </a:r>
            <a:r>
              <a:rPr lang="bs-Latn-BA" sz="2200" dirty="0" smtClean="0"/>
              <a:t>akriva kompleksnost sistema i omogućava klijentu da koristi sistem preko pojednostavljenog interfejsa bez potrebe da poznaje unutrašnju strukturu sistema. </a:t>
            </a:r>
          </a:p>
          <a:p>
            <a:pPr marL="0" indent="0">
              <a:buNone/>
            </a:pPr>
            <a:endParaRPr lang="bs-Latn-BA" sz="2000" dirty="0" smtClean="0"/>
          </a:p>
          <a:p>
            <a:pPr marL="0" indent="0">
              <a:buNone/>
            </a:pPr>
            <a:r>
              <a:rPr lang="bs-Latn-BA" sz="2200" b="1" dirty="0" smtClean="0"/>
              <a:t>Primjena:</a:t>
            </a:r>
          </a:p>
          <a:p>
            <a:pPr marL="0" indent="0">
              <a:buNone/>
            </a:pPr>
            <a:endParaRPr lang="bs-Latn-BA" sz="2200" b="1" dirty="0" smtClean="0"/>
          </a:p>
          <a:p>
            <a:pPr marL="0" indent="0">
              <a:buNone/>
            </a:pPr>
            <a:r>
              <a:rPr lang="bs-Latn-BA" sz="2200" dirty="0" smtClean="0"/>
              <a:t>Sve vrste rezervacija (rezervacija sobe, rezervacija usluge, rezervacija aktivnosti, rezervacija za agenciju) vrše se pozivanjem gotovih metoda klase RezervacijaFacade. Dakle, klijent ne vidi da se pozivanjem tih metoda dodaje nova rezervacija u klasu Hotel, preračunava dug gosta, dodaje veći broj rezervacija ako je u pitanju rezervacija za agenciju itd.</a:t>
            </a:r>
            <a:endParaRPr lang="bs-Latn-BA" sz="2200" b="1" dirty="0" smtClean="0"/>
          </a:p>
          <a:p>
            <a:pPr marL="0" indent="0">
              <a:buNone/>
            </a:pPr>
            <a:endParaRPr lang="en-GB" sz="2000" b="1" dirty="0"/>
          </a:p>
        </p:txBody>
      </p:sp>
    </p:spTree>
    <p:extLst>
      <p:ext uri="{BB962C8B-B14F-4D97-AF65-F5344CB8AC3E}">
        <p14:creationId xmlns:p14="http://schemas.microsoft.com/office/powerpoint/2010/main" val="37405423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Facade Pattern</a:t>
            </a:r>
            <a:endParaRPr lang="en-GB" dirty="0"/>
          </a:p>
        </p:txBody>
      </p:sp>
      <p:pic>
        <p:nvPicPr>
          <p:cNvPr id="5" name="Content Placeholder 4"/>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740372" y="1527175"/>
            <a:ext cx="7626743" cy="4572000"/>
          </a:xfrm>
        </p:spPr>
      </p:pic>
    </p:spTree>
    <p:extLst>
      <p:ext uri="{BB962C8B-B14F-4D97-AF65-F5344CB8AC3E}">
        <p14:creationId xmlns:p14="http://schemas.microsoft.com/office/powerpoint/2010/main" val="10815758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 Diagram w/ Patterns</a:t>
            </a:r>
            <a:endParaRPr lang="en-GB" dirty="0"/>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553308"/>
            <a:ext cx="8504238" cy="4519734"/>
          </a:xfrm>
        </p:spPr>
      </p:pic>
    </p:spTree>
    <p:extLst>
      <p:ext uri="{BB962C8B-B14F-4D97-AF65-F5344CB8AC3E}">
        <p14:creationId xmlns:p14="http://schemas.microsoft.com/office/powerpoint/2010/main" val="5167515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a:t>
            </a:r>
            <a:r>
              <a:rPr lang="en-GB" dirty="0" smtClean="0"/>
              <a:t> Patterns</a:t>
            </a:r>
            <a:endParaRPr lang="en-GB" dirty="0"/>
          </a:p>
        </p:txBody>
      </p:sp>
      <p:sp>
        <p:nvSpPr>
          <p:cNvPr id="3" name="Content Placeholder 2"/>
          <p:cNvSpPr>
            <a:spLocks noGrp="1"/>
          </p:cNvSpPr>
          <p:nvPr>
            <p:ph sz="quarter" idx="1"/>
          </p:nvPr>
        </p:nvSpPr>
        <p:spPr/>
        <p:txBody>
          <a:bodyPr>
            <a:normAutofit lnSpcReduction="10000"/>
          </a:bodyPr>
          <a:lstStyle/>
          <a:p>
            <a:r>
              <a:rPr lang="en-GB" sz="2000" b="1" dirty="0" smtClean="0"/>
              <a:t>Strategy Pattern</a:t>
            </a:r>
            <a:r>
              <a:rPr lang="en-GB" dirty="0" smtClean="0"/>
              <a:t/>
            </a:r>
            <a:br>
              <a:rPr lang="en-GB" dirty="0" smtClean="0"/>
            </a:br>
            <a:r>
              <a:rPr lang="en-GB" dirty="0" smtClean="0"/>
              <a:t> </a:t>
            </a:r>
          </a:p>
          <a:p>
            <a:pPr marL="0" indent="0">
              <a:buNone/>
            </a:pPr>
            <a:r>
              <a:rPr lang="en-GB" sz="2000" b="1" dirty="0" err="1" smtClean="0"/>
              <a:t>Uloga</a:t>
            </a:r>
            <a:r>
              <a:rPr lang="en-GB" sz="2000" b="1" dirty="0" smtClean="0"/>
              <a:t>:  </a:t>
            </a:r>
          </a:p>
          <a:p>
            <a:pPr marL="0" indent="0">
              <a:buNone/>
            </a:pPr>
            <a:r>
              <a:rPr lang="en-GB" dirty="0" smtClean="0"/>
              <a:t/>
            </a:r>
            <a:br>
              <a:rPr lang="en-GB" dirty="0" smtClean="0"/>
            </a:br>
            <a:r>
              <a:rPr lang="en-GB" sz="2000" dirty="0" err="1" smtClean="0"/>
              <a:t>Izdvajanje</a:t>
            </a:r>
            <a:r>
              <a:rPr lang="en-GB" sz="2000" dirty="0" smtClean="0"/>
              <a:t> </a:t>
            </a:r>
            <a:r>
              <a:rPr lang="en-GB" sz="2000" dirty="0" err="1"/>
              <a:t>algoritma</a:t>
            </a:r>
            <a:r>
              <a:rPr lang="en-GB" sz="2000" dirty="0"/>
              <a:t> </a:t>
            </a:r>
            <a:r>
              <a:rPr lang="en-GB" sz="2000" dirty="0" err="1"/>
              <a:t>iz</a:t>
            </a:r>
            <a:r>
              <a:rPr lang="en-GB" sz="2000" dirty="0"/>
              <a:t> </a:t>
            </a:r>
            <a:r>
              <a:rPr lang="en-GB" sz="2000" dirty="0" err="1"/>
              <a:t>matične</a:t>
            </a:r>
            <a:r>
              <a:rPr lang="en-GB" sz="2000" dirty="0"/>
              <a:t> </a:t>
            </a:r>
            <a:r>
              <a:rPr lang="en-GB" sz="2000" dirty="0" err="1"/>
              <a:t>klase</a:t>
            </a:r>
            <a:r>
              <a:rPr lang="en-GB" sz="2000" dirty="0"/>
              <a:t> i </a:t>
            </a:r>
            <a:r>
              <a:rPr lang="en-GB" sz="2000" dirty="0" err="1"/>
              <a:t>uključivanje</a:t>
            </a:r>
            <a:r>
              <a:rPr lang="en-GB" sz="2000" dirty="0"/>
              <a:t> u </a:t>
            </a:r>
            <a:r>
              <a:rPr lang="en-GB" sz="2000" dirty="0" err="1"/>
              <a:t>posebne</a:t>
            </a:r>
            <a:r>
              <a:rPr lang="en-GB" sz="2000" dirty="0"/>
              <a:t> 		    </a:t>
            </a:r>
            <a:r>
              <a:rPr lang="en-GB" sz="2000" dirty="0" err="1"/>
              <a:t>klase</a:t>
            </a:r>
            <a:r>
              <a:rPr lang="en-GB" sz="2000" dirty="0"/>
              <a:t>. </a:t>
            </a:r>
            <a:r>
              <a:rPr lang="en-GB" sz="2000" dirty="0" smtClean="0"/>
              <a:t/>
            </a:r>
            <a:br>
              <a:rPr lang="en-GB" sz="2000" dirty="0" smtClean="0"/>
            </a:br>
            <a:endParaRPr lang="en-GB" sz="2000" dirty="0" smtClean="0"/>
          </a:p>
          <a:p>
            <a:pPr marL="0" indent="0">
              <a:buNone/>
            </a:pPr>
            <a:r>
              <a:rPr lang="en-GB" sz="2000" b="1" dirty="0" err="1" smtClean="0"/>
              <a:t>Primjena</a:t>
            </a:r>
            <a:r>
              <a:rPr lang="en-GB" sz="2000" b="1" dirty="0" smtClean="0"/>
              <a:t>: </a:t>
            </a:r>
          </a:p>
          <a:p>
            <a:pPr marL="0" indent="0">
              <a:buNone/>
            </a:pPr>
            <a:endParaRPr lang="en-GB" sz="2000" b="1" dirty="0" smtClean="0"/>
          </a:p>
          <a:p>
            <a:pPr marL="0" indent="0">
              <a:buNone/>
            </a:pPr>
            <a:r>
              <a:rPr lang="en-GB" sz="2000" dirty="0" err="1"/>
              <a:t>Menadžer</a:t>
            </a:r>
            <a:r>
              <a:rPr lang="en-GB" sz="2000" dirty="0"/>
              <a:t> </a:t>
            </a:r>
            <a:r>
              <a:rPr lang="en-GB" sz="2000" dirty="0" err="1"/>
              <a:t>ima</a:t>
            </a:r>
            <a:r>
              <a:rPr lang="en-GB" sz="2000" dirty="0"/>
              <a:t> </a:t>
            </a:r>
            <a:r>
              <a:rPr lang="en-GB" sz="2000" dirty="0" err="1"/>
              <a:t>mogućnost</a:t>
            </a:r>
            <a:r>
              <a:rPr lang="en-GB" sz="2000" dirty="0"/>
              <a:t> da </a:t>
            </a:r>
            <a:r>
              <a:rPr lang="en-GB" sz="2000" dirty="0" err="1"/>
              <a:t>pregleda</a:t>
            </a:r>
            <a:r>
              <a:rPr lang="en-GB" sz="2000" dirty="0"/>
              <a:t> </a:t>
            </a:r>
            <a:r>
              <a:rPr lang="en-GB" sz="2000" dirty="0" err="1"/>
              <a:t>zahtjeve</a:t>
            </a:r>
            <a:r>
              <a:rPr lang="en-GB" sz="2000" dirty="0"/>
              <a:t> od </a:t>
            </a:r>
            <a:r>
              <a:rPr lang="en-GB" sz="2000" dirty="0" err="1"/>
              <a:t>strane</a:t>
            </a:r>
            <a:r>
              <a:rPr lang="en-GB" sz="2000" dirty="0"/>
              <a:t> </a:t>
            </a:r>
            <a:r>
              <a:rPr lang="en-GB" sz="2000" dirty="0" err="1"/>
              <a:t>agencija</a:t>
            </a:r>
            <a:r>
              <a:rPr lang="en-GB" sz="2000" dirty="0"/>
              <a:t>, </a:t>
            </a:r>
            <a:r>
              <a:rPr lang="en-GB" sz="2000" dirty="0" err="1"/>
              <a:t>sortirane</a:t>
            </a:r>
            <a:r>
              <a:rPr lang="en-GB" sz="2000" dirty="0"/>
              <a:t> </a:t>
            </a:r>
            <a:r>
              <a:rPr lang="en-GB" sz="2000" dirty="0" err="1"/>
              <a:t>po</a:t>
            </a:r>
            <a:r>
              <a:rPr lang="en-GB" sz="2000" dirty="0"/>
              <a:t> </a:t>
            </a:r>
            <a:r>
              <a:rPr lang="en-GB" sz="2000" dirty="0" err="1"/>
              <a:t>različitim</a:t>
            </a:r>
            <a:r>
              <a:rPr lang="en-GB" sz="2000" dirty="0"/>
              <a:t> </a:t>
            </a:r>
            <a:r>
              <a:rPr lang="en-GB" sz="2000" dirty="0" err="1"/>
              <a:t>kriterijima</a:t>
            </a:r>
            <a:r>
              <a:rPr lang="en-GB" sz="2000" dirty="0"/>
              <a:t>. </a:t>
            </a:r>
            <a:r>
              <a:rPr lang="en-GB" sz="2000" dirty="0" err="1"/>
              <a:t>Klasa</a:t>
            </a:r>
            <a:r>
              <a:rPr lang="en-GB" sz="2000" dirty="0"/>
              <a:t> Context </a:t>
            </a:r>
            <a:r>
              <a:rPr lang="en-GB" sz="2000" dirty="0" err="1"/>
              <a:t>ima</a:t>
            </a:r>
            <a:r>
              <a:rPr lang="en-GB" sz="2000" dirty="0"/>
              <a:t> </a:t>
            </a:r>
            <a:r>
              <a:rPr lang="en-GB" sz="2000" dirty="0" err="1"/>
              <a:t>atribut</a:t>
            </a:r>
            <a:r>
              <a:rPr lang="en-GB" sz="2000" dirty="0"/>
              <a:t> </a:t>
            </a:r>
            <a:r>
              <a:rPr lang="en-GB" sz="2000" dirty="0" err="1"/>
              <a:t>lista</a:t>
            </a:r>
            <a:r>
              <a:rPr lang="en-GB" sz="2000" dirty="0"/>
              <a:t> </a:t>
            </a:r>
            <a:r>
              <a:rPr lang="en-GB" sz="2000" dirty="0" err="1"/>
              <a:t>tipa</a:t>
            </a:r>
            <a:r>
              <a:rPr lang="en-GB" sz="2000" dirty="0"/>
              <a:t> </a:t>
            </a:r>
            <a:r>
              <a:rPr lang="en-GB" sz="2000" dirty="0" err="1"/>
              <a:t>interfejs</a:t>
            </a:r>
            <a:r>
              <a:rPr lang="en-GB" sz="2000" dirty="0"/>
              <a:t> </a:t>
            </a:r>
            <a:r>
              <a:rPr lang="en-GB" sz="2000" dirty="0" err="1"/>
              <a:t>Strategija</a:t>
            </a:r>
            <a:r>
              <a:rPr lang="en-GB" sz="2000" dirty="0"/>
              <a:t> </a:t>
            </a:r>
            <a:r>
              <a:rPr lang="en-GB" sz="2000" dirty="0" err="1"/>
              <a:t>kojeg</a:t>
            </a:r>
            <a:r>
              <a:rPr lang="en-GB" sz="2000" dirty="0"/>
              <a:t> </a:t>
            </a:r>
            <a:r>
              <a:rPr lang="en-GB" sz="2000" dirty="0" err="1"/>
              <a:t>implementiraju</a:t>
            </a:r>
            <a:r>
              <a:rPr lang="en-GB" sz="2000" dirty="0"/>
              <a:t> </a:t>
            </a:r>
            <a:r>
              <a:rPr lang="en-GB" sz="2000" dirty="0" err="1"/>
              <a:t>klase</a:t>
            </a:r>
            <a:r>
              <a:rPr lang="en-GB" sz="2000" dirty="0"/>
              <a:t> </a:t>
            </a:r>
            <a:r>
              <a:rPr lang="en-GB" sz="2000" dirty="0" err="1"/>
              <a:t>AgencijaLista</a:t>
            </a:r>
            <a:r>
              <a:rPr lang="en-GB" sz="2000" dirty="0"/>
              <a:t>, </a:t>
            </a:r>
            <a:r>
              <a:rPr lang="en-GB" sz="2000" dirty="0" err="1"/>
              <a:t>BrojSobaLista</a:t>
            </a:r>
            <a:r>
              <a:rPr lang="en-GB" sz="2000" dirty="0"/>
              <a:t>, </a:t>
            </a:r>
            <a:r>
              <a:rPr lang="en-GB" sz="2000" dirty="0" err="1"/>
              <a:t>DatumLista</a:t>
            </a:r>
            <a:r>
              <a:rPr lang="en-GB" sz="2000" dirty="0"/>
              <a:t>. </a:t>
            </a:r>
            <a:r>
              <a:rPr lang="en-GB" sz="2000" dirty="0" err="1"/>
              <a:t>Svaka</a:t>
            </a:r>
            <a:r>
              <a:rPr lang="en-GB" sz="2000" dirty="0"/>
              <a:t> od </a:t>
            </a:r>
            <a:r>
              <a:rPr lang="en-GB" sz="2000" dirty="0" err="1"/>
              <a:t>tih</a:t>
            </a:r>
            <a:r>
              <a:rPr lang="en-GB" sz="2000" dirty="0"/>
              <a:t> </a:t>
            </a:r>
            <a:r>
              <a:rPr lang="en-GB" sz="2000" dirty="0" err="1"/>
              <a:t>klasa</a:t>
            </a:r>
            <a:r>
              <a:rPr lang="en-GB" sz="2000" dirty="0"/>
              <a:t> </a:t>
            </a:r>
            <a:r>
              <a:rPr lang="en-GB" sz="2000" dirty="0" err="1"/>
              <a:t>iz</a:t>
            </a:r>
            <a:r>
              <a:rPr lang="en-GB" sz="2000" dirty="0"/>
              <a:t> </a:t>
            </a:r>
            <a:r>
              <a:rPr lang="en-GB" sz="2000" dirty="0" err="1"/>
              <a:t>metode</a:t>
            </a:r>
            <a:r>
              <a:rPr lang="en-GB" sz="2000" dirty="0"/>
              <a:t> </a:t>
            </a:r>
            <a:r>
              <a:rPr lang="en-GB" sz="2000" dirty="0" err="1"/>
              <a:t>dajZahtjeve</a:t>
            </a:r>
            <a:r>
              <a:rPr lang="en-GB" sz="2000" dirty="0"/>
              <a:t> </a:t>
            </a:r>
            <a:r>
              <a:rPr lang="en-GB" sz="2000" dirty="0" err="1"/>
              <a:t>vraća</a:t>
            </a:r>
            <a:r>
              <a:rPr lang="en-GB" sz="2000" dirty="0"/>
              <a:t> </a:t>
            </a:r>
            <a:r>
              <a:rPr lang="en-GB" sz="2000" dirty="0" err="1"/>
              <a:t>zahtjeve</a:t>
            </a:r>
            <a:r>
              <a:rPr lang="en-GB" sz="2000" dirty="0"/>
              <a:t> </a:t>
            </a:r>
            <a:r>
              <a:rPr lang="en-GB" sz="2000" dirty="0" err="1"/>
              <a:t>sortirane</a:t>
            </a:r>
            <a:r>
              <a:rPr lang="en-GB" sz="2000" dirty="0"/>
              <a:t> </a:t>
            </a:r>
            <a:r>
              <a:rPr lang="en-GB" sz="2000" dirty="0" err="1"/>
              <a:t>po</a:t>
            </a:r>
            <a:r>
              <a:rPr lang="en-GB" sz="2000" dirty="0"/>
              <a:t> </a:t>
            </a:r>
            <a:r>
              <a:rPr lang="en-GB" sz="2000" dirty="0" err="1"/>
              <a:t>odgovarajućem</a:t>
            </a:r>
            <a:r>
              <a:rPr lang="en-GB" sz="2000" dirty="0"/>
              <a:t> </a:t>
            </a:r>
            <a:r>
              <a:rPr lang="en-GB" sz="2000" dirty="0" err="1"/>
              <a:t>kriteriju</a:t>
            </a:r>
            <a:r>
              <a:rPr lang="en-GB" sz="2000" dirty="0"/>
              <a:t>.</a:t>
            </a:r>
          </a:p>
        </p:txBody>
      </p:sp>
    </p:spTree>
    <p:extLst>
      <p:ext uri="{BB962C8B-B14F-4D97-AF65-F5344CB8AC3E}">
        <p14:creationId xmlns:p14="http://schemas.microsoft.com/office/powerpoint/2010/main" val="35442366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Strategy Pattern</a:t>
            </a:r>
            <a:endParaRPr lang="en-GB"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793750" y="1889125"/>
            <a:ext cx="7519988" cy="3848100"/>
          </a:xfrm>
        </p:spPr>
      </p:pic>
    </p:spTree>
    <p:extLst>
      <p:ext uri="{BB962C8B-B14F-4D97-AF65-F5344CB8AC3E}">
        <p14:creationId xmlns:p14="http://schemas.microsoft.com/office/powerpoint/2010/main" val="18754028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a:t>
            </a:r>
            <a:r>
              <a:rPr lang="en-GB" dirty="0"/>
              <a:t> Patterns</a:t>
            </a:r>
          </a:p>
        </p:txBody>
      </p:sp>
      <p:sp>
        <p:nvSpPr>
          <p:cNvPr id="3" name="Content Placeholder 2"/>
          <p:cNvSpPr>
            <a:spLocks noGrp="1"/>
          </p:cNvSpPr>
          <p:nvPr>
            <p:ph sz="quarter" idx="1"/>
          </p:nvPr>
        </p:nvSpPr>
        <p:spPr/>
        <p:txBody>
          <a:bodyPr>
            <a:normAutofit/>
          </a:bodyPr>
          <a:lstStyle/>
          <a:p>
            <a:r>
              <a:rPr lang="en-GB" sz="2000" b="1" dirty="0" smtClean="0"/>
              <a:t>State Pattern</a:t>
            </a:r>
          </a:p>
          <a:p>
            <a:pPr marL="0" indent="0">
              <a:buNone/>
            </a:pPr>
            <a:endParaRPr lang="en-GB" dirty="0" smtClean="0"/>
          </a:p>
          <a:p>
            <a:pPr marL="0" indent="0">
              <a:buNone/>
            </a:pPr>
            <a:r>
              <a:rPr lang="en-GB" sz="2000" b="1" dirty="0" err="1" smtClean="0"/>
              <a:t>Uloga</a:t>
            </a:r>
            <a:r>
              <a:rPr lang="en-GB" sz="2000" b="1" dirty="0" smtClean="0"/>
              <a:t>: </a:t>
            </a:r>
          </a:p>
          <a:p>
            <a:pPr marL="0" indent="0">
              <a:buNone/>
            </a:pPr>
            <a:r>
              <a:rPr lang="en-GB" sz="2000" dirty="0" smtClean="0"/>
              <a:t/>
            </a:r>
            <a:br>
              <a:rPr lang="en-GB" sz="2000" dirty="0" smtClean="0"/>
            </a:br>
            <a:r>
              <a:rPr lang="en-GB" sz="2000" dirty="0" err="1" smtClean="0"/>
              <a:t>M</a:t>
            </a:r>
            <a:r>
              <a:rPr lang="en-GB" sz="2000" dirty="0" err="1" smtClean="0"/>
              <a:t>ijenja</a:t>
            </a:r>
            <a:r>
              <a:rPr lang="en-GB" sz="2000" dirty="0" smtClean="0"/>
              <a:t> </a:t>
            </a:r>
            <a:r>
              <a:rPr lang="en-GB" sz="2000" dirty="0" err="1"/>
              <a:t>način</a:t>
            </a:r>
            <a:r>
              <a:rPr lang="en-GB" sz="2000" dirty="0"/>
              <a:t> </a:t>
            </a:r>
            <a:r>
              <a:rPr lang="en-GB" sz="2000" dirty="0" err="1"/>
              <a:t>ponašanja</a:t>
            </a:r>
            <a:r>
              <a:rPr lang="en-GB" sz="2000" dirty="0"/>
              <a:t> </a:t>
            </a:r>
            <a:r>
              <a:rPr lang="en-GB" sz="2000" dirty="0" err="1"/>
              <a:t>nekog</a:t>
            </a:r>
            <a:r>
              <a:rPr lang="en-GB" sz="2000" dirty="0"/>
              <a:t> </a:t>
            </a:r>
            <a:r>
              <a:rPr lang="en-GB" sz="2000" dirty="0" err="1"/>
              <a:t>objekta</a:t>
            </a:r>
            <a:r>
              <a:rPr lang="en-GB" sz="2000" dirty="0"/>
              <a:t> </a:t>
            </a:r>
            <a:r>
              <a:rPr lang="en-GB" sz="2000" dirty="0" err="1"/>
              <a:t>na</a:t>
            </a:r>
            <a:r>
              <a:rPr lang="en-GB" sz="2000" dirty="0"/>
              <a:t> </a:t>
            </a:r>
            <a:r>
              <a:rPr lang="en-GB" sz="2000" dirty="0" err="1"/>
              <a:t>osnovu</a:t>
            </a:r>
            <a:r>
              <a:rPr lang="en-GB" sz="2000" dirty="0"/>
              <a:t> </a:t>
            </a:r>
            <a:r>
              <a:rPr lang="en-GB" sz="2000" dirty="0" err="1"/>
              <a:t>trenutnog</a:t>
            </a:r>
            <a:r>
              <a:rPr lang="en-GB" sz="2000" dirty="0"/>
              <a:t> </a:t>
            </a:r>
            <a:r>
              <a:rPr lang="en-GB" sz="2000" dirty="0" err="1"/>
              <a:t>stanja</a:t>
            </a:r>
            <a:r>
              <a:rPr lang="en-GB" sz="2000" dirty="0"/>
              <a:t>. </a:t>
            </a:r>
            <a:endParaRPr lang="en-GB" sz="2000" dirty="0" smtClean="0"/>
          </a:p>
          <a:p>
            <a:pPr marL="0" indent="0">
              <a:buNone/>
            </a:pPr>
            <a:endParaRPr lang="en-GB" sz="2000" b="1" dirty="0" smtClean="0"/>
          </a:p>
          <a:p>
            <a:pPr marL="0" indent="0">
              <a:buNone/>
            </a:pPr>
            <a:r>
              <a:rPr lang="en-GB" sz="2000" b="1" dirty="0" err="1" smtClean="0"/>
              <a:t>Primjena</a:t>
            </a:r>
            <a:r>
              <a:rPr lang="en-GB" sz="2000" b="1" dirty="0" smtClean="0"/>
              <a:t>:</a:t>
            </a:r>
          </a:p>
          <a:p>
            <a:pPr marL="0" indent="0">
              <a:buNone/>
            </a:pPr>
            <a:endParaRPr lang="en-GB" sz="2000" b="1" dirty="0" smtClean="0"/>
          </a:p>
          <a:p>
            <a:pPr marL="0" indent="0">
              <a:buNone/>
            </a:pPr>
            <a:r>
              <a:rPr lang="en-GB" sz="2000" dirty="0" err="1" smtClean="0"/>
              <a:t>Gost</a:t>
            </a:r>
            <a:r>
              <a:rPr lang="en-GB" sz="2000" dirty="0" smtClean="0"/>
              <a:t> </a:t>
            </a:r>
            <a:r>
              <a:rPr lang="en-GB" sz="2000" dirty="0"/>
              <a:t>se </a:t>
            </a:r>
            <a:r>
              <a:rPr lang="en-GB" sz="2000" dirty="0" err="1"/>
              <a:t>može</a:t>
            </a:r>
            <a:r>
              <a:rPr lang="en-GB" sz="2000" dirty="0"/>
              <a:t> </a:t>
            </a:r>
            <a:r>
              <a:rPr lang="en-GB" sz="2000" dirty="0" err="1"/>
              <a:t>nalaziti</a:t>
            </a:r>
            <a:r>
              <a:rPr lang="en-GB" sz="2000" dirty="0"/>
              <a:t> u </a:t>
            </a:r>
            <a:r>
              <a:rPr lang="en-GB" sz="2000" dirty="0" err="1"/>
              <a:t>dva</a:t>
            </a:r>
            <a:r>
              <a:rPr lang="en-GB" sz="2000" dirty="0"/>
              <a:t> </a:t>
            </a:r>
            <a:r>
              <a:rPr lang="en-GB" sz="2000" dirty="0" err="1"/>
              <a:t>stanja</a:t>
            </a:r>
            <a:r>
              <a:rPr lang="en-GB" sz="2000" dirty="0"/>
              <a:t> – </a:t>
            </a:r>
            <a:r>
              <a:rPr lang="en-GB" sz="2000" dirty="0" err="1"/>
              <a:t>trenutno</a:t>
            </a:r>
            <a:r>
              <a:rPr lang="en-GB" sz="2000" dirty="0"/>
              <a:t> je u </a:t>
            </a:r>
            <a:r>
              <a:rPr lang="en-GB" sz="2000" dirty="0" err="1"/>
              <a:t>hotelu</a:t>
            </a:r>
            <a:r>
              <a:rPr lang="en-GB" sz="2000" dirty="0"/>
              <a:t> </a:t>
            </a:r>
            <a:r>
              <a:rPr lang="en-GB" sz="2000" dirty="0" err="1"/>
              <a:t>ili</a:t>
            </a:r>
            <a:r>
              <a:rPr lang="en-GB" sz="2000" dirty="0"/>
              <a:t> </a:t>
            </a:r>
            <a:r>
              <a:rPr lang="en-GB" sz="2000" dirty="0" err="1"/>
              <a:t>trenutno</a:t>
            </a:r>
            <a:r>
              <a:rPr lang="en-GB" sz="2000" dirty="0"/>
              <a:t> </a:t>
            </a:r>
            <a:r>
              <a:rPr lang="en-GB" sz="2000" dirty="0" err="1"/>
              <a:t>nije</a:t>
            </a:r>
            <a:r>
              <a:rPr lang="en-GB" sz="2000" dirty="0"/>
              <a:t> u </a:t>
            </a:r>
            <a:r>
              <a:rPr lang="en-GB" sz="2000" dirty="0" err="1"/>
              <a:t>hotelu</a:t>
            </a:r>
            <a:r>
              <a:rPr lang="en-GB" sz="2000" dirty="0"/>
              <a:t>. </a:t>
            </a:r>
            <a:r>
              <a:rPr lang="en-GB" sz="2000" dirty="0" err="1"/>
              <a:t>Za</a:t>
            </a:r>
            <a:r>
              <a:rPr lang="en-GB" sz="2000" dirty="0"/>
              <a:t> </a:t>
            </a:r>
            <a:r>
              <a:rPr lang="en-GB" sz="2000" dirty="0" err="1"/>
              <a:t>vrijeme</a:t>
            </a:r>
            <a:r>
              <a:rPr lang="en-GB" sz="2000" dirty="0"/>
              <a:t> </a:t>
            </a:r>
            <a:r>
              <a:rPr lang="en-GB" sz="2000" dirty="0" err="1"/>
              <a:t>boravka</a:t>
            </a:r>
            <a:r>
              <a:rPr lang="en-GB" sz="2000" dirty="0"/>
              <a:t> u </a:t>
            </a:r>
            <a:r>
              <a:rPr lang="en-GB" sz="2000" dirty="0" err="1"/>
              <a:t>hotelu</a:t>
            </a:r>
            <a:r>
              <a:rPr lang="en-GB" sz="2000" dirty="0"/>
              <a:t>, </a:t>
            </a:r>
            <a:r>
              <a:rPr lang="en-GB" sz="2000" dirty="0" err="1"/>
              <a:t>gost</a:t>
            </a:r>
            <a:r>
              <a:rPr lang="en-GB" sz="2000" dirty="0"/>
              <a:t> </a:t>
            </a:r>
            <a:r>
              <a:rPr lang="en-GB" sz="2000" dirty="0" err="1"/>
              <a:t>može</a:t>
            </a:r>
            <a:r>
              <a:rPr lang="en-GB" sz="2000" dirty="0"/>
              <a:t> </a:t>
            </a:r>
            <a:r>
              <a:rPr lang="en-GB" sz="2000" dirty="0" err="1"/>
              <a:t>rezervisati</a:t>
            </a:r>
            <a:r>
              <a:rPr lang="en-GB" sz="2000" dirty="0"/>
              <a:t> </a:t>
            </a:r>
            <a:r>
              <a:rPr lang="en-GB" sz="2000" dirty="0" err="1"/>
              <a:t>uslugu</a:t>
            </a:r>
            <a:r>
              <a:rPr lang="en-GB" sz="2000" dirty="0"/>
              <a:t> </a:t>
            </a:r>
            <a:r>
              <a:rPr lang="en-GB" sz="2000" dirty="0" err="1"/>
              <a:t>ili</a:t>
            </a:r>
            <a:r>
              <a:rPr lang="en-GB" sz="2000" dirty="0"/>
              <a:t> </a:t>
            </a:r>
            <a:r>
              <a:rPr lang="en-GB" sz="2000" dirty="0" err="1"/>
              <a:t>aktivnost</a:t>
            </a:r>
            <a:r>
              <a:rPr lang="en-GB" sz="2000" dirty="0"/>
              <a:t>, a to ne </a:t>
            </a:r>
            <a:r>
              <a:rPr lang="en-GB" sz="2000" dirty="0" err="1"/>
              <a:t>može</a:t>
            </a:r>
            <a:r>
              <a:rPr lang="en-GB" sz="2000" dirty="0"/>
              <a:t> </a:t>
            </a:r>
            <a:r>
              <a:rPr lang="en-GB" sz="2000" dirty="0" err="1"/>
              <a:t>uraditi</a:t>
            </a:r>
            <a:r>
              <a:rPr lang="en-GB" sz="2000" dirty="0"/>
              <a:t> </a:t>
            </a:r>
            <a:r>
              <a:rPr lang="en-GB" sz="2000" dirty="0" err="1"/>
              <a:t>ako</a:t>
            </a:r>
            <a:r>
              <a:rPr lang="en-GB" sz="2000" dirty="0"/>
              <a:t> u tom </a:t>
            </a:r>
            <a:r>
              <a:rPr lang="en-GB" sz="2000" dirty="0" err="1"/>
              <a:t>trenutku</a:t>
            </a:r>
            <a:r>
              <a:rPr lang="en-GB" sz="2000" dirty="0"/>
              <a:t> ne </a:t>
            </a:r>
            <a:r>
              <a:rPr lang="en-GB" sz="2000" dirty="0" err="1"/>
              <a:t>boravi</a:t>
            </a:r>
            <a:r>
              <a:rPr lang="en-GB" sz="2000" dirty="0"/>
              <a:t> u </a:t>
            </a:r>
            <a:r>
              <a:rPr lang="en-GB" sz="2000" dirty="0" err="1"/>
              <a:t>hotelu</a:t>
            </a:r>
            <a:r>
              <a:rPr lang="en-GB" sz="2000" dirty="0"/>
              <a:t>. </a:t>
            </a:r>
          </a:p>
        </p:txBody>
      </p:sp>
    </p:spTree>
    <p:extLst>
      <p:ext uri="{BB962C8B-B14F-4D97-AF65-F5344CB8AC3E}">
        <p14:creationId xmlns:p14="http://schemas.microsoft.com/office/powerpoint/2010/main" val="8514446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State Pattern</a:t>
            </a:r>
            <a:endParaRPr lang="en-GB"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31825" y="1853406"/>
            <a:ext cx="7843838" cy="3919538"/>
          </a:xfrm>
        </p:spPr>
      </p:pic>
    </p:spTree>
    <p:extLst>
      <p:ext uri="{BB962C8B-B14F-4D97-AF65-F5344CB8AC3E}">
        <p14:creationId xmlns:p14="http://schemas.microsoft.com/office/powerpoint/2010/main" val="7147569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Behavioral</a:t>
            </a:r>
            <a:r>
              <a:rPr lang="en-GB" dirty="0" smtClean="0"/>
              <a:t> Patterns</a:t>
            </a:r>
            <a:endParaRPr lang="en-GB" dirty="0"/>
          </a:p>
        </p:txBody>
      </p:sp>
      <p:sp>
        <p:nvSpPr>
          <p:cNvPr id="3" name="Content Placeholder 2"/>
          <p:cNvSpPr>
            <a:spLocks noGrp="1"/>
          </p:cNvSpPr>
          <p:nvPr>
            <p:ph sz="quarter" idx="1"/>
          </p:nvPr>
        </p:nvSpPr>
        <p:spPr>
          <a:xfrm>
            <a:off x="251520" y="1484784"/>
            <a:ext cx="8503920" cy="4572000"/>
          </a:xfrm>
        </p:spPr>
        <p:txBody>
          <a:bodyPr>
            <a:normAutofit/>
          </a:bodyPr>
          <a:lstStyle/>
          <a:p>
            <a:r>
              <a:rPr lang="en-GB" sz="2000" b="1" dirty="0" smtClean="0"/>
              <a:t>Template Method Pattern</a:t>
            </a:r>
            <a:br>
              <a:rPr lang="en-GB" sz="2000" b="1" dirty="0" smtClean="0"/>
            </a:br>
            <a:endParaRPr lang="en-GB" dirty="0"/>
          </a:p>
          <a:p>
            <a:pPr marL="0" indent="0">
              <a:buNone/>
            </a:pPr>
            <a:r>
              <a:rPr lang="en-GB" sz="2000" b="1" dirty="0" err="1" smtClean="0"/>
              <a:t>Uloga</a:t>
            </a:r>
            <a:r>
              <a:rPr lang="en-GB" sz="2000" b="1" dirty="0" smtClean="0"/>
              <a:t>: </a:t>
            </a:r>
            <a:br>
              <a:rPr lang="en-GB" sz="2000" b="1" dirty="0" smtClean="0"/>
            </a:br>
            <a:r>
              <a:rPr lang="en-GB" sz="2000" b="1" dirty="0" smtClean="0"/>
              <a:t/>
            </a:r>
            <a:br>
              <a:rPr lang="en-GB" sz="2000" b="1" dirty="0" smtClean="0"/>
            </a:br>
            <a:r>
              <a:rPr lang="en-GB" sz="2000" dirty="0" err="1" smtClean="0"/>
              <a:t>Definira</a:t>
            </a:r>
            <a:r>
              <a:rPr lang="en-GB" sz="2000" dirty="0" smtClean="0"/>
              <a:t> </a:t>
            </a:r>
            <a:r>
              <a:rPr lang="en-GB" sz="2000" dirty="0" err="1" smtClean="0"/>
              <a:t>osnovnu</a:t>
            </a:r>
            <a:r>
              <a:rPr lang="en-GB" sz="2000" dirty="0" smtClean="0"/>
              <a:t> </a:t>
            </a:r>
            <a:r>
              <a:rPr lang="en-GB" sz="2000" dirty="0" err="1" smtClean="0"/>
              <a:t>strukturu</a:t>
            </a:r>
            <a:r>
              <a:rPr lang="en-GB" sz="2000" dirty="0" smtClean="0"/>
              <a:t> </a:t>
            </a:r>
            <a:r>
              <a:rPr lang="en-GB" sz="2000" dirty="0" err="1" smtClean="0"/>
              <a:t>algoritma</a:t>
            </a:r>
            <a:r>
              <a:rPr lang="en-GB" sz="2000" dirty="0" smtClean="0"/>
              <a:t>, </a:t>
            </a:r>
            <a:r>
              <a:rPr lang="en-GB" sz="2000" dirty="0" err="1" smtClean="0"/>
              <a:t>ali</a:t>
            </a:r>
            <a:r>
              <a:rPr lang="en-GB" sz="2000" dirty="0" smtClean="0"/>
              <a:t> </a:t>
            </a:r>
            <a:r>
              <a:rPr lang="en-GB" sz="2000" dirty="0" err="1" smtClean="0"/>
              <a:t>omogućava</a:t>
            </a:r>
            <a:r>
              <a:rPr lang="en-GB" sz="2000" dirty="0" smtClean="0"/>
              <a:t> da se </a:t>
            </a:r>
            <a:r>
              <a:rPr lang="en-GB" sz="2000" dirty="0" err="1" smtClean="0"/>
              <a:t>određeni</a:t>
            </a:r>
            <a:r>
              <a:rPr lang="en-GB" sz="2000" dirty="0" smtClean="0"/>
              <a:t> </a:t>
            </a:r>
            <a:r>
              <a:rPr lang="en-GB" sz="2000" dirty="0" err="1" smtClean="0"/>
              <a:t>koraci</a:t>
            </a:r>
            <a:r>
              <a:rPr lang="en-GB" sz="2000" dirty="0" smtClean="0"/>
              <a:t> </a:t>
            </a:r>
            <a:r>
              <a:rPr lang="en-GB" sz="2000" dirty="0" err="1" smtClean="0"/>
              <a:t>algoritma</a:t>
            </a:r>
            <a:r>
              <a:rPr lang="en-GB" sz="2000" dirty="0" smtClean="0"/>
              <a:t>  </a:t>
            </a:r>
            <a:r>
              <a:rPr lang="en-GB" sz="2000" dirty="0" err="1" smtClean="0"/>
              <a:t>mogu</a:t>
            </a:r>
            <a:r>
              <a:rPr lang="en-GB" sz="2000" dirty="0" smtClean="0"/>
              <a:t> </a:t>
            </a:r>
            <a:r>
              <a:rPr lang="en-GB" sz="2000" dirty="0" err="1" smtClean="0"/>
              <a:t>implementirati</a:t>
            </a:r>
            <a:r>
              <a:rPr lang="en-GB" sz="2000" dirty="0" smtClean="0"/>
              <a:t> </a:t>
            </a:r>
            <a:r>
              <a:rPr lang="en-GB" sz="2000" dirty="0" err="1" smtClean="0"/>
              <a:t>različito</a:t>
            </a:r>
            <a:r>
              <a:rPr lang="en-GB" sz="2000" dirty="0" smtClean="0"/>
              <a:t> u </a:t>
            </a:r>
            <a:r>
              <a:rPr lang="en-GB" sz="2000" dirty="0" err="1" smtClean="0"/>
              <a:t>različitim</a:t>
            </a:r>
            <a:r>
              <a:rPr lang="en-GB" sz="2000" dirty="0" smtClean="0"/>
              <a:t> </a:t>
            </a:r>
            <a:r>
              <a:rPr lang="en-GB" sz="2000" dirty="0" err="1" smtClean="0"/>
              <a:t>podklasama</a:t>
            </a:r>
            <a:r>
              <a:rPr lang="en-GB" sz="2000" dirty="0" smtClean="0"/>
              <a:t>.</a:t>
            </a:r>
            <a:br>
              <a:rPr lang="en-GB" sz="2000" dirty="0" smtClean="0"/>
            </a:br>
            <a:endParaRPr lang="en-GB" dirty="0"/>
          </a:p>
          <a:p>
            <a:pPr marL="0" indent="0">
              <a:buNone/>
            </a:pPr>
            <a:r>
              <a:rPr lang="en-GB" sz="2000" b="1" dirty="0" err="1" smtClean="0"/>
              <a:t>Primjena</a:t>
            </a:r>
            <a:r>
              <a:rPr lang="en-GB" sz="2000" b="1" dirty="0" smtClean="0"/>
              <a:t>:</a:t>
            </a:r>
            <a:br>
              <a:rPr lang="en-GB" sz="2000" b="1" dirty="0" smtClean="0"/>
            </a:br>
            <a:endParaRPr lang="en-GB" sz="2000" b="1" dirty="0" smtClean="0"/>
          </a:p>
          <a:p>
            <a:pPr marL="0" indent="0">
              <a:buNone/>
            </a:pPr>
            <a:r>
              <a:rPr lang="en-GB" sz="2000" dirty="0" err="1" smtClean="0"/>
              <a:t>Ovim</a:t>
            </a:r>
            <a:r>
              <a:rPr lang="en-GB" sz="2000" dirty="0" smtClean="0"/>
              <a:t> </a:t>
            </a:r>
            <a:r>
              <a:rPr lang="en-GB" sz="2000" dirty="0" err="1" smtClean="0"/>
              <a:t>smo</a:t>
            </a:r>
            <a:r>
              <a:rPr lang="en-GB" sz="2000" dirty="0" smtClean="0"/>
              <a:t> </a:t>
            </a:r>
            <a:r>
              <a:rPr lang="en-GB" sz="2000" dirty="0" err="1" smtClean="0"/>
              <a:t>postigli</a:t>
            </a:r>
            <a:r>
              <a:rPr lang="en-GB" sz="2000" dirty="0" smtClean="0"/>
              <a:t> da </a:t>
            </a:r>
            <a:r>
              <a:rPr lang="en-GB" sz="2000" dirty="0" err="1" smtClean="0"/>
              <a:t>algoritam</a:t>
            </a:r>
            <a:r>
              <a:rPr lang="en-GB" sz="2000" dirty="0" smtClean="0"/>
              <a:t> </a:t>
            </a:r>
            <a:r>
              <a:rPr lang="en-GB" sz="2000" dirty="0" err="1" smtClean="0"/>
              <a:t>iz</a:t>
            </a:r>
            <a:r>
              <a:rPr lang="en-GB" sz="2000" dirty="0" smtClean="0"/>
              <a:t> </a:t>
            </a:r>
            <a:r>
              <a:rPr lang="en-GB" sz="2000" dirty="0" err="1" smtClean="0"/>
              <a:t>liste</a:t>
            </a:r>
            <a:r>
              <a:rPr lang="en-GB" sz="2000" dirty="0" smtClean="0"/>
              <a:t> soba </a:t>
            </a:r>
            <a:r>
              <a:rPr lang="en-GB" sz="2000" dirty="0" err="1" smtClean="0"/>
              <a:t>izdvaja</a:t>
            </a:r>
            <a:r>
              <a:rPr lang="en-GB" sz="2000" dirty="0" smtClean="0"/>
              <a:t> </a:t>
            </a:r>
            <a:r>
              <a:rPr lang="en-GB" sz="2000" dirty="0" err="1" smtClean="0"/>
              <a:t>sobe</a:t>
            </a:r>
            <a:r>
              <a:rPr lang="en-GB" sz="2000" dirty="0" smtClean="0"/>
              <a:t> </a:t>
            </a:r>
            <a:r>
              <a:rPr lang="en-GB" sz="2000" dirty="0" err="1" smtClean="0"/>
              <a:t>koje</a:t>
            </a:r>
            <a:r>
              <a:rPr lang="en-GB" sz="2000" dirty="0" smtClean="0"/>
              <a:t> </a:t>
            </a:r>
            <a:r>
              <a:rPr lang="en-GB" sz="2000" dirty="0" err="1" smtClean="0"/>
              <a:t>su</a:t>
            </a:r>
            <a:r>
              <a:rPr lang="en-GB" sz="2000" dirty="0" smtClean="0"/>
              <a:t> </a:t>
            </a:r>
            <a:r>
              <a:rPr lang="en-GB" sz="2000" dirty="0" err="1" smtClean="0"/>
              <a:t>slobodne</a:t>
            </a:r>
            <a:r>
              <a:rPr lang="en-GB" sz="2000" dirty="0" smtClean="0"/>
              <a:t> u </a:t>
            </a:r>
            <a:r>
              <a:rPr lang="en-GB" sz="2000" dirty="0" err="1" smtClean="0"/>
              <a:t>nekom</a:t>
            </a:r>
            <a:r>
              <a:rPr lang="en-GB" sz="2000" dirty="0" smtClean="0"/>
              <a:t> </a:t>
            </a:r>
            <a:r>
              <a:rPr lang="en-GB" sz="2000" dirty="0" err="1" smtClean="0"/>
              <a:t>određenom</a:t>
            </a:r>
            <a:r>
              <a:rPr lang="en-GB" sz="2000" dirty="0" smtClean="0"/>
              <a:t> </a:t>
            </a:r>
            <a:r>
              <a:rPr lang="en-GB" sz="2000" dirty="0" err="1" smtClean="0"/>
              <a:t>periodu</a:t>
            </a:r>
            <a:r>
              <a:rPr lang="en-GB" sz="2000" dirty="0" smtClean="0"/>
              <a:t>, </a:t>
            </a:r>
            <a:r>
              <a:rPr lang="en-GB" sz="2000" dirty="0" err="1" smtClean="0"/>
              <a:t>zavisno</a:t>
            </a:r>
            <a:r>
              <a:rPr lang="en-GB" sz="2000" dirty="0" smtClean="0"/>
              <a:t> od toga da li je </a:t>
            </a:r>
            <a:r>
              <a:rPr lang="en-GB" sz="2000" dirty="0" err="1" smtClean="0"/>
              <a:t>gost</a:t>
            </a:r>
            <a:r>
              <a:rPr lang="en-GB" sz="2000" dirty="0" smtClean="0"/>
              <a:t> </a:t>
            </a:r>
            <a:r>
              <a:rPr lang="en-GB" sz="2000" dirty="0" err="1" smtClean="0"/>
              <a:t>specificirao</a:t>
            </a:r>
            <a:r>
              <a:rPr lang="en-GB" sz="2000" dirty="0" smtClean="0"/>
              <a:t> </a:t>
            </a:r>
            <a:r>
              <a:rPr lang="en-GB" sz="2000" dirty="0" err="1" smtClean="0"/>
              <a:t>koji</a:t>
            </a:r>
            <a:r>
              <a:rPr lang="en-GB" sz="2000" dirty="0" smtClean="0"/>
              <a:t> tip </a:t>
            </a:r>
            <a:r>
              <a:rPr lang="en-GB" sz="2000" dirty="0" err="1" smtClean="0"/>
              <a:t>sobe</a:t>
            </a:r>
            <a:r>
              <a:rPr lang="en-GB" sz="2000" dirty="0" smtClean="0"/>
              <a:t> </a:t>
            </a:r>
            <a:r>
              <a:rPr lang="en-GB" sz="2000" dirty="0" err="1" smtClean="0"/>
              <a:t>želi</a:t>
            </a:r>
            <a:r>
              <a:rPr lang="en-GB" sz="2000" dirty="0" smtClean="0"/>
              <a:t>, </a:t>
            </a:r>
            <a:r>
              <a:rPr lang="en-GB" sz="2000" dirty="0" err="1" smtClean="0"/>
              <a:t>te</a:t>
            </a:r>
            <a:r>
              <a:rPr lang="en-GB" sz="2000" dirty="0" smtClean="0"/>
              <a:t> </a:t>
            </a:r>
            <a:r>
              <a:rPr lang="en-GB" sz="2000" dirty="0" err="1" smtClean="0"/>
              <a:t>koje</a:t>
            </a:r>
            <a:r>
              <a:rPr lang="en-GB" sz="2000" dirty="0" smtClean="0"/>
              <a:t> </a:t>
            </a:r>
            <a:r>
              <a:rPr lang="en-GB" sz="2000" dirty="0" err="1" smtClean="0"/>
              <a:t>sadržaje</a:t>
            </a:r>
            <a:r>
              <a:rPr lang="en-GB" sz="2000" dirty="0" smtClean="0"/>
              <a:t> </a:t>
            </a:r>
            <a:r>
              <a:rPr lang="en-GB" sz="2000" dirty="0" err="1" smtClean="0"/>
              <a:t>želi</a:t>
            </a:r>
            <a:r>
              <a:rPr lang="en-GB" sz="2000" dirty="0" smtClean="0"/>
              <a:t> da </a:t>
            </a:r>
            <a:r>
              <a:rPr lang="en-GB" sz="2000" dirty="0" err="1" smtClean="0"/>
              <a:t>ima</a:t>
            </a:r>
            <a:r>
              <a:rPr lang="en-GB" sz="2000" dirty="0" smtClean="0"/>
              <a:t> u </a:t>
            </a:r>
            <a:r>
              <a:rPr lang="en-GB" sz="2000" dirty="0" err="1" smtClean="0"/>
              <a:t>sobi</a:t>
            </a:r>
            <a:r>
              <a:rPr lang="en-GB" sz="2000" dirty="0" smtClean="0"/>
              <a:t>.</a:t>
            </a:r>
            <a:r>
              <a:rPr lang="en-GB" sz="2000" b="1" dirty="0"/>
              <a:t/>
            </a:r>
            <a:br>
              <a:rPr lang="en-GB" sz="2000" b="1" dirty="0"/>
            </a:br>
            <a:endParaRPr lang="en-GB" sz="2000" b="1" dirty="0" smtClean="0"/>
          </a:p>
        </p:txBody>
      </p:sp>
    </p:spTree>
    <p:extLst>
      <p:ext uri="{BB962C8B-B14F-4D97-AF65-F5344CB8AC3E}">
        <p14:creationId xmlns:p14="http://schemas.microsoft.com/office/powerpoint/2010/main" val="13742243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187624" y="1700808"/>
            <a:ext cx="6840760" cy="4572000"/>
          </a:xfrm>
        </p:spPr>
      </p:pic>
    </p:spTree>
    <p:extLst>
      <p:ext uri="{BB962C8B-B14F-4D97-AF65-F5344CB8AC3E}">
        <p14:creationId xmlns:p14="http://schemas.microsoft.com/office/powerpoint/2010/main" val="21155709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Template Method Pattern</a:t>
            </a:r>
            <a:endParaRPr lang="en-GB"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750887" y="2084387"/>
            <a:ext cx="7605713" cy="3457575"/>
          </a:xfrm>
        </p:spPr>
      </p:pic>
    </p:spTree>
    <p:extLst>
      <p:ext uri="{BB962C8B-B14F-4D97-AF65-F5344CB8AC3E}">
        <p14:creationId xmlns:p14="http://schemas.microsoft.com/office/powerpoint/2010/main" val="38864401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 Diagram w/ </a:t>
            </a:r>
            <a:r>
              <a:rPr lang="en-GB" dirty="0" err="1" smtClean="0"/>
              <a:t>Behavioral</a:t>
            </a:r>
            <a:r>
              <a:rPr lang="en-GB" dirty="0" smtClean="0"/>
              <a:t> Patterns</a:t>
            </a:r>
            <a:endParaRPr lang="en-GB"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95536" y="1772816"/>
            <a:ext cx="8474407" cy="4572000"/>
          </a:xfrm>
        </p:spPr>
      </p:pic>
    </p:spTree>
    <p:extLst>
      <p:ext uri="{BB962C8B-B14F-4D97-AF65-F5344CB8AC3E}">
        <p14:creationId xmlns:p14="http://schemas.microsoft.com/office/powerpoint/2010/main" val="7606875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Controller and View classes of MVC Pattern</a:t>
            </a:r>
            <a:endParaRPr lang="en-GB"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51520" y="1628800"/>
            <a:ext cx="8640960" cy="4608512"/>
          </a:xfrm>
        </p:spPr>
      </p:pic>
    </p:spTree>
    <p:extLst>
      <p:ext uri="{BB962C8B-B14F-4D97-AF65-F5344CB8AC3E}">
        <p14:creationId xmlns:p14="http://schemas.microsoft.com/office/powerpoint/2010/main" val="18889765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 Diagram w/ MVC</a:t>
            </a:r>
            <a:endParaRPr lang="en-GB" dirty="0"/>
          </a:p>
        </p:txBody>
      </p:sp>
      <p:pic>
        <p:nvPicPr>
          <p:cNvPr id="5" name="Content Placeholder 4"/>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395536" y="1628800"/>
            <a:ext cx="8424936" cy="4680520"/>
          </a:xfrm>
        </p:spPr>
      </p:pic>
    </p:spTree>
    <p:extLst>
      <p:ext uri="{BB962C8B-B14F-4D97-AF65-F5344CB8AC3E}">
        <p14:creationId xmlns:p14="http://schemas.microsoft.com/office/powerpoint/2010/main" val="8156208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Sequence Diagrams</a:t>
            </a:r>
            <a:endParaRPr lang="en-GB" dirty="0"/>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619672" y="1628800"/>
            <a:ext cx="5888182" cy="4572000"/>
          </a:xfrm>
        </p:spPr>
      </p:pic>
    </p:spTree>
    <p:extLst>
      <p:ext uri="{BB962C8B-B14F-4D97-AF65-F5344CB8AC3E}">
        <p14:creationId xmlns:p14="http://schemas.microsoft.com/office/powerpoint/2010/main" val="24733336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Sequence Diagrams</a:t>
            </a:r>
            <a:endParaRPr lang="en-GB" dirty="0"/>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619672" y="1628801"/>
            <a:ext cx="5976663" cy="4680520"/>
          </a:xfrm>
        </p:spPr>
      </p:pic>
    </p:spTree>
    <p:extLst>
      <p:ext uri="{BB962C8B-B14F-4D97-AF65-F5344CB8AC3E}">
        <p14:creationId xmlns:p14="http://schemas.microsoft.com/office/powerpoint/2010/main" val="33391336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Sequence Diagrams</a:t>
            </a:r>
            <a:endParaRPr lang="en-GB"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47664" y="1628800"/>
            <a:ext cx="6048672" cy="4680520"/>
          </a:xfrm>
        </p:spPr>
      </p:pic>
    </p:spTree>
    <p:extLst>
      <p:ext uri="{BB962C8B-B14F-4D97-AF65-F5344CB8AC3E}">
        <p14:creationId xmlns:p14="http://schemas.microsoft.com/office/powerpoint/2010/main" val="38483609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Sequence Diagram</a:t>
            </a:r>
            <a:endParaRPr lang="en-GB" dirty="0"/>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763688" y="1628800"/>
            <a:ext cx="5616624" cy="4782145"/>
          </a:xfrm>
        </p:spPr>
      </p:pic>
    </p:spTree>
    <p:extLst>
      <p:ext uri="{BB962C8B-B14F-4D97-AF65-F5344CB8AC3E}">
        <p14:creationId xmlns:p14="http://schemas.microsoft.com/office/powerpoint/2010/main" val="9963509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End </a:t>
            </a:r>
            <a:r>
              <a:rPr lang="en-GB" dirty="0" smtClean="0">
                <a:sym typeface="Wingdings" pitchFamily="2" charset="2"/>
              </a:rPr>
              <a:t></a:t>
            </a:r>
            <a:endParaRPr lang="en-GB"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743744" y="1803400"/>
            <a:ext cx="7620000" cy="4019550"/>
          </a:xfrm>
        </p:spPr>
      </p:pic>
    </p:spTree>
    <p:extLst>
      <p:ext uri="{BB962C8B-B14F-4D97-AF65-F5344CB8AC3E}">
        <p14:creationId xmlns:p14="http://schemas.microsoft.com/office/powerpoint/2010/main" val="706893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sz="quarter" idx="1"/>
          </p:nvPr>
        </p:nvSpPr>
        <p:spPr/>
        <p:txBody>
          <a:bodyPr>
            <a:normAutofit/>
          </a:bodyPr>
          <a:lstStyle/>
          <a:p>
            <a:r>
              <a:rPr lang="bs-Latn-BA" sz="2000" b="1" dirty="0" smtClean="0"/>
              <a:t>Akteri</a:t>
            </a:r>
            <a:r>
              <a:rPr lang="en-GB" sz="2000" b="1" dirty="0" smtClean="0"/>
              <a:t> i </a:t>
            </a:r>
            <a:r>
              <a:rPr lang="bs-Latn-BA" sz="2000" b="1" dirty="0" smtClean="0"/>
              <a:t>funkcionalnosti</a:t>
            </a:r>
            <a:r>
              <a:rPr lang="en-GB" sz="2000" b="1" dirty="0" smtClean="0"/>
              <a:t>: </a:t>
            </a:r>
          </a:p>
          <a:p>
            <a:pPr marL="0" indent="0">
              <a:buNone/>
            </a:pPr>
            <a:r>
              <a:rPr lang="bs-Latn-BA" dirty="0" smtClean="0"/>
              <a:t/>
            </a:r>
            <a:br>
              <a:rPr lang="bs-Latn-BA" dirty="0" smtClean="0"/>
            </a:br>
            <a:r>
              <a:rPr lang="bs-Latn-BA" sz="2000" b="1" dirty="0" smtClean="0"/>
              <a:t>Gost</a:t>
            </a:r>
            <a:r>
              <a:rPr lang="en-GB" sz="2000" dirty="0"/>
              <a:t> </a:t>
            </a:r>
            <a:r>
              <a:rPr lang="en-GB" sz="2000" b="1" dirty="0" smtClean="0"/>
              <a:t>-</a:t>
            </a:r>
            <a:r>
              <a:rPr lang="en-GB" sz="2000" dirty="0" smtClean="0"/>
              <a:t>  </a:t>
            </a:r>
            <a:r>
              <a:rPr lang="en-GB" sz="2000" dirty="0"/>
              <a:t>p</a:t>
            </a:r>
            <a:r>
              <a:rPr lang="bs-Latn-BA" sz="2000" dirty="0" smtClean="0"/>
              <a:t>rijava</a:t>
            </a:r>
            <a:r>
              <a:rPr lang="bs-Latn-BA" sz="2000" dirty="0"/>
              <a:t>, kreiranje računa, rezervacija, odabir usluga i </a:t>
            </a:r>
            <a:r>
              <a:rPr lang="bs-Latn-BA" sz="2000" dirty="0" smtClean="0"/>
              <a:t>aktivnosti</a:t>
            </a:r>
            <a:br>
              <a:rPr lang="bs-Latn-BA" sz="2000" dirty="0" smtClean="0"/>
            </a:br>
            <a:r>
              <a:rPr lang="bs-Latn-BA" sz="2000" dirty="0" smtClean="0"/>
              <a:t>	</a:t>
            </a:r>
            <a:endParaRPr lang="en-GB" sz="2000" dirty="0"/>
          </a:p>
          <a:p>
            <a:pPr marL="0" indent="0">
              <a:buNone/>
            </a:pPr>
            <a:r>
              <a:rPr lang="bs-Latn-BA" sz="2000" b="1" dirty="0" smtClean="0"/>
              <a:t>Turistička agencija</a:t>
            </a:r>
            <a:r>
              <a:rPr lang="en-GB" sz="2000" b="1" dirty="0" smtClean="0"/>
              <a:t> - </a:t>
            </a:r>
            <a:r>
              <a:rPr lang="en-GB" sz="2000" dirty="0"/>
              <a:t>najava gostiju</a:t>
            </a:r>
            <a:r>
              <a:rPr lang="bs-Latn-BA" sz="2000" dirty="0" smtClean="0"/>
              <a:t/>
            </a:r>
            <a:br>
              <a:rPr lang="bs-Latn-BA" sz="2000" dirty="0" smtClean="0"/>
            </a:br>
            <a:r>
              <a:rPr lang="bs-Latn-BA" sz="2000" dirty="0" smtClean="0"/>
              <a:t>	</a:t>
            </a:r>
            <a:endParaRPr lang="en-GB" sz="2000" dirty="0" smtClean="0"/>
          </a:p>
          <a:p>
            <a:pPr marL="0" indent="0">
              <a:buNone/>
            </a:pPr>
            <a:r>
              <a:rPr lang="bs-Latn-BA" sz="2000" b="1" dirty="0" smtClean="0"/>
              <a:t>Recepcioner</a:t>
            </a:r>
            <a:r>
              <a:rPr lang="en-GB" sz="2000" b="1" dirty="0" smtClean="0"/>
              <a:t> -  </a:t>
            </a:r>
            <a:r>
              <a:rPr lang="bs-Latn-BA" sz="2000" dirty="0" smtClean="0"/>
              <a:t>unos </a:t>
            </a:r>
            <a:r>
              <a:rPr lang="en-GB" sz="2000" dirty="0" smtClean="0"/>
              <a:t>i </a:t>
            </a:r>
            <a:r>
              <a:rPr lang="en-GB" sz="2000" dirty="0"/>
              <a:t>prijava gosta, </a:t>
            </a:r>
            <a:r>
              <a:rPr lang="bs-Latn-BA" sz="2000" dirty="0" smtClean="0"/>
              <a:t>upravljanje rezervacijama</a:t>
            </a:r>
            <a:r>
              <a:rPr lang="en-GB" sz="2000" dirty="0" smtClean="0"/>
              <a:t>, 				</a:t>
            </a:r>
            <a:r>
              <a:rPr lang="bs-Latn-BA" sz="2000" dirty="0" smtClean="0"/>
              <a:t>evidencija</a:t>
            </a:r>
            <a:r>
              <a:rPr lang="en-GB" sz="2000" dirty="0" smtClean="0"/>
              <a:t> </a:t>
            </a:r>
            <a:r>
              <a:rPr lang="en-GB" sz="2000" dirty="0"/>
              <a:t>ključeva </a:t>
            </a:r>
            <a:r>
              <a:rPr lang="en-GB" sz="2000" dirty="0" smtClean="0"/>
              <a:t>i </a:t>
            </a:r>
            <a:r>
              <a:rPr lang="bs-Latn-BA" sz="2000" dirty="0" smtClean="0"/>
              <a:t>rukovođenje plaćanjem</a:t>
            </a:r>
            <a:br>
              <a:rPr lang="bs-Latn-BA" sz="2000" dirty="0" smtClean="0"/>
            </a:br>
            <a:r>
              <a:rPr lang="bs-Latn-BA" sz="2000" dirty="0" smtClean="0"/>
              <a:t>	</a:t>
            </a:r>
            <a:endParaRPr lang="en-GB" sz="2000" dirty="0" smtClean="0"/>
          </a:p>
          <a:p>
            <a:pPr marL="0" indent="0">
              <a:buNone/>
            </a:pPr>
            <a:r>
              <a:rPr lang="bs-Latn-BA" sz="2000" b="1" dirty="0" smtClean="0"/>
              <a:t>Menadžer</a:t>
            </a:r>
            <a:r>
              <a:rPr lang="en-GB" sz="2000" dirty="0" smtClean="0"/>
              <a:t>  </a:t>
            </a:r>
            <a:r>
              <a:rPr lang="en-GB" sz="2000" b="1" dirty="0" smtClean="0"/>
              <a:t>-</a:t>
            </a:r>
            <a:r>
              <a:rPr lang="en-GB" sz="2000" dirty="0" smtClean="0"/>
              <a:t> </a:t>
            </a:r>
            <a:r>
              <a:rPr lang="en-GB" sz="2000" dirty="0"/>
              <a:t>rukovođenje uslugama i aktivnostima </a:t>
            </a:r>
            <a:r>
              <a:rPr lang="en-GB" sz="2000" dirty="0" smtClean="0"/>
              <a:t>, definisanje 			          cjenovnika i popusta usluga hotela, kreiranje ugovora sa 		          agencijom</a:t>
            </a:r>
            <a:r>
              <a:rPr lang="en-GB" sz="2000" dirty="0"/>
              <a:t> </a:t>
            </a:r>
            <a:r>
              <a:rPr lang="en-GB" sz="2000" dirty="0" smtClean="0"/>
              <a:t>i </a:t>
            </a:r>
            <a:r>
              <a:rPr lang="bs-Latn-BA" sz="2000" dirty="0" smtClean="0"/>
              <a:t>kreiranje</a:t>
            </a:r>
            <a:r>
              <a:rPr lang="en-GB" sz="2000" dirty="0" smtClean="0"/>
              <a:t> </a:t>
            </a:r>
            <a:r>
              <a:rPr lang="bs-Latn-BA" sz="2000" dirty="0" smtClean="0"/>
              <a:t>izvještaja</a:t>
            </a:r>
            <a:r>
              <a:rPr lang="en-GB" sz="2000" dirty="0" smtClean="0"/>
              <a:t> o prometu hotela</a:t>
            </a:r>
            <a:endParaRPr lang="bs-Latn-BA" sz="2000" dirty="0" smtClean="0"/>
          </a:p>
        </p:txBody>
      </p:sp>
    </p:spTree>
    <p:extLst>
      <p:ext uri="{BB962C8B-B14F-4D97-AF65-F5344CB8AC3E}">
        <p14:creationId xmlns:p14="http://schemas.microsoft.com/office/powerpoint/2010/main" val="6133378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 Case Diagra</a:t>
            </a:r>
            <a:r>
              <a:rPr lang="en-GB" dirty="0"/>
              <a:t>m</a:t>
            </a:r>
            <a:endParaRPr lang="bs-Latn-BA"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051720" y="1628800"/>
            <a:ext cx="5289345" cy="4608512"/>
          </a:xfrm>
        </p:spPr>
      </p:pic>
    </p:spTree>
    <p:extLst>
      <p:ext uri="{BB962C8B-B14F-4D97-AF65-F5344CB8AC3E}">
        <p14:creationId xmlns:p14="http://schemas.microsoft.com/office/powerpoint/2010/main" val="14655922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 Diagram &amp; SOLID Principles</a:t>
            </a:r>
            <a:endParaRPr lang="en-GB"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67544" y="1628800"/>
            <a:ext cx="8184994" cy="4572000"/>
          </a:xfrm>
        </p:spPr>
      </p:pic>
    </p:spTree>
    <p:extLst>
      <p:ext uri="{BB962C8B-B14F-4D97-AF65-F5344CB8AC3E}">
        <p14:creationId xmlns:p14="http://schemas.microsoft.com/office/powerpoint/2010/main" val="219645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Creational Patterns</a:t>
            </a:r>
            <a:endParaRPr lang="en-GB" dirty="0"/>
          </a:p>
        </p:txBody>
      </p:sp>
      <p:sp>
        <p:nvSpPr>
          <p:cNvPr id="5" name="Content Placeholder 4"/>
          <p:cNvSpPr>
            <a:spLocks noGrp="1"/>
          </p:cNvSpPr>
          <p:nvPr>
            <p:ph sz="quarter" idx="1"/>
          </p:nvPr>
        </p:nvSpPr>
        <p:spPr>
          <a:xfrm>
            <a:off x="323528" y="1484784"/>
            <a:ext cx="8503920" cy="4572000"/>
          </a:xfrm>
        </p:spPr>
        <p:txBody>
          <a:bodyPr>
            <a:normAutofit/>
          </a:bodyPr>
          <a:lstStyle/>
          <a:p>
            <a:pPr marL="0" indent="0">
              <a:buNone/>
            </a:pPr>
            <a:r>
              <a:rPr lang="en-GB" sz="2000" b="1" dirty="0" smtClean="0"/>
              <a:t>Prototype Pattern</a:t>
            </a:r>
          </a:p>
          <a:p>
            <a:pPr marL="0" indent="0">
              <a:buNone/>
            </a:pPr>
            <a:r>
              <a:rPr lang="en-GB" sz="2000" b="1" dirty="0"/>
              <a:t/>
            </a:r>
            <a:br>
              <a:rPr lang="en-GB" sz="2000" b="1" dirty="0"/>
            </a:br>
            <a:r>
              <a:rPr lang="bs-Latn-BA" sz="2000" b="1" dirty="0" smtClean="0"/>
              <a:t>Uloga:</a:t>
            </a:r>
            <a:br>
              <a:rPr lang="bs-Latn-BA" sz="2000" b="1" dirty="0" smtClean="0"/>
            </a:br>
            <a:r>
              <a:rPr lang="bs-Latn-BA" sz="2000" b="1" dirty="0" smtClean="0"/>
              <a:t/>
            </a:r>
            <a:br>
              <a:rPr lang="bs-Latn-BA" sz="2000" b="1" dirty="0" smtClean="0"/>
            </a:br>
            <a:r>
              <a:rPr lang="bs-Latn-BA" sz="2000" dirty="0" smtClean="0"/>
              <a:t>Kreira nove objekte klonirajući jednu od postojećih prototip instanci. </a:t>
            </a:r>
          </a:p>
          <a:p>
            <a:pPr marL="0" indent="0">
              <a:buNone/>
            </a:pPr>
            <a:endParaRPr lang="bs-Latn-BA" sz="2000" b="1" dirty="0" smtClean="0"/>
          </a:p>
          <a:p>
            <a:pPr marL="0" indent="0">
              <a:buNone/>
            </a:pPr>
            <a:r>
              <a:rPr lang="bs-Latn-BA" sz="2000" b="1" dirty="0" smtClean="0"/>
              <a:t>Primjena:</a:t>
            </a:r>
            <a:br>
              <a:rPr lang="bs-Latn-BA" sz="2000" b="1" dirty="0" smtClean="0"/>
            </a:br>
            <a:r>
              <a:rPr lang="bs-Latn-BA" sz="2000" b="1" dirty="0" smtClean="0"/>
              <a:t/>
            </a:r>
            <a:br>
              <a:rPr lang="bs-Latn-BA" sz="2000" b="1" dirty="0" smtClean="0"/>
            </a:br>
            <a:r>
              <a:rPr lang="bs-Latn-BA" sz="2000" dirty="0" smtClean="0"/>
              <a:t>Klasa Soba ima atribute: brojSobe, tip, pogled, cijena, listaSadržaja i ključNaRecepciji.</a:t>
            </a:r>
            <a:r>
              <a:rPr lang="en-GB" sz="2000" dirty="0" smtClean="0"/>
              <a:t> </a:t>
            </a:r>
            <a:r>
              <a:rPr lang="bs-Latn-BA" sz="2000" dirty="0" smtClean="0"/>
              <a:t> </a:t>
            </a:r>
            <a:r>
              <a:rPr lang="en-GB" sz="2000" dirty="0" smtClean="0"/>
              <a:t>M</a:t>
            </a:r>
            <a:r>
              <a:rPr lang="bs-Latn-BA" sz="2000" dirty="0" smtClean="0"/>
              <a:t>oguće </a:t>
            </a:r>
            <a:r>
              <a:rPr lang="en-GB" sz="2000" dirty="0" smtClean="0"/>
              <a:t>je </a:t>
            </a:r>
            <a:r>
              <a:rPr lang="bs-Latn-BA" sz="2000" dirty="0" smtClean="0"/>
              <a:t>koristiti sobe koje imaju </a:t>
            </a:r>
            <a:r>
              <a:rPr lang="en-GB" sz="2000" dirty="0" err="1" smtClean="0"/>
              <a:t>sve</a:t>
            </a:r>
            <a:r>
              <a:rPr lang="en-GB" sz="2000" dirty="0" smtClean="0"/>
              <a:t> </a:t>
            </a:r>
            <a:r>
              <a:rPr lang="en-GB" sz="2000" dirty="0" err="1" smtClean="0"/>
              <a:t>iste</a:t>
            </a:r>
            <a:r>
              <a:rPr lang="en-GB" sz="2000" dirty="0" smtClean="0"/>
              <a:t> </a:t>
            </a:r>
            <a:r>
              <a:rPr lang="en-GB" sz="2000" dirty="0" err="1" smtClean="0"/>
              <a:t>atribute</a:t>
            </a:r>
            <a:r>
              <a:rPr lang="en-GB" sz="2000" dirty="0" smtClean="0"/>
              <a:t>, </a:t>
            </a:r>
            <a:r>
              <a:rPr lang="en-GB" sz="2000" dirty="0" err="1" smtClean="0"/>
              <a:t>osim</a:t>
            </a:r>
            <a:r>
              <a:rPr lang="bs-Latn-BA" sz="2000" dirty="0" smtClean="0"/>
              <a:t> broj</a:t>
            </a:r>
            <a:r>
              <a:rPr lang="en-GB" sz="2000" dirty="0" smtClean="0"/>
              <a:t>a </a:t>
            </a:r>
            <a:r>
              <a:rPr lang="en-GB" sz="2000" dirty="0" err="1" smtClean="0"/>
              <a:t>sobe</a:t>
            </a:r>
            <a:r>
              <a:rPr lang="bs-Latn-BA" sz="2000" dirty="0" smtClean="0"/>
              <a:t>. Uz pomoć Prototype paterna moguće je klonirati sve instance klase Soba po istim atributima, a zatim naknadno promijeniti atribute koji bi se eventualno razlikovali.</a:t>
            </a:r>
            <a:endParaRPr lang="bs-Latn-BA" sz="2000" b="1" dirty="0"/>
          </a:p>
        </p:txBody>
      </p:sp>
    </p:spTree>
    <p:extLst>
      <p:ext uri="{BB962C8B-B14F-4D97-AF65-F5344CB8AC3E}">
        <p14:creationId xmlns:p14="http://schemas.microsoft.com/office/powerpoint/2010/main" val="34889028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Prototype Pattern</a:t>
            </a:r>
            <a:endParaRPr lang="en-GB"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65300" y="1874837"/>
            <a:ext cx="5576888" cy="3876675"/>
          </a:xfrm>
        </p:spPr>
      </p:pic>
    </p:spTree>
    <p:extLst>
      <p:ext uri="{BB962C8B-B14F-4D97-AF65-F5344CB8AC3E}">
        <p14:creationId xmlns:p14="http://schemas.microsoft.com/office/powerpoint/2010/main" val="27358591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Creational Patterns</a:t>
            </a:r>
            <a:endParaRPr lang="en-GB" dirty="0"/>
          </a:p>
        </p:txBody>
      </p:sp>
      <p:sp>
        <p:nvSpPr>
          <p:cNvPr id="3" name="Content Placeholder 2"/>
          <p:cNvSpPr>
            <a:spLocks noGrp="1"/>
          </p:cNvSpPr>
          <p:nvPr>
            <p:ph sz="quarter" idx="1"/>
          </p:nvPr>
        </p:nvSpPr>
        <p:spPr>
          <a:xfrm>
            <a:off x="323528" y="1628800"/>
            <a:ext cx="8503920" cy="4572000"/>
          </a:xfrm>
        </p:spPr>
        <p:txBody>
          <a:bodyPr>
            <a:normAutofit/>
          </a:bodyPr>
          <a:lstStyle/>
          <a:p>
            <a:r>
              <a:rPr lang="en-GB" sz="2000" b="1" dirty="0" smtClean="0"/>
              <a:t>Abstract Factory Pattern</a:t>
            </a:r>
          </a:p>
          <a:p>
            <a:pPr marL="0" indent="0">
              <a:buNone/>
            </a:pPr>
            <a:endParaRPr lang="en-GB" sz="2000" b="1" dirty="0"/>
          </a:p>
          <a:p>
            <a:pPr marL="0" indent="0">
              <a:buNone/>
            </a:pPr>
            <a:r>
              <a:rPr lang="bs-Latn-BA" sz="2000" b="1" dirty="0" smtClean="0"/>
              <a:t>Uloga: </a:t>
            </a:r>
          </a:p>
          <a:p>
            <a:pPr marL="0" indent="0">
              <a:buNone/>
            </a:pPr>
            <a:endParaRPr lang="bs-Latn-BA" sz="2000" b="1" dirty="0" smtClean="0"/>
          </a:p>
          <a:p>
            <a:pPr marL="0" indent="0">
              <a:buNone/>
            </a:pPr>
            <a:r>
              <a:rPr lang="bs-Latn-BA" sz="2000" dirty="0" smtClean="0"/>
              <a:t>Koristi se  kada radimo sa različitim familjama povezanih objekata</a:t>
            </a:r>
          </a:p>
          <a:p>
            <a:pPr marL="0" indent="0">
              <a:buNone/>
            </a:pPr>
            <a:endParaRPr lang="bs-Latn-BA" sz="2000" b="1" dirty="0" smtClean="0"/>
          </a:p>
          <a:p>
            <a:pPr marL="0" indent="0">
              <a:buNone/>
            </a:pPr>
            <a:r>
              <a:rPr lang="bs-Latn-BA" sz="2000" b="1" dirty="0" smtClean="0"/>
              <a:t>Primjena:</a:t>
            </a:r>
            <a:endParaRPr lang="en-GB" sz="2000" b="1" dirty="0" smtClean="0"/>
          </a:p>
          <a:p>
            <a:pPr marL="0" indent="0">
              <a:buNone/>
            </a:pPr>
            <a:endParaRPr lang="bs-Latn-BA" sz="2000" b="1" dirty="0" smtClean="0"/>
          </a:p>
          <a:p>
            <a:pPr marL="0" indent="0">
              <a:buNone/>
            </a:pPr>
            <a:r>
              <a:rPr lang="bs-Latn-BA" sz="2000" dirty="0" smtClean="0"/>
              <a:t>Cijena aktivnosti i usluga koje gosti biraju u toku boravka u hotelu zavisi od uzrasta gosta, pa smo aktivnosti podijelili na aktivnosti za djecu i odrasle, te isto to uradili i sa uslugama.</a:t>
            </a:r>
            <a:endParaRPr lang="bs-Latn-BA" sz="2000" b="1" dirty="0"/>
          </a:p>
        </p:txBody>
      </p:sp>
    </p:spTree>
    <p:extLst>
      <p:ext uri="{BB962C8B-B14F-4D97-AF65-F5344CB8AC3E}">
        <p14:creationId xmlns:p14="http://schemas.microsoft.com/office/powerpoint/2010/main" val="37769772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Abstract Factory Pattern</a:t>
            </a:r>
            <a:endParaRPr lang="en-GB"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331640" y="1628800"/>
            <a:ext cx="6456674" cy="4572000"/>
          </a:xfrm>
        </p:spPr>
      </p:pic>
    </p:spTree>
    <p:extLst>
      <p:ext uri="{BB962C8B-B14F-4D97-AF65-F5344CB8AC3E}">
        <p14:creationId xmlns:p14="http://schemas.microsoft.com/office/powerpoint/2010/main" val="17271413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1422</TotalTime>
  <Words>242</Words>
  <Application>Microsoft Office PowerPoint</Application>
  <PresentationFormat>On-screen Show (4:3)</PresentationFormat>
  <Paragraphs>81</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Civic</vt:lpstr>
      <vt:lpstr>Grupa1 - Booking</vt:lpstr>
      <vt:lpstr>Introduction</vt:lpstr>
      <vt:lpstr>Introduction</vt:lpstr>
      <vt:lpstr>Use Case Diagram</vt:lpstr>
      <vt:lpstr>Class Diagram &amp; SOLID Principles</vt:lpstr>
      <vt:lpstr>Creational Patterns</vt:lpstr>
      <vt:lpstr>Prototype Pattern</vt:lpstr>
      <vt:lpstr>Creational Patterns</vt:lpstr>
      <vt:lpstr>Abstract Factory Pattern</vt:lpstr>
      <vt:lpstr>Structural Patterns</vt:lpstr>
      <vt:lpstr>Decorator Pattern</vt:lpstr>
      <vt:lpstr>Structural Patterns</vt:lpstr>
      <vt:lpstr>Facade Pattern</vt:lpstr>
      <vt:lpstr>Class Diagram w/ Patterns</vt:lpstr>
      <vt:lpstr>Behavioral Patterns</vt:lpstr>
      <vt:lpstr>Strategy Pattern</vt:lpstr>
      <vt:lpstr>Behavioral Patterns</vt:lpstr>
      <vt:lpstr>State Pattern</vt:lpstr>
      <vt:lpstr>Behavioral Patterns</vt:lpstr>
      <vt:lpstr>Template Method Pattern</vt:lpstr>
      <vt:lpstr>Class Diagram w/ Behavioral Patterns</vt:lpstr>
      <vt:lpstr>Controller and View classes of MVC Pattern</vt:lpstr>
      <vt:lpstr>Class Diagram w/ MVC</vt:lpstr>
      <vt:lpstr>Sequence Diagrams</vt:lpstr>
      <vt:lpstr>Sequence Diagrams</vt:lpstr>
      <vt:lpstr>Sequence Diagrams</vt:lpstr>
      <vt:lpstr>Sequence Diagram</vt:lpstr>
      <vt:lpstr>The End </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Grupa4 - Booking</dc:title>
  <dc:creator>zruda</dc:creator>
  <cp:lastModifiedBy>zruda</cp:lastModifiedBy>
  <cp:revision>42</cp:revision>
  <dcterms:created xsi:type="dcterms:W3CDTF">2020-05-04T13:17:55Z</dcterms:created>
  <dcterms:modified xsi:type="dcterms:W3CDTF">2020-05-11T16:46:47Z</dcterms:modified>
</cp:coreProperties>
</file>