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3A48-3B66-4484-9F57-71707EA10F7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B7A5-C449-4A93-AA56-67C78675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8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3A48-3B66-4484-9F57-71707EA10F7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B7A5-C449-4A93-AA56-67C78675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3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3A48-3B66-4484-9F57-71707EA10F7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B7A5-C449-4A93-AA56-67C78675A0A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8150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3A48-3B66-4484-9F57-71707EA10F7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B7A5-C449-4A93-AA56-67C78675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25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3A48-3B66-4484-9F57-71707EA10F7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B7A5-C449-4A93-AA56-67C78675A0A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1979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3A48-3B66-4484-9F57-71707EA10F7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B7A5-C449-4A93-AA56-67C78675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9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3A48-3B66-4484-9F57-71707EA10F7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B7A5-C449-4A93-AA56-67C78675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87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3A48-3B66-4484-9F57-71707EA10F7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B7A5-C449-4A93-AA56-67C78675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3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3A48-3B66-4484-9F57-71707EA10F7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B7A5-C449-4A93-AA56-67C78675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9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3A48-3B66-4484-9F57-71707EA10F7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B7A5-C449-4A93-AA56-67C78675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5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3A48-3B66-4484-9F57-71707EA10F7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B7A5-C449-4A93-AA56-67C78675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4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3A48-3B66-4484-9F57-71707EA10F7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B7A5-C449-4A93-AA56-67C78675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2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3A48-3B66-4484-9F57-71707EA10F7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B7A5-C449-4A93-AA56-67C78675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6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3A48-3B66-4484-9F57-71707EA10F7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B7A5-C449-4A93-AA56-67C78675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6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3A48-3B66-4484-9F57-71707EA10F7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B7A5-C449-4A93-AA56-67C78675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1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3A48-3B66-4484-9F57-71707EA10F7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B7A5-C449-4A93-AA56-67C78675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03A48-3B66-4484-9F57-71707EA10F7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0BB7A5-C449-4A93-AA56-67C78675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6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  <p:sldLayoutId id="2147484052" r:id="rId12"/>
    <p:sldLayoutId id="2147484053" r:id="rId13"/>
    <p:sldLayoutId id="2147484054" r:id="rId14"/>
    <p:sldLayoutId id="2147484055" r:id="rId15"/>
    <p:sldLayoutId id="21474840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72-023-00417-6" TargetMode="External"/><Relationship Id="rId2" Type="http://schemas.openxmlformats.org/officeDocument/2006/relationships/hyperlink" Target="https://doi.org/10.1007/s11906-014-0473-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01/jamanetworkopen.2021.42343" TargetMode="External"/><Relationship Id="rId4" Type="http://schemas.openxmlformats.org/officeDocument/2006/relationships/hyperlink" Target="https://doi.org/10.3390/jcm904110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07BB-1022-FE18-67D8-D13968DB4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984016"/>
            <a:ext cx="7766936" cy="1646302"/>
          </a:xfrm>
        </p:spPr>
        <p:txBody>
          <a:bodyPr/>
          <a:lstStyle/>
          <a:p>
            <a:pPr algn="ctr"/>
            <a:r>
              <a:rPr lang="en-US" sz="6600" dirty="0"/>
              <a:t>Preeclampsia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73658-6149-64F3-55B0-46D4087E0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Student’s Name:</a:t>
            </a:r>
          </a:p>
          <a:p>
            <a:pPr algn="ctr"/>
            <a:r>
              <a:rPr lang="en-US" dirty="0"/>
              <a:t>Institution:</a:t>
            </a:r>
          </a:p>
          <a:p>
            <a:pPr algn="ctr"/>
            <a:r>
              <a:rPr lang="en-US" dirty="0"/>
              <a:t>Course:</a:t>
            </a:r>
          </a:p>
          <a:p>
            <a:pPr algn="ctr"/>
            <a:r>
              <a:rPr lang="en-US" dirty="0"/>
              <a:t>Instructor:</a:t>
            </a:r>
          </a:p>
          <a:p>
            <a:pPr algn="ctr"/>
            <a:r>
              <a:rPr lang="en-US" dirty="0"/>
              <a:t>Date:</a:t>
            </a:r>
          </a:p>
        </p:txBody>
      </p:sp>
    </p:spTree>
    <p:extLst>
      <p:ext uri="{BB962C8B-B14F-4D97-AF65-F5344CB8AC3E}">
        <p14:creationId xmlns:p14="http://schemas.microsoft.com/office/powerpoint/2010/main" val="398097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65C2-B358-F772-38E8-7D612C224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5B421-864D-8663-D0E7-C35E27031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Hypertension in pregnancy is a major risk facing expectant women.</a:t>
            </a:r>
          </a:p>
          <a:p>
            <a:pPr>
              <a:lnSpc>
                <a:spcPct val="150000"/>
              </a:lnSpc>
            </a:pPr>
            <a:r>
              <a:rPr lang="en-US" dirty="0"/>
              <a:t>Common forms of hypertension are pre-eclampsia and eclampsia.</a:t>
            </a:r>
          </a:p>
          <a:p>
            <a:pPr>
              <a:lnSpc>
                <a:spcPct val="150000"/>
              </a:lnSpc>
            </a:pPr>
            <a:r>
              <a:rPr lang="en-US" dirty="0"/>
              <a:t>Pre-eclampsia - hypertension and vasospasms due to reduced resistance to angiotensin. </a:t>
            </a:r>
          </a:p>
          <a:p>
            <a:pPr>
              <a:lnSpc>
                <a:spcPct val="150000"/>
              </a:lnSpc>
            </a:pPr>
            <a:r>
              <a:rPr lang="en-US" dirty="0"/>
              <a:t>This 15-minutes presentation targets nursing students and instructor</a:t>
            </a:r>
          </a:p>
          <a:p>
            <a:pPr>
              <a:lnSpc>
                <a:spcPct val="150000"/>
              </a:lnSpc>
            </a:pPr>
            <a:r>
              <a:rPr lang="en-US" dirty="0"/>
              <a:t>To further understanding of preeclampsia – pathophysiology and interventions.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3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13A6-ED3A-A22B-2D34-70E252A1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175E8-5008-B98E-1C74-9148A5C05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the end of this 15-minutes presentation, students should be able to: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preeclampsia as one of the hypertension complications in pregnancy.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and explain two nursing problems associated with pre-eclampsia.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Demonstrate understanding of at 5 evidence-based interventions for problems identified.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7030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98B7-46E6-8836-6126-BDB4DEFD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Nursing Diagnoses/Problems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95B92-E00F-D3E2-839E-5E9D62F33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Impaired placental perfusion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Risk of HELLP Syndrome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Hemolysis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levated </a:t>
            </a:r>
            <a:endParaRPr lang="en-US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Liver enzymes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 </a:t>
            </a:r>
            <a:endParaRPr lang="en-US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Platelet count</a:t>
            </a:r>
          </a:p>
        </p:txBody>
      </p:sp>
    </p:spTree>
    <p:extLst>
      <p:ext uri="{BB962C8B-B14F-4D97-AF65-F5344CB8AC3E}">
        <p14:creationId xmlns:p14="http://schemas.microsoft.com/office/powerpoint/2010/main" val="123487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27D3B-F205-C30A-2543-4A71BEFC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Interventions: Impaired Placental Perfusion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C6A18-F090-1118-5EDD-971F9B06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Aspirin Prophylaxis</a:t>
            </a:r>
          </a:p>
          <a:p>
            <a:pPr>
              <a:lnSpc>
                <a:spcPct val="150000"/>
              </a:lnSpc>
            </a:pPr>
            <a:r>
              <a:rPr lang="en-US" dirty="0"/>
              <a:t>Calcium Supplementation</a:t>
            </a:r>
          </a:p>
          <a:p>
            <a:pPr>
              <a:lnSpc>
                <a:spcPct val="150000"/>
              </a:lnSpc>
            </a:pPr>
            <a:r>
              <a:rPr lang="en-US" dirty="0"/>
              <a:t>Uterine Artery Ultrasonography</a:t>
            </a:r>
          </a:p>
          <a:p>
            <a:pPr>
              <a:lnSpc>
                <a:spcPct val="150000"/>
              </a:lnSpc>
            </a:pPr>
            <a:r>
              <a:rPr lang="en-US" dirty="0"/>
              <a:t>Angiogenic Biomarker Assessment</a:t>
            </a:r>
          </a:p>
          <a:p>
            <a:pPr>
              <a:lnSpc>
                <a:spcPct val="150000"/>
              </a:lnSpc>
            </a:pPr>
            <a:r>
              <a:rPr lang="en-GB" dirty="0"/>
              <a:t>Close Monitoring of Blood Pressure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7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84C6-EE55-A82D-53DA-575C3D5D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Interventions: Risk of HELLP Syndrome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9EDC3-5CD5-92C8-E8C3-060C5E5D0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Early Recognition and Diagnosis</a:t>
            </a:r>
          </a:p>
          <a:p>
            <a:pPr>
              <a:lnSpc>
                <a:spcPct val="150000"/>
              </a:lnSpc>
            </a:pPr>
            <a:r>
              <a:rPr lang="en-US" dirty="0"/>
              <a:t>Intravenous Magnesium Sulfate (</a:t>
            </a:r>
            <a:r>
              <a:rPr lang="en-US" dirty="0" err="1"/>
              <a:t>MgSO4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Blood Transfusion</a:t>
            </a:r>
          </a:p>
          <a:p>
            <a:pPr>
              <a:lnSpc>
                <a:spcPct val="150000"/>
              </a:lnSpc>
            </a:pPr>
            <a:r>
              <a:rPr lang="en-US" dirty="0"/>
              <a:t>Corticosteroid Administration</a:t>
            </a:r>
          </a:p>
          <a:p>
            <a:pPr>
              <a:lnSpc>
                <a:spcPct val="150000"/>
              </a:lnSpc>
            </a:pPr>
            <a:r>
              <a:rPr lang="en-GB" dirty="0"/>
              <a:t>Immediate Delivery in Severe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67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0257-2A46-A7FE-44DC-D9CF9B3B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Audience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C221D-5A0F-9ECB-2B4A-2384E5F76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Question and Answer Session</a:t>
            </a:r>
          </a:p>
          <a:p>
            <a:pPr>
              <a:lnSpc>
                <a:spcPct val="150000"/>
              </a:lnSpc>
            </a:pPr>
            <a:r>
              <a:rPr lang="en-GB" dirty="0"/>
              <a:t>Peer Assessment</a:t>
            </a:r>
          </a:p>
          <a:p>
            <a:pPr>
              <a:lnSpc>
                <a:spcPct val="150000"/>
              </a:lnSpc>
            </a:pPr>
            <a:r>
              <a:rPr lang="en-GB" dirty="0"/>
              <a:t>Rubric-Based Evaluation</a:t>
            </a:r>
          </a:p>
          <a:p>
            <a:pPr>
              <a:lnSpc>
                <a:spcPct val="150000"/>
              </a:lnSpc>
            </a:pPr>
            <a:r>
              <a:rPr lang="en-GB" dirty="0"/>
              <a:t>Interactive Activities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9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FA2E-C593-5099-8A47-B67114C1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90901-726B-1EA9-39C3-3D9C54EF0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Berzan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E., Doyle, R., &amp; Brown, C. M. (2014). Treatment of preeclampsia: current approach and future perspectives. 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 hypertension reports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1-6.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https://doi.org/10.1007/s11906-014-0473-5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Dimitriadis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E., Rolnik, D. L., Zhou, W., Estrada-Gutierrez, G., Koga, K., Francisco, R. P., ... &amp;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Menkhorst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E. (2023). Pre-eclampsia. 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Nature Reviews Disease Primers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(1), 8.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https://doi.org/10.1038/s41572-023-00417-6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Mir, S. (2023). Education Interventions and Preeclampsia Knowledge Among Pregnant Women.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Wainstock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T.,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Sergienko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R., &amp;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Sheiner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E. (2020). Who is at risk for preeclampsia? Risk factors for developing initial preeclampsia in a subsequent pregnancy. 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Clinical Medicine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(4), 1103.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https://doi.org/10.3390/jcm9041103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Wheeler, S. M., Myers, S. O., Swamy, G. K., &amp; Myers, E. R. (2022). Estimated prevalence of risk factors for preeclampsia among individuals giving birth in the US in 2019. 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JAMA Network Open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(1),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e2142343-e2142343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https://doi.org/10.1001/jamanetworkopen.2021.42343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521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423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Symbol</vt:lpstr>
      <vt:lpstr>Trebuchet MS</vt:lpstr>
      <vt:lpstr>Wingdings 3</vt:lpstr>
      <vt:lpstr>Facet</vt:lpstr>
      <vt:lpstr>Preeclampsia</vt:lpstr>
      <vt:lpstr>Introduction</vt:lpstr>
      <vt:lpstr>Learning Objectives</vt:lpstr>
      <vt:lpstr>Nursing Diagnoses/Problems</vt:lpstr>
      <vt:lpstr>Interventions: Impaired Placental Perfusion</vt:lpstr>
      <vt:lpstr>Interventions: Risk of HELLP Syndrome</vt:lpstr>
      <vt:lpstr>Evaluation of Audience Learning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Preeclampsia</dc:title>
  <dc:creator>.</dc:creator>
  <cp:lastModifiedBy>.</cp:lastModifiedBy>
  <cp:revision>2</cp:revision>
  <dcterms:created xsi:type="dcterms:W3CDTF">2024-02-05T17:12:18Z</dcterms:created>
  <dcterms:modified xsi:type="dcterms:W3CDTF">2024-02-05T17:58:25Z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2024-02-05T17:26:19Z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33cb5af8-c322-4119-8d11-8bbfc1d63aae</vt:lpwstr>
  </property>
  <property fmtid="{D5CDD505-2E9C-101B-9397-08002B2CF9AE}" pid="7" name="MSIP_Label_defa4170-0d19-0005-0004-bc88714345d2_ActionId">
    <vt:lpwstr>904ee77e-864f-4a08-b67e-3bdcc358d33d</vt:lpwstr>
  </property>
  <property fmtid="{D5CDD505-2E9C-101B-9397-08002B2CF9AE}" pid="8" name="MSIP_Label_defa4170-0d19-0005-0004-bc88714345d2_ContentBits">
    <vt:lpwstr>0</vt:lpwstr>
  </property>
</Properties>
</file>