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1"/>
  </p:sldMasterIdLst>
  <p:notesMasterIdLst>
    <p:notesMasterId r:id="rId12"/>
  </p:notesMasterIdLst>
  <p:sldIdLst>
    <p:sldId id="256" r:id="rId2"/>
    <p:sldId id="257" r:id="rId3"/>
    <p:sldId id="258" r:id="rId4"/>
    <p:sldId id="264" r:id="rId5"/>
    <p:sldId id="259" r:id="rId6"/>
    <p:sldId id="265"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73" autoAdjust="0"/>
  </p:normalViewPr>
  <p:slideViewPr>
    <p:cSldViewPr snapToGrid="0">
      <p:cViewPr varScale="1">
        <p:scale>
          <a:sx n="67" d="100"/>
          <a:sy n="67" d="100"/>
        </p:scale>
        <p:origin x="1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80EC4-FAE7-46F1-B08E-78E0DCBA4B27}"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D8F82-CAD2-4CC2-B17E-FE29B442261D}" type="slidenum">
              <a:rPr lang="en-US" smtClean="0"/>
              <a:t>‹#›</a:t>
            </a:fld>
            <a:endParaRPr lang="en-US"/>
          </a:p>
        </p:txBody>
      </p:sp>
    </p:spTree>
    <p:extLst>
      <p:ext uri="{BB962C8B-B14F-4D97-AF65-F5344CB8AC3E}">
        <p14:creationId xmlns:p14="http://schemas.microsoft.com/office/powerpoint/2010/main" val="308648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Hypertension during pregnancy presents a substantial risk, with pre-eclampsia being a common and severe form of the disorder </a:t>
            </a:r>
            <a:r>
              <a:rPr lang="en-US" sz="1200" dirty="0"/>
              <a:t>(</a:t>
            </a:r>
            <a:r>
              <a:rPr lang="en-US" sz="1200" dirty="0" err="1"/>
              <a:t>Dimitriadis</a:t>
            </a:r>
            <a:r>
              <a:rPr lang="en-US" sz="1200" dirty="0"/>
              <a:t> et al. 2023)</a:t>
            </a:r>
            <a:r>
              <a:rPr lang="en-GB" dirty="0"/>
              <a:t>. It is characterized by elevated blood pressure after 20 weeks of gestation, often accompanied by proteinuria and organ dysfunction. This presentation, tailored for nursing students and instructors, aims to enhance understanding of pre-eclampsia, encompassing its pathophysiology and interventions. Its primary objective is to understand pre-eclampsia, its underlying pathophysiological mechanisms, and various interventions available for its prevention and management. Through an in-depth exploration of pre-eclampsia, students will gain a deeper understanding of its complexities and interventions.</a:t>
            </a:r>
            <a:endParaRPr lang="en-US" dirty="0"/>
          </a:p>
        </p:txBody>
      </p:sp>
      <p:sp>
        <p:nvSpPr>
          <p:cNvPr id="4" name="Slide Number Placeholder 3"/>
          <p:cNvSpPr>
            <a:spLocks noGrp="1"/>
          </p:cNvSpPr>
          <p:nvPr>
            <p:ph type="sldNum" sz="quarter" idx="5"/>
          </p:nvPr>
        </p:nvSpPr>
        <p:spPr/>
        <p:txBody>
          <a:bodyPr/>
          <a:lstStyle/>
          <a:p>
            <a:fld id="{09CD8F82-CAD2-4CC2-B17E-FE29B442261D}" type="slidenum">
              <a:rPr lang="en-US" smtClean="0"/>
              <a:t>2</a:t>
            </a:fld>
            <a:endParaRPr lang="en-US"/>
          </a:p>
        </p:txBody>
      </p:sp>
    </p:spTree>
    <p:extLst>
      <p:ext uri="{BB962C8B-B14F-4D97-AF65-F5344CB8AC3E}">
        <p14:creationId xmlns:p14="http://schemas.microsoft.com/office/powerpoint/2010/main" val="32042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GB" dirty="0">
                <a:solidFill>
                  <a:srgbClr val="0E101A"/>
                </a:solidFill>
                <a:effectLst/>
              </a:rPr>
              <a:t>By the end of this presentation, students should be able to:</a:t>
            </a:r>
          </a:p>
          <a:p>
            <a:pPr>
              <a:spcBef>
                <a:spcPts val="0"/>
              </a:spcBef>
              <a:spcAft>
                <a:spcPts val="0"/>
              </a:spcAft>
              <a:buFont typeface="+mj-lt"/>
              <a:buAutoNum type="arabicPeriod"/>
            </a:pPr>
            <a:r>
              <a:rPr lang="en-GB" dirty="0">
                <a:solidFill>
                  <a:srgbClr val="0E101A"/>
                </a:solidFill>
                <a:effectLst/>
              </a:rPr>
              <a:t>Define pre-eclampsia and elucidate its pathophysiological mechanisms, including the role of abnormal placentation and maternal vascular dysfunction in its development.</a:t>
            </a:r>
          </a:p>
          <a:p>
            <a:pPr>
              <a:spcBef>
                <a:spcPts val="0"/>
              </a:spcBef>
              <a:spcAft>
                <a:spcPts val="0"/>
              </a:spcAft>
              <a:buFont typeface="+mj-lt"/>
              <a:buAutoNum type="arabicPeriod"/>
            </a:pPr>
            <a:r>
              <a:rPr lang="en-GB" dirty="0">
                <a:solidFill>
                  <a:srgbClr val="0E101A"/>
                </a:solidFill>
                <a:effectLst/>
              </a:rPr>
              <a:t>Identify and explain two nursing problems commonly associated with pre-eclampsia, such as hypertension, Impaired Placental Perfusion, and Risk of </a:t>
            </a:r>
            <a:r>
              <a:rPr lang="en-GB" dirty="0" err="1">
                <a:solidFill>
                  <a:srgbClr val="0E101A"/>
                </a:solidFill>
                <a:effectLst/>
              </a:rPr>
              <a:t>HELLP</a:t>
            </a:r>
            <a:r>
              <a:rPr lang="en-GB" dirty="0">
                <a:solidFill>
                  <a:srgbClr val="0E101A"/>
                </a:solidFill>
                <a:effectLst/>
              </a:rPr>
              <a:t> Syndrome (</a:t>
            </a:r>
            <a:r>
              <a:rPr lang="en-GB" dirty="0" err="1">
                <a:solidFill>
                  <a:srgbClr val="0E101A"/>
                </a:solidFill>
                <a:effectLst/>
              </a:rPr>
              <a:t>Hemolysis</a:t>
            </a:r>
            <a:r>
              <a:rPr lang="en-GB" dirty="0">
                <a:solidFill>
                  <a:srgbClr val="0E101A"/>
                </a:solidFill>
                <a:effectLst/>
              </a:rPr>
              <a:t>, Elevated Liver Enzymes, Low Platelet Count)</a:t>
            </a:r>
          </a:p>
          <a:p>
            <a:pPr>
              <a:spcBef>
                <a:spcPts val="0"/>
              </a:spcBef>
              <a:spcAft>
                <a:spcPts val="0"/>
              </a:spcAft>
              <a:buFont typeface="+mj-lt"/>
              <a:buAutoNum type="arabicPeriod"/>
            </a:pPr>
            <a:r>
              <a:rPr lang="en-GB" dirty="0">
                <a:solidFill>
                  <a:srgbClr val="0E101A"/>
                </a:solidFill>
                <a:effectLst/>
              </a:rPr>
              <a:t>Demonstrate understanding of at least five evidence-based interventions for the nursing problems identified.</a:t>
            </a:r>
          </a:p>
          <a:p>
            <a:pPr>
              <a:spcBef>
                <a:spcPts val="0"/>
              </a:spcBef>
              <a:spcAft>
                <a:spcPts val="0"/>
              </a:spcAft>
            </a:pPr>
            <a:r>
              <a:rPr lang="en-GB" dirty="0">
                <a:solidFill>
                  <a:srgbClr val="0E101A"/>
                </a:solidFill>
                <a:effectLst/>
              </a:rPr>
              <a:t>   </a:t>
            </a:r>
          </a:p>
          <a:p>
            <a:endParaRPr lang="en-US" dirty="0"/>
          </a:p>
        </p:txBody>
      </p:sp>
      <p:sp>
        <p:nvSpPr>
          <p:cNvPr id="4" name="Slide Number Placeholder 3"/>
          <p:cNvSpPr>
            <a:spLocks noGrp="1"/>
          </p:cNvSpPr>
          <p:nvPr>
            <p:ph type="sldNum" sz="quarter" idx="5"/>
          </p:nvPr>
        </p:nvSpPr>
        <p:spPr/>
        <p:txBody>
          <a:bodyPr/>
          <a:lstStyle/>
          <a:p>
            <a:fld id="{09CD8F82-CAD2-4CC2-B17E-FE29B442261D}" type="slidenum">
              <a:rPr lang="en-US" smtClean="0"/>
              <a:t>3</a:t>
            </a:fld>
            <a:endParaRPr lang="en-US"/>
          </a:p>
        </p:txBody>
      </p:sp>
    </p:spTree>
    <p:extLst>
      <p:ext uri="{BB962C8B-B14F-4D97-AF65-F5344CB8AC3E}">
        <p14:creationId xmlns:p14="http://schemas.microsoft.com/office/powerpoint/2010/main" val="312999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Preeclampsia is a serious hypertensive disorder that occurs during pregnancy, typically after the 20th week (</a:t>
            </a:r>
            <a:r>
              <a:rPr lang="en-US" sz="1800" dirty="0"/>
              <a:t>(</a:t>
            </a:r>
            <a:r>
              <a:rPr lang="en-US" sz="1800" dirty="0" err="1"/>
              <a:t>Dimitriadis</a:t>
            </a:r>
            <a:r>
              <a:rPr lang="en-US" sz="1800" dirty="0"/>
              <a:t> et al. 2023;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Wheeler et al. 2022). It is characterized by high blood pressure (hypertension) and proteinuria (presence of protein in the urine). Preeclampsia poses significant risks to both the pregnant individual and the fetus due to its potential to affect various organs, including the kidneys, liver, and placenta. Without proper management, it can lead to severe complications, including eclampsia, which involves seizures.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Individuals with preeclampsia may experience symptoms such as elevated blood pressure (typically above 140/90 mmHg) and proteinuria. The condition can also impair kidney function, resulting in decreased renal perfusion, retention of sodium, and increased levels of creatinine, blood urea nitrogen (BUN), and uric acid. Preeclampsia can affect the blood supply to the placenta, leading to complications such as fetal growth restriction and preterm birth.</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Certain risk factors may predispose individuals to develop preeclampsia, including a history of high blood pressure, kidney disease, diabetes, expecting multiples, family history of preeclampsia, autoimmune conditions like lupus, and obesity </a:t>
            </a:r>
            <a:r>
              <a:rPr lang="en-US" sz="1800" dirty="0"/>
              <a:t>(</a:t>
            </a:r>
            <a:r>
              <a:rPr lang="en-US" sz="1800" dirty="0" err="1"/>
              <a:t>Wainstock</a:t>
            </a:r>
            <a:r>
              <a:rPr lang="en-US" sz="1800" dirty="0"/>
              <a:t> et al. 2020)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09CD8F82-CAD2-4CC2-B17E-FE29B442261D}" type="slidenum">
              <a:rPr lang="en-US" smtClean="0"/>
              <a:t>4</a:t>
            </a:fld>
            <a:endParaRPr lang="en-US"/>
          </a:p>
        </p:txBody>
      </p:sp>
    </p:spTree>
    <p:extLst>
      <p:ext uri="{BB962C8B-B14F-4D97-AF65-F5344CB8AC3E}">
        <p14:creationId xmlns:p14="http://schemas.microsoft.com/office/powerpoint/2010/main" val="3493581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Impaired Placental Perfusion: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Impaired placental perfusion refers to inadequate blood flow to the placenta, resulting in decreased oxygen and nutrient delivery to the fetus and the flow of wastes from the fetus </a:t>
            </a:r>
            <a:r>
              <a:rPr lang="en-US" sz="1800" dirty="0"/>
              <a:t>(</a:t>
            </a:r>
            <a:r>
              <a:rPr lang="en-US" sz="1800" dirty="0" err="1"/>
              <a:t>Dimitriadis</a:t>
            </a:r>
            <a:r>
              <a:rPr lang="en-US" sz="1800" dirty="0"/>
              <a:t> et al. 2023)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Placental perfusion is crucial for fetal development and growth. Impaired perfusion can lead to fetal hypoxia, growth restriction, and even fetal demise (Wheeler et al. 2022).</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Signs and Symptoms may include fetal distress (such as decreased fetal movement or abnormal fetal heart rate patterns), intrauterine growth restriction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IUGR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oligohydramnios (reduced amniotic fluid volume).</a:t>
            </a:r>
          </a:p>
        </p:txBody>
      </p:sp>
      <p:sp>
        <p:nvSpPr>
          <p:cNvPr id="4" name="Slide Number Placeholder 3"/>
          <p:cNvSpPr>
            <a:spLocks noGrp="1"/>
          </p:cNvSpPr>
          <p:nvPr>
            <p:ph type="sldNum" sz="quarter" idx="5"/>
          </p:nvPr>
        </p:nvSpPr>
        <p:spPr/>
        <p:txBody>
          <a:bodyPr/>
          <a:lstStyle/>
          <a:p>
            <a:fld id="{09CD8F82-CAD2-4CC2-B17E-FE29B442261D}" type="slidenum">
              <a:rPr lang="en-US" smtClean="0"/>
              <a:t>5</a:t>
            </a:fld>
            <a:endParaRPr lang="en-US"/>
          </a:p>
        </p:txBody>
      </p:sp>
    </p:spTree>
    <p:extLst>
      <p:ext uri="{BB962C8B-B14F-4D97-AF65-F5344CB8AC3E}">
        <p14:creationId xmlns:p14="http://schemas.microsoft.com/office/powerpoint/2010/main" val="30809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Risk of HELLP Syndrome (Hemolysis, Elevated Liver Enzymes, Low Platelet Count):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HELLP syndrome is a severe complication of preeclampsia characterized by hemolysis (breakdown of red blood cells), elevated liver enzymes, and low platelet count </a:t>
            </a:r>
            <a:r>
              <a:rPr lang="en-US" sz="1800" dirty="0"/>
              <a:t>(</a:t>
            </a:r>
            <a:r>
              <a:rPr lang="en-US" sz="1800" dirty="0" err="1"/>
              <a:t>Dimitriadis</a:t>
            </a:r>
            <a:r>
              <a:rPr lang="en-US" sz="1800" dirty="0"/>
              <a:t> et al. 2023)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HELLP syndrome can lead to life-threatening complications such as liver rupture, hemorrhage, and multi-organ failure. Early recognition and intervention are essential to prevent adverse outcomes.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signs and symptoms may include abdominal pain (especially in the right upper quadrant), nausea and vomiting, headache, visual disturbances, epigastric pain, and hypertension (Wheeler et al. 2022). Laboratory findings may show evidence of hemolysis (e.g., elevated lactate dehydrogenase, low haptoglobin), liver dysfunction (elevated liver enzymes such as AST and ALT), and thrombocytopenia (low platelet count).</a:t>
            </a:r>
          </a:p>
        </p:txBody>
      </p:sp>
      <p:sp>
        <p:nvSpPr>
          <p:cNvPr id="4" name="Slide Number Placeholder 3"/>
          <p:cNvSpPr>
            <a:spLocks noGrp="1"/>
          </p:cNvSpPr>
          <p:nvPr>
            <p:ph type="sldNum" sz="quarter" idx="5"/>
          </p:nvPr>
        </p:nvSpPr>
        <p:spPr/>
        <p:txBody>
          <a:bodyPr/>
          <a:lstStyle/>
          <a:p>
            <a:fld id="{09CD8F82-CAD2-4CC2-B17E-FE29B442261D}" type="slidenum">
              <a:rPr lang="en-US" smtClean="0"/>
              <a:t>6</a:t>
            </a:fld>
            <a:endParaRPr lang="en-US"/>
          </a:p>
        </p:txBody>
      </p:sp>
    </p:spTree>
    <p:extLst>
      <p:ext uri="{BB962C8B-B14F-4D97-AF65-F5344CB8AC3E}">
        <p14:creationId xmlns:p14="http://schemas.microsoft.com/office/powerpoint/2010/main" val="2857323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Aspirin prophylaxis is a notable intervention to mitigate impaired placental perfusion in pre-eclampsia </a:t>
            </a:r>
            <a:r>
              <a:rPr lang="en-US" sz="1800" dirty="0"/>
              <a:t>(</a:t>
            </a:r>
            <a:r>
              <a:rPr lang="en-US" sz="1800" dirty="0" err="1"/>
              <a:t>Dimitriadis</a:t>
            </a:r>
            <a:r>
              <a:rPr lang="en-US" sz="1800" dirty="0"/>
              <a:t> et al. 2023)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Initiating low-dose aspirin therapy early in pregnancy can effectively reduce the risk of pre-eclampsia among high-risk individuals. This intervention can enhance placental vascular function and promote optimal blood flow, potentially reducing the incidence and severity of pre-eclampsia.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Calcium supplementation and adequate calcium intake during pregnancy may contribute to better uteroplacental circulation, reducing the risk of pre-eclampsia </a:t>
            </a:r>
            <a:r>
              <a:rPr lang="en-US" sz="1800" dirty="0"/>
              <a:t>(</a:t>
            </a:r>
            <a:r>
              <a:rPr lang="en-US" sz="1800" dirty="0" err="1"/>
              <a:t>Wainstock</a:t>
            </a:r>
            <a:r>
              <a:rPr lang="en-US" sz="1800" dirty="0"/>
              <a:t> et al. 2020)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Uterine artery ultrasonography is a diagnostic tool for assessing placental perfusion by evaluating uteroplacental blood flow (Wheeler et al. 2022). This intervention involves measuring parameters such as pulse rate and resistance index, which can provide valuable insights into the adequacy of placental perfusion and identify individuals at increased risk of pre-eclampsia. Early detection of abnormal uterine arteries can prompt timely intervention and monitoring to optimize maternal and fetal outcomes.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Assessing angiogenic biomarkers, such as soluble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Fms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-related receptor tyrosine kinase 1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sFLT1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placental growth factor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PGF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can aid in predicting and monitoring impaired placental perfusion in pre-eclampsia </a:t>
            </a:r>
            <a:r>
              <a:rPr lang="en-US" sz="1800" dirty="0"/>
              <a:t>(</a:t>
            </a:r>
            <a:r>
              <a:rPr lang="en-US" sz="1800" dirty="0" err="1"/>
              <a:t>Dimitriadis</a:t>
            </a:r>
            <a:r>
              <a:rPr lang="en-US" sz="1800" dirty="0"/>
              <a:t> et al. 2023)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Elevated levels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sFLT1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decreased levels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PGF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have been associated with endothelial dysfunction and poor placental perfusion. Therefore, monitoring these biomarkers during pregnancy can help identify individuals at increased risk of pre-eclampsia and guide clinical management decisions.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Close blood pressure monitoring is essential in managing impaired placental perfusion in pre-eclampsia. Elevated blood pressure is a hallmark feature of pre-eclampsia and can indicate inadequate placental perfusion and maternal organ dysfunction. Regular blood pressure monitoring allows for early detection of hypertension and prompt initiation of interventions, such as antihypertensive therapy, to mitigate the risk of adverse maternal and fetal outcomes associated with pre-eclampsia.</a:t>
            </a:r>
          </a:p>
          <a:p>
            <a:endParaRPr lang="en-US" dirty="0"/>
          </a:p>
        </p:txBody>
      </p:sp>
      <p:sp>
        <p:nvSpPr>
          <p:cNvPr id="4" name="Slide Number Placeholder 3"/>
          <p:cNvSpPr>
            <a:spLocks noGrp="1"/>
          </p:cNvSpPr>
          <p:nvPr>
            <p:ph type="sldNum" sz="quarter" idx="5"/>
          </p:nvPr>
        </p:nvSpPr>
        <p:spPr/>
        <p:txBody>
          <a:bodyPr/>
          <a:lstStyle/>
          <a:p>
            <a:fld id="{09CD8F82-CAD2-4CC2-B17E-FE29B442261D}" type="slidenum">
              <a:rPr lang="en-US" smtClean="0"/>
              <a:t>7</a:t>
            </a:fld>
            <a:endParaRPr lang="en-US"/>
          </a:p>
        </p:txBody>
      </p:sp>
    </p:spTree>
    <p:extLst>
      <p:ext uri="{BB962C8B-B14F-4D97-AF65-F5344CB8AC3E}">
        <p14:creationId xmlns:p14="http://schemas.microsoft.com/office/powerpoint/2010/main" val="35733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Early recognition and diagnosis of HELLP syndrome are crucial for timely intervention and prevention of complications. Prompt identification of clinical signs and symptoms, such as right-upper quadrant or epigastric pain, elevated liver enzymes, and thrombocytopenia, allows healthcare providers to initiate appropriate management strategies promptly.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Intravenous magnesium sulfate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MgSO4</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administration is beneficial in managing HELLP syndrome. Magnesium sulfate helps to prevent seizures, a potentially life-threatening complication of severe pre-eclampsia and HELLP syndrome, by acting as a central nervous system depressant and reducing neuronal excitability. Additionally, magnesium sulfate has vasodilatory effects, which may improve placental perfusion and mitigate the risk of maternal complications.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cases of severe HELLP syndrome with significant hemolysis and thrombocytopenia, blood transfusion may be necessary to correct anemia and coagulopathy. Timely blood transfusion can restore hematological parameters and prevent complications such as hemorrhage and disseminated intravascular coagulation.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administration of corticosteroids, such as dexamethasone or betamethasone, can promote fetal lung maturation and reduce the risk of neonatal respiratory distress syndrome. Antenatal corticosteroid administration improves neonatal outcomes and reduces the risk of preterm birth in cases of severe HELLP syndrome.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severe cases of HELLP syndrome with maternal and fetal compromise, immediate delivery is often the preferred management strategy to prevent further deterioration and mitigate the risk of adverse outcomes.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09CD8F82-CAD2-4CC2-B17E-FE29B442261D}" type="slidenum">
              <a:rPr lang="en-US" smtClean="0"/>
              <a:t>8</a:t>
            </a:fld>
            <a:endParaRPr lang="en-US"/>
          </a:p>
        </p:txBody>
      </p:sp>
    </p:spTree>
    <p:extLst>
      <p:ext uri="{BB962C8B-B14F-4D97-AF65-F5344CB8AC3E}">
        <p14:creationId xmlns:p14="http://schemas.microsoft.com/office/powerpoint/2010/main" val="1308096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Conducting a question-and-answer session at the end allows students to clarify any uncertainties and reinforce their understanding of the presentation. For example, open-ended questions such as "Can anyone explain pre-eclampsia?" or "What are some evidence-based interventions for managing impaired placental perfusion?"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Peer assessments involve students evaluating each other's understanding and performance. Divide participants into small groups and assign them specific tasks related to the presentation. For instance, ask each group to discuss and evaluate the effectiveness of different interventions for HELLP syndrome.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Provide participants with a rubric outlining the learning objectives and criteria for assessment. Based on the rubric's criteria, ask them to self-assess their knowledge and skills.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Incorporate interactive activities. For instance, present a hypothetical case of a pregnant patient with symptoms of pre-eclampsia and ask students to collaboratively develop a care plan, including interventions and management strategies.</a:t>
            </a:r>
          </a:p>
        </p:txBody>
      </p:sp>
      <p:sp>
        <p:nvSpPr>
          <p:cNvPr id="4" name="Slide Number Placeholder 3"/>
          <p:cNvSpPr>
            <a:spLocks noGrp="1"/>
          </p:cNvSpPr>
          <p:nvPr>
            <p:ph type="sldNum" sz="quarter" idx="5"/>
          </p:nvPr>
        </p:nvSpPr>
        <p:spPr/>
        <p:txBody>
          <a:bodyPr/>
          <a:lstStyle/>
          <a:p>
            <a:fld id="{09CD8F82-CAD2-4CC2-B17E-FE29B442261D}" type="slidenum">
              <a:rPr lang="en-US" smtClean="0"/>
              <a:t>9</a:t>
            </a:fld>
            <a:endParaRPr lang="en-US"/>
          </a:p>
        </p:txBody>
      </p:sp>
    </p:spTree>
    <p:extLst>
      <p:ext uri="{BB962C8B-B14F-4D97-AF65-F5344CB8AC3E}">
        <p14:creationId xmlns:p14="http://schemas.microsoft.com/office/powerpoint/2010/main" val="218345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368158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79753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815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3979925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1979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30308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3995787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101873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2477592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03A48-3B66-4484-9F57-71707EA10F79}"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397055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803A48-3B66-4484-9F57-71707EA10F79}"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370094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803A48-3B66-4484-9F57-71707EA10F79}"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97472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803A48-3B66-4484-9F57-71707EA10F79}"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345856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03A48-3B66-4484-9F57-71707EA10F79}"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24585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03A48-3B66-4484-9F57-71707EA10F79}"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213551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803A48-3B66-4484-9F57-71707EA10F79}"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BB7A5-C449-4A93-AA56-67C78675A0A8}" type="slidenum">
              <a:rPr lang="en-US" smtClean="0"/>
              <a:t>‹#›</a:t>
            </a:fld>
            <a:endParaRPr lang="en-US"/>
          </a:p>
        </p:txBody>
      </p:sp>
    </p:spTree>
    <p:extLst>
      <p:ext uri="{BB962C8B-B14F-4D97-AF65-F5344CB8AC3E}">
        <p14:creationId xmlns:p14="http://schemas.microsoft.com/office/powerpoint/2010/main" val="5622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803A48-3B66-4484-9F57-71707EA10F79}" type="datetimeFigureOut">
              <a:rPr lang="en-US" smtClean="0"/>
              <a:t>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0BB7A5-C449-4A93-AA56-67C78675A0A8}" type="slidenum">
              <a:rPr lang="en-US" smtClean="0"/>
              <a:t>‹#›</a:t>
            </a:fld>
            <a:endParaRPr lang="en-US"/>
          </a:p>
        </p:txBody>
      </p:sp>
    </p:spTree>
    <p:extLst>
      <p:ext uri="{BB962C8B-B14F-4D97-AF65-F5344CB8AC3E}">
        <p14:creationId xmlns:p14="http://schemas.microsoft.com/office/powerpoint/2010/main" val="373986995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 id="2147484055" r:id="rId15"/>
    <p:sldLayoutId id="21474840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3390/jcm9041103" TargetMode="External"/><Relationship Id="rId2" Type="http://schemas.openxmlformats.org/officeDocument/2006/relationships/hyperlink" Target="https://doi.org/10.1038/s41572-023-00417-6" TargetMode="External"/><Relationship Id="rId1" Type="http://schemas.openxmlformats.org/officeDocument/2006/relationships/slideLayout" Target="../slideLayouts/slideLayout2.xml"/><Relationship Id="rId4" Type="http://schemas.openxmlformats.org/officeDocument/2006/relationships/hyperlink" Target="https://doi.org/10.1001/jamanetworkopen.2021.4234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07BB-1022-FE18-67D8-D13968DB4BE1}"/>
              </a:ext>
            </a:extLst>
          </p:cNvPr>
          <p:cNvSpPr>
            <a:spLocks noGrp="1"/>
          </p:cNvSpPr>
          <p:nvPr>
            <p:ph type="ctrTitle"/>
          </p:nvPr>
        </p:nvSpPr>
        <p:spPr>
          <a:xfrm>
            <a:off x="1507067" y="1710268"/>
            <a:ext cx="7766936" cy="1646302"/>
          </a:xfrm>
        </p:spPr>
        <p:txBody>
          <a:bodyPr/>
          <a:lstStyle/>
          <a:p>
            <a:pPr algn="ctr"/>
            <a:r>
              <a:rPr lang="en-US" sz="7200" b="1" dirty="0"/>
              <a:t>Preeclampsia</a:t>
            </a:r>
          </a:p>
        </p:txBody>
      </p:sp>
      <p:sp>
        <p:nvSpPr>
          <p:cNvPr id="3" name="Subtitle 2">
            <a:extLst>
              <a:ext uri="{FF2B5EF4-FFF2-40B4-BE49-F238E27FC236}">
                <a16:creationId xmlns:a16="http://schemas.microsoft.com/office/drawing/2014/main" id="{DC073658-6149-64F3-55B0-46D4087E0BCF}"/>
              </a:ext>
            </a:extLst>
          </p:cNvPr>
          <p:cNvSpPr>
            <a:spLocks noGrp="1"/>
          </p:cNvSpPr>
          <p:nvPr>
            <p:ph type="subTitle" idx="1"/>
          </p:nvPr>
        </p:nvSpPr>
        <p:spPr/>
        <p:txBody>
          <a:bodyPr>
            <a:noAutofit/>
          </a:bodyPr>
          <a:lstStyle/>
          <a:p>
            <a:pPr algn="ctr"/>
            <a:r>
              <a:rPr lang="en-US" dirty="0"/>
              <a:t>Group Members:</a:t>
            </a:r>
          </a:p>
          <a:p>
            <a:pPr algn="ctr"/>
            <a:r>
              <a:rPr lang="en-US" dirty="0"/>
              <a:t>Date:</a:t>
            </a:r>
          </a:p>
        </p:txBody>
      </p:sp>
    </p:spTree>
    <p:extLst>
      <p:ext uri="{BB962C8B-B14F-4D97-AF65-F5344CB8AC3E}">
        <p14:creationId xmlns:p14="http://schemas.microsoft.com/office/powerpoint/2010/main" val="3980973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FA2E-C593-5099-8A47-B67114C1F73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9D90901-726B-1EA9-39C3-3D9C54EF0564}"/>
              </a:ext>
            </a:extLst>
          </p:cNvPr>
          <p:cNvSpPr>
            <a:spLocks noGrp="1"/>
          </p:cNvSpPr>
          <p:nvPr>
            <p:ph idx="1"/>
          </p:nvPr>
        </p:nvSpPr>
        <p:spPr>
          <a:xfrm>
            <a:off x="677334" y="2160589"/>
            <a:ext cx="8596668" cy="4087811"/>
          </a:xfrm>
        </p:spPr>
        <p:txBody>
          <a:bodyPr>
            <a:normAutofit/>
          </a:bodyPr>
          <a:lstStyle/>
          <a:p>
            <a:pPr marL="0" marR="0">
              <a:lnSpc>
                <a:spcPct val="107000"/>
              </a:lnSpc>
              <a:spcBef>
                <a:spcPts val="0"/>
              </a:spcBef>
              <a:spcAft>
                <a:spcPts val="800"/>
              </a:spcAft>
            </a:pPr>
            <a:r>
              <a:rPr lang="en-US" sz="1800"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Dimitriadis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 Rolnik, D. L., Zhou, W., Estrada-Gutierrez, G., Koga, K., Francisco, R. P., ... &amp;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Menkhorst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 (2023). Pre-eclampsia.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Nature Reviews Disease Primers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8.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https://doi.org/10.1038/s41572-023-00417-6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Mir, S. (2023). Education Interventions and Preeclampsia Knowledge Among Pregnant Women.</a:t>
            </a: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Wainstock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Sergienko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 &amp;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Sheiner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 (2020). Who is at risk for preeclampsia? Risk factors for developing initial preeclampsia in a subsequent pregnancy.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Journal of Clinical Medicine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1103.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https://doi.org/10.3390/jcm9041103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Wheeler, S. M., Myers, S. O., Swamy, G. K., &amp; Myers, E. R. (2022). Estimated prevalence of risk factors for preeclampsia among individuals giving birth in the US in 2019.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JAMA Network Open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5</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e2142343-e2142343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https://doi.org/10.1001/jamanetworkopen.2021.42343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75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C24665-ED78-F74A-9019-577897C8D081}"/>
              </a:ext>
            </a:extLst>
          </p:cNvPr>
          <p:cNvPicPr>
            <a:picLocks noChangeAspect="1"/>
          </p:cNvPicPr>
          <p:nvPr/>
        </p:nvPicPr>
        <p:blipFill rotWithShape="1">
          <a:blip r:embed="rId3"/>
          <a:srcRect l="9989" r="16658"/>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89A65C2-B358-F772-38E8-7D612C224E87}"/>
              </a:ext>
            </a:extLst>
          </p:cNvPr>
          <p:cNvSpPr>
            <a:spLocks noGrp="1"/>
          </p:cNvSpPr>
          <p:nvPr>
            <p:ph type="title"/>
          </p:nvPr>
        </p:nvSpPr>
        <p:spPr>
          <a:xfrm>
            <a:off x="677333" y="609600"/>
            <a:ext cx="3851123" cy="1320800"/>
          </a:xfrm>
        </p:spPr>
        <p:txBody>
          <a:bodyPr>
            <a:normAutofit/>
          </a:bodyPr>
          <a:lstStyle/>
          <a:p>
            <a:r>
              <a:rPr lang="en-US" b="1"/>
              <a:t>Introduction</a:t>
            </a:r>
            <a:endParaRPr lang="en-US" b="1" dirty="0"/>
          </a:p>
        </p:txBody>
      </p:sp>
      <p:sp>
        <p:nvSpPr>
          <p:cNvPr id="3" name="Content Placeholder 2">
            <a:extLst>
              <a:ext uri="{FF2B5EF4-FFF2-40B4-BE49-F238E27FC236}">
                <a16:creationId xmlns:a16="http://schemas.microsoft.com/office/drawing/2014/main" id="{4FA5B421-864D-8663-D0E7-C35E27031D45}"/>
              </a:ext>
            </a:extLst>
          </p:cNvPr>
          <p:cNvSpPr>
            <a:spLocks noGrp="1"/>
          </p:cNvSpPr>
          <p:nvPr>
            <p:ph idx="1"/>
          </p:nvPr>
        </p:nvSpPr>
        <p:spPr>
          <a:xfrm>
            <a:off x="677333" y="2160589"/>
            <a:ext cx="4509029" cy="4311649"/>
          </a:xfrm>
        </p:spPr>
        <p:txBody>
          <a:bodyPr>
            <a:normAutofit/>
          </a:bodyPr>
          <a:lstStyle/>
          <a:p>
            <a:r>
              <a:rPr lang="en-US" sz="2000" dirty="0"/>
              <a:t>Hypertension during pregnancy is a major risk.</a:t>
            </a:r>
          </a:p>
          <a:p>
            <a:r>
              <a:rPr lang="en-US" sz="2000" dirty="0"/>
              <a:t>Common forms of hypertension is:</a:t>
            </a:r>
          </a:p>
          <a:p>
            <a:pPr lvl="1"/>
            <a:r>
              <a:rPr lang="en-US" sz="1800" dirty="0"/>
              <a:t>Pre-eclampsia - high</a:t>
            </a:r>
            <a:r>
              <a:rPr lang="en-GB" sz="1800" dirty="0"/>
              <a:t> blood pressure during pregnancy</a:t>
            </a:r>
            <a:endParaRPr lang="en-US" sz="1800" dirty="0"/>
          </a:p>
          <a:p>
            <a:r>
              <a:rPr lang="en-US" sz="2000" dirty="0"/>
              <a:t>This 15-minutes presentation targets nursing students and instructor</a:t>
            </a:r>
          </a:p>
          <a:p>
            <a:r>
              <a:rPr lang="en-US" sz="2000" dirty="0"/>
              <a:t>To widen understanding of preeclampsia; pathophysiology and interventions. </a:t>
            </a:r>
          </a:p>
          <a:p>
            <a:pPr marL="0" indent="0">
              <a:buNone/>
            </a:pPr>
            <a:endParaRPr lang="en-US" sz="2000" dirty="0"/>
          </a:p>
        </p:txBody>
      </p:sp>
      <p:cxnSp>
        <p:nvCxnSpPr>
          <p:cNvPr id="45" name="Straight Connector 4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3113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13A6-ED3A-A22B-2D34-70E252A1690A}"/>
              </a:ext>
            </a:extLst>
          </p:cNvPr>
          <p:cNvSpPr>
            <a:spLocks noGrp="1"/>
          </p:cNvSpPr>
          <p:nvPr>
            <p:ph type="title"/>
          </p:nvPr>
        </p:nvSpPr>
        <p:spPr>
          <a:xfrm>
            <a:off x="677334" y="609600"/>
            <a:ext cx="8596668" cy="1019175"/>
          </a:xfrm>
        </p:spPr>
        <p:txBody>
          <a:bodyPr/>
          <a:lstStyle/>
          <a:p>
            <a:r>
              <a:rPr lang="en-US" b="1" dirty="0"/>
              <a:t>Learning Objectives</a:t>
            </a:r>
          </a:p>
        </p:txBody>
      </p:sp>
      <p:sp>
        <p:nvSpPr>
          <p:cNvPr id="3" name="Content Placeholder 2">
            <a:extLst>
              <a:ext uri="{FF2B5EF4-FFF2-40B4-BE49-F238E27FC236}">
                <a16:creationId xmlns:a16="http://schemas.microsoft.com/office/drawing/2014/main" id="{BBF175E8-5008-B98E-1C74-9148A5C05725}"/>
              </a:ext>
            </a:extLst>
          </p:cNvPr>
          <p:cNvSpPr>
            <a:spLocks noGrp="1"/>
          </p:cNvSpPr>
          <p:nvPr>
            <p:ph idx="1"/>
          </p:nvPr>
        </p:nvSpPr>
        <p:spPr>
          <a:xfrm>
            <a:off x="677334" y="1771650"/>
            <a:ext cx="7637991" cy="4269713"/>
          </a:xfrm>
        </p:spPr>
        <p:txBody>
          <a:bodyPr>
            <a:normAutofit/>
          </a:bodyPr>
          <a:lstStyle/>
          <a:p>
            <a:pPr marL="0" marR="0" indent="0">
              <a:lnSpc>
                <a:spcPct val="150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By the end of this presentation, students should be able to:</a:t>
            </a:r>
          </a:p>
          <a:p>
            <a:pPr marL="342900" marR="0" lvl="0" indent="-342900">
              <a:lnSpc>
                <a:spcPct val="150000"/>
              </a:lnSpc>
              <a:spcBef>
                <a:spcPts val="0"/>
              </a:spcBef>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Define preeclampsia and its pathophysiology.</a:t>
            </a:r>
          </a:p>
          <a:p>
            <a:pPr marL="342900" marR="0" lvl="0" indent="-342900">
              <a:lnSpc>
                <a:spcPct val="150000"/>
              </a:lnSpc>
              <a:spcBef>
                <a:spcPts val="0"/>
              </a:spcBef>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Identify and explain two nursing problems associated with pre-eclampsia. </a:t>
            </a:r>
          </a:p>
          <a:p>
            <a:pPr marL="342900" marR="0" lvl="0" indent="-342900">
              <a:lnSpc>
                <a:spcPct val="150000"/>
              </a:lnSpc>
              <a:spcBef>
                <a:spcPts val="0"/>
              </a:spcBef>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Demonstrate understanding of at 5 evidence-based interventions for problems identified.</a:t>
            </a:r>
          </a:p>
          <a:p>
            <a:pPr marL="0" indent="0">
              <a:lnSpc>
                <a:spcPct val="150000"/>
              </a:lnSpc>
              <a:buNone/>
            </a:pPr>
            <a:endParaRPr lang="en-US" sz="3600" dirty="0"/>
          </a:p>
        </p:txBody>
      </p:sp>
      <p:pic>
        <p:nvPicPr>
          <p:cNvPr id="4" name="Picture 3">
            <a:extLst>
              <a:ext uri="{FF2B5EF4-FFF2-40B4-BE49-F238E27FC236}">
                <a16:creationId xmlns:a16="http://schemas.microsoft.com/office/drawing/2014/main" id="{94B220B5-952B-EE8A-B3FB-B88FC64ACF0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572500" y="1864518"/>
            <a:ext cx="3619500" cy="4083976"/>
          </a:xfrm>
          <a:prstGeom prst="rect">
            <a:avLst/>
          </a:prstGeom>
        </p:spPr>
      </p:pic>
    </p:spTree>
    <p:extLst>
      <p:ext uri="{BB962C8B-B14F-4D97-AF65-F5344CB8AC3E}">
        <p14:creationId xmlns:p14="http://schemas.microsoft.com/office/powerpoint/2010/main" val="327030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A610-D76F-DBAB-78A4-631726258008}"/>
              </a:ext>
            </a:extLst>
          </p:cNvPr>
          <p:cNvSpPr>
            <a:spLocks noGrp="1"/>
          </p:cNvSpPr>
          <p:nvPr>
            <p:ph type="title"/>
          </p:nvPr>
        </p:nvSpPr>
        <p:spPr>
          <a:xfrm>
            <a:off x="2849562" y="609600"/>
            <a:ext cx="6424440" cy="1320800"/>
          </a:xfrm>
        </p:spPr>
        <p:txBody>
          <a:bodyPr>
            <a:normAutofit/>
          </a:bodyPr>
          <a:lstStyle/>
          <a:p>
            <a:r>
              <a:rPr lang="en-US" sz="4000" b="1" dirty="0"/>
              <a:t>Preeclampsia</a:t>
            </a:r>
            <a:endParaRPr lang="en-US" b="1" dirty="0"/>
          </a:p>
        </p:txBody>
      </p:sp>
      <p:pic>
        <p:nvPicPr>
          <p:cNvPr id="6" name="Picture 5">
            <a:extLst>
              <a:ext uri="{FF2B5EF4-FFF2-40B4-BE49-F238E27FC236}">
                <a16:creationId xmlns:a16="http://schemas.microsoft.com/office/drawing/2014/main" id="{DCDD0D55-E455-A724-D453-F4B3B4097896}"/>
              </a:ext>
            </a:extLst>
          </p:cNvPr>
          <p:cNvPicPr>
            <a:picLocks noChangeAspect="1"/>
          </p:cNvPicPr>
          <p:nvPr/>
        </p:nvPicPr>
        <p:blipFill rotWithShape="1">
          <a:blip r:embed="rId3"/>
          <a:srcRect l="8452" r="64405" b="909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1" name="Isosceles Triangle 20">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05CD965-30D3-261B-1E48-C0F8AF955F1A}"/>
              </a:ext>
            </a:extLst>
          </p:cNvPr>
          <p:cNvSpPr>
            <a:spLocks noGrp="1"/>
          </p:cNvSpPr>
          <p:nvPr>
            <p:ph idx="1"/>
          </p:nvPr>
        </p:nvSpPr>
        <p:spPr>
          <a:xfrm>
            <a:off x="2849561" y="1671638"/>
            <a:ext cx="7065963" cy="4576761"/>
          </a:xfrm>
        </p:spPr>
        <p:txBody>
          <a:bodyPr>
            <a:normAutofit lnSpcReduction="10000"/>
          </a:bodyPr>
          <a:lstStyle/>
          <a:p>
            <a:pPr>
              <a:lnSpc>
                <a:spcPct val="90000"/>
              </a:lnSpc>
            </a:pPr>
            <a:r>
              <a:rPr lang="en-US" dirty="0"/>
              <a:t>Preeclampsia </a:t>
            </a:r>
          </a:p>
          <a:p>
            <a:pPr lvl="1">
              <a:lnSpc>
                <a:spcPct val="90000"/>
              </a:lnSpc>
            </a:pPr>
            <a:r>
              <a:rPr lang="en-US" sz="1800" dirty="0"/>
              <a:t>hypertension and vasospasms due to reduced resistance to angiotensin (</a:t>
            </a:r>
            <a:r>
              <a:rPr lang="en-US" sz="1800" dirty="0" err="1"/>
              <a:t>Dimitriadis</a:t>
            </a:r>
            <a:r>
              <a:rPr lang="en-US" sz="1800" dirty="0"/>
              <a:t> et al. 2023). </a:t>
            </a:r>
          </a:p>
          <a:p>
            <a:pPr lvl="1">
              <a:lnSpc>
                <a:spcPct val="90000"/>
              </a:lnSpc>
            </a:pPr>
            <a:r>
              <a:rPr lang="en-GB" sz="1800" dirty="0"/>
              <a:t>Angiotensin - a peptide hormone that regulates blood pressure</a:t>
            </a:r>
            <a:endParaRPr lang="en-US" sz="1800" dirty="0"/>
          </a:p>
          <a:p>
            <a:pPr>
              <a:lnSpc>
                <a:spcPct val="90000"/>
              </a:lnSpc>
            </a:pPr>
            <a:r>
              <a:rPr lang="en-US" dirty="0"/>
              <a:t>Symptoms </a:t>
            </a:r>
          </a:p>
          <a:p>
            <a:pPr lvl="1">
              <a:lnSpc>
                <a:spcPct val="90000"/>
              </a:lnSpc>
            </a:pPr>
            <a:r>
              <a:rPr lang="en-US" sz="1800" dirty="0"/>
              <a:t>high blood pressure (hypertension) </a:t>
            </a:r>
          </a:p>
          <a:p>
            <a:pPr lvl="1">
              <a:lnSpc>
                <a:spcPct val="90000"/>
              </a:lnSpc>
            </a:pPr>
            <a:r>
              <a:rPr lang="en-US" sz="1800" dirty="0"/>
              <a:t>proteinuria (presence of protein in the urine)</a:t>
            </a:r>
          </a:p>
          <a:p>
            <a:pPr lvl="1">
              <a:lnSpc>
                <a:spcPct val="90000"/>
              </a:lnSpc>
            </a:pPr>
            <a:r>
              <a:rPr lang="en-US" sz="1800" dirty="0"/>
              <a:t>decreased renal perfusion, </a:t>
            </a:r>
          </a:p>
          <a:p>
            <a:pPr lvl="1">
              <a:lnSpc>
                <a:spcPct val="90000"/>
              </a:lnSpc>
            </a:pPr>
            <a:r>
              <a:rPr lang="en-US" sz="1800" dirty="0"/>
              <a:t>retention of sodium and high creatinine</a:t>
            </a:r>
          </a:p>
          <a:p>
            <a:pPr>
              <a:lnSpc>
                <a:spcPct val="90000"/>
              </a:lnSpc>
            </a:pPr>
            <a:r>
              <a:rPr lang="en-US" dirty="0"/>
              <a:t>Risk Factors </a:t>
            </a:r>
          </a:p>
          <a:p>
            <a:pPr lvl="1">
              <a:lnSpc>
                <a:spcPct val="90000"/>
              </a:lnSpc>
            </a:pPr>
            <a:r>
              <a:rPr lang="en-US" sz="1800" dirty="0"/>
              <a:t>history of high blood pressure (</a:t>
            </a:r>
            <a:r>
              <a:rPr lang="en-US" sz="1800" dirty="0" err="1"/>
              <a:t>Wainstock</a:t>
            </a:r>
            <a:r>
              <a:rPr lang="en-US" sz="1800" dirty="0"/>
              <a:t> et al. 2020)</a:t>
            </a:r>
          </a:p>
          <a:p>
            <a:pPr lvl="1">
              <a:lnSpc>
                <a:spcPct val="90000"/>
              </a:lnSpc>
            </a:pPr>
            <a:r>
              <a:rPr lang="en-US" sz="1800" dirty="0"/>
              <a:t>kidney disease, diabetes, obesity</a:t>
            </a:r>
          </a:p>
          <a:p>
            <a:pPr lvl="1">
              <a:lnSpc>
                <a:spcPct val="90000"/>
              </a:lnSpc>
            </a:pPr>
            <a:r>
              <a:rPr lang="en-US" sz="1800" dirty="0"/>
              <a:t>family history of preeclampsia</a:t>
            </a:r>
          </a:p>
        </p:txBody>
      </p:sp>
    </p:spTree>
    <p:extLst>
      <p:ext uri="{BB962C8B-B14F-4D97-AF65-F5344CB8AC3E}">
        <p14:creationId xmlns:p14="http://schemas.microsoft.com/office/powerpoint/2010/main" val="329627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98B7-46E6-8836-6126-BDB4DEFDE65B}"/>
              </a:ext>
            </a:extLst>
          </p:cNvPr>
          <p:cNvSpPr>
            <a:spLocks noGrp="1"/>
          </p:cNvSpPr>
          <p:nvPr>
            <p:ph type="title"/>
          </p:nvPr>
        </p:nvSpPr>
        <p:spPr>
          <a:xfrm>
            <a:off x="677334" y="609600"/>
            <a:ext cx="8596668" cy="1320800"/>
          </a:xfrm>
        </p:spPr>
        <p:txBody>
          <a:bodyPr anchor="t">
            <a:normAutofit/>
          </a:bodyPr>
          <a:lstStyle/>
          <a:p>
            <a:r>
              <a:rPr lang="en-US" b="1" dirty="0"/>
              <a:t>Nursing Diagnoses/Problems</a:t>
            </a:r>
          </a:p>
        </p:txBody>
      </p:sp>
      <p:pic>
        <p:nvPicPr>
          <p:cNvPr id="4" name="Picture 3">
            <a:extLst>
              <a:ext uri="{FF2B5EF4-FFF2-40B4-BE49-F238E27FC236}">
                <a16:creationId xmlns:a16="http://schemas.microsoft.com/office/drawing/2014/main" id="{4F3A5DC8-444A-90B7-92DB-405631A0E8D9}"/>
              </a:ext>
            </a:extLst>
          </p:cNvPr>
          <p:cNvPicPr>
            <a:picLocks noChangeAspect="1"/>
          </p:cNvPicPr>
          <p:nvPr/>
        </p:nvPicPr>
        <p:blipFill>
          <a:blip r:embed="rId3"/>
          <a:stretch>
            <a:fillRect/>
          </a:stretch>
        </p:blipFill>
        <p:spPr>
          <a:xfrm>
            <a:off x="469373" y="2028031"/>
            <a:ext cx="2959628" cy="2801937"/>
          </a:xfrm>
          <a:prstGeom prst="rect">
            <a:avLst/>
          </a:prstGeom>
        </p:spPr>
      </p:pic>
      <p:sp>
        <p:nvSpPr>
          <p:cNvPr id="3" name="Content Placeholder 2">
            <a:extLst>
              <a:ext uri="{FF2B5EF4-FFF2-40B4-BE49-F238E27FC236}">
                <a16:creationId xmlns:a16="http://schemas.microsoft.com/office/drawing/2014/main" id="{BB895B92-E00F-D3E2-839E-5E9D62F3377F}"/>
              </a:ext>
            </a:extLst>
          </p:cNvPr>
          <p:cNvSpPr>
            <a:spLocks noGrp="1"/>
          </p:cNvSpPr>
          <p:nvPr>
            <p:ph idx="1"/>
          </p:nvPr>
        </p:nvSpPr>
        <p:spPr>
          <a:xfrm>
            <a:off x="3757611" y="1930400"/>
            <a:ext cx="6843713" cy="4317999"/>
          </a:xfrm>
        </p:spPr>
        <p:txBody>
          <a:bodyPr>
            <a:normAutofit fontScale="92500"/>
          </a:bodyPr>
          <a:lstStyle/>
          <a:p>
            <a:pPr marL="228600" marR="0">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Impaired Placental Perfusion: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inadequate blood flow to the placenta, </a:t>
            </a:r>
          </a:p>
          <a:p>
            <a:pPr marL="685800" marR="0">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decreased oxygen and nutrient delivery to the fetus.</a:t>
            </a:r>
          </a:p>
          <a:p>
            <a:pPr marL="685800" marR="0">
              <a:spcBef>
                <a:spcPts val="0"/>
              </a:spcBef>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decreased flow of wastes from fetus</a:t>
            </a:r>
          </a:p>
          <a:p>
            <a:pPr marL="685800" marR="0">
              <a:spcBef>
                <a:spcPts val="0"/>
              </a:spcBef>
              <a:spcAft>
                <a:spcPts val="800"/>
              </a:spcAf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Signs and Symptoms: </a:t>
            </a:r>
          </a:p>
          <a:p>
            <a:pPr marL="1085850" lvl="1">
              <a:spcBef>
                <a:spcPts val="0"/>
              </a:spcBef>
              <a:spcAft>
                <a:spcPts val="800"/>
              </a:spcAft>
            </a:pP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distress (abnormal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movement or heart rate patterns)</a:t>
            </a:r>
          </a:p>
          <a:p>
            <a:pPr marL="1085850" lvl="1">
              <a:spcBef>
                <a:spcPts val="0"/>
              </a:spcBef>
              <a:spcAft>
                <a:spcPts val="800"/>
              </a:spcAf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intrauterine growth restriction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IUGR</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085850" lvl="1">
              <a:spcBef>
                <a:spcPts val="0"/>
              </a:spcBef>
              <a:spcAft>
                <a:spcPts val="800"/>
              </a:spcAf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oligohydramnios (reduced amniotic fluid volume)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487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98B7-46E6-8836-6126-BDB4DEFDE65B}"/>
              </a:ext>
            </a:extLst>
          </p:cNvPr>
          <p:cNvSpPr>
            <a:spLocks noGrp="1"/>
          </p:cNvSpPr>
          <p:nvPr>
            <p:ph type="title"/>
          </p:nvPr>
        </p:nvSpPr>
        <p:spPr>
          <a:xfrm>
            <a:off x="677334" y="609600"/>
            <a:ext cx="8596668" cy="1047750"/>
          </a:xfrm>
        </p:spPr>
        <p:txBody>
          <a:bodyPr/>
          <a:lstStyle/>
          <a:p>
            <a:r>
              <a:rPr lang="en-US" b="1"/>
              <a:t>Nursing Diagnoses/Problems</a:t>
            </a:r>
            <a:endParaRPr lang="en-US" b="1" dirty="0"/>
          </a:p>
        </p:txBody>
      </p:sp>
      <p:sp>
        <p:nvSpPr>
          <p:cNvPr id="3" name="Content Placeholder 2">
            <a:extLst>
              <a:ext uri="{FF2B5EF4-FFF2-40B4-BE49-F238E27FC236}">
                <a16:creationId xmlns:a16="http://schemas.microsoft.com/office/drawing/2014/main" id="{BB895B92-E00F-D3E2-839E-5E9D62F3377F}"/>
              </a:ext>
            </a:extLst>
          </p:cNvPr>
          <p:cNvSpPr>
            <a:spLocks noGrp="1"/>
          </p:cNvSpPr>
          <p:nvPr>
            <p:ph idx="1"/>
          </p:nvPr>
        </p:nvSpPr>
        <p:spPr>
          <a:xfrm>
            <a:off x="677334" y="1799771"/>
            <a:ext cx="7266516" cy="4572000"/>
          </a:xfrm>
        </p:spPr>
        <p:txBody>
          <a:bodyPr>
            <a:normAutofit/>
          </a:bodyPr>
          <a:lstStyle/>
          <a:p>
            <a:pPr marL="22860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Risk of HELLP Syndrome (Hemolysis, Elevated Liver Enzymes, Low Platelet Count)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hemolysis (breakdown of red blood cells)</a:t>
            </a:r>
          </a:p>
          <a:p>
            <a:pPr marL="68580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elevated liver enzymes</a:t>
            </a:r>
          </a:p>
          <a:p>
            <a:pPr marL="68580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low platelet count – high risk of bleeding</a:t>
            </a:r>
          </a:p>
          <a:p>
            <a:pPr marL="68580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risk of liver rupture, hemorrhage, and multi-organ failure.</a:t>
            </a:r>
          </a:p>
          <a:p>
            <a:pPr marL="228600">
              <a:lnSpc>
                <a:spcPct val="107000"/>
              </a:lnSpc>
              <a:spcBef>
                <a:spcPts val="0"/>
              </a:spcBef>
              <a:spcAft>
                <a:spcPts val="800"/>
              </a:spcAft>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Signs and Symptoms: </a:t>
            </a:r>
          </a:p>
          <a:p>
            <a:pPr marL="628650" lv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abdominal pain</a:t>
            </a:r>
          </a:p>
          <a:p>
            <a:pPr marL="628650" lvl="1">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nausea and vomiting, headache</a:t>
            </a:r>
          </a:p>
          <a:p>
            <a:pPr marL="628650" lvl="1">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visual disturbances, hypertension. </a:t>
            </a:r>
          </a:p>
        </p:txBody>
      </p:sp>
      <p:pic>
        <p:nvPicPr>
          <p:cNvPr id="4" name="Picture 3">
            <a:extLst>
              <a:ext uri="{FF2B5EF4-FFF2-40B4-BE49-F238E27FC236}">
                <a16:creationId xmlns:a16="http://schemas.microsoft.com/office/drawing/2014/main" id="{41CFA933-4E5E-57AE-56C8-A0E640225D52}"/>
              </a:ext>
            </a:extLst>
          </p:cNvPr>
          <p:cNvPicPr>
            <a:picLocks noChangeAspect="1"/>
          </p:cNvPicPr>
          <p:nvPr/>
        </p:nvPicPr>
        <p:blipFill>
          <a:blip r:embed="rId3"/>
          <a:stretch>
            <a:fillRect/>
          </a:stretch>
        </p:blipFill>
        <p:spPr>
          <a:xfrm>
            <a:off x="6293552" y="4300538"/>
            <a:ext cx="5221114" cy="2443162"/>
          </a:xfrm>
          <a:prstGeom prst="rect">
            <a:avLst/>
          </a:prstGeom>
        </p:spPr>
      </p:pic>
    </p:spTree>
    <p:extLst>
      <p:ext uri="{BB962C8B-B14F-4D97-AF65-F5344CB8AC3E}">
        <p14:creationId xmlns:p14="http://schemas.microsoft.com/office/powerpoint/2010/main" val="185373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w of samples for medical testing">
            <a:extLst>
              <a:ext uri="{FF2B5EF4-FFF2-40B4-BE49-F238E27FC236}">
                <a16:creationId xmlns:a16="http://schemas.microsoft.com/office/drawing/2014/main" id="{6B69642D-A2D1-36A6-2D2F-E7B329ADD42E}"/>
              </a:ext>
            </a:extLst>
          </p:cNvPr>
          <p:cNvPicPr>
            <a:picLocks noChangeAspect="1"/>
          </p:cNvPicPr>
          <p:nvPr/>
        </p:nvPicPr>
        <p:blipFill rotWithShape="1">
          <a:blip r:embed="rId3"/>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78327D3B-F205-C30A-2543-4A71BEFCA91E}"/>
              </a:ext>
            </a:extLst>
          </p:cNvPr>
          <p:cNvSpPr>
            <a:spLocks noGrp="1"/>
          </p:cNvSpPr>
          <p:nvPr>
            <p:ph type="title"/>
          </p:nvPr>
        </p:nvSpPr>
        <p:spPr>
          <a:xfrm>
            <a:off x="677333" y="609600"/>
            <a:ext cx="4437592" cy="1320800"/>
          </a:xfrm>
        </p:spPr>
        <p:txBody>
          <a:bodyPr>
            <a:normAutofit/>
          </a:bodyPr>
          <a:lstStyle/>
          <a:p>
            <a:pPr>
              <a:lnSpc>
                <a:spcPct val="90000"/>
              </a:lnSpc>
            </a:pPr>
            <a:r>
              <a:rPr lang="en-US" sz="2800" b="1" dirty="0"/>
              <a:t>Interventions: Impaired Placental Perfusion</a:t>
            </a:r>
          </a:p>
        </p:txBody>
      </p:sp>
      <p:sp>
        <p:nvSpPr>
          <p:cNvPr id="3" name="Content Placeholder 2">
            <a:extLst>
              <a:ext uri="{FF2B5EF4-FFF2-40B4-BE49-F238E27FC236}">
                <a16:creationId xmlns:a16="http://schemas.microsoft.com/office/drawing/2014/main" id="{102C6A18-F090-1118-5EDD-971F9B06444D}"/>
              </a:ext>
            </a:extLst>
          </p:cNvPr>
          <p:cNvSpPr>
            <a:spLocks noGrp="1"/>
          </p:cNvSpPr>
          <p:nvPr>
            <p:ph idx="1"/>
          </p:nvPr>
        </p:nvSpPr>
        <p:spPr>
          <a:xfrm>
            <a:off x="677333" y="2160589"/>
            <a:ext cx="5418667" cy="3880773"/>
          </a:xfrm>
        </p:spPr>
        <p:txBody>
          <a:bodyPr>
            <a:normAutofit/>
          </a:bodyPr>
          <a:lstStyle/>
          <a:p>
            <a:pPr>
              <a:lnSpc>
                <a:spcPct val="150000"/>
              </a:lnSpc>
            </a:pPr>
            <a:r>
              <a:rPr lang="en-US" sz="2000" dirty="0"/>
              <a:t>Aspirin Prophylaxis (</a:t>
            </a:r>
            <a:r>
              <a:rPr lang="en-US" sz="2000" dirty="0" err="1"/>
              <a:t>Dimitriadis</a:t>
            </a:r>
            <a:r>
              <a:rPr lang="en-US" sz="2000" dirty="0"/>
              <a:t> et al. 2023)</a:t>
            </a:r>
          </a:p>
          <a:p>
            <a:pPr>
              <a:lnSpc>
                <a:spcPct val="150000"/>
              </a:lnSpc>
            </a:pPr>
            <a:r>
              <a:rPr lang="en-US" sz="2000" dirty="0"/>
              <a:t>Calcium Supplementation</a:t>
            </a:r>
          </a:p>
          <a:p>
            <a:pPr>
              <a:lnSpc>
                <a:spcPct val="150000"/>
              </a:lnSpc>
            </a:pPr>
            <a:r>
              <a:rPr lang="en-US" sz="2000" dirty="0"/>
              <a:t>Uterine Artery Ultrasonography</a:t>
            </a:r>
          </a:p>
          <a:p>
            <a:pPr>
              <a:lnSpc>
                <a:spcPct val="150000"/>
              </a:lnSpc>
            </a:pPr>
            <a:r>
              <a:rPr lang="en-US" sz="2000" dirty="0"/>
              <a:t>Angiogenic Biomarker Assessment </a:t>
            </a:r>
          </a:p>
          <a:p>
            <a:pPr>
              <a:lnSpc>
                <a:spcPct val="150000"/>
              </a:lnSpc>
            </a:pPr>
            <a:r>
              <a:rPr lang="en-GB" sz="2000" dirty="0"/>
              <a:t>Close Monitoring of Blood Pressure</a:t>
            </a:r>
            <a:endParaRPr lang="en-US" sz="2000" dirty="0"/>
          </a:p>
        </p:txBody>
      </p:sp>
      <p:cxnSp>
        <p:nvCxnSpPr>
          <p:cNvPr id="14" name="Straight Connector 1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6677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84C6-EE55-A82D-53DA-575C3D5DBD88}"/>
              </a:ext>
            </a:extLst>
          </p:cNvPr>
          <p:cNvSpPr>
            <a:spLocks noGrp="1"/>
          </p:cNvSpPr>
          <p:nvPr>
            <p:ph type="title"/>
          </p:nvPr>
        </p:nvSpPr>
        <p:spPr>
          <a:xfrm>
            <a:off x="677334" y="609600"/>
            <a:ext cx="8596668" cy="1045029"/>
          </a:xfrm>
        </p:spPr>
        <p:txBody>
          <a:bodyPr>
            <a:normAutofit/>
          </a:bodyPr>
          <a:lstStyle/>
          <a:p>
            <a:r>
              <a:rPr lang="en-US" b="1" dirty="0"/>
              <a:t>Interventions: HELLP Syndrome</a:t>
            </a:r>
          </a:p>
        </p:txBody>
      </p:sp>
      <p:sp>
        <p:nvSpPr>
          <p:cNvPr id="3" name="Content Placeholder 2">
            <a:extLst>
              <a:ext uri="{FF2B5EF4-FFF2-40B4-BE49-F238E27FC236}">
                <a16:creationId xmlns:a16="http://schemas.microsoft.com/office/drawing/2014/main" id="{DB49EDC3-5CD5-92C8-E8C3-060C5E5D020C}"/>
              </a:ext>
            </a:extLst>
          </p:cNvPr>
          <p:cNvSpPr>
            <a:spLocks noGrp="1"/>
          </p:cNvSpPr>
          <p:nvPr>
            <p:ph idx="1"/>
          </p:nvPr>
        </p:nvSpPr>
        <p:spPr/>
        <p:txBody>
          <a:bodyPr>
            <a:normAutofit/>
          </a:bodyPr>
          <a:lstStyle/>
          <a:p>
            <a:pPr>
              <a:lnSpc>
                <a:spcPct val="150000"/>
              </a:lnSpc>
            </a:pPr>
            <a:r>
              <a:rPr lang="en-GB" sz="2400" dirty="0"/>
              <a:t>Early Recognition and Diagnosis</a:t>
            </a:r>
          </a:p>
          <a:p>
            <a:pPr>
              <a:lnSpc>
                <a:spcPct val="150000"/>
              </a:lnSpc>
            </a:pPr>
            <a:r>
              <a:rPr lang="en-US" sz="2400" dirty="0"/>
              <a:t>Intravenous Magnesium Sulfate (</a:t>
            </a:r>
            <a:r>
              <a:rPr lang="en-US" sz="2400" dirty="0" err="1"/>
              <a:t>MgSO4</a:t>
            </a:r>
            <a:r>
              <a:rPr lang="en-US" sz="2400" dirty="0"/>
              <a:t>) </a:t>
            </a:r>
          </a:p>
          <a:p>
            <a:pPr>
              <a:lnSpc>
                <a:spcPct val="150000"/>
              </a:lnSpc>
            </a:pPr>
            <a:r>
              <a:rPr lang="en-US" sz="2400" dirty="0"/>
              <a:t>Blood Transfusion (</a:t>
            </a:r>
            <a:r>
              <a:rPr lang="en-US" sz="2400" dirty="0" err="1"/>
              <a:t>Dimitriadis</a:t>
            </a:r>
            <a:r>
              <a:rPr lang="en-US" sz="2400" dirty="0"/>
              <a:t> et al. 2023)</a:t>
            </a:r>
          </a:p>
          <a:p>
            <a:pPr>
              <a:lnSpc>
                <a:spcPct val="150000"/>
              </a:lnSpc>
            </a:pPr>
            <a:r>
              <a:rPr lang="en-US" sz="2400" dirty="0"/>
              <a:t>Corticosteroid Administration</a:t>
            </a:r>
          </a:p>
          <a:p>
            <a:pPr>
              <a:lnSpc>
                <a:spcPct val="150000"/>
              </a:lnSpc>
            </a:pPr>
            <a:r>
              <a:rPr lang="en-GB" sz="2400" dirty="0"/>
              <a:t>Immediate Delivery in Severe Cases</a:t>
            </a:r>
            <a:endParaRPr lang="en-US" sz="2400" dirty="0"/>
          </a:p>
        </p:txBody>
      </p:sp>
      <p:pic>
        <p:nvPicPr>
          <p:cNvPr id="4" name="Picture 3">
            <a:extLst>
              <a:ext uri="{FF2B5EF4-FFF2-40B4-BE49-F238E27FC236}">
                <a16:creationId xmlns:a16="http://schemas.microsoft.com/office/drawing/2014/main" id="{CEC70572-13AC-C5C3-CC28-5CEDD2128197}"/>
              </a:ext>
            </a:extLst>
          </p:cNvPr>
          <p:cNvPicPr>
            <a:picLocks noChangeAspect="1"/>
          </p:cNvPicPr>
          <p:nvPr/>
        </p:nvPicPr>
        <p:blipFill>
          <a:blip r:embed="rId3"/>
          <a:stretch>
            <a:fillRect/>
          </a:stretch>
        </p:blipFill>
        <p:spPr>
          <a:xfrm>
            <a:off x="8429625" y="1270001"/>
            <a:ext cx="3616153" cy="2504521"/>
          </a:xfrm>
          <a:prstGeom prst="rect">
            <a:avLst/>
          </a:prstGeom>
        </p:spPr>
      </p:pic>
      <p:pic>
        <p:nvPicPr>
          <p:cNvPr id="5" name="Picture 4">
            <a:extLst>
              <a:ext uri="{FF2B5EF4-FFF2-40B4-BE49-F238E27FC236}">
                <a16:creationId xmlns:a16="http://schemas.microsoft.com/office/drawing/2014/main" id="{EE34332F-4434-E4DC-09D4-C421EBC205AF}"/>
              </a:ext>
            </a:extLst>
          </p:cNvPr>
          <p:cNvPicPr>
            <a:picLocks noChangeAspect="1"/>
          </p:cNvPicPr>
          <p:nvPr/>
        </p:nvPicPr>
        <p:blipFill>
          <a:blip r:embed="rId4"/>
          <a:stretch>
            <a:fillRect/>
          </a:stretch>
        </p:blipFill>
        <p:spPr>
          <a:xfrm>
            <a:off x="6943726" y="3774522"/>
            <a:ext cx="3516140" cy="2940603"/>
          </a:xfrm>
          <a:prstGeom prst="rect">
            <a:avLst/>
          </a:prstGeom>
        </p:spPr>
      </p:pic>
    </p:spTree>
    <p:extLst>
      <p:ext uri="{BB962C8B-B14F-4D97-AF65-F5344CB8AC3E}">
        <p14:creationId xmlns:p14="http://schemas.microsoft.com/office/powerpoint/2010/main" val="281946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0257-2A46-A7FE-44DC-D9CF9B3B8968}"/>
              </a:ext>
            </a:extLst>
          </p:cNvPr>
          <p:cNvSpPr>
            <a:spLocks noGrp="1"/>
          </p:cNvSpPr>
          <p:nvPr>
            <p:ph type="title"/>
          </p:nvPr>
        </p:nvSpPr>
        <p:spPr>
          <a:xfrm>
            <a:off x="677334" y="609600"/>
            <a:ext cx="8596668" cy="1131277"/>
          </a:xfrm>
        </p:spPr>
        <p:txBody>
          <a:bodyPr/>
          <a:lstStyle/>
          <a:p>
            <a:r>
              <a:rPr lang="en-US" b="1"/>
              <a:t>Evaluation of Audience Learning</a:t>
            </a:r>
            <a:endParaRPr lang="en-US" b="1" dirty="0"/>
          </a:p>
        </p:txBody>
      </p:sp>
      <p:sp>
        <p:nvSpPr>
          <p:cNvPr id="3" name="Content Placeholder 2">
            <a:extLst>
              <a:ext uri="{FF2B5EF4-FFF2-40B4-BE49-F238E27FC236}">
                <a16:creationId xmlns:a16="http://schemas.microsoft.com/office/drawing/2014/main" id="{43BC221D-5A0F-9ECB-2B4A-2384E5F764E9}"/>
              </a:ext>
            </a:extLst>
          </p:cNvPr>
          <p:cNvSpPr>
            <a:spLocks noGrp="1"/>
          </p:cNvSpPr>
          <p:nvPr>
            <p:ph idx="1"/>
          </p:nvPr>
        </p:nvSpPr>
        <p:spPr/>
        <p:txBody>
          <a:bodyPr/>
          <a:lstStyle/>
          <a:p>
            <a:pPr>
              <a:lnSpc>
                <a:spcPct val="150000"/>
              </a:lnSpc>
            </a:pPr>
            <a:r>
              <a:rPr lang="en-GB" sz="2400"/>
              <a:t>Question and Answer Session</a:t>
            </a:r>
          </a:p>
          <a:p>
            <a:pPr>
              <a:lnSpc>
                <a:spcPct val="150000"/>
              </a:lnSpc>
            </a:pPr>
            <a:r>
              <a:rPr lang="en-GB" sz="2400"/>
              <a:t>Peer Assessments</a:t>
            </a:r>
          </a:p>
          <a:p>
            <a:pPr>
              <a:lnSpc>
                <a:spcPct val="150000"/>
              </a:lnSpc>
            </a:pPr>
            <a:r>
              <a:rPr lang="en-GB" sz="2400"/>
              <a:t>Rubric-Based Evaluation</a:t>
            </a:r>
          </a:p>
          <a:p>
            <a:pPr>
              <a:lnSpc>
                <a:spcPct val="150000"/>
              </a:lnSpc>
            </a:pPr>
            <a:r>
              <a:rPr lang="en-GB" sz="2400"/>
              <a:t>Interactive Activities</a:t>
            </a:r>
          </a:p>
          <a:p>
            <a:pPr marL="0" indent="0">
              <a:lnSpc>
                <a:spcPct val="150000"/>
              </a:lnSpc>
              <a:buNone/>
            </a:pPr>
            <a:endParaRPr lang="en-US" dirty="0"/>
          </a:p>
        </p:txBody>
      </p:sp>
      <p:pic>
        <p:nvPicPr>
          <p:cNvPr id="4" name="Picture 3">
            <a:extLst>
              <a:ext uri="{FF2B5EF4-FFF2-40B4-BE49-F238E27FC236}">
                <a16:creationId xmlns:a16="http://schemas.microsoft.com/office/drawing/2014/main" id="{A45B9203-1A76-4E99-8D87-31FEB91B77EF}"/>
              </a:ext>
            </a:extLst>
          </p:cNvPr>
          <p:cNvPicPr>
            <a:picLocks noChangeAspect="1"/>
          </p:cNvPicPr>
          <p:nvPr/>
        </p:nvPicPr>
        <p:blipFill>
          <a:blip r:embed="rId3"/>
          <a:stretch>
            <a:fillRect/>
          </a:stretch>
        </p:blipFill>
        <p:spPr>
          <a:xfrm>
            <a:off x="6238875" y="2332038"/>
            <a:ext cx="5495111" cy="3225799"/>
          </a:xfrm>
          <a:prstGeom prst="rect">
            <a:avLst/>
          </a:prstGeom>
        </p:spPr>
      </p:pic>
    </p:spTree>
    <p:extLst>
      <p:ext uri="{BB962C8B-B14F-4D97-AF65-F5344CB8AC3E}">
        <p14:creationId xmlns:p14="http://schemas.microsoft.com/office/powerpoint/2010/main" val="3303490294"/>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TotalTime>
  <Words>1949</Words>
  <Application>Microsoft Office PowerPoint</Application>
  <PresentationFormat>Widescreen</PresentationFormat>
  <Paragraphs>121</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Trebuchet MS</vt:lpstr>
      <vt:lpstr>Wingdings 3</vt:lpstr>
      <vt:lpstr>Facet</vt:lpstr>
      <vt:lpstr>Preeclampsia</vt:lpstr>
      <vt:lpstr>Introduction</vt:lpstr>
      <vt:lpstr>Learning Objectives</vt:lpstr>
      <vt:lpstr>Preeclampsia</vt:lpstr>
      <vt:lpstr>Nursing Diagnoses/Problems</vt:lpstr>
      <vt:lpstr>Nursing Diagnoses/Problems</vt:lpstr>
      <vt:lpstr>Interventions: Impaired Placental Perfusion</vt:lpstr>
      <vt:lpstr>Interventions: HELLP Syndrome</vt:lpstr>
      <vt:lpstr>Evaluation of Audience Learning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Preeclampsia</dc:title>
  <dc:creator>.</dc:creator>
  <cp:lastModifiedBy>.</cp:lastModifiedBy>
  <cp:revision>5</cp:revision>
  <dcterms:created xsi:type="dcterms:W3CDTF">2024-02-05T17:12:18Z</dcterms:created>
  <dcterms:modified xsi:type="dcterms:W3CDTF">2024-02-08T19:13:25Z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2024-02-05T17:26:19Z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33cb5af8-c322-4119-8d11-8bbfc1d63aae</vt:lpwstr>
  </property>
  <property fmtid="{D5CDD505-2E9C-101B-9397-08002B2CF9AE}" pid="7" name="MSIP_Label_defa4170-0d19-0005-0004-bc88714345d2_ActionId">
    <vt:lpwstr>904ee77e-864f-4a08-b67e-3bdcc358d33d</vt:lpwstr>
  </property>
  <property fmtid="{D5CDD505-2E9C-101B-9397-08002B2CF9AE}" pid="8" name="MSIP_Label_defa4170-0d19-0005-0004-bc88714345d2_ContentBits">
    <vt:lpwstr>0</vt:lpwstr>
  </property>
</Properties>
</file>