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73" autoAdjust="0"/>
  </p:normalViewPr>
  <p:slideViewPr>
    <p:cSldViewPr snapToGrid="0">
      <p:cViewPr varScale="1">
        <p:scale>
          <a:sx n="67" d="100"/>
          <a:sy n="67" d="100"/>
        </p:scale>
        <p:origin x="1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B8DC5-C8D8-4CC7-8988-1C7978FCE12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41459C6-2F9F-4C65-9E3E-B13CD4842A6B}">
      <dgm:prSet/>
      <dgm:spPr/>
      <dgm:t>
        <a:bodyPr/>
        <a:lstStyle/>
        <a:p>
          <a:r>
            <a:rPr lang="en-GB" b="0" i="0"/>
            <a:t>Title VII of the Civil Rights Act of 1964</a:t>
          </a:r>
          <a:endParaRPr lang="en-US"/>
        </a:p>
      </dgm:t>
    </dgm:pt>
    <dgm:pt modelId="{66770789-A3AE-4F7A-BFB7-6AFF7C6ACFCD}" type="parTrans" cxnId="{13940135-494C-40D9-90FC-DBC8B6CC5B6D}">
      <dgm:prSet/>
      <dgm:spPr/>
      <dgm:t>
        <a:bodyPr/>
        <a:lstStyle/>
        <a:p>
          <a:endParaRPr lang="en-US"/>
        </a:p>
      </dgm:t>
    </dgm:pt>
    <dgm:pt modelId="{7283E51B-EB99-4162-B221-D4FCC79958DF}" type="sibTrans" cxnId="{13940135-494C-40D9-90FC-DBC8B6CC5B6D}">
      <dgm:prSet/>
      <dgm:spPr/>
      <dgm:t>
        <a:bodyPr/>
        <a:lstStyle/>
        <a:p>
          <a:endParaRPr lang="en-US"/>
        </a:p>
      </dgm:t>
    </dgm:pt>
    <dgm:pt modelId="{E2458140-F1FB-41BC-8C92-881B4BED5542}">
      <dgm:prSet/>
      <dgm:spPr/>
      <dgm:t>
        <a:bodyPr/>
        <a:lstStyle/>
        <a:p>
          <a:r>
            <a:rPr lang="en-GB" b="0" i="0"/>
            <a:t>Pregnancy Discrimination Act (PDA)</a:t>
          </a:r>
          <a:endParaRPr lang="en-US"/>
        </a:p>
      </dgm:t>
    </dgm:pt>
    <dgm:pt modelId="{B2A401AD-4F8A-468E-A01F-D393F1A47E67}" type="parTrans" cxnId="{B4AC7887-51EE-4712-BAD5-2BCEDCC64BEE}">
      <dgm:prSet/>
      <dgm:spPr/>
      <dgm:t>
        <a:bodyPr/>
        <a:lstStyle/>
        <a:p>
          <a:endParaRPr lang="en-US"/>
        </a:p>
      </dgm:t>
    </dgm:pt>
    <dgm:pt modelId="{DA9EB76A-E4E3-4F08-BE25-CA15696C2059}" type="sibTrans" cxnId="{B4AC7887-51EE-4712-BAD5-2BCEDCC64BEE}">
      <dgm:prSet/>
      <dgm:spPr/>
      <dgm:t>
        <a:bodyPr/>
        <a:lstStyle/>
        <a:p>
          <a:endParaRPr lang="en-US"/>
        </a:p>
      </dgm:t>
    </dgm:pt>
    <dgm:pt modelId="{DECA6B76-E2D4-43C4-B111-56CB79E94032}">
      <dgm:prSet/>
      <dgm:spPr/>
      <dgm:t>
        <a:bodyPr/>
        <a:lstStyle/>
        <a:p>
          <a:r>
            <a:rPr lang="en-GB" b="0" i="0"/>
            <a:t>Equal Pay Act of 1963 (EPA)</a:t>
          </a:r>
          <a:endParaRPr lang="en-US"/>
        </a:p>
      </dgm:t>
    </dgm:pt>
    <dgm:pt modelId="{A4278FE6-476E-41D4-9E89-C73814170910}" type="parTrans" cxnId="{3B91BD74-84DB-4388-AAD6-DEE2538D2A95}">
      <dgm:prSet/>
      <dgm:spPr/>
      <dgm:t>
        <a:bodyPr/>
        <a:lstStyle/>
        <a:p>
          <a:endParaRPr lang="en-US"/>
        </a:p>
      </dgm:t>
    </dgm:pt>
    <dgm:pt modelId="{FA88703C-9870-4C79-934D-BFB1E4B5E87E}" type="sibTrans" cxnId="{3B91BD74-84DB-4388-AAD6-DEE2538D2A95}">
      <dgm:prSet/>
      <dgm:spPr/>
      <dgm:t>
        <a:bodyPr/>
        <a:lstStyle/>
        <a:p>
          <a:endParaRPr lang="en-US"/>
        </a:p>
      </dgm:t>
    </dgm:pt>
    <dgm:pt modelId="{8A776648-8F5A-4EE4-A693-8318DDD199D6}">
      <dgm:prSet/>
      <dgm:spPr/>
      <dgm:t>
        <a:bodyPr/>
        <a:lstStyle/>
        <a:p>
          <a:r>
            <a:rPr lang="en-GB" b="0" i="0"/>
            <a:t>Americans with Disabilities Act (ADA)</a:t>
          </a:r>
          <a:endParaRPr lang="en-US"/>
        </a:p>
      </dgm:t>
    </dgm:pt>
    <dgm:pt modelId="{DDFA5EEA-04D7-4359-BA61-7B00C4946EDF}" type="parTrans" cxnId="{6532F861-EEBE-4975-B74A-7CF33B643034}">
      <dgm:prSet/>
      <dgm:spPr/>
      <dgm:t>
        <a:bodyPr/>
        <a:lstStyle/>
        <a:p>
          <a:endParaRPr lang="en-US"/>
        </a:p>
      </dgm:t>
    </dgm:pt>
    <dgm:pt modelId="{059C8444-5E99-4AB2-9344-D3F35EC5FE4D}" type="sibTrans" cxnId="{6532F861-EEBE-4975-B74A-7CF33B643034}">
      <dgm:prSet/>
      <dgm:spPr/>
      <dgm:t>
        <a:bodyPr/>
        <a:lstStyle/>
        <a:p>
          <a:endParaRPr lang="en-US"/>
        </a:p>
      </dgm:t>
    </dgm:pt>
    <dgm:pt modelId="{27B7A2FF-9AAC-450C-8903-360E69352F3F}">
      <dgm:prSet/>
      <dgm:spPr/>
      <dgm:t>
        <a:bodyPr/>
        <a:lstStyle/>
        <a:p>
          <a:r>
            <a:rPr lang="en-GB" b="0" i="0"/>
            <a:t>Genetic Information Nondiscrimination Act of 2008 (GINA), </a:t>
          </a:r>
          <a:endParaRPr lang="en-US"/>
        </a:p>
      </dgm:t>
    </dgm:pt>
    <dgm:pt modelId="{8BC74217-95BE-4D15-B9B1-9A96465BAE4C}" type="parTrans" cxnId="{8B3CB225-5BC4-413C-8E6F-ECF331A60C9A}">
      <dgm:prSet/>
      <dgm:spPr/>
      <dgm:t>
        <a:bodyPr/>
        <a:lstStyle/>
        <a:p>
          <a:endParaRPr lang="en-US"/>
        </a:p>
      </dgm:t>
    </dgm:pt>
    <dgm:pt modelId="{9D5C1B4E-6851-4E35-A2E4-6347FFE8B6AB}" type="sibTrans" cxnId="{8B3CB225-5BC4-413C-8E6F-ECF331A60C9A}">
      <dgm:prSet/>
      <dgm:spPr/>
      <dgm:t>
        <a:bodyPr/>
        <a:lstStyle/>
        <a:p>
          <a:endParaRPr lang="en-US"/>
        </a:p>
      </dgm:t>
    </dgm:pt>
    <dgm:pt modelId="{CFA32F55-53E7-48D1-9EEE-511961F02E1E}" type="pres">
      <dgm:prSet presAssocID="{43DB8DC5-C8D8-4CC7-8988-1C7978FCE128}" presName="linear" presStyleCnt="0">
        <dgm:presLayoutVars>
          <dgm:animLvl val="lvl"/>
          <dgm:resizeHandles val="exact"/>
        </dgm:presLayoutVars>
      </dgm:prSet>
      <dgm:spPr/>
    </dgm:pt>
    <dgm:pt modelId="{1151E627-1F0B-4B0B-8875-0D82A179B807}" type="pres">
      <dgm:prSet presAssocID="{141459C6-2F9F-4C65-9E3E-B13CD4842A6B}" presName="parentText" presStyleLbl="node1" presStyleIdx="0" presStyleCnt="5">
        <dgm:presLayoutVars>
          <dgm:chMax val="0"/>
          <dgm:bulletEnabled val="1"/>
        </dgm:presLayoutVars>
      </dgm:prSet>
      <dgm:spPr/>
    </dgm:pt>
    <dgm:pt modelId="{3EC66621-47E3-4406-B77D-A4A51521647F}" type="pres">
      <dgm:prSet presAssocID="{7283E51B-EB99-4162-B221-D4FCC79958DF}" presName="spacer" presStyleCnt="0"/>
      <dgm:spPr/>
    </dgm:pt>
    <dgm:pt modelId="{FA896D67-5F02-4C00-B899-BE2E470A9096}" type="pres">
      <dgm:prSet presAssocID="{E2458140-F1FB-41BC-8C92-881B4BED5542}" presName="parentText" presStyleLbl="node1" presStyleIdx="1" presStyleCnt="5">
        <dgm:presLayoutVars>
          <dgm:chMax val="0"/>
          <dgm:bulletEnabled val="1"/>
        </dgm:presLayoutVars>
      </dgm:prSet>
      <dgm:spPr/>
    </dgm:pt>
    <dgm:pt modelId="{E473C7AC-086A-4921-9874-181598EB2EE8}" type="pres">
      <dgm:prSet presAssocID="{DA9EB76A-E4E3-4F08-BE25-CA15696C2059}" presName="spacer" presStyleCnt="0"/>
      <dgm:spPr/>
    </dgm:pt>
    <dgm:pt modelId="{FCDF2CCD-EC23-4C3F-8D69-A520A32B8ECD}" type="pres">
      <dgm:prSet presAssocID="{DECA6B76-E2D4-43C4-B111-56CB79E94032}" presName="parentText" presStyleLbl="node1" presStyleIdx="2" presStyleCnt="5">
        <dgm:presLayoutVars>
          <dgm:chMax val="0"/>
          <dgm:bulletEnabled val="1"/>
        </dgm:presLayoutVars>
      </dgm:prSet>
      <dgm:spPr/>
    </dgm:pt>
    <dgm:pt modelId="{2493DE70-570D-4D6B-8E9C-07E0C8E1F483}" type="pres">
      <dgm:prSet presAssocID="{FA88703C-9870-4C79-934D-BFB1E4B5E87E}" presName="spacer" presStyleCnt="0"/>
      <dgm:spPr/>
    </dgm:pt>
    <dgm:pt modelId="{F10E238C-5F42-482F-BE7F-BA89A70ED03E}" type="pres">
      <dgm:prSet presAssocID="{8A776648-8F5A-4EE4-A693-8318DDD199D6}" presName="parentText" presStyleLbl="node1" presStyleIdx="3" presStyleCnt="5">
        <dgm:presLayoutVars>
          <dgm:chMax val="0"/>
          <dgm:bulletEnabled val="1"/>
        </dgm:presLayoutVars>
      </dgm:prSet>
      <dgm:spPr/>
    </dgm:pt>
    <dgm:pt modelId="{EF136E1F-3000-494A-9EFE-454FA9C1DE20}" type="pres">
      <dgm:prSet presAssocID="{059C8444-5E99-4AB2-9344-D3F35EC5FE4D}" presName="spacer" presStyleCnt="0"/>
      <dgm:spPr/>
    </dgm:pt>
    <dgm:pt modelId="{0E504DF0-5920-46F4-995E-A63573BEED7C}" type="pres">
      <dgm:prSet presAssocID="{27B7A2FF-9AAC-450C-8903-360E69352F3F}" presName="parentText" presStyleLbl="node1" presStyleIdx="4" presStyleCnt="5">
        <dgm:presLayoutVars>
          <dgm:chMax val="0"/>
          <dgm:bulletEnabled val="1"/>
        </dgm:presLayoutVars>
      </dgm:prSet>
      <dgm:spPr/>
    </dgm:pt>
  </dgm:ptLst>
  <dgm:cxnLst>
    <dgm:cxn modelId="{3FB24F18-F96D-41D3-8E12-1732057B3A8F}" type="presOf" srcId="{141459C6-2F9F-4C65-9E3E-B13CD4842A6B}" destId="{1151E627-1F0B-4B0B-8875-0D82A179B807}" srcOrd="0" destOrd="0" presId="urn:microsoft.com/office/officeart/2005/8/layout/vList2"/>
    <dgm:cxn modelId="{8B3CB225-5BC4-413C-8E6F-ECF331A60C9A}" srcId="{43DB8DC5-C8D8-4CC7-8988-1C7978FCE128}" destId="{27B7A2FF-9AAC-450C-8903-360E69352F3F}" srcOrd="4" destOrd="0" parTransId="{8BC74217-95BE-4D15-B9B1-9A96465BAE4C}" sibTransId="{9D5C1B4E-6851-4E35-A2E4-6347FFE8B6AB}"/>
    <dgm:cxn modelId="{C047A326-83E2-4E8E-AC15-B220DEC05EEB}" type="presOf" srcId="{DECA6B76-E2D4-43C4-B111-56CB79E94032}" destId="{FCDF2CCD-EC23-4C3F-8D69-A520A32B8ECD}" srcOrd="0" destOrd="0" presId="urn:microsoft.com/office/officeart/2005/8/layout/vList2"/>
    <dgm:cxn modelId="{E6129830-0395-4848-914C-0C7E8A0E63AA}" type="presOf" srcId="{27B7A2FF-9AAC-450C-8903-360E69352F3F}" destId="{0E504DF0-5920-46F4-995E-A63573BEED7C}" srcOrd="0" destOrd="0" presId="urn:microsoft.com/office/officeart/2005/8/layout/vList2"/>
    <dgm:cxn modelId="{13940135-494C-40D9-90FC-DBC8B6CC5B6D}" srcId="{43DB8DC5-C8D8-4CC7-8988-1C7978FCE128}" destId="{141459C6-2F9F-4C65-9E3E-B13CD4842A6B}" srcOrd="0" destOrd="0" parTransId="{66770789-A3AE-4F7A-BFB7-6AFF7C6ACFCD}" sibTransId="{7283E51B-EB99-4162-B221-D4FCC79958DF}"/>
    <dgm:cxn modelId="{6532F861-EEBE-4975-B74A-7CF33B643034}" srcId="{43DB8DC5-C8D8-4CC7-8988-1C7978FCE128}" destId="{8A776648-8F5A-4EE4-A693-8318DDD199D6}" srcOrd="3" destOrd="0" parTransId="{DDFA5EEA-04D7-4359-BA61-7B00C4946EDF}" sibTransId="{059C8444-5E99-4AB2-9344-D3F35EC5FE4D}"/>
    <dgm:cxn modelId="{3B91BD74-84DB-4388-AAD6-DEE2538D2A95}" srcId="{43DB8DC5-C8D8-4CC7-8988-1C7978FCE128}" destId="{DECA6B76-E2D4-43C4-B111-56CB79E94032}" srcOrd="2" destOrd="0" parTransId="{A4278FE6-476E-41D4-9E89-C73814170910}" sibTransId="{FA88703C-9870-4C79-934D-BFB1E4B5E87E}"/>
    <dgm:cxn modelId="{B4AC7887-51EE-4712-BAD5-2BCEDCC64BEE}" srcId="{43DB8DC5-C8D8-4CC7-8988-1C7978FCE128}" destId="{E2458140-F1FB-41BC-8C92-881B4BED5542}" srcOrd="1" destOrd="0" parTransId="{B2A401AD-4F8A-468E-A01F-D393F1A47E67}" sibTransId="{DA9EB76A-E4E3-4F08-BE25-CA15696C2059}"/>
    <dgm:cxn modelId="{249B759D-FA86-4A47-A485-CFE4A5FB0596}" type="presOf" srcId="{8A776648-8F5A-4EE4-A693-8318DDD199D6}" destId="{F10E238C-5F42-482F-BE7F-BA89A70ED03E}" srcOrd="0" destOrd="0" presId="urn:microsoft.com/office/officeart/2005/8/layout/vList2"/>
    <dgm:cxn modelId="{7A9B4ABB-F935-44D5-9495-E58DFE39F58B}" type="presOf" srcId="{43DB8DC5-C8D8-4CC7-8988-1C7978FCE128}" destId="{CFA32F55-53E7-48D1-9EEE-511961F02E1E}" srcOrd="0" destOrd="0" presId="urn:microsoft.com/office/officeart/2005/8/layout/vList2"/>
    <dgm:cxn modelId="{851C37BC-B216-482C-8825-8B7AF9DC0021}" type="presOf" srcId="{E2458140-F1FB-41BC-8C92-881B4BED5542}" destId="{FA896D67-5F02-4C00-B899-BE2E470A9096}" srcOrd="0" destOrd="0" presId="urn:microsoft.com/office/officeart/2005/8/layout/vList2"/>
    <dgm:cxn modelId="{5734BEF5-7594-47D2-8C75-68D04539E38F}" type="presParOf" srcId="{CFA32F55-53E7-48D1-9EEE-511961F02E1E}" destId="{1151E627-1F0B-4B0B-8875-0D82A179B807}" srcOrd="0" destOrd="0" presId="urn:microsoft.com/office/officeart/2005/8/layout/vList2"/>
    <dgm:cxn modelId="{C3F4BD58-38A7-436A-8062-426311812027}" type="presParOf" srcId="{CFA32F55-53E7-48D1-9EEE-511961F02E1E}" destId="{3EC66621-47E3-4406-B77D-A4A51521647F}" srcOrd="1" destOrd="0" presId="urn:microsoft.com/office/officeart/2005/8/layout/vList2"/>
    <dgm:cxn modelId="{FF85A2E6-09CA-44EC-864C-63985B1F0F1A}" type="presParOf" srcId="{CFA32F55-53E7-48D1-9EEE-511961F02E1E}" destId="{FA896D67-5F02-4C00-B899-BE2E470A9096}" srcOrd="2" destOrd="0" presId="urn:microsoft.com/office/officeart/2005/8/layout/vList2"/>
    <dgm:cxn modelId="{0FDB6600-4B81-46DF-8282-5621EFCC0B39}" type="presParOf" srcId="{CFA32F55-53E7-48D1-9EEE-511961F02E1E}" destId="{E473C7AC-086A-4921-9874-181598EB2EE8}" srcOrd="3" destOrd="0" presId="urn:microsoft.com/office/officeart/2005/8/layout/vList2"/>
    <dgm:cxn modelId="{A205BC92-7796-4412-AB81-2C9D33CB5D16}" type="presParOf" srcId="{CFA32F55-53E7-48D1-9EEE-511961F02E1E}" destId="{FCDF2CCD-EC23-4C3F-8D69-A520A32B8ECD}" srcOrd="4" destOrd="0" presId="urn:microsoft.com/office/officeart/2005/8/layout/vList2"/>
    <dgm:cxn modelId="{0CC64078-1CE1-4832-AF93-F9E337E81273}" type="presParOf" srcId="{CFA32F55-53E7-48D1-9EEE-511961F02E1E}" destId="{2493DE70-570D-4D6B-8E9C-07E0C8E1F483}" srcOrd="5" destOrd="0" presId="urn:microsoft.com/office/officeart/2005/8/layout/vList2"/>
    <dgm:cxn modelId="{97AF50CB-C391-4C15-A914-AA2A970CE7A5}" type="presParOf" srcId="{CFA32F55-53E7-48D1-9EEE-511961F02E1E}" destId="{F10E238C-5F42-482F-BE7F-BA89A70ED03E}" srcOrd="6" destOrd="0" presId="urn:microsoft.com/office/officeart/2005/8/layout/vList2"/>
    <dgm:cxn modelId="{609CD689-A2EC-471B-B958-EA23826A2867}" type="presParOf" srcId="{CFA32F55-53E7-48D1-9EEE-511961F02E1E}" destId="{EF136E1F-3000-494A-9EFE-454FA9C1DE20}" srcOrd="7" destOrd="0" presId="urn:microsoft.com/office/officeart/2005/8/layout/vList2"/>
    <dgm:cxn modelId="{3FD574AB-EC8C-46CB-B337-97C254EE5A67}" type="presParOf" srcId="{CFA32F55-53E7-48D1-9EEE-511961F02E1E}" destId="{0E504DF0-5920-46F4-995E-A63573BEED7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2FC396-1BCE-4A1C-B5BF-C253F4D02F8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179BA204-90D5-47FA-9840-793425F070A8}">
      <dgm:prSet/>
      <dgm:spPr/>
      <dgm:t>
        <a:bodyPr/>
        <a:lstStyle/>
        <a:p>
          <a:r>
            <a:rPr lang="en-GB" b="0" i="0"/>
            <a:t>Purpose</a:t>
          </a:r>
          <a:endParaRPr lang="en-US"/>
        </a:p>
      </dgm:t>
    </dgm:pt>
    <dgm:pt modelId="{531A21A6-5CCB-4CF4-9E7B-A1523C08A626}" type="parTrans" cxnId="{48EC4088-7342-4E5E-A964-4D7D8AB58D4C}">
      <dgm:prSet/>
      <dgm:spPr/>
      <dgm:t>
        <a:bodyPr/>
        <a:lstStyle/>
        <a:p>
          <a:endParaRPr lang="en-US"/>
        </a:p>
      </dgm:t>
    </dgm:pt>
    <dgm:pt modelId="{6A139A62-4FCA-4036-8730-1D5197496926}" type="sibTrans" cxnId="{48EC4088-7342-4E5E-A964-4D7D8AB58D4C}">
      <dgm:prSet/>
      <dgm:spPr/>
      <dgm:t>
        <a:bodyPr/>
        <a:lstStyle/>
        <a:p>
          <a:endParaRPr lang="en-US"/>
        </a:p>
      </dgm:t>
    </dgm:pt>
    <dgm:pt modelId="{27A0F4EF-E348-41FA-A2AF-061ABA266D5F}">
      <dgm:prSet/>
      <dgm:spPr/>
      <dgm:t>
        <a:bodyPr/>
        <a:lstStyle/>
        <a:p>
          <a:r>
            <a:rPr lang="en-GB" b="0" i="0"/>
            <a:t>Prohibits discrimination based on race, color, religion, national origin, or sex</a:t>
          </a:r>
          <a:endParaRPr lang="en-US"/>
        </a:p>
      </dgm:t>
    </dgm:pt>
    <dgm:pt modelId="{4163500A-532B-4E16-9A9D-9CD219E9E0BF}" type="parTrans" cxnId="{2642743C-1D76-42F8-A8C6-3D2B0D6FDCF8}">
      <dgm:prSet/>
      <dgm:spPr/>
      <dgm:t>
        <a:bodyPr/>
        <a:lstStyle/>
        <a:p>
          <a:endParaRPr lang="en-US"/>
        </a:p>
      </dgm:t>
    </dgm:pt>
    <dgm:pt modelId="{96D34010-87C5-4D20-A8D8-2C135109845E}" type="sibTrans" cxnId="{2642743C-1D76-42F8-A8C6-3D2B0D6FDCF8}">
      <dgm:prSet/>
      <dgm:spPr/>
      <dgm:t>
        <a:bodyPr/>
        <a:lstStyle/>
        <a:p>
          <a:endParaRPr lang="en-US"/>
        </a:p>
      </dgm:t>
    </dgm:pt>
    <dgm:pt modelId="{690CF2FC-94AF-4C9C-94C1-CF0E19A23D4D}">
      <dgm:prSet/>
      <dgm:spPr/>
      <dgm:t>
        <a:bodyPr/>
        <a:lstStyle/>
        <a:p>
          <a:r>
            <a:rPr lang="en-GB" b="0" i="0"/>
            <a:t>Addresses intentional discriminatory practices and disparate impact</a:t>
          </a:r>
          <a:endParaRPr lang="en-US"/>
        </a:p>
      </dgm:t>
    </dgm:pt>
    <dgm:pt modelId="{4F587C34-CEDD-4211-BA96-E0FD4D2B1B44}" type="parTrans" cxnId="{1CCBC376-1DA6-41D5-921B-9003487F5C6E}">
      <dgm:prSet/>
      <dgm:spPr/>
      <dgm:t>
        <a:bodyPr/>
        <a:lstStyle/>
        <a:p>
          <a:endParaRPr lang="en-US"/>
        </a:p>
      </dgm:t>
    </dgm:pt>
    <dgm:pt modelId="{C86F3E16-CC02-4C5A-A9F9-07885C7A5724}" type="sibTrans" cxnId="{1CCBC376-1DA6-41D5-921B-9003487F5C6E}">
      <dgm:prSet/>
      <dgm:spPr/>
      <dgm:t>
        <a:bodyPr/>
        <a:lstStyle/>
        <a:p>
          <a:endParaRPr lang="en-US"/>
        </a:p>
      </dgm:t>
    </dgm:pt>
    <dgm:pt modelId="{3DDDD6B3-20CB-47D7-B66C-B8DBB6A90A6D}">
      <dgm:prSet/>
      <dgm:spPr/>
      <dgm:t>
        <a:bodyPr/>
        <a:lstStyle/>
        <a:p>
          <a:r>
            <a:rPr lang="en-GB" b="0" i="0"/>
            <a:t>Ensures fair treatment and protection against discrimination</a:t>
          </a:r>
          <a:endParaRPr lang="en-US"/>
        </a:p>
      </dgm:t>
    </dgm:pt>
    <dgm:pt modelId="{488CC134-10D9-4FD6-A609-5CBB459D155C}" type="parTrans" cxnId="{1EDFFD19-7378-47B3-8C03-54B2393C6FD5}">
      <dgm:prSet/>
      <dgm:spPr/>
      <dgm:t>
        <a:bodyPr/>
        <a:lstStyle/>
        <a:p>
          <a:endParaRPr lang="en-US"/>
        </a:p>
      </dgm:t>
    </dgm:pt>
    <dgm:pt modelId="{16DAD978-20E9-47DE-9F38-0494F327AB4E}" type="sibTrans" cxnId="{1EDFFD19-7378-47B3-8C03-54B2393C6FD5}">
      <dgm:prSet/>
      <dgm:spPr/>
      <dgm:t>
        <a:bodyPr/>
        <a:lstStyle/>
        <a:p>
          <a:endParaRPr lang="en-US"/>
        </a:p>
      </dgm:t>
    </dgm:pt>
    <dgm:pt modelId="{5428C41F-F845-449F-ABBF-3FF3D5D31222}">
      <dgm:prSet/>
      <dgm:spPr/>
      <dgm:t>
        <a:bodyPr/>
        <a:lstStyle/>
        <a:p>
          <a:r>
            <a:rPr lang="en-GB" b="0" i="0"/>
            <a:t>Prohibits retaliation against individuals who report discrimination</a:t>
          </a:r>
          <a:endParaRPr lang="en-US"/>
        </a:p>
      </dgm:t>
    </dgm:pt>
    <dgm:pt modelId="{871C34E0-E1F8-43D3-8866-DE494AD2F852}" type="parTrans" cxnId="{7A0B714D-E4E3-4332-937D-82F6FEC11655}">
      <dgm:prSet/>
      <dgm:spPr/>
      <dgm:t>
        <a:bodyPr/>
        <a:lstStyle/>
        <a:p>
          <a:endParaRPr lang="en-US"/>
        </a:p>
      </dgm:t>
    </dgm:pt>
    <dgm:pt modelId="{3A7F08DA-4316-4A04-B984-3EFDFAB21EE1}" type="sibTrans" cxnId="{7A0B714D-E4E3-4332-937D-82F6FEC11655}">
      <dgm:prSet/>
      <dgm:spPr/>
      <dgm:t>
        <a:bodyPr/>
        <a:lstStyle/>
        <a:p>
          <a:endParaRPr lang="en-US"/>
        </a:p>
      </dgm:t>
    </dgm:pt>
    <dgm:pt modelId="{668E22E6-F430-49EC-AE36-09BE0B16FD85}">
      <dgm:prSet/>
      <dgm:spPr/>
      <dgm:t>
        <a:bodyPr/>
        <a:lstStyle/>
        <a:p>
          <a:r>
            <a:rPr lang="en-GB" b="0" i="0"/>
            <a:t>Relevance</a:t>
          </a:r>
          <a:endParaRPr lang="en-US"/>
        </a:p>
      </dgm:t>
    </dgm:pt>
    <dgm:pt modelId="{E36AE0E1-9332-479E-AFD6-30466531C375}" type="parTrans" cxnId="{DFB44EA1-CE42-43C1-A615-23091CA70F7F}">
      <dgm:prSet/>
      <dgm:spPr/>
      <dgm:t>
        <a:bodyPr/>
        <a:lstStyle/>
        <a:p>
          <a:endParaRPr lang="en-US"/>
        </a:p>
      </dgm:t>
    </dgm:pt>
    <dgm:pt modelId="{5FB71F36-58E9-4A92-95D7-2E7098648EB9}" type="sibTrans" cxnId="{DFB44EA1-CE42-43C1-A615-23091CA70F7F}">
      <dgm:prSet/>
      <dgm:spPr/>
      <dgm:t>
        <a:bodyPr/>
        <a:lstStyle/>
        <a:p>
          <a:endParaRPr lang="en-US"/>
        </a:p>
      </dgm:t>
    </dgm:pt>
    <dgm:pt modelId="{782A759C-632D-4507-B260-1866F54056E0}">
      <dgm:prSet/>
      <dgm:spPr/>
      <dgm:t>
        <a:bodyPr/>
        <a:lstStyle/>
        <a:p>
          <a:r>
            <a:rPr lang="en-GB" b="0" i="0"/>
            <a:t>Discrimination remains a pressing issue in the workplace</a:t>
          </a:r>
          <a:endParaRPr lang="en-US"/>
        </a:p>
      </dgm:t>
    </dgm:pt>
    <dgm:pt modelId="{4F686440-61E6-4836-BBA5-85FC67F87090}" type="parTrans" cxnId="{A8E76B95-BAFB-4A59-B448-32071A8D5140}">
      <dgm:prSet/>
      <dgm:spPr/>
      <dgm:t>
        <a:bodyPr/>
        <a:lstStyle/>
        <a:p>
          <a:endParaRPr lang="en-US"/>
        </a:p>
      </dgm:t>
    </dgm:pt>
    <dgm:pt modelId="{E35328FD-626C-4139-B4EA-88BD68EB57B3}" type="sibTrans" cxnId="{A8E76B95-BAFB-4A59-B448-32071A8D5140}">
      <dgm:prSet/>
      <dgm:spPr/>
      <dgm:t>
        <a:bodyPr/>
        <a:lstStyle/>
        <a:p>
          <a:endParaRPr lang="en-US"/>
        </a:p>
      </dgm:t>
    </dgm:pt>
    <dgm:pt modelId="{FBBF9A77-6DA2-488A-8CDF-5A9E70129E84}">
      <dgm:prSet/>
      <dgm:spPr/>
      <dgm:t>
        <a:bodyPr/>
        <a:lstStyle/>
        <a:p>
          <a:r>
            <a:rPr lang="en-GB" b="0" i="0"/>
            <a:t>including racial, gender, and religious discrimination</a:t>
          </a:r>
          <a:endParaRPr lang="en-US"/>
        </a:p>
      </dgm:t>
    </dgm:pt>
    <dgm:pt modelId="{C2576961-8BB3-44D8-9D12-691A63B9BE6D}" type="parTrans" cxnId="{A163487F-3BFB-47C0-96B5-9AE1321A837A}">
      <dgm:prSet/>
      <dgm:spPr/>
      <dgm:t>
        <a:bodyPr/>
        <a:lstStyle/>
        <a:p>
          <a:endParaRPr lang="en-US"/>
        </a:p>
      </dgm:t>
    </dgm:pt>
    <dgm:pt modelId="{C66DAE13-3543-4264-ADD3-702130B06EE1}" type="sibTrans" cxnId="{A163487F-3BFB-47C0-96B5-9AE1321A837A}">
      <dgm:prSet/>
      <dgm:spPr/>
      <dgm:t>
        <a:bodyPr/>
        <a:lstStyle/>
        <a:p>
          <a:endParaRPr lang="en-US"/>
        </a:p>
      </dgm:t>
    </dgm:pt>
    <dgm:pt modelId="{FA443488-AD32-47CE-81E0-E66E9979CBAC}">
      <dgm:prSet/>
      <dgm:spPr/>
      <dgm:t>
        <a:bodyPr/>
        <a:lstStyle/>
        <a:p>
          <a:r>
            <a:rPr lang="en-GB" b="0" i="0"/>
            <a:t>Provides a legal framework for addressing discrimination</a:t>
          </a:r>
          <a:endParaRPr lang="en-US"/>
        </a:p>
      </dgm:t>
    </dgm:pt>
    <dgm:pt modelId="{213CC643-6DF3-46EB-A401-565CE8BFF6F7}" type="parTrans" cxnId="{8A1F3318-7BB0-4E94-A0A5-FD901D31C07A}">
      <dgm:prSet/>
      <dgm:spPr/>
      <dgm:t>
        <a:bodyPr/>
        <a:lstStyle/>
        <a:p>
          <a:endParaRPr lang="en-US"/>
        </a:p>
      </dgm:t>
    </dgm:pt>
    <dgm:pt modelId="{29A881A1-3ABB-485B-A18B-1C370263BA15}" type="sibTrans" cxnId="{8A1F3318-7BB0-4E94-A0A5-FD901D31C07A}">
      <dgm:prSet/>
      <dgm:spPr/>
      <dgm:t>
        <a:bodyPr/>
        <a:lstStyle/>
        <a:p>
          <a:endParaRPr lang="en-US"/>
        </a:p>
      </dgm:t>
    </dgm:pt>
    <dgm:pt modelId="{B8D5A416-F15A-4ADD-A583-35598D8799BD}">
      <dgm:prSet/>
      <dgm:spPr/>
      <dgm:t>
        <a:bodyPr/>
        <a:lstStyle/>
        <a:p>
          <a:r>
            <a:rPr lang="en-GB" b="0" i="0"/>
            <a:t>Holds employers accountable for discriminatory practices</a:t>
          </a:r>
          <a:endParaRPr lang="en-US"/>
        </a:p>
      </dgm:t>
    </dgm:pt>
    <dgm:pt modelId="{FDF452FC-090F-44C5-9EF1-6FB7DBBA61EF}" type="parTrans" cxnId="{3AF0C1B7-61BC-4BC5-BBE1-C89668C51AC5}">
      <dgm:prSet/>
      <dgm:spPr/>
      <dgm:t>
        <a:bodyPr/>
        <a:lstStyle/>
        <a:p>
          <a:endParaRPr lang="en-US"/>
        </a:p>
      </dgm:t>
    </dgm:pt>
    <dgm:pt modelId="{FCE4C281-74DF-4C36-8386-C2BB07DA4D2A}" type="sibTrans" cxnId="{3AF0C1B7-61BC-4BC5-BBE1-C89668C51AC5}">
      <dgm:prSet/>
      <dgm:spPr/>
      <dgm:t>
        <a:bodyPr/>
        <a:lstStyle/>
        <a:p>
          <a:endParaRPr lang="en-US"/>
        </a:p>
      </dgm:t>
    </dgm:pt>
    <dgm:pt modelId="{D9F8DBA4-FCDF-4A46-AE74-9A373E8AC0D6}">
      <dgm:prSet/>
      <dgm:spPr/>
      <dgm:t>
        <a:bodyPr/>
        <a:lstStyle/>
        <a:p>
          <a:r>
            <a:rPr lang="en-GB" b="0" i="0"/>
            <a:t>Promotes diversity and inclusion</a:t>
          </a:r>
          <a:endParaRPr lang="en-US"/>
        </a:p>
      </dgm:t>
    </dgm:pt>
    <dgm:pt modelId="{AF093CC0-FBB2-4A04-BD99-40FF954BDD84}" type="parTrans" cxnId="{EDD8B452-F82D-4256-898C-30AFBB73070C}">
      <dgm:prSet/>
      <dgm:spPr/>
      <dgm:t>
        <a:bodyPr/>
        <a:lstStyle/>
        <a:p>
          <a:endParaRPr lang="en-US"/>
        </a:p>
      </dgm:t>
    </dgm:pt>
    <dgm:pt modelId="{32A94D11-58AF-4E8B-8727-6F841FEC3593}" type="sibTrans" cxnId="{EDD8B452-F82D-4256-898C-30AFBB73070C}">
      <dgm:prSet/>
      <dgm:spPr/>
      <dgm:t>
        <a:bodyPr/>
        <a:lstStyle/>
        <a:p>
          <a:endParaRPr lang="en-US"/>
        </a:p>
      </dgm:t>
    </dgm:pt>
    <dgm:pt modelId="{AE40879E-0F82-4B46-ADDB-E3DD091AF8CF}" type="pres">
      <dgm:prSet presAssocID="{1A2FC396-1BCE-4A1C-B5BF-C253F4D02F8B}" presName="linear" presStyleCnt="0">
        <dgm:presLayoutVars>
          <dgm:dir/>
          <dgm:animLvl val="lvl"/>
          <dgm:resizeHandles val="exact"/>
        </dgm:presLayoutVars>
      </dgm:prSet>
      <dgm:spPr/>
    </dgm:pt>
    <dgm:pt modelId="{99CA9CC1-54DD-4322-9909-7DCE7E7D1E29}" type="pres">
      <dgm:prSet presAssocID="{179BA204-90D5-47FA-9840-793425F070A8}" presName="parentLin" presStyleCnt="0"/>
      <dgm:spPr/>
    </dgm:pt>
    <dgm:pt modelId="{A82B1789-35AC-4F36-A2AC-F61708846226}" type="pres">
      <dgm:prSet presAssocID="{179BA204-90D5-47FA-9840-793425F070A8}" presName="parentLeftMargin" presStyleLbl="node1" presStyleIdx="0" presStyleCnt="2"/>
      <dgm:spPr/>
    </dgm:pt>
    <dgm:pt modelId="{E4F4FB6E-C264-4F99-BDD4-BCDF0F1EA6CA}" type="pres">
      <dgm:prSet presAssocID="{179BA204-90D5-47FA-9840-793425F070A8}" presName="parentText" presStyleLbl="node1" presStyleIdx="0" presStyleCnt="2">
        <dgm:presLayoutVars>
          <dgm:chMax val="0"/>
          <dgm:bulletEnabled val="1"/>
        </dgm:presLayoutVars>
      </dgm:prSet>
      <dgm:spPr/>
    </dgm:pt>
    <dgm:pt modelId="{A4E3D76B-4C35-4990-B677-C8F0638D7EE0}" type="pres">
      <dgm:prSet presAssocID="{179BA204-90D5-47FA-9840-793425F070A8}" presName="negativeSpace" presStyleCnt="0"/>
      <dgm:spPr/>
    </dgm:pt>
    <dgm:pt modelId="{02EFCD26-DBF6-41AB-8381-04877AFB243F}" type="pres">
      <dgm:prSet presAssocID="{179BA204-90D5-47FA-9840-793425F070A8}" presName="childText" presStyleLbl="conFgAcc1" presStyleIdx="0" presStyleCnt="2">
        <dgm:presLayoutVars>
          <dgm:bulletEnabled val="1"/>
        </dgm:presLayoutVars>
      </dgm:prSet>
      <dgm:spPr/>
    </dgm:pt>
    <dgm:pt modelId="{D1B5D5BE-83C0-468A-95B8-E9C1D22F5CF3}" type="pres">
      <dgm:prSet presAssocID="{6A139A62-4FCA-4036-8730-1D5197496926}" presName="spaceBetweenRectangles" presStyleCnt="0"/>
      <dgm:spPr/>
    </dgm:pt>
    <dgm:pt modelId="{E07D692B-5968-465E-A90B-5C9B859A6DE2}" type="pres">
      <dgm:prSet presAssocID="{668E22E6-F430-49EC-AE36-09BE0B16FD85}" presName="parentLin" presStyleCnt="0"/>
      <dgm:spPr/>
    </dgm:pt>
    <dgm:pt modelId="{E829AA7F-268E-459C-9A91-710821E70CDE}" type="pres">
      <dgm:prSet presAssocID="{668E22E6-F430-49EC-AE36-09BE0B16FD85}" presName="parentLeftMargin" presStyleLbl="node1" presStyleIdx="0" presStyleCnt="2"/>
      <dgm:spPr/>
    </dgm:pt>
    <dgm:pt modelId="{90186FDF-C5EB-4A8C-AB31-8DBA370D2C80}" type="pres">
      <dgm:prSet presAssocID="{668E22E6-F430-49EC-AE36-09BE0B16FD85}" presName="parentText" presStyleLbl="node1" presStyleIdx="1" presStyleCnt="2">
        <dgm:presLayoutVars>
          <dgm:chMax val="0"/>
          <dgm:bulletEnabled val="1"/>
        </dgm:presLayoutVars>
      </dgm:prSet>
      <dgm:spPr/>
    </dgm:pt>
    <dgm:pt modelId="{8F6CC2E3-C095-4688-9D71-7B81164CFDCB}" type="pres">
      <dgm:prSet presAssocID="{668E22E6-F430-49EC-AE36-09BE0B16FD85}" presName="negativeSpace" presStyleCnt="0"/>
      <dgm:spPr/>
    </dgm:pt>
    <dgm:pt modelId="{C2C17642-B848-4149-B1E2-C44DB0B8D785}" type="pres">
      <dgm:prSet presAssocID="{668E22E6-F430-49EC-AE36-09BE0B16FD85}" presName="childText" presStyleLbl="conFgAcc1" presStyleIdx="1" presStyleCnt="2">
        <dgm:presLayoutVars>
          <dgm:bulletEnabled val="1"/>
        </dgm:presLayoutVars>
      </dgm:prSet>
      <dgm:spPr/>
    </dgm:pt>
  </dgm:ptLst>
  <dgm:cxnLst>
    <dgm:cxn modelId="{23A3460C-22C0-4052-9FF1-4DB1822C3D86}" type="presOf" srcId="{668E22E6-F430-49EC-AE36-09BE0B16FD85}" destId="{90186FDF-C5EB-4A8C-AB31-8DBA370D2C80}" srcOrd="1" destOrd="0" presId="urn:microsoft.com/office/officeart/2005/8/layout/list1"/>
    <dgm:cxn modelId="{8A1F3318-7BB0-4E94-A0A5-FD901D31C07A}" srcId="{668E22E6-F430-49EC-AE36-09BE0B16FD85}" destId="{FA443488-AD32-47CE-81E0-E66E9979CBAC}" srcOrd="2" destOrd="0" parTransId="{213CC643-6DF3-46EB-A401-565CE8BFF6F7}" sibTransId="{29A881A1-3ABB-485B-A18B-1C370263BA15}"/>
    <dgm:cxn modelId="{1EDFFD19-7378-47B3-8C03-54B2393C6FD5}" srcId="{179BA204-90D5-47FA-9840-793425F070A8}" destId="{3DDDD6B3-20CB-47D7-B66C-B8DBB6A90A6D}" srcOrd="2" destOrd="0" parTransId="{488CC134-10D9-4FD6-A609-5CBB459D155C}" sibTransId="{16DAD978-20E9-47DE-9F38-0494F327AB4E}"/>
    <dgm:cxn modelId="{E64D011C-E1A1-41D0-8B4A-E63BFE17BEEB}" type="presOf" srcId="{1A2FC396-1BCE-4A1C-B5BF-C253F4D02F8B}" destId="{AE40879E-0F82-4B46-ADDB-E3DD091AF8CF}" srcOrd="0" destOrd="0" presId="urn:microsoft.com/office/officeart/2005/8/layout/list1"/>
    <dgm:cxn modelId="{2642743C-1D76-42F8-A8C6-3D2B0D6FDCF8}" srcId="{179BA204-90D5-47FA-9840-793425F070A8}" destId="{27A0F4EF-E348-41FA-A2AF-061ABA266D5F}" srcOrd="0" destOrd="0" parTransId="{4163500A-532B-4E16-9A9D-9CD219E9E0BF}" sibTransId="{96D34010-87C5-4D20-A8D8-2C135109845E}"/>
    <dgm:cxn modelId="{69871C3D-86D1-4576-BE1C-37BB70985391}" type="presOf" srcId="{668E22E6-F430-49EC-AE36-09BE0B16FD85}" destId="{E829AA7F-268E-459C-9A91-710821E70CDE}" srcOrd="0" destOrd="0" presId="urn:microsoft.com/office/officeart/2005/8/layout/list1"/>
    <dgm:cxn modelId="{E0FA1A5B-94F9-4F55-BB27-407065E4E7D6}" type="presOf" srcId="{D9F8DBA4-FCDF-4A46-AE74-9A373E8AC0D6}" destId="{C2C17642-B848-4149-B1E2-C44DB0B8D785}" srcOrd="0" destOrd="4" presId="urn:microsoft.com/office/officeart/2005/8/layout/list1"/>
    <dgm:cxn modelId="{0A940B5D-BDBE-454C-A2C4-292F56533430}" type="presOf" srcId="{FBBF9A77-6DA2-488A-8CDF-5A9E70129E84}" destId="{C2C17642-B848-4149-B1E2-C44DB0B8D785}" srcOrd="0" destOrd="1" presId="urn:microsoft.com/office/officeart/2005/8/layout/list1"/>
    <dgm:cxn modelId="{7A0B714D-E4E3-4332-937D-82F6FEC11655}" srcId="{179BA204-90D5-47FA-9840-793425F070A8}" destId="{5428C41F-F845-449F-ABBF-3FF3D5D31222}" srcOrd="3" destOrd="0" parTransId="{871C34E0-E1F8-43D3-8866-DE494AD2F852}" sibTransId="{3A7F08DA-4316-4A04-B984-3EFDFAB21EE1}"/>
    <dgm:cxn modelId="{EDD8B452-F82D-4256-898C-30AFBB73070C}" srcId="{668E22E6-F430-49EC-AE36-09BE0B16FD85}" destId="{D9F8DBA4-FCDF-4A46-AE74-9A373E8AC0D6}" srcOrd="4" destOrd="0" parTransId="{AF093CC0-FBB2-4A04-BD99-40FF954BDD84}" sibTransId="{32A94D11-58AF-4E8B-8727-6F841FEC3593}"/>
    <dgm:cxn modelId="{B5CBD553-9D42-4BA1-AADD-E131C4F0B775}" type="presOf" srcId="{5428C41F-F845-449F-ABBF-3FF3D5D31222}" destId="{02EFCD26-DBF6-41AB-8381-04877AFB243F}" srcOrd="0" destOrd="3" presId="urn:microsoft.com/office/officeart/2005/8/layout/list1"/>
    <dgm:cxn modelId="{1CCBC376-1DA6-41D5-921B-9003487F5C6E}" srcId="{179BA204-90D5-47FA-9840-793425F070A8}" destId="{690CF2FC-94AF-4C9C-94C1-CF0E19A23D4D}" srcOrd="1" destOrd="0" parTransId="{4F587C34-CEDD-4211-BA96-E0FD4D2B1B44}" sibTransId="{C86F3E16-CC02-4C5A-A9F9-07885C7A5724}"/>
    <dgm:cxn modelId="{A163487F-3BFB-47C0-96B5-9AE1321A837A}" srcId="{668E22E6-F430-49EC-AE36-09BE0B16FD85}" destId="{FBBF9A77-6DA2-488A-8CDF-5A9E70129E84}" srcOrd="1" destOrd="0" parTransId="{C2576961-8BB3-44D8-9D12-691A63B9BE6D}" sibTransId="{C66DAE13-3543-4264-ADD3-702130B06EE1}"/>
    <dgm:cxn modelId="{48EC4088-7342-4E5E-A964-4D7D8AB58D4C}" srcId="{1A2FC396-1BCE-4A1C-B5BF-C253F4D02F8B}" destId="{179BA204-90D5-47FA-9840-793425F070A8}" srcOrd="0" destOrd="0" parTransId="{531A21A6-5CCB-4CF4-9E7B-A1523C08A626}" sibTransId="{6A139A62-4FCA-4036-8730-1D5197496926}"/>
    <dgm:cxn modelId="{4C644E90-DBB3-4E0D-82A2-3F2E3646A29E}" type="presOf" srcId="{690CF2FC-94AF-4C9C-94C1-CF0E19A23D4D}" destId="{02EFCD26-DBF6-41AB-8381-04877AFB243F}" srcOrd="0" destOrd="1" presId="urn:microsoft.com/office/officeart/2005/8/layout/list1"/>
    <dgm:cxn modelId="{A8E76B95-BAFB-4A59-B448-32071A8D5140}" srcId="{668E22E6-F430-49EC-AE36-09BE0B16FD85}" destId="{782A759C-632D-4507-B260-1866F54056E0}" srcOrd="0" destOrd="0" parTransId="{4F686440-61E6-4836-BBA5-85FC67F87090}" sibTransId="{E35328FD-626C-4139-B4EA-88BD68EB57B3}"/>
    <dgm:cxn modelId="{DFB44EA1-CE42-43C1-A615-23091CA70F7F}" srcId="{1A2FC396-1BCE-4A1C-B5BF-C253F4D02F8B}" destId="{668E22E6-F430-49EC-AE36-09BE0B16FD85}" srcOrd="1" destOrd="0" parTransId="{E36AE0E1-9332-479E-AFD6-30466531C375}" sibTransId="{5FB71F36-58E9-4A92-95D7-2E7098648EB9}"/>
    <dgm:cxn modelId="{3AF0C1B7-61BC-4BC5-BBE1-C89668C51AC5}" srcId="{668E22E6-F430-49EC-AE36-09BE0B16FD85}" destId="{B8D5A416-F15A-4ADD-A583-35598D8799BD}" srcOrd="3" destOrd="0" parTransId="{FDF452FC-090F-44C5-9EF1-6FB7DBBA61EF}" sibTransId="{FCE4C281-74DF-4C36-8386-C2BB07DA4D2A}"/>
    <dgm:cxn modelId="{22CDF4B9-A17D-4B32-BB9C-291087669F9C}" type="presOf" srcId="{FA443488-AD32-47CE-81E0-E66E9979CBAC}" destId="{C2C17642-B848-4149-B1E2-C44DB0B8D785}" srcOrd="0" destOrd="2" presId="urn:microsoft.com/office/officeart/2005/8/layout/list1"/>
    <dgm:cxn modelId="{4C663DBF-C306-4563-9556-0A6FCFCCA5B3}" type="presOf" srcId="{179BA204-90D5-47FA-9840-793425F070A8}" destId="{A82B1789-35AC-4F36-A2AC-F61708846226}" srcOrd="0" destOrd="0" presId="urn:microsoft.com/office/officeart/2005/8/layout/list1"/>
    <dgm:cxn modelId="{0A0544C8-82A4-48F2-AF24-E6C7039970A5}" type="presOf" srcId="{27A0F4EF-E348-41FA-A2AF-061ABA266D5F}" destId="{02EFCD26-DBF6-41AB-8381-04877AFB243F}" srcOrd="0" destOrd="0" presId="urn:microsoft.com/office/officeart/2005/8/layout/list1"/>
    <dgm:cxn modelId="{DD70F4DF-E00C-4B7D-BC20-C4682758A4FD}" type="presOf" srcId="{782A759C-632D-4507-B260-1866F54056E0}" destId="{C2C17642-B848-4149-B1E2-C44DB0B8D785}" srcOrd="0" destOrd="0" presId="urn:microsoft.com/office/officeart/2005/8/layout/list1"/>
    <dgm:cxn modelId="{69BEC0E1-1F9F-4A1F-86C0-5813218C7938}" type="presOf" srcId="{179BA204-90D5-47FA-9840-793425F070A8}" destId="{E4F4FB6E-C264-4F99-BDD4-BCDF0F1EA6CA}" srcOrd="1" destOrd="0" presId="urn:microsoft.com/office/officeart/2005/8/layout/list1"/>
    <dgm:cxn modelId="{554188F7-6DAE-4503-8D9E-745F236EBC69}" type="presOf" srcId="{3DDDD6B3-20CB-47D7-B66C-B8DBB6A90A6D}" destId="{02EFCD26-DBF6-41AB-8381-04877AFB243F}" srcOrd="0" destOrd="2" presId="urn:microsoft.com/office/officeart/2005/8/layout/list1"/>
    <dgm:cxn modelId="{11E192F7-1E4D-4516-BEDB-DE4D1D7D681A}" type="presOf" srcId="{B8D5A416-F15A-4ADD-A583-35598D8799BD}" destId="{C2C17642-B848-4149-B1E2-C44DB0B8D785}" srcOrd="0" destOrd="3" presId="urn:microsoft.com/office/officeart/2005/8/layout/list1"/>
    <dgm:cxn modelId="{9C04575D-EBF5-4B6F-BB64-5FCCACB30D78}" type="presParOf" srcId="{AE40879E-0F82-4B46-ADDB-E3DD091AF8CF}" destId="{99CA9CC1-54DD-4322-9909-7DCE7E7D1E29}" srcOrd="0" destOrd="0" presId="urn:microsoft.com/office/officeart/2005/8/layout/list1"/>
    <dgm:cxn modelId="{54BCBFF6-BB9F-4B5E-B58B-FBAECCB608F5}" type="presParOf" srcId="{99CA9CC1-54DD-4322-9909-7DCE7E7D1E29}" destId="{A82B1789-35AC-4F36-A2AC-F61708846226}" srcOrd="0" destOrd="0" presId="urn:microsoft.com/office/officeart/2005/8/layout/list1"/>
    <dgm:cxn modelId="{532E0C71-2297-4829-B665-B3A85AE7E3B7}" type="presParOf" srcId="{99CA9CC1-54DD-4322-9909-7DCE7E7D1E29}" destId="{E4F4FB6E-C264-4F99-BDD4-BCDF0F1EA6CA}" srcOrd="1" destOrd="0" presId="urn:microsoft.com/office/officeart/2005/8/layout/list1"/>
    <dgm:cxn modelId="{F4679978-4C4F-457F-8042-FF7C5AF9964A}" type="presParOf" srcId="{AE40879E-0F82-4B46-ADDB-E3DD091AF8CF}" destId="{A4E3D76B-4C35-4990-B677-C8F0638D7EE0}" srcOrd="1" destOrd="0" presId="urn:microsoft.com/office/officeart/2005/8/layout/list1"/>
    <dgm:cxn modelId="{5F5482A4-7653-4CEA-84CA-7E2EB435BD49}" type="presParOf" srcId="{AE40879E-0F82-4B46-ADDB-E3DD091AF8CF}" destId="{02EFCD26-DBF6-41AB-8381-04877AFB243F}" srcOrd="2" destOrd="0" presId="urn:microsoft.com/office/officeart/2005/8/layout/list1"/>
    <dgm:cxn modelId="{D5A43114-A5B3-471D-9B65-795DDA2ECDAF}" type="presParOf" srcId="{AE40879E-0F82-4B46-ADDB-E3DD091AF8CF}" destId="{D1B5D5BE-83C0-468A-95B8-E9C1D22F5CF3}" srcOrd="3" destOrd="0" presId="urn:microsoft.com/office/officeart/2005/8/layout/list1"/>
    <dgm:cxn modelId="{7C604844-3BB8-464F-B226-9358D92B4B5A}" type="presParOf" srcId="{AE40879E-0F82-4B46-ADDB-E3DD091AF8CF}" destId="{E07D692B-5968-465E-A90B-5C9B859A6DE2}" srcOrd="4" destOrd="0" presId="urn:microsoft.com/office/officeart/2005/8/layout/list1"/>
    <dgm:cxn modelId="{AFB481D0-F281-4CBC-BC8C-13BF306E096C}" type="presParOf" srcId="{E07D692B-5968-465E-A90B-5C9B859A6DE2}" destId="{E829AA7F-268E-459C-9A91-710821E70CDE}" srcOrd="0" destOrd="0" presId="urn:microsoft.com/office/officeart/2005/8/layout/list1"/>
    <dgm:cxn modelId="{19562231-2069-4471-92C9-CADAA0B98C0F}" type="presParOf" srcId="{E07D692B-5968-465E-A90B-5C9B859A6DE2}" destId="{90186FDF-C5EB-4A8C-AB31-8DBA370D2C80}" srcOrd="1" destOrd="0" presId="urn:microsoft.com/office/officeart/2005/8/layout/list1"/>
    <dgm:cxn modelId="{DDC3BB66-EA48-4E5F-845C-E1F6ECFF5B00}" type="presParOf" srcId="{AE40879E-0F82-4B46-ADDB-E3DD091AF8CF}" destId="{8F6CC2E3-C095-4688-9D71-7B81164CFDCB}" srcOrd="5" destOrd="0" presId="urn:microsoft.com/office/officeart/2005/8/layout/list1"/>
    <dgm:cxn modelId="{D25A9EF2-4E02-40F4-B03D-0C5E8DAC7524}" type="presParOf" srcId="{AE40879E-0F82-4B46-ADDB-E3DD091AF8CF}" destId="{C2C17642-B848-4149-B1E2-C44DB0B8D78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412A1A-6244-495D-9423-36862EB7D3C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FD23108-AB08-4194-984A-EBB5EA0FB645}">
      <dgm:prSet/>
      <dgm:spPr/>
      <dgm:t>
        <a:bodyPr/>
        <a:lstStyle/>
        <a:p>
          <a:r>
            <a:rPr lang="en-GB" b="0" i="0"/>
            <a:t>Purpose</a:t>
          </a:r>
          <a:endParaRPr lang="en-US"/>
        </a:p>
      </dgm:t>
    </dgm:pt>
    <dgm:pt modelId="{D6DCB7F1-61D3-4B8F-81EE-979A3DDE734A}" type="parTrans" cxnId="{0B817617-4A9A-4ABA-8EE0-D38EDE6BBB21}">
      <dgm:prSet/>
      <dgm:spPr/>
      <dgm:t>
        <a:bodyPr/>
        <a:lstStyle/>
        <a:p>
          <a:endParaRPr lang="en-US"/>
        </a:p>
      </dgm:t>
    </dgm:pt>
    <dgm:pt modelId="{B3A16CA9-F841-4B31-A7E8-B4E4E4B52774}" type="sibTrans" cxnId="{0B817617-4A9A-4ABA-8EE0-D38EDE6BBB21}">
      <dgm:prSet/>
      <dgm:spPr/>
      <dgm:t>
        <a:bodyPr/>
        <a:lstStyle/>
        <a:p>
          <a:endParaRPr lang="en-US"/>
        </a:p>
      </dgm:t>
    </dgm:pt>
    <dgm:pt modelId="{1E23581D-4A24-47A0-83E8-B20C1E59022E}">
      <dgm:prSet/>
      <dgm:spPr/>
      <dgm:t>
        <a:bodyPr/>
        <a:lstStyle/>
        <a:p>
          <a:r>
            <a:rPr lang="en-GB" b="0" i="0"/>
            <a:t>Amendment to Title VII of the Civil Rights Act of 1964</a:t>
          </a:r>
          <a:endParaRPr lang="en-US"/>
        </a:p>
      </dgm:t>
    </dgm:pt>
    <dgm:pt modelId="{A5BA70C0-7A8B-470C-9331-677CEC40CE06}" type="parTrans" cxnId="{D07949C0-997D-49C3-B7B2-736F118833F9}">
      <dgm:prSet/>
      <dgm:spPr/>
      <dgm:t>
        <a:bodyPr/>
        <a:lstStyle/>
        <a:p>
          <a:endParaRPr lang="en-US"/>
        </a:p>
      </dgm:t>
    </dgm:pt>
    <dgm:pt modelId="{2D66D6B3-B0CA-4171-A68E-38D16BF82C36}" type="sibTrans" cxnId="{D07949C0-997D-49C3-B7B2-736F118833F9}">
      <dgm:prSet/>
      <dgm:spPr/>
      <dgm:t>
        <a:bodyPr/>
        <a:lstStyle/>
        <a:p>
          <a:endParaRPr lang="en-US"/>
        </a:p>
      </dgm:t>
    </dgm:pt>
    <dgm:pt modelId="{7F890416-A5B4-43FC-8A5C-03AA0A28228D}">
      <dgm:prSet/>
      <dgm:spPr/>
      <dgm:t>
        <a:bodyPr/>
        <a:lstStyle/>
        <a:p>
          <a:r>
            <a:rPr lang="en-GB" b="0" i="0" dirty="0"/>
            <a:t>Prohibits discrimination against women based on pregnancy, childbirth</a:t>
          </a:r>
          <a:endParaRPr lang="en-US" dirty="0"/>
        </a:p>
      </dgm:t>
    </dgm:pt>
    <dgm:pt modelId="{4A483853-F294-45F5-9323-F007BAADAD6E}" type="parTrans" cxnId="{483913D2-E808-48BC-936C-D20ABDA452C2}">
      <dgm:prSet/>
      <dgm:spPr/>
      <dgm:t>
        <a:bodyPr/>
        <a:lstStyle/>
        <a:p>
          <a:endParaRPr lang="en-US"/>
        </a:p>
      </dgm:t>
    </dgm:pt>
    <dgm:pt modelId="{317AB997-429B-4081-8A81-EEE40853C7D1}" type="sibTrans" cxnId="{483913D2-E808-48BC-936C-D20ABDA452C2}">
      <dgm:prSet/>
      <dgm:spPr/>
      <dgm:t>
        <a:bodyPr/>
        <a:lstStyle/>
        <a:p>
          <a:endParaRPr lang="en-US"/>
        </a:p>
      </dgm:t>
    </dgm:pt>
    <dgm:pt modelId="{F01CF3B5-0BA6-4E2B-819F-533EAA4F2CD7}">
      <dgm:prSet/>
      <dgm:spPr/>
      <dgm:t>
        <a:bodyPr/>
        <a:lstStyle/>
        <a:p>
          <a:r>
            <a:rPr lang="en-GB" b="0" i="0" dirty="0"/>
            <a:t>Promotes equal opportunities for women in employment</a:t>
          </a:r>
          <a:endParaRPr lang="en-US" dirty="0"/>
        </a:p>
      </dgm:t>
    </dgm:pt>
    <dgm:pt modelId="{87676A4A-6642-4AC8-BF09-9884B26CCA73}" type="parTrans" cxnId="{A2CBE018-C26A-48B0-B800-DC44A5334645}">
      <dgm:prSet/>
      <dgm:spPr/>
      <dgm:t>
        <a:bodyPr/>
        <a:lstStyle/>
        <a:p>
          <a:endParaRPr lang="en-US"/>
        </a:p>
      </dgm:t>
    </dgm:pt>
    <dgm:pt modelId="{309F2E25-0227-4286-9BF8-D14B5813F186}" type="sibTrans" cxnId="{A2CBE018-C26A-48B0-B800-DC44A5334645}">
      <dgm:prSet/>
      <dgm:spPr/>
      <dgm:t>
        <a:bodyPr/>
        <a:lstStyle/>
        <a:p>
          <a:endParaRPr lang="en-US"/>
        </a:p>
      </dgm:t>
    </dgm:pt>
    <dgm:pt modelId="{A4B0D466-DA49-42EB-9F51-47DD7F347B65}">
      <dgm:prSet/>
      <dgm:spPr/>
      <dgm:t>
        <a:bodyPr/>
        <a:lstStyle/>
        <a:p>
          <a:r>
            <a:rPr lang="en-GB" b="0" i="0"/>
            <a:t>Protects women's rights to work without facing discrimination based on pregnancy</a:t>
          </a:r>
          <a:endParaRPr lang="en-US"/>
        </a:p>
      </dgm:t>
    </dgm:pt>
    <dgm:pt modelId="{95A9AEEF-59FA-49E3-A370-270432E11C6A}" type="parTrans" cxnId="{F2827E25-FBC6-4EAB-93BC-2D675D96D45F}">
      <dgm:prSet/>
      <dgm:spPr/>
      <dgm:t>
        <a:bodyPr/>
        <a:lstStyle/>
        <a:p>
          <a:endParaRPr lang="en-US"/>
        </a:p>
      </dgm:t>
    </dgm:pt>
    <dgm:pt modelId="{483B4A1F-A659-4629-8B00-9556D9E79FD2}" type="sibTrans" cxnId="{F2827E25-FBC6-4EAB-93BC-2D675D96D45F}">
      <dgm:prSet/>
      <dgm:spPr/>
      <dgm:t>
        <a:bodyPr/>
        <a:lstStyle/>
        <a:p>
          <a:endParaRPr lang="en-US"/>
        </a:p>
      </dgm:t>
    </dgm:pt>
    <dgm:pt modelId="{99E5360D-4F5F-4D16-AD0D-5D34595475A4}">
      <dgm:prSet/>
      <dgm:spPr/>
      <dgm:t>
        <a:bodyPr/>
        <a:lstStyle/>
        <a:p>
          <a:r>
            <a:rPr lang="en-GB" b="0" i="0"/>
            <a:t>Relevance</a:t>
          </a:r>
          <a:endParaRPr lang="en-US"/>
        </a:p>
      </dgm:t>
    </dgm:pt>
    <dgm:pt modelId="{19CA16ED-CB47-4FDF-8E3A-B0ECE167CA60}" type="parTrans" cxnId="{0021F22C-98DA-4C90-9E56-ED59C29252CB}">
      <dgm:prSet/>
      <dgm:spPr/>
      <dgm:t>
        <a:bodyPr/>
        <a:lstStyle/>
        <a:p>
          <a:endParaRPr lang="en-US"/>
        </a:p>
      </dgm:t>
    </dgm:pt>
    <dgm:pt modelId="{07C74C17-CD00-4B97-B1FE-3FAE45B4FFD3}" type="sibTrans" cxnId="{0021F22C-98DA-4C90-9E56-ED59C29252CB}">
      <dgm:prSet/>
      <dgm:spPr/>
      <dgm:t>
        <a:bodyPr/>
        <a:lstStyle/>
        <a:p>
          <a:endParaRPr lang="en-US"/>
        </a:p>
      </dgm:t>
    </dgm:pt>
    <dgm:pt modelId="{F1910BCB-8002-4893-8DE6-74FAC9EA4078}">
      <dgm:prSet/>
      <dgm:spPr/>
      <dgm:t>
        <a:bodyPr/>
        <a:lstStyle/>
        <a:p>
          <a:r>
            <a:rPr lang="en-GB" b="0" i="0"/>
            <a:t>Pregnancy discrimination remains a significant workplace issue</a:t>
          </a:r>
          <a:endParaRPr lang="en-US"/>
        </a:p>
      </dgm:t>
    </dgm:pt>
    <dgm:pt modelId="{62E8527A-BF72-4187-8706-F22F9D490CA4}" type="parTrans" cxnId="{63CDE430-1365-42FA-B8FE-15FCF776D913}">
      <dgm:prSet/>
      <dgm:spPr/>
      <dgm:t>
        <a:bodyPr/>
        <a:lstStyle/>
        <a:p>
          <a:endParaRPr lang="en-US"/>
        </a:p>
      </dgm:t>
    </dgm:pt>
    <dgm:pt modelId="{350DDE00-DFD5-49EE-BA93-6DA4E7ED6AE3}" type="sibTrans" cxnId="{63CDE430-1365-42FA-B8FE-15FCF776D913}">
      <dgm:prSet/>
      <dgm:spPr/>
      <dgm:t>
        <a:bodyPr/>
        <a:lstStyle/>
        <a:p>
          <a:endParaRPr lang="en-US"/>
        </a:p>
      </dgm:t>
    </dgm:pt>
    <dgm:pt modelId="{CFAC61CA-D2D7-41FB-9DD1-7EB204C532F0}">
      <dgm:prSet/>
      <dgm:spPr/>
      <dgm:t>
        <a:bodyPr/>
        <a:lstStyle/>
        <a:p>
          <a:r>
            <a:rPr lang="en-GB" b="0" i="0"/>
            <a:t>Pregnant women often face denial of reasonable accommodations, adverse actions, or unfair treatment</a:t>
          </a:r>
          <a:endParaRPr lang="en-US"/>
        </a:p>
      </dgm:t>
    </dgm:pt>
    <dgm:pt modelId="{78D1BEDB-AAA1-4622-9D01-FE500331A88A}" type="parTrans" cxnId="{E22DD818-24FA-4F9F-B174-D1520984A716}">
      <dgm:prSet/>
      <dgm:spPr/>
      <dgm:t>
        <a:bodyPr/>
        <a:lstStyle/>
        <a:p>
          <a:endParaRPr lang="en-US"/>
        </a:p>
      </dgm:t>
    </dgm:pt>
    <dgm:pt modelId="{7C24F415-5588-4698-942F-3085DAE36BD0}" type="sibTrans" cxnId="{E22DD818-24FA-4F9F-B174-D1520984A716}">
      <dgm:prSet/>
      <dgm:spPr/>
      <dgm:t>
        <a:bodyPr/>
        <a:lstStyle/>
        <a:p>
          <a:endParaRPr lang="en-US"/>
        </a:p>
      </dgm:t>
    </dgm:pt>
    <dgm:pt modelId="{0F055C10-B1C2-4F08-80F1-D891AA8B7621}">
      <dgm:prSet/>
      <dgm:spPr/>
      <dgm:t>
        <a:bodyPr/>
        <a:lstStyle/>
        <a:p>
          <a:r>
            <a:rPr lang="en-GB" b="0" i="0"/>
            <a:t>Provides a legal framework to protect pregnant women from discrimination</a:t>
          </a:r>
          <a:endParaRPr lang="en-US"/>
        </a:p>
      </dgm:t>
    </dgm:pt>
    <dgm:pt modelId="{AC6E5DAC-12B4-47D0-B63C-7EFD8393C58C}" type="parTrans" cxnId="{EBD59ED9-050D-4D61-B73E-E784E274EAEE}">
      <dgm:prSet/>
      <dgm:spPr/>
      <dgm:t>
        <a:bodyPr/>
        <a:lstStyle/>
        <a:p>
          <a:endParaRPr lang="en-US"/>
        </a:p>
      </dgm:t>
    </dgm:pt>
    <dgm:pt modelId="{39700863-E9F2-4389-BB93-4C5F90A4F29A}" type="sibTrans" cxnId="{EBD59ED9-050D-4D61-B73E-E784E274EAEE}">
      <dgm:prSet/>
      <dgm:spPr/>
      <dgm:t>
        <a:bodyPr/>
        <a:lstStyle/>
        <a:p>
          <a:endParaRPr lang="en-US"/>
        </a:p>
      </dgm:t>
    </dgm:pt>
    <dgm:pt modelId="{CE988613-D542-48B0-BD9D-D238FE3D674A}" type="pres">
      <dgm:prSet presAssocID="{C5412A1A-6244-495D-9423-36862EB7D3CB}" presName="linear" presStyleCnt="0">
        <dgm:presLayoutVars>
          <dgm:animLvl val="lvl"/>
          <dgm:resizeHandles val="exact"/>
        </dgm:presLayoutVars>
      </dgm:prSet>
      <dgm:spPr/>
    </dgm:pt>
    <dgm:pt modelId="{93FEBBD1-63DA-4A89-B487-9ADDA0CBEFD4}" type="pres">
      <dgm:prSet presAssocID="{BFD23108-AB08-4194-984A-EBB5EA0FB645}" presName="parentText" presStyleLbl="node1" presStyleIdx="0" presStyleCnt="2">
        <dgm:presLayoutVars>
          <dgm:chMax val="0"/>
          <dgm:bulletEnabled val="1"/>
        </dgm:presLayoutVars>
      </dgm:prSet>
      <dgm:spPr/>
    </dgm:pt>
    <dgm:pt modelId="{C5FA7B7B-18BF-403F-9F2B-043D5338025B}" type="pres">
      <dgm:prSet presAssocID="{BFD23108-AB08-4194-984A-EBB5EA0FB645}" presName="childText" presStyleLbl="revTx" presStyleIdx="0" presStyleCnt="2">
        <dgm:presLayoutVars>
          <dgm:bulletEnabled val="1"/>
        </dgm:presLayoutVars>
      </dgm:prSet>
      <dgm:spPr/>
    </dgm:pt>
    <dgm:pt modelId="{DFB927FC-A439-4C01-9990-901711B19EE7}" type="pres">
      <dgm:prSet presAssocID="{99E5360D-4F5F-4D16-AD0D-5D34595475A4}" presName="parentText" presStyleLbl="node1" presStyleIdx="1" presStyleCnt="2">
        <dgm:presLayoutVars>
          <dgm:chMax val="0"/>
          <dgm:bulletEnabled val="1"/>
        </dgm:presLayoutVars>
      </dgm:prSet>
      <dgm:spPr/>
    </dgm:pt>
    <dgm:pt modelId="{71F92F75-6F83-4452-8AB1-7D3D009CEAF1}" type="pres">
      <dgm:prSet presAssocID="{99E5360D-4F5F-4D16-AD0D-5D34595475A4}" presName="childText" presStyleLbl="revTx" presStyleIdx="1" presStyleCnt="2">
        <dgm:presLayoutVars>
          <dgm:bulletEnabled val="1"/>
        </dgm:presLayoutVars>
      </dgm:prSet>
      <dgm:spPr/>
    </dgm:pt>
  </dgm:ptLst>
  <dgm:cxnLst>
    <dgm:cxn modelId="{0B817617-4A9A-4ABA-8EE0-D38EDE6BBB21}" srcId="{C5412A1A-6244-495D-9423-36862EB7D3CB}" destId="{BFD23108-AB08-4194-984A-EBB5EA0FB645}" srcOrd="0" destOrd="0" parTransId="{D6DCB7F1-61D3-4B8F-81EE-979A3DDE734A}" sibTransId="{B3A16CA9-F841-4B31-A7E8-B4E4E4B52774}"/>
    <dgm:cxn modelId="{E22DD818-24FA-4F9F-B174-D1520984A716}" srcId="{99E5360D-4F5F-4D16-AD0D-5D34595475A4}" destId="{CFAC61CA-D2D7-41FB-9DD1-7EB204C532F0}" srcOrd="1" destOrd="0" parTransId="{78D1BEDB-AAA1-4622-9D01-FE500331A88A}" sibTransId="{7C24F415-5588-4698-942F-3085DAE36BD0}"/>
    <dgm:cxn modelId="{A2CBE018-C26A-48B0-B800-DC44A5334645}" srcId="{BFD23108-AB08-4194-984A-EBB5EA0FB645}" destId="{F01CF3B5-0BA6-4E2B-819F-533EAA4F2CD7}" srcOrd="2" destOrd="0" parTransId="{87676A4A-6642-4AC8-BF09-9884B26CCA73}" sibTransId="{309F2E25-0227-4286-9BF8-D14B5813F186}"/>
    <dgm:cxn modelId="{F2827E25-FBC6-4EAB-93BC-2D675D96D45F}" srcId="{BFD23108-AB08-4194-984A-EBB5EA0FB645}" destId="{A4B0D466-DA49-42EB-9F51-47DD7F347B65}" srcOrd="3" destOrd="0" parTransId="{95A9AEEF-59FA-49E3-A370-270432E11C6A}" sibTransId="{483B4A1F-A659-4629-8B00-9556D9E79FD2}"/>
    <dgm:cxn modelId="{0021F22C-98DA-4C90-9E56-ED59C29252CB}" srcId="{C5412A1A-6244-495D-9423-36862EB7D3CB}" destId="{99E5360D-4F5F-4D16-AD0D-5D34595475A4}" srcOrd="1" destOrd="0" parTransId="{19CA16ED-CB47-4FDF-8E3A-B0ECE167CA60}" sibTransId="{07C74C17-CD00-4B97-B1FE-3FAE45B4FFD3}"/>
    <dgm:cxn modelId="{78AB592E-0132-4E3A-9843-486DD49F3BFD}" type="presOf" srcId="{7F890416-A5B4-43FC-8A5C-03AA0A28228D}" destId="{C5FA7B7B-18BF-403F-9F2B-043D5338025B}" srcOrd="0" destOrd="1" presId="urn:microsoft.com/office/officeart/2005/8/layout/vList2"/>
    <dgm:cxn modelId="{63CDE430-1365-42FA-B8FE-15FCF776D913}" srcId="{99E5360D-4F5F-4D16-AD0D-5D34595475A4}" destId="{F1910BCB-8002-4893-8DE6-74FAC9EA4078}" srcOrd="0" destOrd="0" parTransId="{62E8527A-BF72-4187-8706-F22F9D490CA4}" sibTransId="{350DDE00-DFD5-49EE-BA93-6DA4E7ED6AE3}"/>
    <dgm:cxn modelId="{55EDB772-74AE-4870-BCFC-104791332BF4}" type="presOf" srcId="{C5412A1A-6244-495D-9423-36862EB7D3CB}" destId="{CE988613-D542-48B0-BD9D-D238FE3D674A}" srcOrd="0" destOrd="0" presId="urn:microsoft.com/office/officeart/2005/8/layout/vList2"/>
    <dgm:cxn modelId="{8026297D-BB7F-491F-8BA6-7985E172E9C8}" type="presOf" srcId="{1E23581D-4A24-47A0-83E8-B20C1E59022E}" destId="{C5FA7B7B-18BF-403F-9F2B-043D5338025B}" srcOrd="0" destOrd="0" presId="urn:microsoft.com/office/officeart/2005/8/layout/vList2"/>
    <dgm:cxn modelId="{92183881-526D-469E-92D6-E9036F6E0606}" type="presOf" srcId="{0F055C10-B1C2-4F08-80F1-D891AA8B7621}" destId="{71F92F75-6F83-4452-8AB1-7D3D009CEAF1}" srcOrd="0" destOrd="2" presId="urn:microsoft.com/office/officeart/2005/8/layout/vList2"/>
    <dgm:cxn modelId="{45ECB78A-300F-4073-8ED2-023E1ACA4932}" type="presOf" srcId="{F01CF3B5-0BA6-4E2B-819F-533EAA4F2CD7}" destId="{C5FA7B7B-18BF-403F-9F2B-043D5338025B}" srcOrd="0" destOrd="2" presId="urn:microsoft.com/office/officeart/2005/8/layout/vList2"/>
    <dgm:cxn modelId="{7C6D738D-8416-4842-9886-4B7609C09E8D}" type="presOf" srcId="{99E5360D-4F5F-4D16-AD0D-5D34595475A4}" destId="{DFB927FC-A439-4C01-9990-901711B19EE7}" srcOrd="0" destOrd="0" presId="urn:microsoft.com/office/officeart/2005/8/layout/vList2"/>
    <dgm:cxn modelId="{AE80A8B5-350B-420F-B6F6-E9521BEC1982}" type="presOf" srcId="{F1910BCB-8002-4893-8DE6-74FAC9EA4078}" destId="{71F92F75-6F83-4452-8AB1-7D3D009CEAF1}" srcOrd="0" destOrd="0" presId="urn:microsoft.com/office/officeart/2005/8/layout/vList2"/>
    <dgm:cxn modelId="{D07949C0-997D-49C3-B7B2-736F118833F9}" srcId="{BFD23108-AB08-4194-984A-EBB5EA0FB645}" destId="{1E23581D-4A24-47A0-83E8-B20C1E59022E}" srcOrd="0" destOrd="0" parTransId="{A5BA70C0-7A8B-470C-9331-677CEC40CE06}" sibTransId="{2D66D6B3-B0CA-4171-A68E-38D16BF82C36}"/>
    <dgm:cxn modelId="{483913D2-E808-48BC-936C-D20ABDA452C2}" srcId="{BFD23108-AB08-4194-984A-EBB5EA0FB645}" destId="{7F890416-A5B4-43FC-8A5C-03AA0A28228D}" srcOrd="1" destOrd="0" parTransId="{4A483853-F294-45F5-9323-F007BAADAD6E}" sibTransId="{317AB997-429B-4081-8A81-EEE40853C7D1}"/>
    <dgm:cxn modelId="{CD200FD9-C6C2-4843-9DDD-E110A37B6705}" type="presOf" srcId="{A4B0D466-DA49-42EB-9F51-47DD7F347B65}" destId="{C5FA7B7B-18BF-403F-9F2B-043D5338025B}" srcOrd="0" destOrd="3" presId="urn:microsoft.com/office/officeart/2005/8/layout/vList2"/>
    <dgm:cxn modelId="{EBD59ED9-050D-4D61-B73E-E784E274EAEE}" srcId="{99E5360D-4F5F-4D16-AD0D-5D34595475A4}" destId="{0F055C10-B1C2-4F08-80F1-D891AA8B7621}" srcOrd="2" destOrd="0" parTransId="{AC6E5DAC-12B4-47D0-B63C-7EFD8393C58C}" sibTransId="{39700863-E9F2-4389-BB93-4C5F90A4F29A}"/>
    <dgm:cxn modelId="{DF5F82E0-07AE-4A78-9A8C-D81720FAB457}" type="presOf" srcId="{CFAC61CA-D2D7-41FB-9DD1-7EB204C532F0}" destId="{71F92F75-6F83-4452-8AB1-7D3D009CEAF1}" srcOrd="0" destOrd="1" presId="urn:microsoft.com/office/officeart/2005/8/layout/vList2"/>
    <dgm:cxn modelId="{90877CF0-7A4A-4246-A159-B3E75DDD49BC}" type="presOf" srcId="{BFD23108-AB08-4194-984A-EBB5EA0FB645}" destId="{93FEBBD1-63DA-4A89-B487-9ADDA0CBEFD4}" srcOrd="0" destOrd="0" presId="urn:microsoft.com/office/officeart/2005/8/layout/vList2"/>
    <dgm:cxn modelId="{A501AAB9-69C3-4BAA-96B7-3F40760BC9A8}" type="presParOf" srcId="{CE988613-D542-48B0-BD9D-D238FE3D674A}" destId="{93FEBBD1-63DA-4A89-B487-9ADDA0CBEFD4}" srcOrd="0" destOrd="0" presId="urn:microsoft.com/office/officeart/2005/8/layout/vList2"/>
    <dgm:cxn modelId="{9A958257-4DAF-4B17-9648-9C03BF72D9A8}" type="presParOf" srcId="{CE988613-D542-48B0-BD9D-D238FE3D674A}" destId="{C5FA7B7B-18BF-403F-9F2B-043D5338025B}" srcOrd="1" destOrd="0" presId="urn:microsoft.com/office/officeart/2005/8/layout/vList2"/>
    <dgm:cxn modelId="{800FD550-47B4-494A-9D2B-0F1F6745105E}" type="presParOf" srcId="{CE988613-D542-48B0-BD9D-D238FE3D674A}" destId="{DFB927FC-A439-4C01-9990-901711B19EE7}" srcOrd="2" destOrd="0" presId="urn:microsoft.com/office/officeart/2005/8/layout/vList2"/>
    <dgm:cxn modelId="{83A9774B-84D4-49B7-92FA-BE59C3C0643C}" type="presParOf" srcId="{CE988613-D542-48B0-BD9D-D238FE3D674A}" destId="{71F92F75-6F83-4452-8AB1-7D3D009CEAF1}"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1E627-1F0B-4B0B-8875-0D82A179B807}">
      <dsp:nvSpPr>
        <dsp:cNvPr id="0" name=""/>
        <dsp:cNvSpPr/>
      </dsp:nvSpPr>
      <dsp:spPr>
        <a:xfrm>
          <a:off x="0" y="37389"/>
          <a:ext cx="8825659" cy="608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b="0" i="0" kern="1200"/>
            <a:t>Title VII of the Civil Rights Act of 1964</a:t>
          </a:r>
          <a:endParaRPr lang="en-US" sz="2600" kern="1200"/>
        </a:p>
      </dsp:txBody>
      <dsp:txXfrm>
        <a:off x="29700" y="67089"/>
        <a:ext cx="8766259" cy="549000"/>
      </dsp:txXfrm>
    </dsp:sp>
    <dsp:sp modelId="{FA896D67-5F02-4C00-B899-BE2E470A9096}">
      <dsp:nvSpPr>
        <dsp:cNvPr id="0" name=""/>
        <dsp:cNvSpPr/>
      </dsp:nvSpPr>
      <dsp:spPr>
        <a:xfrm>
          <a:off x="0" y="720669"/>
          <a:ext cx="8825659" cy="608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b="0" i="0" kern="1200"/>
            <a:t>Pregnancy Discrimination Act (PDA)</a:t>
          </a:r>
          <a:endParaRPr lang="en-US" sz="2600" kern="1200"/>
        </a:p>
      </dsp:txBody>
      <dsp:txXfrm>
        <a:off x="29700" y="750369"/>
        <a:ext cx="8766259" cy="549000"/>
      </dsp:txXfrm>
    </dsp:sp>
    <dsp:sp modelId="{FCDF2CCD-EC23-4C3F-8D69-A520A32B8ECD}">
      <dsp:nvSpPr>
        <dsp:cNvPr id="0" name=""/>
        <dsp:cNvSpPr/>
      </dsp:nvSpPr>
      <dsp:spPr>
        <a:xfrm>
          <a:off x="0" y="1403950"/>
          <a:ext cx="8825659" cy="608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b="0" i="0" kern="1200"/>
            <a:t>Equal Pay Act of 1963 (EPA)</a:t>
          </a:r>
          <a:endParaRPr lang="en-US" sz="2600" kern="1200"/>
        </a:p>
      </dsp:txBody>
      <dsp:txXfrm>
        <a:off x="29700" y="1433650"/>
        <a:ext cx="8766259" cy="549000"/>
      </dsp:txXfrm>
    </dsp:sp>
    <dsp:sp modelId="{F10E238C-5F42-482F-BE7F-BA89A70ED03E}">
      <dsp:nvSpPr>
        <dsp:cNvPr id="0" name=""/>
        <dsp:cNvSpPr/>
      </dsp:nvSpPr>
      <dsp:spPr>
        <a:xfrm>
          <a:off x="0" y="2087230"/>
          <a:ext cx="8825659" cy="608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b="0" i="0" kern="1200"/>
            <a:t>Americans with Disabilities Act (ADA)</a:t>
          </a:r>
          <a:endParaRPr lang="en-US" sz="2600" kern="1200"/>
        </a:p>
      </dsp:txBody>
      <dsp:txXfrm>
        <a:off x="29700" y="2116930"/>
        <a:ext cx="8766259" cy="549000"/>
      </dsp:txXfrm>
    </dsp:sp>
    <dsp:sp modelId="{0E504DF0-5920-46F4-995E-A63573BEED7C}">
      <dsp:nvSpPr>
        <dsp:cNvPr id="0" name=""/>
        <dsp:cNvSpPr/>
      </dsp:nvSpPr>
      <dsp:spPr>
        <a:xfrm>
          <a:off x="0" y="2770510"/>
          <a:ext cx="8825659" cy="608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b="0" i="0" kern="1200"/>
            <a:t>Genetic Information Nondiscrimination Act of 2008 (GINA), </a:t>
          </a:r>
          <a:endParaRPr lang="en-US" sz="2600" kern="1200"/>
        </a:p>
      </dsp:txBody>
      <dsp:txXfrm>
        <a:off x="29700" y="2800210"/>
        <a:ext cx="8766259" cy="549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FCD26-DBF6-41AB-8381-04877AFB243F}">
      <dsp:nvSpPr>
        <dsp:cNvPr id="0" name=""/>
        <dsp:cNvSpPr/>
      </dsp:nvSpPr>
      <dsp:spPr>
        <a:xfrm>
          <a:off x="0" y="337499"/>
          <a:ext cx="8358186" cy="1814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688" tIns="374904" rIns="648688" bIns="128016" numCol="1" spcCol="1270" anchor="t" anchorCtr="0">
          <a:noAutofit/>
        </a:bodyPr>
        <a:lstStyle/>
        <a:p>
          <a:pPr marL="171450" lvl="1" indent="-171450" algn="l" defTabSz="800100">
            <a:lnSpc>
              <a:spcPct val="90000"/>
            </a:lnSpc>
            <a:spcBef>
              <a:spcPct val="0"/>
            </a:spcBef>
            <a:spcAft>
              <a:spcPct val="15000"/>
            </a:spcAft>
            <a:buChar char="•"/>
          </a:pPr>
          <a:r>
            <a:rPr lang="en-GB" sz="1800" b="0" i="0" kern="1200"/>
            <a:t>Prohibits discrimination based on race, color, religion, national origin, or sex</a:t>
          </a:r>
          <a:endParaRPr lang="en-US" sz="1800" kern="1200"/>
        </a:p>
        <a:p>
          <a:pPr marL="171450" lvl="1" indent="-171450" algn="l" defTabSz="800100">
            <a:lnSpc>
              <a:spcPct val="90000"/>
            </a:lnSpc>
            <a:spcBef>
              <a:spcPct val="0"/>
            </a:spcBef>
            <a:spcAft>
              <a:spcPct val="15000"/>
            </a:spcAft>
            <a:buChar char="•"/>
          </a:pPr>
          <a:r>
            <a:rPr lang="en-GB" sz="1800" b="0" i="0" kern="1200"/>
            <a:t>Addresses intentional discriminatory practices and disparate impact</a:t>
          </a:r>
          <a:endParaRPr lang="en-US" sz="1800" kern="1200"/>
        </a:p>
        <a:p>
          <a:pPr marL="171450" lvl="1" indent="-171450" algn="l" defTabSz="800100">
            <a:lnSpc>
              <a:spcPct val="90000"/>
            </a:lnSpc>
            <a:spcBef>
              <a:spcPct val="0"/>
            </a:spcBef>
            <a:spcAft>
              <a:spcPct val="15000"/>
            </a:spcAft>
            <a:buChar char="•"/>
          </a:pPr>
          <a:r>
            <a:rPr lang="en-GB" sz="1800" b="0" i="0" kern="1200"/>
            <a:t>Ensures fair treatment and protection against discrimination</a:t>
          </a:r>
          <a:endParaRPr lang="en-US" sz="1800" kern="1200"/>
        </a:p>
        <a:p>
          <a:pPr marL="171450" lvl="1" indent="-171450" algn="l" defTabSz="800100">
            <a:lnSpc>
              <a:spcPct val="90000"/>
            </a:lnSpc>
            <a:spcBef>
              <a:spcPct val="0"/>
            </a:spcBef>
            <a:spcAft>
              <a:spcPct val="15000"/>
            </a:spcAft>
            <a:buChar char="•"/>
          </a:pPr>
          <a:r>
            <a:rPr lang="en-GB" sz="1800" b="0" i="0" kern="1200"/>
            <a:t>Prohibits retaliation against individuals who report discrimination</a:t>
          </a:r>
          <a:endParaRPr lang="en-US" sz="1800" kern="1200"/>
        </a:p>
      </dsp:txBody>
      <dsp:txXfrm>
        <a:off x="0" y="337499"/>
        <a:ext cx="8358186" cy="1814400"/>
      </dsp:txXfrm>
    </dsp:sp>
    <dsp:sp modelId="{E4F4FB6E-C264-4F99-BDD4-BCDF0F1EA6CA}">
      <dsp:nvSpPr>
        <dsp:cNvPr id="0" name=""/>
        <dsp:cNvSpPr/>
      </dsp:nvSpPr>
      <dsp:spPr>
        <a:xfrm>
          <a:off x="417909" y="71819"/>
          <a:ext cx="585073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144" tIns="0" rIns="221144" bIns="0" numCol="1" spcCol="1270" anchor="ctr" anchorCtr="0">
          <a:noAutofit/>
        </a:bodyPr>
        <a:lstStyle/>
        <a:p>
          <a:pPr marL="0" lvl="0" indent="0" algn="l" defTabSz="800100">
            <a:lnSpc>
              <a:spcPct val="90000"/>
            </a:lnSpc>
            <a:spcBef>
              <a:spcPct val="0"/>
            </a:spcBef>
            <a:spcAft>
              <a:spcPct val="35000"/>
            </a:spcAft>
            <a:buNone/>
          </a:pPr>
          <a:r>
            <a:rPr lang="en-GB" sz="1800" b="0" i="0" kern="1200"/>
            <a:t>Purpose</a:t>
          </a:r>
          <a:endParaRPr lang="en-US" sz="1800" kern="1200"/>
        </a:p>
      </dsp:txBody>
      <dsp:txXfrm>
        <a:off x="443848" y="97758"/>
        <a:ext cx="5798852" cy="479482"/>
      </dsp:txXfrm>
    </dsp:sp>
    <dsp:sp modelId="{C2C17642-B848-4149-B1E2-C44DB0B8D785}">
      <dsp:nvSpPr>
        <dsp:cNvPr id="0" name=""/>
        <dsp:cNvSpPr/>
      </dsp:nvSpPr>
      <dsp:spPr>
        <a:xfrm>
          <a:off x="0" y="2514780"/>
          <a:ext cx="8358186" cy="18711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8688" tIns="374904" rIns="648688" bIns="128016" numCol="1" spcCol="1270" anchor="t" anchorCtr="0">
          <a:noAutofit/>
        </a:bodyPr>
        <a:lstStyle/>
        <a:p>
          <a:pPr marL="171450" lvl="1" indent="-171450" algn="l" defTabSz="800100">
            <a:lnSpc>
              <a:spcPct val="90000"/>
            </a:lnSpc>
            <a:spcBef>
              <a:spcPct val="0"/>
            </a:spcBef>
            <a:spcAft>
              <a:spcPct val="15000"/>
            </a:spcAft>
            <a:buChar char="•"/>
          </a:pPr>
          <a:r>
            <a:rPr lang="en-GB" sz="1800" b="0" i="0" kern="1200"/>
            <a:t>Discrimination remains a pressing issue in the workplace</a:t>
          </a:r>
          <a:endParaRPr lang="en-US" sz="1800" kern="1200"/>
        </a:p>
        <a:p>
          <a:pPr marL="171450" lvl="1" indent="-171450" algn="l" defTabSz="800100">
            <a:lnSpc>
              <a:spcPct val="90000"/>
            </a:lnSpc>
            <a:spcBef>
              <a:spcPct val="0"/>
            </a:spcBef>
            <a:spcAft>
              <a:spcPct val="15000"/>
            </a:spcAft>
            <a:buChar char="•"/>
          </a:pPr>
          <a:r>
            <a:rPr lang="en-GB" sz="1800" b="0" i="0" kern="1200"/>
            <a:t>including racial, gender, and religious discrimination</a:t>
          </a:r>
          <a:endParaRPr lang="en-US" sz="1800" kern="1200"/>
        </a:p>
        <a:p>
          <a:pPr marL="171450" lvl="1" indent="-171450" algn="l" defTabSz="800100">
            <a:lnSpc>
              <a:spcPct val="90000"/>
            </a:lnSpc>
            <a:spcBef>
              <a:spcPct val="0"/>
            </a:spcBef>
            <a:spcAft>
              <a:spcPct val="15000"/>
            </a:spcAft>
            <a:buChar char="•"/>
          </a:pPr>
          <a:r>
            <a:rPr lang="en-GB" sz="1800" b="0" i="0" kern="1200"/>
            <a:t>Provides a legal framework for addressing discrimination</a:t>
          </a:r>
          <a:endParaRPr lang="en-US" sz="1800" kern="1200"/>
        </a:p>
        <a:p>
          <a:pPr marL="171450" lvl="1" indent="-171450" algn="l" defTabSz="800100">
            <a:lnSpc>
              <a:spcPct val="90000"/>
            </a:lnSpc>
            <a:spcBef>
              <a:spcPct val="0"/>
            </a:spcBef>
            <a:spcAft>
              <a:spcPct val="15000"/>
            </a:spcAft>
            <a:buChar char="•"/>
          </a:pPr>
          <a:r>
            <a:rPr lang="en-GB" sz="1800" b="0" i="0" kern="1200"/>
            <a:t>Holds employers accountable for discriminatory practices</a:t>
          </a:r>
          <a:endParaRPr lang="en-US" sz="1800" kern="1200"/>
        </a:p>
        <a:p>
          <a:pPr marL="171450" lvl="1" indent="-171450" algn="l" defTabSz="800100">
            <a:lnSpc>
              <a:spcPct val="90000"/>
            </a:lnSpc>
            <a:spcBef>
              <a:spcPct val="0"/>
            </a:spcBef>
            <a:spcAft>
              <a:spcPct val="15000"/>
            </a:spcAft>
            <a:buChar char="•"/>
          </a:pPr>
          <a:r>
            <a:rPr lang="en-GB" sz="1800" b="0" i="0" kern="1200"/>
            <a:t>Promotes diversity and inclusion</a:t>
          </a:r>
          <a:endParaRPr lang="en-US" sz="1800" kern="1200"/>
        </a:p>
      </dsp:txBody>
      <dsp:txXfrm>
        <a:off x="0" y="2514780"/>
        <a:ext cx="8358186" cy="1871100"/>
      </dsp:txXfrm>
    </dsp:sp>
    <dsp:sp modelId="{90186FDF-C5EB-4A8C-AB31-8DBA370D2C80}">
      <dsp:nvSpPr>
        <dsp:cNvPr id="0" name=""/>
        <dsp:cNvSpPr/>
      </dsp:nvSpPr>
      <dsp:spPr>
        <a:xfrm>
          <a:off x="417909" y="2249100"/>
          <a:ext cx="585073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144" tIns="0" rIns="221144" bIns="0" numCol="1" spcCol="1270" anchor="ctr" anchorCtr="0">
          <a:noAutofit/>
        </a:bodyPr>
        <a:lstStyle/>
        <a:p>
          <a:pPr marL="0" lvl="0" indent="0" algn="l" defTabSz="800100">
            <a:lnSpc>
              <a:spcPct val="90000"/>
            </a:lnSpc>
            <a:spcBef>
              <a:spcPct val="0"/>
            </a:spcBef>
            <a:spcAft>
              <a:spcPct val="35000"/>
            </a:spcAft>
            <a:buNone/>
          </a:pPr>
          <a:r>
            <a:rPr lang="en-GB" sz="1800" b="0" i="0" kern="1200"/>
            <a:t>Relevance</a:t>
          </a:r>
          <a:endParaRPr lang="en-US" sz="1800" kern="1200"/>
        </a:p>
      </dsp:txBody>
      <dsp:txXfrm>
        <a:off x="443848" y="2275039"/>
        <a:ext cx="579885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EBBD1-63DA-4A89-B487-9ADDA0CBEFD4}">
      <dsp:nvSpPr>
        <dsp:cNvPr id="0" name=""/>
        <dsp:cNvSpPr/>
      </dsp:nvSpPr>
      <dsp:spPr>
        <a:xfrm>
          <a:off x="0" y="223583"/>
          <a:ext cx="6391275" cy="56159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i="0" kern="1200"/>
            <a:t>Purpose</a:t>
          </a:r>
          <a:endParaRPr lang="en-US" sz="2400" kern="1200"/>
        </a:p>
      </dsp:txBody>
      <dsp:txXfrm>
        <a:off x="27415" y="250998"/>
        <a:ext cx="6336445" cy="506769"/>
      </dsp:txXfrm>
    </dsp:sp>
    <dsp:sp modelId="{C5FA7B7B-18BF-403F-9F2B-043D5338025B}">
      <dsp:nvSpPr>
        <dsp:cNvPr id="0" name=""/>
        <dsp:cNvSpPr/>
      </dsp:nvSpPr>
      <dsp:spPr>
        <a:xfrm>
          <a:off x="0" y="785183"/>
          <a:ext cx="6391275" cy="198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b="0" i="0" kern="1200"/>
            <a:t>Amendment to Title VII of the Civil Rights Act of 1964</a:t>
          </a:r>
          <a:endParaRPr lang="en-US" sz="1900" kern="1200"/>
        </a:p>
        <a:p>
          <a:pPr marL="171450" lvl="1" indent="-171450" algn="l" defTabSz="844550">
            <a:lnSpc>
              <a:spcPct val="90000"/>
            </a:lnSpc>
            <a:spcBef>
              <a:spcPct val="0"/>
            </a:spcBef>
            <a:spcAft>
              <a:spcPct val="20000"/>
            </a:spcAft>
            <a:buChar char="•"/>
          </a:pPr>
          <a:r>
            <a:rPr lang="en-GB" sz="1900" b="0" i="0" kern="1200" dirty="0"/>
            <a:t>Prohibits discrimination against women based on pregnancy, childbirth</a:t>
          </a:r>
          <a:endParaRPr lang="en-US" sz="1900" kern="1200" dirty="0"/>
        </a:p>
        <a:p>
          <a:pPr marL="171450" lvl="1" indent="-171450" algn="l" defTabSz="844550">
            <a:lnSpc>
              <a:spcPct val="90000"/>
            </a:lnSpc>
            <a:spcBef>
              <a:spcPct val="0"/>
            </a:spcBef>
            <a:spcAft>
              <a:spcPct val="20000"/>
            </a:spcAft>
            <a:buChar char="•"/>
          </a:pPr>
          <a:r>
            <a:rPr lang="en-GB" sz="1900" b="0" i="0" kern="1200" dirty="0"/>
            <a:t>Promotes equal opportunities for women in employment</a:t>
          </a:r>
          <a:endParaRPr lang="en-US" sz="1900" kern="1200" dirty="0"/>
        </a:p>
        <a:p>
          <a:pPr marL="171450" lvl="1" indent="-171450" algn="l" defTabSz="844550">
            <a:lnSpc>
              <a:spcPct val="90000"/>
            </a:lnSpc>
            <a:spcBef>
              <a:spcPct val="0"/>
            </a:spcBef>
            <a:spcAft>
              <a:spcPct val="20000"/>
            </a:spcAft>
            <a:buChar char="•"/>
          </a:pPr>
          <a:r>
            <a:rPr lang="en-GB" sz="1900" b="0" i="0" kern="1200"/>
            <a:t>Protects women's rights to work without facing discrimination based on pregnancy</a:t>
          </a:r>
          <a:endParaRPr lang="en-US" sz="1900" kern="1200"/>
        </a:p>
      </dsp:txBody>
      <dsp:txXfrm>
        <a:off x="0" y="785183"/>
        <a:ext cx="6391275" cy="1987200"/>
      </dsp:txXfrm>
    </dsp:sp>
    <dsp:sp modelId="{DFB927FC-A439-4C01-9990-901711B19EE7}">
      <dsp:nvSpPr>
        <dsp:cNvPr id="0" name=""/>
        <dsp:cNvSpPr/>
      </dsp:nvSpPr>
      <dsp:spPr>
        <a:xfrm>
          <a:off x="0" y="2772383"/>
          <a:ext cx="6391275" cy="561599"/>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b="0" i="0" kern="1200"/>
            <a:t>Relevance</a:t>
          </a:r>
          <a:endParaRPr lang="en-US" sz="2400" kern="1200"/>
        </a:p>
      </dsp:txBody>
      <dsp:txXfrm>
        <a:off x="27415" y="2799798"/>
        <a:ext cx="6336445" cy="506769"/>
      </dsp:txXfrm>
    </dsp:sp>
    <dsp:sp modelId="{71F92F75-6F83-4452-8AB1-7D3D009CEAF1}">
      <dsp:nvSpPr>
        <dsp:cNvPr id="0" name=""/>
        <dsp:cNvSpPr/>
      </dsp:nvSpPr>
      <dsp:spPr>
        <a:xfrm>
          <a:off x="0" y="3333983"/>
          <a:ext cx="6391275" cy="16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b="0" i="0" kern="1200"/>
            <a:t>Pregnancy discrimination remains a significant workplace issue</a:t>
          </a:r>
          <a:endParaRPr lang="en-US" sz="1900" kern="1200"/>
        </a:p>
        <a:p>
          <a:pPr marL="171450" lvl="1" indent="-171450" algn="l" defTabSz="844550">
            <a:lnSpc>
              <a:spcPct val="90000"/>
            </a:lnSpc>
            <a:spcBef>
              <a:spcPct val="0"/>
            </a:spcBef>
            <a:spcAft>
              <a:spcPct val="20000"/>
            </a:spcAft>
            <a:buChar char="•"/>
          </a:pPr>
          <a:r>
            <a:rPr lang="en-GB" sz="1900" b="0" i="0" kern="1200"/>
            <a:t>Pregnant women often face denial of reasonable accommodations, adverse actions, or unfair treatment</a:t>
          </a:r>
          <a:endParaRPr lang="en-US" sz="1900" kern="1200"/>
        </a:p>
        <a:p>
          <a:pPr marL="171450" lvl="1" indent="-171450" algn="l" defTabSz="844550">
            <a:lnSpc>
              <a:spcPct val="90000"/>
            </a:lnSpc>
            <a:spcBef>
              <a:spcPct val="0"/>
            </a:spcBef>
            <a:spcAft>
              <a:spcPct val="20000"/>
            </a:spcAft>
            <a:buChar char="•"/>
          </a:pPr>
          <a:r>
            <a:rPr lang="en-GB" sz="1900" b="0" i="0" kern="1200"/>
            <a:t>Provides a legal framework to protect pregnant women from discrimination</a:t>
          </a:r>
          <a:endParaRPr lang="en-US" sz="1900" kern="1200"/>
        </a:p>
      </dsp:txBody>
      <dsp:txXfrm>
        <a:off x="0" y="3333983"/>
        <a:ext cx="6391275" cy="1689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F0191-0A1B-4554-B44B-B9837FAE3D2E}"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0AFD7-FC65-4CC0-8019-7FA7E9C9A4A1}" type="slidenum">
              <a:rPr lang="en-US" smtClean="0"/>
              <a:t>‹#›</a:t>
            </a:fld>
            <a:endParaRPr lang="en-US"/>
          </a:p>
        </p:txBody>
      </p:sp>
    </p:spTree>
    <p:extLst>
      <p:ext uri="{BB962C8B-B14F-4D97-AF65-F5344CB8AC3E}">
        <p14:creationId xmlns:p14="http://schemas.microsoft.com/office/powerpoint/2010/main" val="249058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What is the EEPC?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Equal Employment Practices Commission (EEPC) is an independent, non-mayoral agency within New York City dedicated to overseeing and enforcing equal opportunity within the City's employment practices. It fulfils this mission through several vital functions of audits, evaluates, and monitors the City's employment programs, policies, and procedures to ensure they align with principles of equal opportunity. Additionally, the EEPC advises and assists municipal entities in developing and implementing affirmative action plans to promote equal employment opportunities. The commission also plays a crucial role in educating employees about their rights regarding equal opportunity in the workplace. Furthermore, the EEPC investigates discrimination complaints and ensures that complaint procedures comply with relevant laws, working to uphold fairness and equality in New York City's workforce.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400AFD7-FC65-4CC0-8019-7FA7E9C9A4A1}" type="slidenum">
              <a:rPr lang="en-US" smtClean="0"/>
              <a:t>2</a:t>
            </a:fld>
            <a:endParaRPr lang="en-US"/>
          </a:p>
        </p:txBody>
      </p:sp>
    </p:spTree>
    <p:extLst>
      <p:ext uri="{BB962C8B-B14F-4D97-AF65-F5344CB8AC3E}">
        <p14:creationId xmlns:p14="http://schemas.microsoft.com/office/powerpoint/2010/main" val="185818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One key legislation is Title VII of the Civil Rights Act of 1964, which prohibits discrimination based on race,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colour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religion, national origin, or sex (Act, 1964). This law not only eradicates intentional discriminatory practices but also addresses those with a disparate impact on protected groups. It is designed to foster equal opportunities in the workplace by ensuring fair treatment and protection against discrimination for all employees. Additionally, Title VII prohibits retaliation against individuals who report discrimination or participate in related proceedings, strengthening protective measures for workers.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Today, Title VII remains highly relevant as discrimination continues to be a pressing issue in the workplace. Despite progress, various forms of discrimination persist, including racial, gender, and religious discrimination. Title VII provides a legal framework for addressing these issues, holding employers accountable for discriminatory practices, and promoting diversity and inclusion (Act, 1964). Title VII is crucial in fostering a good culture in an increasingly diverse workforce. Therefore, through its enforcement efforts, the EEPC upholds the principles of equality and fairness to create a more inclusive and diverse workforce.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400AFD7-FC65-4CC0-8019-7FA7E9C9A4A1}" type="slidenum">
              <a:rPr lang="en-US" smtClean="0"/>
              <a:t>4</a:t>
            </a:fld>
            <a:endParaRPr lang="en-US"/>
          </a:p>
        </p:txBody>
      </p:sp>
    </p:spTree>
    <p:extLst>
      <p:ext uri="{BB962C8B-B14F-4D97-AF65-F5344CB8AC3E}">
        <p14:creationId xmlns:p14="http://schemas.microsoft.com/office/powerpoint/2010/main" val="2908017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EEPC enforces the Pregnancy Discrimination Act (PDA), an amendment to Title VII of the Civil Rights Act of 1964 (McCann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Tomaskovic-Devey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2021). PDA prohibits discrimination against women based on pregnancy, childbirth, or related medical conditions. This act ensures that women are not mistreated in the workplace due to their pregnancy status, extending the protections of Title VII to encompass these specific circumstances (McCann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Tomaskovic-Devey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2021). By amending Title VII, the Pregnancy Discrimination Act aims to promote equal opportunities for women in employment, protecting their rights to work without facing discrimination based on pregnancy-related factors. The PDA is still relevant today as pregnancy discrimination continues to be a significant issue in the workplace. Despite legal protections, pregnant women often face challenges such as being denied reasonable accommodations, adverse actions, or unfair treatment. Thus, the act addresses these issues, providing a legal framework to protect pregnant women from discrimination.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400AFD7-FC65-4CC0-8019-7FA7E9C9A4A1}" type="slidenum">
              <a:rPr lang="en-US" smtClean="0"/>
              <a:t>5</a:t>
            </a:fld>
            <a:endParaRPr lang="en-US"/>
          </a:p>
        </p:txBody>
      </p:sp>
    </p:spTree>
    <p:extLst>
      <p:ext uri="{BB962C8B-B14F-4D97-AF65-F5344CB8AC3E}">
        <p14:creationId xmlns:p14="http://schemas.microsoft.com/office/powerpoint/2010/main" val="19342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EEPC enforces the Equal Pay Act of 1963 (EPA), which ensures gender equality in the workplace by prohibiting wage discrimination based on sex. EPA requires all employers to pay equal wages to men and women who work equally (Bailey et al., 2023). This law addresses the historical gender wage gap between men and women doing same job. The EPA remains relevant today as gender pay disparities persist in many industries and occupations. Despite progress, women, on average, still earn less than men for performing the same work (Bailey et al., 2023). The EPA provides a legal framework to challenge and rectify such disparities, offering protections against retaliation for individuals who report pay discrimination or participate in related investigations or lawsuits. As efforts to achieve gender equality in the workforce continue, the EPA promotes fair pay practices in employee compensation.</a:t>
            </a:r>
            <a:endParaRPr lang="en-US" dirty="0"/>
          </a:p>
        </p:txBody>
      </p:sp>
      <p:sp>
        <p:nvSpPr>
          <p:cNvPr id="4" name="Slide Number Placeholder 3"/>
          <p:cNvSpPr>
            <a:spLocks noGrp="1"/>
          </p:cNvSpPr>
          <p:nvPr>
            <p:ph type="sldNum" sz="quarter" idx="5"/>
          </p:nvPr>
        </p:nvSpPr>
        <p:spPr/>
        <p:txBody>
          <a:bodyPr/>
          <a:lstStyle/>
          <a:p>
            <a:fld id="{4400AFD7-FC65-4CC0-8019-7FA7E9C9A4A1}" type="slidenum">
              <a:rPr lang="en-US" smtClean="0"/>
              <a:t>6</a:t>
            </a:fld>
            <a:endParaRPr lang="en-US"/>
          </a:p>
        </p:txBody>
      </p:sp>
    </p:spTree>
    <p:extLst>
      <p:ext uri="{BB962C8B-B14F-4D97-AF65-F5344CB8AC3E}">
        <p14:creationId xmlns:p14="http://schemas.microsoft.com/office/powerpoint/2010/main" val="1107799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EEPC further enforces Title I of the Americans with Disabilities Act of 1990 (ADA), which illegalizes discrimination against qualified individuals with disabilities. The ADA ensures that persons with disabilities are not dismissed or mistreated due to their condition, provided they qualify for the job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Blanck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2023). Under the ADA, employers must provide reasonable accommodations to qualified individuals with disabilities unless doing so would cause undue hardship to the employer. ADA remains highly relevant as it protects the rights of individuals with disabilities in the workplace today. Despite progress, people with disabilities still face barriers to employment, including discrimination and lack of accommodation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Blanck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2023). The ADA's provisions against retaliation also protect individuals when asserting their rights under the law.</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Furthermore, the ADA 1190 is supported by Sections 102 and 103 of the Civil Rights Act of 1991 and the Americans with Disabilities Act (ADA), as well as Sections 501 and 505 of the Rehabilitation Act of 1973. Sections 102 and 103 allow for jury trials and compensatory and punitive damages in cases of intentional discrimination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Blanck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2023). This amendment strengthens the enforcement mechanisms of these laws, providing avenues for redress and accountability for discriminatory practices. Sections 501 and 505 prohibit federal employers from discriminating against a qualified person with a disability and retaliation against individuals who report discrimination (Murphy, 2020). Additionally, these sections require federal agencies to provide reasonable accommodations to qualified individuals with disabilities. These laws are relevant and critical for promoting equal employment opportunities for persons with disabilities.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400AFD7-FC65-4CC0-8019-7FA7E9C9A4A1}" type="slidenum">
              <a:rPr lang="en-US" smtClean="0"/>
              <a:t>7</a:t>
            </a:fld>
            <a:endParaRPr lang="en-US"/>
          </a:p>
        </p:txBody>
      </p:sp>
    </p:spTree>
    <p:extLst>
      <p:ext uri="{BB962C8B-B14F-4D97-AF65-F5344CB8AC3E}">
        <p14:creationId xmlns:p14="http://schemas.microsoft.com/office/powerpoint/2010/main" val="3237282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EEPC also enforces the Genetic Information Nondiscrimination Act of 2008 (GINA), a federal law prohibiting discrimination against employees or job applicants based on their genetic information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Lenartz</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et al., 2021). This includes information about an individual's genetic tests, the genetic tests of their family members, and any family medical history. GINA prohibits employers from requesting, requiring, or purchasing genetic information except in limited circumstances.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Additionally, GINA prohibits retaliation against individuals who oppose genetic discrimination or participate in proceedings related to genetic discrimination claims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Lenartz</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et al., 2021). GINA remains highly relevant in protecting individuals from discrimination based on their genetic information, particularly as genetic testing becomes more common and accessible. The law helps ensure that individuals can undergo genetic testing or disclose their genetic information for medical purposes without fear of adverse employment consequences. Similarly, GINA promotes privacy and autonomy over genetic information, supporting individuals' rights to make informed decisions about their health without interference from their employers.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400AFD7-FC65-4CC0-8019-7FA7E9C9A4A1}" type="slidenum">
              <a:rPr lang="en-US" smtClean="0"/>
              <a:t>8</a:t>
            </a:fld>
            <a:endParaRPr lang="en-US"/>
          </a:p>
        </p:txBody>
      </p:sp>
    </p:spTree>
    <p:extLst>
      <p:ext uri="{BB962C8B-B14F-4D97-AF65-F5344CB8AC3E}">
        <p14:creationId xmlns:p14="http://schemas.microsoft.com/office/powerpoint/2010/main" val="3096971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0AFD7-FC65-4CC0-8019-7FA7E9C9A4A1}" type="slidenum">
              <a:rPr lang="en-US" smtClean="0"/>
              <a:t>9</a:t>
            </a:fld>
            <a:endParaRPr lang="en-US"/>
          </a:p>
        </p:txBody>
      </p:sp>
    </p:spTree>
    <p:extLst>
      <p:ext uri="{BB962C8B-B14F-4D97-AF65-F5344CB8AC3E}">
        <p14:creationId xmlns:p14="http://schemas.microsoft.com/office/powerpoint/2010/main" val="4281372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8946754-77E9-4D3A-8C0A-40935E1421A3}" type="datetimeFigureOut">
              <a:rPr lang="en-US" smtClean="0"/>
              <a:t>3/21/2024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325104742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46754-77E9-4D3A-8C0A-40935E1421A3}"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410341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946754-77E9-4D3A-8C0A-40935E1421A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1730560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946754-77E9-4D3A-8C0A-40935E1421A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1355902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46754-77E9-4D3A-8C0A-40935E1421A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1839470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8946754-77E9-4D3A-8C0A-40935E1421A3}"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3423143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8946754-77E9-4D3A-8C0A-40935E1421A3}" type="datetimeFigureOut">
              <a:rPr lang="en-US" smtClean="0"/>
              <a:t>3/21/2024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2597625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8946754-77E9-4D3A-8C0A-40935E1421A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29423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8946754-77E9-4D3A-8C0A-40935E1421A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60627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46754-77E9-4D3A-8C0A-40935E1421A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9884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46754-77E9-4D3A-8C0A-40935E1421A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118212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946754-77E9-4D3A-8C0A-40935E1421A3}"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15942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46754-77E9-4D3A-8C0A-40935E1421A3}"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236087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946754-77E9-4D3A-8C0A-40935E1421A3}"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235694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46754-77E9-4D3A-8C0A-40935E1421A3}"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30672704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46754-77E9-4D3A-8C0A-40935E1421A3}"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15546545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46754-77E9-4D3A-8C0A-40935E1421A3}"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DE6EF0-708A-4FDD-80D9-1357F02E3F27}" type="slidenum">
              <a:rPr lang="en-US" smtClean="0"/>
              <a:t>‹#›</a:t>
            </a:fld>
            <a:endParaRPr lang="en-US"/>
          </a:p>
        </p:txBody>
      </p:sp>
    </p:spTree>
    <p:extLst>
      <p:ext uri="{BB962C8B-B14F-4D97-AF65-F5344CB8AC3E}">
        <p14:creationId xmlns:p14="http://schemas.microsoft.com/office/powerpoint/2010/main" val="122032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8946754-77E9-4D3A-8C0A-40935E1421A3}" type="datetimeFigureOut">
              <a:rPr lang="en-US" smtClean="0"/>
              <a:t>3/21/2024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7DE6EF0-708A-4FDD-80D9-1357F02E3F27}" type="slidenum">
              <a:rPr lang="en-US" smtClean="0"/>
              <a:t>‹#›</a:t>
            </a:fld>
            <a:endParaRPr lang="en-US"/>
          </a:p>
        </p:txBody>
      </p:sp>
    </p:spTree>
    <p:extLst>
      <p:ext uri="{BB962C8B-B14F-4D97-AF65-F5344CB8AC3E}">
        <p14:creationId xmlns:p14="http://schemas.microsoft.com/office/powerpoint/2010/main" val="155636474"/>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ber.org/papers/w31332" TargetMode="External"/><Relationship Id="rId7" Type="http://schemas.openxmlformats.org/officeDocument/2006/relationships/hyperlink" Target="https://doi.org/10.1080/07303084.2021.184455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umass.edu/employmentequity/sites/default/files/Pregnancy%20Discrimination%20at%20Work.pdf" TargetMode="External"/><Relationship Id="rId5" Type="http://schemas.openxmlformats.org/officeDocument/2006/relationships/hyperlink" Target="https://doi.org/10.1038/s41436-021-01268-w" TargetMode="External"/><Relationship Id="rId4" Type="http://schemas.openxmlformats.org/officeDocument/2006/relationships/hyperlink" Target="https://www.nyc.gov/site/eepc/index.p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2"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3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C28704F-365F-82D1-072A-A747279C4FD3}"/>
              </a:ext>
            </a:extLst>
          </p:cNvPr>
          <p:cNvSpPr>
            <a:spLocks noGrp="1"/>
          </p:cNvSpPr>
          <p:nvPr>
            <p:ph type="ctrTitle"/>
          </p:nvPr>
        </p:nvSpPr>
        <p:spPr>
          <a:xfrm>
            <a:off x="1683171" y="1143000"/>
            <a:ext cx="8825658" cy="3389217"/>
          </a:xfrm>
        </p:spPr>
        <p:txBody>
          <a:bodyPr anchor="ctr">
            <a:normAutofit/>
          </a:bodyPr>
          <a:lstStyle/>
          <a:p>
            <a:pPr algn="ctr"/>
            <a:r>
              <a:rPr lang="en-US" sz="6600" b="1" dirty="0">
                <a:solidFill>
                  <a:srgbClr val="FFFFFF"/>
                </a:solidFill>
              </a:rPr>
              <a:t>EEPC Laws</a:t>
            </a:r>
          </a:p>
        </p:txBody>
      </p:sp>
      <p:sp>
        <p:nvSpPr>
          <p:cNvPr id="3" name="Subtitle 2">
            <a:extLst>
              <a:ext uri="{FF2B5EF4-FFF2-40B4-BE49-F238E27FC236}">
                <a16:creationId xmlns:a16="http://schemas.microsoft.com/office/drawing/2014/main" id="{3BF28DAF-7A3D-60B4-B147-2CC4D6B4DD10}"/>
              </a:ext>
            </a:extLst>
          </p:cNvPr>
          <p:cNvSpPr>
            <a:spLocks noGrp="1"/>
          </p:cNvSpPr>
          <p:nvPr>
            <p:ph type="subTitle" idx="1"/>
          </p:nvPr>
        </p:nvSpPr>
        <p:spPr>
          <a:xfrm>
            <a:off x="1683171" y="5240851"/>
            <a:ext cx="8825658" cy="828932"/>
          </a:xfrm>
        </p:spPr>
        <p:txBody>
          <a:bodyPr>
            <a:noAutofit/>
          </a:bodyPr>
          <a:lstStyle/>
          <a:p>
            <a:pPr algn="ctr">
              <a:lnSpc>
                <a:spcPct val="90000"/>
              </a:lnSpc>
            </a:pPr>
            <a:r>
              <a:rPr lang="en-US" sz="1200" dirty="0">
                <a:solidFill>
                  <a:schemeClr val="tx2"/>
                </a:solidFill>
              </a:rPr>
              <a:t>Student’s Name:</a:t>
            </a:r>
          </a:p>
          <a:p>
            <a:pPr algn="ctr">
              <a:lnSpc>
                <a:spcPct val="90000"/>
              </a:lnSpc>
            </a:pPr>
            <a:r>
              <a:rPr lang="en-US" sz="1200" dirty="0">
                <a:solidFill>
                  <a:schemeClr val="tx2"/>
                </a:solidFill>
              </a:rPr>
              <a:t>Institution:</a:t>
            </a:r>
          </a:p>
          <a:p>
            <a:pPr algn="ctr">
              <a:lnSpc>
                <a:spcPct val="90000"/>
              </a:lnSpc>
            </a:pPr>
            <a:r>
              <a:rPr lang="en-US" sz="1200" dirty="0">
                <a:solidFill>
                  <a:schemeClr val="tx2"/>
                </a:solidFill>
              </a:rPr>
              <a:t>Course:</a:t>
            </a:r>
          </a:p>
          <a:p>
            <a:pPr algn="ctr">
              <a:lnSpc>
                <a:spcPct val="90000"/>
              </a:lnSpc>
            </a:pPr>
            <a:r>
              <a:rPr lang="en-US" sz="1200" dirty="0">
                <a:solidFill>
                  <a:schemeClr val="tx2"/>
                </a:solidFill>
              </a:rPr>
              <a:t>Instructor:</a:t>
            </a:r>
          </a:p>
          <a:p>
            <a:pPr algn="ctr">
              <a:lnSpc>
                <a:spcPct val="90000"/>
              </a:lnSpc>
            </a:pPr>
            <a:r>
              <a:rPr lang="en-US" sz="1200" dirty="0">
                <a:solidFill>
                  <a:schemeClr val="tx2"/>
                </a:solidFill>
              </a:rPr>
              <a:t>Date:</a:t>
            </a:r>
          </a:p>
          <a:p>
            <a:pPr algn="ctr">
              <a:lnSpc>
                <a:spcPct val="90000"/>
              </a:lnSpc>
            </a:pPr>
            <a:endParaRPr lang="en-US" sz="1200" dirty="0">
              <a:solidFill>
                <a:schemeClr val="tx2"/>
              </a:solidFill>
            </a:endParaRPr>
          </a:p>
        </p:txBody>
      </p:sp>
    </p:spTree>
    <p:extLst>
      <p:ext uri="{BB962C8B-B14F-4D97-AF65-F5344CB8AC3E}">
        <p14:creationId xmlns:p14="http://schemas.microsoft.com/office/powerpoint/2010/main" val="54704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12" name="Freeform: Shape 11">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5" name="Rectangle 14">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US"/>
            </a:p>
          </p:txBody>
        </p:sp>
      </p:grpSp>
      <p:sp>
        <p:nvSpPr>
          <p:cNvPr id="2" name="Title 1">
            <a:extLst>
              <a:ext uri="{FF2B5EF4-FFF2-40B4-BE49-F238E27FC236}">
                <a16:creationId xmlns:a16="http://schemas.microsoft.com/office/drawing/2014/main" id="{48BF36E3-2768-F665-1D2C-CF5616D3710D}"/>
              </a:ext>
            </a:extLst>
          </p:cNvPr>
          <p:cNvSpPr>
            <a:spLocks noGrp="1"/>
          </p:cNvSpPr>
          <p:nvPr>
            <p:ph type="title"/>
          </p:nvPr>
        </p:nvSpPr>
        <p:spPr>
          <a:xfrm>
            <a:off x="1154954" y="838200"/>
            <a:ext cx="8761413" cy="977900"/>
          </a:xfrm>
        </p:spPr>
        <p:txBody>
          <a:bodyPr>
            <a:normAutofit/>
          </a:bodyPr>
          <a:lstStyle/>
          <a:p>
            <a:r>
              <a:rPr lang="en-US" b="1" dirty="0">
                <a:solidFill>
                  <a:srgbClr val="FFFFFF"/>
                </a:solidFill>
              </a:rPr>
              <a:t>What is the EEPC?</a:t>
            </a:r>
          </a:p>
        </p:txBody>
      </p:sp>
      <p:sp>
        <p:nvSpPr>
          <p:cNvPr id="3" name="Content Placeholder 2">
            <a:extLst>
              <a:ext uri="{FF2B5EF4-FFF2-40B4-BE49-F238E27FC236}">
                <a16:creationId xmlns:a16="http://schemas.microsoft.com/office/drawing/2014/main" id="{9E420D17-3C1B-C968-6E0F-4F1A6DB61C2F}"/>
              </a:ext>
            </a:extLst>
          </p:cNvPr>
          <p:cNvSpPr>
            <a:spLocks noGrp="1"/>
          </p:cNvSpPr>
          <p:nvPr>
            <p:ph idx="1"/>
          </p:nvPr>
        </p:nvSpPr>
        <p:spPr>
          <a:xfrm>
            <a:off x="601358" y="2496946"/>
            <a:ext cx="7039376" cy="3416300"/>
          </a:xfrm>
        </p:spPr>
        <p:txBody>
          <a:bodyPr>
            <a:normAutofit/>
          </a:bodyPr>
          <a:lstStyle/>
          <a:p>
            <a:r>
              <a:rPr lang="en-GB" dirty="0"/>
              <a:t>Independent, non-mayoral agency in NYC</a:t>
            </a:r>
          </a:p>
          <a:p>
            <a:r>
              <a:rPr lang="en-GB" dirty="0"/>
              <a:t>Oversees and enforces equal opportunity in employment</a:t>
            </a:r>
          </a:p>
          <a:p>
            <a:r>
              <a:rPr lang="en-GB" dirty="0"/>
              <a:t>Audits, evaluates, and monitors city's employment programs</a:t>
            </a:r>
          </a:p>
          <a:p>
            <a:r>
              <a:rPr lang="en-GB" dirty="0"/>
              <a:t>Advises and assists in developing affirmative action plans</a:t>
            </a:r>
          </a:p>
          <a:p>
            <a:r>
              <a:rPr lang="en-GB" dirty="0"/>
              <a:t>Educates employees about their rights</a:t>
            </a:r>
          </a:p>
          <a:p>
            <a:r>
              <a:rPr lang="en-GB" dirty="0"/>
              <a:t>Investigates discrimination complaints</a:t>
            </a:r>
          </a:p>
          <a:p>
            <a:r>
              <a:rPr lang="en-GB" dirty="0"/>
              <a:t>Ensures complaint procedures comply with laws</a:t>
            </a:r>
            <a:endParaRPr lang="en-US" dirty="0"/>
          </a:p>
        </p:txBody>
      </p:sp>
      <p:pic>
        <p:nvPicPr>
          <p:cNvPr id="4" name="Picture 3">
            <a:extLst>
              <a:ext uri="{FF2B5EF4-FFF2-40B4-BE49-F238E27FC236}">
                <a16:creationId xmlns:a16="http://schemas.microsoft.com/office/drawing/2014/main" id="{4A6D4C8D-4F13-772A-C4F5-EACF721ABA5E}"/>
              </a:ext>
            </a:extLst>
          </p:cNvPr>
          <p:cNvPicPr>
            <a:picLocks noChangeAspect="1"/>
          </p:cNvPicPr>
          <p:nvPr/>
        </p:nvPicPr>
        <p:blipFill>
          <a:blip r:embed="rId3"/>
          <a:stretch>
            <a:fillRect/>
          </a:stretch>
        </p:blipFill>
        <p:spPr>
          <a:xfrm>
            <a:off x="8116142" y="2506253"/>
            <a:ext cx="3600450" cy="952500"/>
          </a:xfrm>
          <a:prstGeom prst="rect">
            <a:avLst/>
          </a:prstGeom>
        </p:spPr>
      </p:pic>
      <p:pic>
        <p:nvPicPr>
          <p:cNvPr id="5" name="Picture 4">
            <a:extLst>
              <a:ext uri="{FF2B5EF4-FFF2-40B4-BE49-F238E27FC236}">
                <a16:creationId xmlns:a16="http://schemas.microsoft.com/office/drawing/2014/main" id="{CBBE7F8A-FB3C-BA9B-831B-53E36A7530D6}"/>
              </a:ext>
            </a:extLst>
          </p:cNvPr>
          <p:cNvPicPr>
            <a:picLocks noChangeAspect="1"/>
          </p:cNvPicPr>
          <p:nvPr/>
        </p:nvPicPr>
        <p:blipFill>
          <a:blip r:embed="rId4"/>
          <a:stretch>
            <a:fillRect/>
          </a:stretch>
        </p:blipFill>
        <p:spPr>
          <a:xfrm>
            <a:off x="8477534" y="3482757"/>
            <a:ext cx="2975721" cy="2975721"/>
          </a:xfrm>
          <a:prstGeom prst="rect">
            <a:avLst/>
          </a:prstGeom>
        </p:spPr>
      </p:pic>
    </p:spTree>
    <p:extLst>
      <p:ext uri="{BB962C8B-B14F-4D97-AF65-F5344CB8AC3E}">
        <p14:creationId xmlns:p14="http://schemas.microsoft.com/office/powerpoint/2010/main" val="416781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B042-A3FB-D085-2C3C-5D9258A4EBC0}"/>
              </a:ext>
            </a:extLst>
          </p:cNvPr>
          <p:cNvSpPr>
            <a:spLocks noGrp="1"/>
          </p:cNvSpPr>
          <p:nvPr>
            <p:ph type="title"/>
          </p:nvPr>
        </p:nvSpPr>
        <p:spPr/>
        <p:txBody>
          <a:bodyPr>
            <a:normAutofit/>
          </a:bodyPr>
          <a:lstStyle/>
          <a:p>
            <a:r>
              <a:rPr lang="en-GB"/>
              <a:t>Federal Laws Enforced by the EEPC</a:t>
            </a:r>
            <a:endParaRPr lang="en-US" dirty="0"/>
          </a:p>
        </p:txBody>
      </p:sp>
      <p:graphicFrame>
        <p:nvGraphicFramePr>
          <p:cNvPr id="5" name="Content Placeholder 2">
            <a:extLst>
              <a:ext uri="{FF2B5EF4-FFF2-40B4-BE49-F238E27FC236}">
                <a16:creationId xmlns:a16="http://schemas.microsoft.com/office/drawing/2014/main" id="{6DEA5A6A-EC92-C4E3-6680-3F23B78170FE}"/>
              </a:ext>
            </a:extLst>
          </p:cNvPr>
          <p:cNvGraphicFramePr>
            <a:graphicFrameLocks noGrp="1"/>
          </p:cNvGraphicFramePr>
          <p:nvPr>
            <p:ph idx="1"/>
            <p:extLst>
              <p:ext uri="{D42A27DB-BD31-4B8C-83A1-F6EECF244321}">
                <p14:modId xmlns:p14="http://schemas.microsoft.com/office/powerpoint/2010/main" val="830323004"/>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19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3E3D-8BBE-630C-C26A-EA501DDD90B9}"/>
              </a:ext>
            </a:extLst>
          </p:cNvPr>
          <p:cNvSpPr>
            <a:spLocks noGrp="1"/>
          </p:cNvSpPr>
          <p:nvPr>
            <p:ph type="title"/>
          </p:nvPr>
        </p:nvSpPr>
        <p:spPr/>
        <p:txBody>
          <a:bodyPr>
            <a:normAutofit/>
          </a:bodyPr>
          <a:lstStyle/>
          <a:p>
            <a:r>
              <a:rPr lang="en-GB" dirty="0">
                <a:solidFill>
                  <a:schemeClr val="bg1"/>
                </a:solidFill>
              </a:rPr>
              <a:t>Title VII of the Civil Rights Act of 1964</a:t>
            </a:r>
            <a:endParaRPr lang="en-US" dirty="0">
              <a:solidFill>
                <a:schemeClr val="bg1"/>
              </a:solidFill>
            </a:endParaRPr>
          </a:p>
        </p:txBody>
      </p:sp>
      <p:graphicFrame>
        <p:nvGraphicFramePr>
          <p:cNvPr id="20" name="Content Placeholder 2">
            <a:extLst>
              <a:ext uri="{FF2B5EF4-FFF2-40B4-BE49-F238E27FC236}">
                <a16:creationId xmlns:a16="http://schemas.microsoft.com/office/drawing/2014/main" id="{33D80F84-236E-6BAD-36ED-A4A9B9ABFEB8}"/>
              </a:ext>
            </a:extLst>
          </p:cNvPr>
          <p:cNvGraphicFramePr>
            <a:graphicFrameLocks noGrp="1"/>
          </p:cNvGraphicFramePr>
          <p:nvPr>
            <p:ph idx="1"/>
          </p:nvPr>
        </p:nvGraphicFramePr>
        <p:xfrm>
          <a:off x="500064" y="2243138"/>
          <a:ext cx="8358186"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5CAD1E6A-1564-69F0-4EEE-4C9C02584E49}"/>
              </a:ext>
            </a:extLst>
          </p:cNvPr>
          <p:cNvPicPr>
            <a:picLocks noChangeAspect="1"/>
          </p:cNvPicPr>
          <p:nvPr/>
        </p:nvPicPr>
        <p:blipFill>
          <a:blip r:embed="rId8"/>
          <a:stretch>
            <a:fillRect/>
          </a:stretch>
        </p:blipFill>
        <p:spPr>
          <a:xfrm>
            <a:off x="9097216" y="2462212"/>
            <a:ext cx="2489947" cy="4241595"/>
          </a:xfrm>
          <a:prstGeom prst="rect">
            <a:avLst/>
          </a:prstGeom>
        </p:spPr>
      </p:pic>
    </p:spTree>
    <p:extLst>
      <p:ext uri="{BB962C8B-B14F-4D97-AF65-F5344CB8AC3E}">
        <p14:creationId xmlns:p14="http://schemas.microsoft.com/office/powerpoint/2010/main" val="375848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471D3722-83ED-8760-6A8F-60546FB9C8FB}"/>
              </a:ext>
            </a:extLst>
          </p:cNvPr>
          <p:cNvSpPr>
            <a:spLocks noGrp="1"/>
          </p:cNvSpPr>
          <p:nvPr>
            <p:ph type="title"/>
          </p:nvPr>
        </p:nvSpPr>
        <p:spPr>
          <a:xfrm>
            <a:off x="1154955" y="973667"/>
            <a:ext cx="2942210" cy="4833745"/>
          </a:xfrm>
        </p:spPr>
        <p:txBody>
          <a:bodyPr>
            <a:normAutofit/>
          </a:bodyPr>
          <a:lstStyle/>
          <a:p>
            <a:r>
              <a:rPr lang="en-US">
                <a:solidFill>
                  <a:srgbClr val="EBEBEB"/>
                </a:solidFill>
              </a:rPr>
              <a:t>Pregnancy Discrimination Act (PDA)</a:t>
            </a:r>
          </a:p>
        </p:txBody>
      </p:sp>
      <p:sp>
        <p:nvSpPr>
          <p:cNvPr id="38" name="Rectangle 3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6F79DD6-F80E-477B-FEDC-295C88AF4991}"/>
              </a:ext>
            </a:extLst>
          </p:cNvPr>
          <p:cNvGraphicFramePr>
            <a:graphicFrameLocks noGrp="1"/>
          </p:cNvGraphicFramePr>
          <p:nvPr>
            <p:ph idx="1"/>
            <p:extLst>
              <p:ext uri="{D42A27DB-BD31-4B8C-83A1-F6EECF244321}">
                <p14:modId xmlns:p14="http://schemas.microsoft.com/office/powerpoint/2010/main" val="180826302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918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23C3-9FF6-B073-B671-E89E98739C6A}"/>
              </a:ext>
            </a:extLst>
          </p:cNvPr>
          <p:cNvSpPr>
            <a:spLocks noGrp="1"/>
          </p:cNvSpPr>
          <p:nvPr>
            <p:ph type="title"/>
          </p:nvPr>
        </p:nvSpPr>
        <p:spPr/>
        <p:txBody>
          <a:bodyPr/>
          <a:lstStyle/>
          <a:p>
            <a:r>
              <a:rPr lang="en-GB"/>
              <a:t>Equal Pay Act of 1963 (EPA)</a:t>
            </a:r>
            <a:endParaRPr lang="en-US" dirty="0"/>
          </a:p>
        </p:txBody>
      </p:sp>
      <p:sp>
        <p:nvSpPr>
          <p:cNvPr id="3" name="Content Placeholder 2">
            <a:extLst>
              <a:ext uri="{FF2B5EF4-FFF2-40B4-BE49-F238E27FC236}">
                <a16:creationId xmlns:a16="http://schemas.microsoft.com/office/drawing/2014/main" id="{7FCE2D64-D266-1E68-E8E7-E3D7D0CBEF12}"/>
              </a:ext>
            </a:extLst>
          </p:cNvPr>
          <p:cNvSpPr>
            <a:spLocks noGrp="1"/>
          </p:cNvSpPr>
          <p:nvPr>
            <p:ph idx="1"/>
          </p:nvPr>
        </p:nvSpPr>
        <p:spPr>
          <a:xfrm>
            <a:off x="557214" y="2328863"/>
            <a:ext cx="9423400" cy="4157662"/>
          </a:xfrm>
        </p:spPr>
        <p:txBody>
          <a:bodyPr>
            <a:normAutofit/>
          </a:bodyPr>
          <a:lstStyle/>
          <a:p>
            <a:r>
              <a:rPr lang="en-GB" b="0" i="0" dirty="0">
                <a:solidFill>
                  <a:srgbClr val="0D0D0D"/>
                </a:solidFill>
                <a:effectLst/>
                <a:latin typeface="Söhne"/>
              </a:rPr>
              <a:t>Purpose </a:t>
            </a:r>
          </a:p>
          <a:p>
            <a:pPr lvl="1">
              <a:buFont typeface="Arial" panose="020B0604020202020204" pitchFamily="34" charset="0"/>
              <a:buChar char="•"/>
            </a:pPr>
            <a:r>
              <a:rPr lang="en-GB" b="0" i="0" dirty="0">
                <a:solidFill>
                  <a:srgbClr val="0D0D0D"/>
                </a:solidFill>
                <a:effectLst/>
                <a:latin typeface="Söhne"/>
              </a:rPr>
              <a:t>Prohibits wage discrimination based on sex</a:t>
            </a:r>
          </a:p>
          <a:p>
            <a:pPr marL="742950" lvl="1" indent="-285750" algn="l">
              <a:buFont typeface="Arial" panose="020B0604020202020204" pitchFamily="34" charset="0"/>
              <a:buChar char="•"/>
            </a:pPr>
            <a:r>
              <a:rPr lang="en-GB" b="0" i="0" dirty="0">
                <a:solidFill>
                  <a:srgbClr val="0D0D0D"/>
                </a:solidFill>
                <a:effectLst/>
                <a:latin typeface="Söhne"/>
              </a:rPr>
              <a:t>Requires equal pay for men and women doing equal work</a:t>
            </a:r>
          </a:p>
          <a:p>
            <a:pPr marL="742950" lvl="1" indent="-285750" algn="l">
              <a:buFont typeface="Arial" panose="020B0604020202020204" pitchFamily="34" charset="0"/>
              <a:buChar char="•"/>
            </a:pPr>
            <a:r>
              <a:rPr lang="en-GB" b="0" i="0" dirty="0">
                <a:solidFill>
                  <a:srgbClr val="0D0D0D"/>
                </a:solidFill>
                <a:effectLst/>
                <a:latin typeface="Söhne"/>
              </a:rPr>
              <a:t>Ensures gender equality in the workplace</a:t>
            </a:r>
          </a:p>
          <a:p>
            <a:pPr marL="742950" lvl="1" indent="-285750" algn="l">
              <a:buFont typeface="Arial" panose="020B0604020202020204" pitchFamily="34" charset="0"/>
              <a:buChar char="•"/>
            </a:pPr>
            <a:r>
              <a:rPr lang="en-GB" b="0" i="0" dirty="0">
                <a:solidFill>
                  <a:srgbClr val="0D0D0D"/>
                </a:solidFill>
                <a:effectLst/>
                <a:latin typeface="Söhne"/>
              </a:rPr>
              <a:t>Addresses the historical gender wage gap</a:t>
            </a:r>
          </a:p>
          <a:p>
            <a:r>
              <a:rPr lang="en-GB" b="0" i="0" dirty="0">
                <a:solidFill>
                  <a:srgbClr val="0D0D0D"/>
                </a:solidFill>
                <a:effectLst/>
                <a:latin typeface="Söhne"/>
              </a:rPr>
              <a:t>Relevance</a:t>
            </a:r>
          </a:p>
          <a:p>
            <a:pPr marL="742950" lvl="1" indent="-285750" algn="l">
              <a:buFont typeface="Arial" panose="020B0604020202020204" pitchFamily="34" charset="0"/>
              <a:buChar char="•"/>
            </a:pPr>
            <a:r>
              <a:rPr lang="en-GB" b="0" i="0" dirty="0">
                <a:solidFill>
                  <a:srgbClr val="0D0D0D"/>
                </a:solidFill>
                <a:effectLst/>
                <a:latin typeface="Söhne"/>
              </a:rPr>
              <a:t>Gender pay disparities persist in many industries</a:t>
            </a:r>
          </a:p>
          <a:p>
            <a:pPr marL="742950" lvl="1" indent="-285750" algn="l">
              <a:buFont typeface="Arial" panose="020B0604020202020204" pitchFamily="34" charset="0"/>
              <a:buChar char="•"/>
            </a:pPr>
            <a:r>
              <a:rPr lang="en-GB" b="0" i="0" dirty="0">
                <a:solidFill>
                  <a:srgbClr val="0D0D0D"/>
                </a:solidFill>
                <a:effectLst/>
                <a:latin typeface="Söhne"/>
              </a:rPr>
              <a:t>Women still earn less than men for the same work, on average</a:t>
            </a:r>
          </a:p>
          <a:p>
            <a:pPr marL="742950" lvl="1" indent="-285750" algn="l">
              <a:buFont typeface="Arial" panose="020B0604020202020204" pitchFamily="34" charset="0"/>
              <a:buChar char="•"/>
            </a:pPr>
            <a:r>
              <a:rPr lang="en-GB" b="0" i="0" dirty="0">
                <a:solidFill>
                  <a:srgbClr val="0D0D0D"/>
                </a:solidFill>
                <a:effectLst/>
                <a:latin typeface="Söhne"/>
              </a:rPr>
              <a:t>Provides protections against retaliation for reporting pay discrimination</a:t>
            </a:r>
          </a:p>
          <a:p>
            <a:pPr marL="742950" lvl="1" indent="-285750" algn="l">
              <a:buFont typeface="Arial" panose="020B0604020202020204" pitchFamily="34" charset="0"/>
              <a:buChar char="•"/>
            </a:pPr>
            <a:r>
              <a:rPr lang="en-GB" b="0" i="0" dirty="0">
                <a:solidFill>
                  <a:srgbClr val="0D0D0D"/>
                </a:solidFill>
                <a:effectLst/>
                <a:latin typeface="Söhne"/>
              </a:rPr>
              <a:t>Supports efforts to achieve gender equality in employee compensation</a:t>
            </a:r>
          </a:p>
          <a:p>
            <a:endParaRPr lang="en-US" dirty="0"/>
          </a:p>
        </p:txBody>
      </p:sp>
      <p:pic>
        <p:nvPicPr>
          <p:cNvPr id="4" name="Picture 3">
            <a:extLst>
              <a:ext uri="{FF2B5EF4-FFF2-40B4-BE49-F238E27FC236}">
                <a16:creationId xmlns:a16="http://schemas.microsoft.com/office/drawing/2014/main" id="{30F65B32-D981-63A2-93D3-41F4EAA8BD59}"/>
              </a:ext>
            </a:extLst>
          </p:cNvPr>
          <p:cNvPicPr>
            <a:picLocks noChangeAspect="1"/>
          </p:cNvPicPr>
          <p:nvPr/>
        </p:nvPicPr>
        <p:blipFill>
          <a:blip r:embed="rId3"/>
          <a:stretch>
            <a:fillRect/>
          </a:stretch>
        </p:blipFill>
        <p:spPr>
          <a:xfrm>
            <a:off x="7772399" y="2738436"/>
            <a:ext cx="4052669" cy="2817283"/>
          </a:xfrm>
          <a:prstGeom prst="rect">
            <a:avLst/>
          </a:prstGeom>
        </p:spPr>
      </p:pic>
    </p:spTree>
    <p:extLst>
      <p:ext uri="{BB962C8B-B14F-4D97-AF65-F5344CB8AC3E}">
        <p14:creationId xmlns:p14="http://schemas.microsoft.com/office/powerpoint/2010/main" val="380653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3CF5-D2FA-FC2C-2A60-4BAA772FF548}"/>
              </a:ext>
            </a:extLst>
          </p:cNvPr>
          <p:cNvSpPr>
            <a:spLocks noGrp="1"/>
          </p:cNvSpPr>
          <p:nvPr>
            <p:ph type="title"/>
          </p:nvPr>
        </p:nvSpPr>
        <p:spPr/>
        <p:txBody>
          <a:bodyPr>
            <a:normAutofit fontScale="90000"/>
          </a:bodyPr>
          <a:lstStyle/>
          <a:p>
            <a:r>
              <a:rPr lang="en-GB" dirty="0"/>
              <a:t>Title I of the Americans with Disabilities Act of 1990 (ADA)</a:t>
            </a:r>
            <a:endParaRPr lang="en-US" dirty="0"/>
          </a:p>
        </p:txBody>
      </p:sp>
      <p:sp>
        <p:nvSpPr>
          <p:cNvPr id="3" name="Content Placeholder 2">
            <a:extLst>
              <a:ext uri="{FF2B5EF4-FFF2-40B4-BE49-F238E27FC236}">
                <a16:creationId xmlns:a16="http://schemas.microsoft.com/office/drawing/2014/main" id="{FAC3039B-1F45-0A3E-056E-BF659AF2CCEA}"/>
              </a:ext>
            </a:extLst>
          </p:cNvPr>
          <p:cNvSpPr>
            <a:spLocks noGrp="1"/>
          </p:cNvSpPr>
          <p:nvPr>
            <p:ph idx="1"/>
          </p:nvPr>
        </p:nvSpPr>
        <p:spPr>
          <a:xfrm>
            <a:off x="526305" y="2260600"/>
            <a:ext cx="7617570" cy="4083050"/>
          </a:xfrm>
        </p:spPr>
        <p:txBody>
          <a:bodyPr>
            <a:normAutofit/>
          </a:bodyPr>
          <a:lstStyle/>
          <a:p>
            <a:r>
              <a:rPr lang="en-GB" sz="2400" b="0" i="0" dirty="0">
                <a:solidFill>
                  <a:srgbClr val="0D0D0D"/>
                </a:solidFill>
                <a:effectLst/>
                <a:latin typeface="Söhne"/>
              </a:rPr>
              <a:t>Purpose </a:t>
            </a:r>
          </a:p>
          <a:p>
            <a:pPr lvl="1">
              <a:buFont typeface="Arial" panose="020B0604020202020204" pitchFamily="34" charset="0"/>
              <a:buChar char="•"/>
            </a:pPr>
            <a:r>
              <a:rPr lang="en-GB" sz="2000" b="0" i="0" dirty="0">
                <a:solidFill>
                  <a:srgbClr val="0D0D0D"/>
                </a:solidFill>
                <a:effectLst/>
                <a:latin typeface="Söhne"/>
              </a:rPr>
              <a:t>Prohibits discrimination against qualified individuals with disabilities</a:t>
            </a:r>
          </a:p>
          <a:p>
            <a:pPr marL="742950" lvl="1" indent="-285750" algn="l">
              <a:buFont typeface="Arial" panose="020B0604020202020204" pitchFamily="34" charset="0"/>
              <a:buChar char="•"/>
            </a:pPr>
            <a:r>
              <a:rPr lang="en-GB" sz="2000" b="0" i="0" dirty="0">
                <a:solidFill>
                  <a:srgbClr val="0D0D0D"/>
                </a:solidFill>
                <a:effectLst/>
                <a:latin typeface="Söhne"/>
              </a:rPr>
              <a:t>Requires reasonable accommodations for qualified individuals with disabilities</a:t>
            </a:r>
          </a:p>
          <a:p>
            <a:r>
              <a:rPr lang="en-GB" sz="2400" b="0" i="0" dirty="0">
                <a:solidFill>
                  <a:srgbClr val="0D0D0D"/>
                </a:solidFill>
                <a:effectLst/>
                <a:latin typeface="Söhne"/>
              </a:rPr>
              <a:t>Relevance</a:t>
            </a:r>
          </a:p>
          <a:p>
            <a:pPr marL="742950" lvl="1" indent="-285750" algn="l">
              <a:buFont typeface="Arial" panose="020B0604020202020204" pitchFamily="34" charset="0"/>
              <a:buChar char="•"/>
            </a:pPr>
            <a:r>
              <a:rPr lang="en-GB" sz="2000" b="0" i="0" dirty="0">
                <a:solidFill>
                  <a:srgbClr val="0D0D0D"/>
                </a:solidFill>
                <a:effectLst/>
                <a:latin typeface="Söhne"/>
              </a:rPr>
              <a:t>Protects rights of individuals with disabilities in the workplace</a:t>
            </a:r>
          </a:p>
          <a:p>
            <a:pPr marL="742950" lvl="1" indent="-285750" algn="l">
              <a:buFont typeface="Arial" panose="020B0604020202020204" pitchFamily="34" charset="0"/>
              <a:buChar char="•"/>
            </a:pPr>
            <a:r>
              <a:rPr lang="en-GB" sz="2000" b="0" i="0" dirty="0">
                <a:solidFill>
                  <a:srgbClr val="0D0D0D"/>
                </a:solidFill>
                <a:effectLst/>
                <a:latin typeface="Söhne"/>
              </a:rPr>
              <a:t>Addresses barriers to employment for people with disabilities</a:t>
            </a:r>
          </a:p>
          <a:p>
            <a:pPr marL="742950" lvl="1" indent="-285750" algn="l">
              <a:buFont typeface="Arial" panose="020B0604020202020204" pitchFamily="34" charset="0"/>
              <a:buChar char="•"/>
            </a:pPr>
            <a:r>
              <a:rPr lang="en-GB" sz="2000" b="0" i="0" dirty="0">
                <a:solidFill>
                  <a:srgbClr val="0D0D0D"/>
                </a:solidFill>
                <a:effectLst/>
                <a:latin typeface="Söhne"/>
              </a:rPr>
              <a:t>Sections 102 and 103 of the Civil Rights Act of 1991 allow for jury trials and compensation</a:t>
            </a:r>
          </a:p>
        </p:txBody>
      </p:sp>
      <p:pic>
        <p:nvPicPr>
          <p:cNvPr id="4" name="Picture 3">
            <a:extLst>
              <a:ext uri="{FF2B5EF4-FFF2-40B4-BE49-F238E27FC236}">
                <a16:creationId xmlns:a16="http://schemas.microsoft.com/office/drawing/2014/main" id="{65882BCE-67CF-D582-171C-CB4D3C3F4402}"/>
              </a:ext>
            </a:extLst>
          </p:cNvPr>
          <p:cNvPicPr>
            <a:picLocks noChangeAspect="1"/>
          </p:cNvPicPr>
          <p:nvPr/>
        </p:nvPicPr>
        <p:blipFill>
          <a:blip r:embed="rId3"/>
          <a:stretch>
            <a:fillRect/>
          </a:stretch>
        </p:blipFill>
        <p:spPr>
          <a:xfrm>
            <a:off x="8401892" y="3130550"/>
            <a:ext cx="3399583" cy="1955800"/>
          </a:xfrm>
          <a:prstGeom prst="rect">
            <a:avLst/>
          </a:prstGeom>
        </p:spPr>
      </p:pic>
    </p:spTree>
    <p:extLst>
      <p:ext uri="{BB962C8B-B14F-4D97-AF65-F5344CB8AC3E}">
        <p14:creationId xmlns:p14="http://schemas.microsoft.com/office/powerpoint/2010/main" val="102537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12" name="Freeform: Shape 11">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5" name="Rectangle 14">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US"/>
            </a:p>
          </p:txBody>
        </p:sp>
      </p:grpSp>
      <p:sp>
        <p:nvSpPr>
          <p:cNvPr id="2" name="Title 1">
            <a:extLst>
              <a:ext uri="{FF2B5EF4-FFF2-40B4-BE49-F238E27FC236}">
                <a16:creationId xmlns:a16="http://schemas.microsoft.com/office/drawing/2014/main" id="{3DF3E084-55A7-B285-BA1C-4C8AF65598CE}"/>
              </a:ext>
            </a:extLst>
          </p:cNvPr>
          <p:cNvSpPr>
            <a:spLocks noGrp="1"/>
          </p:cNvSpPr>
          <p:nvPr>
            <p:ph type="title"/>
          </p:nvPr>
        </p:nvSpPr>
        <p:spPr>
          <a:xfrm>
            <a:off x="1154954" y="838200"/>
            <a:ext cx="8761413" cy="977900"/>
          </a:xfrm>
        </p:spPr>
        <p:txBody>
          <a:bodyPr>
            <a:normAutofit/>
          </a:bodyPr>
          <a:lstStyle/>
          <a:p>
            <a:pPr>
              <a:lnSpc>
                <a:spcPct val="90000"/>
              </a:lnSpc>
            </a:pPr>
            <a:r>
              <a:rPr lang="en-GB" sz="3100">
                <a:solidFill>
                  <a:srgbClr val="FFFFFF"/>
                </a:solidFill>
              </a:rPr>
              <a:t>Genetic Information Nondiscrimination Act of 2008 (GINA)</a:t>
            </a:r>
            <a:endParaRPr lang="en-US" sz="3100" dirty="0">
              <a:solidFill>
                <a:srgbClr val="FFFFFF"/>
              </a:solidFill>
            </a:endParaRPr>
          </a:p>
        </p:txBody>
      </p:sp>
      <p:sp>
        <p:nvSpPr>
          <p:cNvPr id="3" name="Content Placeholder 2">
            <a:extLst>
              <a:ext uri="{FF2B5EF4-FFF2-40B4-BE49-F238E27FC236}">
                <a16:creationId xmlns:a16="http://schemas.microsoft.com/office/drawing/2014/main" id="{A7E7E842-D18F-133D-2825-CF4AF7F3898D}"/>
              </a:ext>
            </a:extLst>
          </p:cNvPr>
          <p:cNvSpPr>
            <a:spLocks noGrp="1"/>
          </p:cNvSpPr>
          <p:nvPr>
            <p:ph idx="1"/>
          </p:nvPr>
        </p:nvSpPr>
        <p:spPr>
          <a:xfrm>
            <a:off x="700089" y="2371725"/>
            <a:ext cx="9604680" cy="3648075"/>
          </a:xfrm>
        </p:spPr>
        <p:txBody>
          <a:bodyPr>
            <a:normAutofit/>
          </a:bodyPr>
          <a:lstStyle/>
          <a:p>
            <a:r>
              <a:rPr lang="en-GB" b="0" i="0" dirty="0">
                <a:effectLst/>
                <a:latin typeface="Söhne"/>
              </a:rPr>
              <a:t>Purpose </a:t>
            </a:r>
          </a:p>
          <a:p>
            <a:pPr lvl="1">
              <a:buFont typeface="Arial" panose="020B0604020202020204" pitchFamily="34" charset="0"/>
              <a:buChar char="•"/>
            </a:pPr>
            <a:r>
              <a:rPr lang="en-GB" b="0" i="0" dirty="0">
                <a:effectLst/>
                <a:latin typeface="Söhne"/>
              </a:rPr>
              <a:t>Prohibits discrimination based on genetic information</a:t>
            </a:r>
          </a:p>
          <a:p>
            <a:pPr marL="742950" lvl="1" indent="-285750">
              <a:buFont typeface="Arial" panose="020B0604020202020204" pitchFamily="34" charset="0"/>
              <a:buChar char="•"/>
            </a:pPr>
            <a:r>
              <a:rPr lang="en-GB" b="0" i="0" dirty="0">
                <a:effectLst/>
                <a:latin typeface="Söhne"/>
              </a:rPr>
              <a:t>Protects genetic tests, family medical history, and related information</a:t>
            </a:r>
          </a:p>
          <a:p>
            <a:pPr marL="742950" lvl="1" indent="-285750">
              <a:buFont typeface="Arial" panose="020B0604020202020204" pitchFamily="34" charset="0"/>
              <a:buChar char="•"/>
            </a:pPr>
            <a:r>
              <a:rPr lang="en-GB" b="0" i="0" dirty="0">
                <a:effectLst/>
                <a:latin typeface="Söhne"/>
              </a:rPr>
              <a:t>Limits employer's ability to request, require, or purchase genetic information</a:t>
            </a:r>
          </a:p>
          <a:p>
            <a:pPr marL="742950" lvl="1" indent="-285750">
              <a:buFont typeface="Arial" panose="020B0604020202020204" pitchFamily="34" charset="0"/>
              <a:buChar char="•"/>
            </a:pPr>
            <a:r>
              <a:rPr lang="en-GB" b="0" i="0" dirty="0">
                <a:effectLst/>
                <a:latin typeface="Söhne"/>
              </a:rPr>
              <a:t>Prohibits retaliation against individuals opposing genetic discrimination</a:t>
            </a:r>
          </a:p>
          <a:p>
            <a:r>
              <a:rPr lang="en-GB" b="0" i="0" dirty="0">
                <a:effectLst/>
                <a:latin typeface="Söhne"/>
              </a:rPr>
              <a:t>Relevance</a:t>
            </a:r>
          </a:p>
          <a:p>
            <a:pPr marL="742950" lvl="1" indent="-285750">
              <a:buFont typeface="Arial" panose="020B0604020202020204" pitchFamily="34" charset="0"/>
              <a:buChar char="•"/>
            </a:pPr>
            <a:r>
              <a:rPr lang="en-GB" b="0" i="0" dirty="0">
                <a:effectLst/>
                <a:latin typeface="Söhne"/>
              </a:rPr>
              <a:t>Protects individuals from discrimination as genetic testing becomes more common</a:t>
            </a:r>
          </a:p>
          <a:p>
            <a:pPr marL="742950" lvl="1" indent="-285750">
              <a:buFont typeface="Arial" panose="020B0604020202020204" pitchFamily="34" charset="0"/>
              <a:buChar char="•"/>
            </a:pPr>
            <a:r>
              <a:rPr lang="en-GB" b="0" i="0" dirty="0">
                <a:effectLst/>
                <a:latin typeface="Söhne"/>
              </a:rPr>
              <a:t>Ensures privacy and autonomy over genetic information for medical purposes</a:t>
            </a:r>
          </a:p>
          <a:p>
            <a:endParaRPr lang="en-US" dirty="0"/>
          </a:p>
        </p:txBody>
      </p:sp>
      <p:pic>
        <p:nvPicPr>
          <p:cNvPr id="4" name="Picture 3">
            <a:extLst>
              <a:ext uri="{FF2B5EF4-FFF2-40B4-BE49-F238E27FC236}">
                <a16:creationId xmlns:a16="http://schemas.microsoft.com/office/drawing/2014/main" id="{75FCF93D-B4E4-5C53-CB40-0138ECC552DD}"/>
              </a:ext>
            </a:extLst>
          </p:cNvPr>
          <p:cNvPicPr>
            <a:picLocks noChangeAspect="1"/>
          </p:cNvPicPr>
          <p:nvPr/>
        </p:nvPicPr>
        <p:blipFill>
          <a:blip r:embed="rId3"/>
          <a:stretch>
            <a:fillRect/>
          </a:stretch>
        </p:blipFill>
        <p:spPr>
          <a:xfrm>
            <a:off x="8477534" y="2721839"/>
            <a:ext cx="2819400" cy="1619250"/>
          </a:xfrm>
          <a:prstGeom prst="rect">
            <a:avLst/>
          </a:prstGeom>
        </p:spPr>
      </p:pic>
    </p:spTree>
    <p:extLst>
      <p:ext uri="{BB962C8B-B14F-4D97-AF65-F5344CB8AC3E}">
        <p14:creationId xmlns:p14="http://schemas.microsoft.com/office/powerpoint/2010/main" val="101450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12" name="Freeform: Shape 11">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5" name="Rectangle 14">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US"/>
            </a:p>
          </p:txBody>
        </p:sp>
      </p:grpSp>
      <p:sp>
        <p:nvSpPr>
          <p:cNvPr id="2" name="Title 1">
            <a:extLst>
              <a:ext uri="{FF2B5EF4-FFF2-40B4-BE49-F238E27FC236}">
                <a16:creationId xmlns:a16="http://schemas.microsoft.com/office/drawing/2014/main" id="{E5590CF9-842A-5F7E-65D1-2E6B82D28704}"/>
              </a:ext>
            </a:extLst>
          </p:cNvPr>
          <p:cNvSpPr>
            <a:spLocks noGrp="1"/>
          </p:cNvSpPr>
          <p:nvPr>
            <p:ph type="title"/>
          </p:nvPr>
        </p:nvSpPr>
        <p:spPr>
          <a:xfrm>
            <a:off x="1154954" y="838200"/>
            <a:ext cx="8761413" cy="977900"/>
          </a:xfrm>
        </p:spPr>
        <p:txBody>
          <a:bodyPr>
            <a:normAutofit/>
          </a:bodyPr>
          <a:lstStyle/>
          <a:p>
            <a:r>
              <a:rPr lang="en-US">
                <a:solidFill>
                  <a:srgbClr val="FFFFFF"/>
                </a:solidFill>
              </a:rPr>
              <a:t>References</a:t>
            </a:r>
          </a:p>
        </p:txBody>
      </p:sp>
      <p:sp>
        <p:nvSpPr>
          <p:cNvPr id="3" name="Content Placeholder 2">
            <a:extLst>
              <a:ext uri="{FF2B5EF4-FFF2-40B4-BE49-F238E27FC236}">
                <a16:creationId xmlns:a16="http://schemas.microsoft.com/office/drawing/2014/main" id="{A8D13E1C-6769-00CA-D483-01812722CA36}"/>
              </a:ext>
            </a:extLst>
          </p:cNvPr>
          <p:cNvSpPr>
            <a:spLocks noGrp="1"/>
          </p:cNvSpPr>
          <p:nvPr>
            <p:ph idx="1"/>
          </p:nvPr>
        </p:nvSpPr>
        <p:spPr>
          <a:xfrm>
            <a:off x="642939" y="2228849"/>
            <a:ext cx="10658474" cy="4486275"/>
          </a:xfrm>
        </p:spPr>
        <p:txBody>
          <a:bodyPr>
            <a:normAutofit/>
          </a:bodyPr>
          <a:lstStyle/>
          <a:p>
            <a:pPr marL="457200" marR="0" indent="-457200">
              <a:lnSpc>
                <a:spcPct val="9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Act, C. R. (1964). Title VII of the Civil Rights Act of 1964.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Retrieved October</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21</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2005.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9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Bailey, M. J.,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Helgerman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 E., &amp; Stuart, B. A. (2023). How the 1963 Equal Pay Act and 1964 Civil Rights Act Shaped the Gender Gap in Pay (No.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w31332</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National Bureau of Economic Research. </a:t>
            </a:r>
            <a:r>
              <a:rPr lang="en-US" sz="16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https://www.nber.org/papers/w31332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90000"/>
              </a:lnSpc>
              <a:spcBef>
                <a:spcPts val="0"/>
              </a:spcBef>
              <a:spcAft>
                <a:spcPts val="800"/>
              </a:spcAft>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Blanck</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 (2023). On the importance of the Americans with Disabilities Act at 30.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Journal of Disability Policy Studies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34</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(3), 176-198.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9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EEPC (2015). Equal Employment Practices Commission. </a:t>
            </a:r>
            <a:r>
              <a:rPr lang="en-US" sz="16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https://www.nyc.gov/site/eepc/index.page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90000"/>
              </a:lnSpc>
              <a:spcBef>
                <a:spcPts val="0"/>
              </a:spcBef>
              <a:spcAft>
                <a:spcPts val="800"/>
              </a:spcAft>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Lenartz</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 Scherer, A. M., Uhlmann, W. R., Suter, S. M., Hartley, C. A., &amp; Prince, A. E. (2021). The persistent lack of knowledge and misunderstanding of the Genetic Information Nondiscrimination Act (GINA) more than a decade after passage.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Genetics in medicine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23</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(12), 2324-2334. </a:t>
            </a:r>
            <a:r>
              <a:rPr lang="en-US" sz="16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https://doi.org/10.1038/s41436-021-01268-w</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9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McCann, C., &amp;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Tomaskovic-Devey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 (2021). Pregnancy Discrimination at Work. </a:t>
            </a:r>
            <a:r>
              <a:rPr lang="en-US" sz="16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https://www.umass.edu/employmentequity/sites/default/files/Pregnancy%20Discrimination%20at%20Work.pdf</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9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Murphy, K. L. (2020). Civil rights laws: Americans with Disabilities Act of 1990 and section 504 of the Rehabilitation Act of 1973: IA v. Seguin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indep</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sch. dist. 881 F. supp.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2d</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770. 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Journal of Physical Education, Recreation &amp; Dance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92</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(1), 57-59. </a:t>
            </a:r>
            <a:r>
              <a:rPr lang="en-US" sz="16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https://doi.org/10.1080/07303084.2021.1844555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US" sz="1600" dirty="0"/>
          </a:p>
        </p:txBody>
      </p:sp>
    </p:spTree>
    <p:extLst>
      <p:ext uri="{BB962C8B-B14F-4D97-AF65-F5344CB8AC3E}">
        <p14:creationId xmlns:p14="http://schemas.microsoft.com/office/powerpoint/2010/main" val="377759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1942</Words>
  <Application>Microsoft Office PowerPoint</Application>
  <PresentationFormat>Widescreen</PresentationFormat>
  <Paragraphs>95</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Söhne</vt:lpstr>
      <vt:lpstr>Times New Roman</vt:lpstr>
      <vt:lpstr>Wingdings 3</vt:lpstr>
      <vt:lpstr>Ion Boardroom</vt:lpstr>
      <vt:lpstr>EEPC Laws</vt:lpstr>
      <vt:lpstr>What is the EEPC?</vt:lpstr>
      <vt:lpstr>Federal Laws Enforced by the EEPC</vt:lpstr>
      <vt:lpstr>Title VII of the Civil Rights Act of 1964</vt:lpstr>
      <vt:lpstr>Pregnancy Discrimination Act (PDA)</vt:lpstr>
      <vt:lpstr>Equal Pay Act of 1963 (EPA)</vt:lpstr>
      <vt:lpstr>Title I of the Americans with Disabilities Act of 1990 (ADA)</vt:lpstr>
      <vt:lpstr>Genetic Information Nondiscrimination Act of 2008 (GINA)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EEPC Laws</dc:title>
  <dc:creator>.</dc:creator>
  <cp:lastModifiedBy>.</cp:lastModifiedBy>
  <cp:revision>1</cp:revision>
  <dcterms:created xsi:type="dcterms:W3CDTF">2024-03-21T14:27:15Z</dcterms:created>
  <dcterms:modified xsi:type="dcterms:W3CDTF">2024-03-21T15:04:12Z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2024-03-21T15:04:11Z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33cb5af8-c322-4119-8d11-8bbfc1d63aae</vt:lpwstr>
  </property>
  <property fmtid="{D5CDD505-2E9C-101B-9397-08002B2CF9AE}" pid="7" name="MSIP_Label_defa4170-0d19-0005-0004-bc88714345d2_ActionId">
    <vt:lpwstr>b466944c-e175-4071-910c-650bd4b88c95</vt:lpwstr>
  </property>
  <property fmtid="{D5CDD505-2E9C-101B-9397-08002B2CF9AE}" pid="8" name="MSIP_Label_defa4170-0d19-0005-0004-bc88714345d2_ContentBits">
    <vt:lpwstr>0</vt:lpwstr>
  </property>
</Properties>
</file>