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4" r:id="rId3"/>
    <p:sldId id="257" r:id="rId4"/>
    <p:sldId id="266" r:id="rId5"/>
    <p:sldId id="262" r:id="rId6"/>
    <p:sldId id="265" r:id="rId7"/>
    <p:sldId id="259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DA386D-4B7D-4F32-75B0-947173890A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9B53D83-C9DC-70AD-877D-295E19AD4B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CC46A92-2DC2-B0F8-E80F-00BEDD2469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3D1865-3DAF-AF21-0B35-DDEFBBC2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B4FD96A-599C-0B7E-388C-C2A2100D92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381207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B84E6C-0AF0-02E0-65A5-5968E5F4DE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7C2E0D8-DBCA-4EA2-8AD9-C756E070D9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A4F203-FCC8-9D76-C155-625D2D4A97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877A3C-DB0B-1DE8-A18B-B1275EE06A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63D0C4-5E0C-2CBD-E1AB-D238C85AA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089885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76C919D-4E63-4148-1D68-A41464A8B09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FBD9AA-E5EB-B94E-C141-BC34EED531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AFD1E8-9723-677E-B689-CB27EB96F4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0203AC-1988-D07F-6E1B-6F2A51115A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F5B8C4-A2AE-07CE-7410-B2D23FB44E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32155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32B4E-DC3E-645A-F963-7BE3B88E50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24EF8-FAF5-0750-D859-BBCB0EAD60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EE8F3D-A95B-E544-0945-91A7E2948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0B50CC-57B9-2944-4DED-9A4C9C0A08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866659-5A20-E156-C8EA-E87260DDB6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43946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C4A18-95E6-34FC-2CC6-77A3840B50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59BA97-DB65-C0C7-EA80-4655041373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FEFC6A-0945-3EED-239C-27AA06C5DB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DE3C89-E3AA-7A4D-719B-AD3748CFB3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0C0469-99BF-3542-CF7A-0D0687F422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9542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89B07F-76EB-F657-FC89-15FDB28BA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6FED45-94EB-749A-85B8-90380AF6798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F0FE08B-C5A6-F09E-4A21-8F0DF8B4E18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1CDCF1-6E0F-E22A-D2EA-03ED772AAB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98D17A-2FDB-E07A-FE62-8488184F7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16E53E-47B1-8BF0-5FA4-B2D4A22EB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13036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F3465C-BE09-064C-48B5-9DDE523F5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A41A25-1EA8-2790-AE2F-5F8B5653B1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3097077-F733-19EE-A533-9575C54D1E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E51C71C-5211-4A97-0B19-3BD1DA3143A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BC752B-5125-A9DE-D56E-FC028DFA34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3F76C6-06A2-0AEF-4F10-1B8BB42BD8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7067C03-3CFE-21A5-67EE-A5BA52A6B2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3E0B5F2-6B93-4D32-7776-0F96BE0D3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89990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28307C-47FB-0F08-C332-D40D38063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9E12B6-8701-B183-0577-3A09D4918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14C6F3F-F848-4F76-0E11-CE2DB4715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FF1A45-57B0-08F7-FB0B-B3A7F8EEB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16469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B4EF6A1-D041-202C-3C34-241964846F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01EC6F5-CC7D-3107-B200-E00322593F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F5811-A611-C723-74B2-6942CC51B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44269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2C28D-6D27-5933-0E1E-0E057B34D9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03C1B1-AAF9-245B-7D79-F661426592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1FD5E8-F9F8-0E03-55E8-88CDC6CEA7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503DC0D-BBFC-9F83-3A18-149CA3AED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2888-9011-08B9-80E2-F941ED6B2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20D787-0F96-F274-269C-24A0CF634D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615685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4A5C0-68BA-ACC2-51F1-2994974BD8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FA56BF-99F4-3BAF-719C-070DDC97A4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FBBD9B-06E5-A611-DF13-EA1DD213E5F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F7E100-81C3-1F92-0E63-91744BFDC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DE235E-B84B-31DF-AD0C-BAE39A9AC6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B224FF-0DD5-E1F5-4729-ABCC58690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042148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644509E-89FC-C958-FC5F-EB33302D79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7B95A-17FB-DC95-795B-5169AA388F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76A063-CBCD-0C91-8A5A-6D1266AD5B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3EF2762-88CF-495C-8C08-3F2139A7A781}" type="datetimeFigureOut">
              <a:rPr lang="en-IN" smtClean="0"/>
              <a:t>07-08-2025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CF0EC-1917-04AF-FE34-19BCDB1ED06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2C05F0-9F48-9162-CDDC-A1C5478A81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A1BD2C8-78AA-40F1-AB97-17DBCC4E53A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9861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51F26AC8-5293-FFA3-10B5-2DB6B528DF3D}"/>
              </a:ext>
            </a:extLst>
          </p:cNvPr>
          <p:cNvSpPr txBox="1"/>
          <p:nvPr/>
        </p:nvSpPr>
        <p:spPr>
          <a:xfrm>
            <a:off x="402772" y="1921674"/>
            <a:ext cx="10885714" cy="21852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Core Principles</a:t>
            </a:r>
          </a:p>
          <a:p>
            <a:pPr algn="l">
              <a:buNone/>
            </a:pPr>
            <a:endParaRPr lang="en-US" b="1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Phased Approach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 Prioritize automations by complexity, value, and data readiness.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Parallel Tracks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 Run discovery/design for multiple automations concurrently.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Agile Sprints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 2-week cycles for rapid prototyping and feedback.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Governance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 Weekly steering committee reviews with leadership.</a:t>
            </a:r>
          </a:p>
          <a:p>
            <a:pPr algn="l">
              <a:spcBef>
                <a:spcPts val="300"/>
              </a:spcBef>
              <a:buFont typeface="+mj-lt"/>
              <a:buAutoNum type="arabicPeriod"/>
            </a:pPr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Tooling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: Leverage Bunge GenAI, Python, Selenium for speed.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67C9C7DD-3339-6D19-ABAE-0B97DCC52170}"/>
              </a:ext>
            </a:extLst>
          </p:cNvPr>
          <p:cNvSpPr txBox="1"/>
          <p:nvPr/>
        </p:nvSpPr>
        <p:spPr>
          <a:xfrm>
            <a:off x="402772" y="420430"/>
            <a:ext cx="10112828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en-US"/>
            </a:defPPr>
            <a:lvl1pPr>
              <a:lnSpc>
                <a:spcPct val="90000"/>
              </a:lnSpc>
              <a:spcBef>
                <a:spcPct val="0"/>
              </a:spcBef>
              <a:buNone/>
              <a:defRPr sz="4400" b="1" i="0">
                <a:solidFill>
                  <a:srgbClr val="404040"/>
                </a:solidFill>
                <a:effectLst/>
                <a:latin typeface="quote-cjk-patch"/>
                <a:ea typeface="+mj-ea"/>
                <a:cs typeface="+mj-cs"/>
              </a:defRPr>
            </a:lvl1pPr>
          </a:lstStyle>
          <a:p>
            <a:r>
              <a:rPr lang="en-IN" dirty="0"/>
              <a:t>AI Automation Acceleration Program</a:t>
            </a:r>
            <a:br>
              <a:rPr lang="en-IN" dirty="0"/>
            </a:br>
            <a:r>
              <a:rPr lang="en-IN" sz="2800" dirty="0"/>
              <a:t>90-Day AI Automation Plan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900376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32A7AC7-D133-B64B-83C8-F7BD18191B57}"/>
              </a:ext>
            </a:extLst>
          </p:cNvPr>
          <p:cNvSpPr txBox="1"/>
          <p:nvPr/>
        </p:nvSpPr>
        <p:spPr>
          <a:xfrm>
            <a:off x="0" y="659563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3: 90-Day Roadmap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Execution Timeline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Gantt chart (copy-paste this Mermaid code):</a:t>
            </a:r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A7E78485-89EE-F822-1E66-51BAA238268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17714" y="1804307"/>
            <a:ext cx="12192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40995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76103AD-8644-480B-F422-2E943FE85FD3}"/>
              </a:ext>
            </a:extLst>
          </p:cNvPr>
          <p:cNvSpPr txBox="1"/>
          <p:nvPr/>
        </p:nvSpPr>
        <p:spPr>
          <a:xfrm>
            <a:off x="261257" y="550706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4: Resource Allocation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Team Structure &amp; Focus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Donut chart + role matrix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0948C6-74F0-BF64-C2E6-BC1817F73B66}"/>
              </a:ext>
            </a:extLst>
          </p:cNvPr>
          <p:cNvSpPr txBox="1"/>
          <p:nvPr/>
        </p:nvSpPr>
        <p:spPr>
          <a:xfrm>
            <a:off x="261257" y="183874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[Resource Distribution]</a:t>
            </a:r>
          </a:p>
          <a:p>
            <a:r>
              <a:rPr lang="en-IN" dirty="0"/>
              <a:t>🟢 Quick Wins: 70% </a:t>
            </a:r>
          </a:p>
          <a:p>
            <a:r>
              <a:rPr lang="en-IN" dirty="0"/>
              <a:t>🔵 High Value: 25% </a:t>
            </a:r>
          </a:p>
          <a:p>
            <a:r>
              <a:rPr lang="en-IN" dirty="0"/>
              <a:t>⚪ Other: 5%</a:t>
            </a:r>
          </a:p>
          <a:p>
            <a:endParaRPr lang="en-IN" dirty="0"/>
          </a:p>
          <a:p>
            <a:r>
              <a:rPr lang="en-IN" dirty="0"/>
              <a:t>[Team Structure]</a:t>
            </a:r>
          </a:p>
          <a:p>
            <a:r>
              <a:rPr lang="en-IN" dirty="0"/>
              <a:t>┌──────────────────┬─────────────────────────────┐</a:t>
            </a:r>
          </a:p>
          <a:p>
            <a:r>
              <a:rPr lang="en-IN" dirty="0"/>
              <a:t>│ Role             │ Allocation                 │</a:t>
            </a:r>
          </a:p>
          <a:p>
            <a:r>
              <a:rPr lang="en-IN" dirty="0"/>
              <a:t>├──────────────────┼─────────────────────────────┤</a:t>
            </a:r>
          </a:p>
          <a:p>
            <a:r>
              <a:rPr lang="en-IN" dirty="0"/>
              <a:t>│ AI Developers    │ 3 FTEs (Focus: </a:t>
            </a:r>
            <a:r>
              <a:rPr lang="en-IN" dirty="0" err="1"/>
              <a:t>TnE</a:t>
            </a:r>
            <a:r>
              <a:rPr lang="en-IN" dirty="0"/>
              <a:t>, Cash)  │</a:t>
            </a:r>
          </a:p>
          <a:p>
            <a:r>
              <a:rPr lang="en-IN" dirty="0"/>
              <a:t>│ Data Engineers   │ 2 FTEs (Vendor Master)      │</a:t>
            </a:r>
          </a:p>
          <a:p>
            <a:r>
              <a:rPr lang="en-IN" dirty="0"/>
              <a:t>│ Process SMEs     │ 1 per tower (Rotation)     │</a:t>
            </a:r>
          </a:p>
          <a:p>
            <a:r>
              <a:rPr lang="en-IN" dirty="0"/>
              <a:t>│ Program Manager  │ 1 (Overall coordination)   │</a:t>
            </a:r>
          </a:p>
          <a:p>
            <a:r>
              <a:rPr lang="en-IN" dirty="0"/>
              <a:t>└──────────────────┴─────────────────────────────┘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10150782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735B8CCF-60DF-D84D-FDCD-392CE0DD30A4}"/>
              </a:ext>
            </a:extLst>
          </p:cNvPr>
          <p:cNvSpPr txBox="1"/>
          <p:nvPr/>
        </p:nvSpPr>
        <p:spPr>
          <a:xfrm>
            <a:off x="217714" y="0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5: Risk Dashboard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Proactive Risk Management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Color-coded risk matrix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65E7930-BDD9-0383-FC86-70140CE12170}"/>
              </a:ext>
            </a:extLst>
          </p:cNvPr>
          <p:cNvSpPr txBox="1"/>
          <p:nvPr/>
        </p:nvSpPr>
        <p:spPr>
          <a:xfrm>
            <a:off x="141514" y="1504301"/>
            <a:ext cx="10080172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┌──────────────────────────────┬───────┬──────────────────────────────────┬───────────┐</a:t>
            </a:r>
          </a:p>
          <a:p>
            <a:r>
              <a:rPr lang="en-IN" dirty="0"/>
              <a:t>│ Risk                         │ Level │ Mitigation Strategy              │ Owner     │</a:t>
            </a:r>
          </a:p>
          <a:p>
            <a:r>
              <a:rPr lang="en-IN" dirty="0"/>
              <a:t>├──────────────────────────────┼───────┼──────────────────────────────────┼───────────┤</a:t>
            </a:r>
          </a:p>
          <a:p>
            <a:r>
              <a:rPr lang="en-IN" dirty="0"/>
              <a:t>│ </a:t>
            </a:r>
            <a:r>
              <a:rPr lang="en-IN" dirty="0" err="1"/>
              <a:t>TnE</a:t>
            </a:r>
            <a:r>
              <a:rPr lang="en-IN" dirty="0"/>
              <a:t> compliance issues        │ 🔴 High│ Pre-engage legal teams in-region│ </a:t>
            </a:r>
            <a:r>
              <a:rPr lang="en-IN" dirty="0" err="1"/>
              <a:t>PtP</a:t>
            </a:r>
            <a:r>
              <a:rPr lang="en-IN" dirty="0"/>
              <a:t> Lead  │</a:t>
            </a:r>
          </a:p>
          <a:p>
            <a:r>
              <a:rPr lang="en-IN" dirty="0"/>
              <a:t>│ Cash app accuracy &lt;85%       │ 🟠 Medium│ Hybrid validation layer        │ </a:t>
            </a:r>
            <a:r>
              <a:rPr lang="en-IN" dirty="0" err="1"/>
              <a:t>OtC</a:t>
            </a:r>
            <a:r>
              <a:rPr lang="en-IN" dirty="0"/>
              <a:t> Lead  │</a:t>
            </a:r>
          </a:p>
          <a:p>
            <a:r>
              <a:rPr lang="en-IN" dirty="0"/>
              <a:t>│ Vendor data silos            │ 🔴 High│ Phase 1: SAP-only implementation│ Data Steward│</a:t>
            </a:r>
          </a:p>
          <a:p>
            <a:r>
              <a:rPr lang="en-IN" dirty="0"/>
              <a:t>│ SME bandwidth constraints    │ 🟠 Medium│ Dedicated SME days per tower   │ Program </a:t>
            </a:r>
            <a:r>
              <a:rPr lang="en-IN" dirty="0" err="1"/>
              <a:t>Mgr</a:t>
            </a:r>
            <a:r>
              <a:rPr lang="en-IN" dirty="0"/>
              <a:t>│</a:t>
            </a:r>
          </a:p>
          <a:p>
            <a:r>
              <a:rPr lang="en-IN" dirty="0"/>
              <a:t>└──────────────────────────────┴───────┴──────────────────────────────────┴───────────┘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1260907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CD301CE-563D-8877-8DC6-9B3355B8C6D3}"/>
              </a:ext>
            </a:extLst>
          </p:cNvPr>
          <p:cNvSpPr txBox="1"/>
          <p:nvPr/>
        </p:nvSpPr>
        <p:spPr>
          <a:xfrm>
            <a:off x="402772" y="7248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6: Delivery Status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Day 90 Deployment Tracker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Status table with RAG indicators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996860E-3795-6B94-011E-7102B677E971}"/>
              </a:ext>
            </a:extLst>
          </p:cNvPr>
          <p:cNvSpPr txBox="1"/>
          <p:nvPr/>
        </p:nvSpPr>
        <p:spPr>
          <a:xfrm>
            <a:off x="6498772" y="0"/>
            <a:ext cx="42563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[Day 90 Outcomes]</a:t>
            </a:r>
          </a:p>
          <a:p>
            <a:r>
              <a:rPr lang="en-IN" dirty="0"/>
              <a:t>▸ 3 automations in production</a:t>
            </a:r>
          </a:p>
          <a:p>
            <a:r>
              <a:rPr lang="en-IN" dirty="0"/>
              <a:t>▸ $850K annual savings identified</a:t>
            </a:r>
          </a:p>
          <a:p>
            <a:r>
              <a:rPr lang="en-IN" dirty="0"/>
              <a:t>▸ 55% FTE reduction in </a:t>
            </a:r>
            <a:r>
              <a:rPr lang="en-IN" dirty="0" err="1"/>
              <a:t>PtP</a:t>
            </a:r>
            <a:r>
              <a:rPr lang="en-IN" dirty="0"/>
              <a:t> processes</a:t>
            </a:r>
          </a:p>
          <a:p>
            <a:r>
              <a:rPr lang="en-IN" dirty="0"/>
              <a:t>▸ 68% error reduction in cash application</a:t>
            </a:r>
          </a:p>
          <a:p>
            <a:endParaRPr lang="en-IN" dirty="0"/>
          </a:p>
          <a:p>
            <a:r>
              <a:rPr lang="en-IN" dirty="0"/>
              <a:t>[ROI Projection]</a:t>
            </a:r>
          </a:p>
          <a:p>
            <a:r>
              <a:rPr lang="en-IN" dirty="0"/>
              <a:t>Year 1: $1.2M savings</a:t>
            </a:r>
          </a:p>
          <a:p>
            <a:r>
              <a:rPr lang="en-IN" dirty="0"/>
              <a:t>Year 2: $2.8M savings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00D5EFE-D587-21C5-2986-BC3D535B384C}"/>
              </a:ext>
            </a:extLst>
          </p:cNvPr>
          <p:cNvSpPr txBox="1"/>
          <p:nvPr/>
        </p:nvSpPr>
        <p:spPr>
          <a:xfrm>
            <a:off x="174172" y="3102659"/>
            <a:ext cx="10580914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┌───────────────┬──────────────────────────────┬───────────────────┬────────────┐</a:t>
            </a:r>
          </a:p>
          <a:p>
            <a:r>
              <a:rPr lang="en-IN" dirty="0"/>
              <a:t>│ Tower         │ Automation                  │ Status            │ Target     │</a:t>
            </a:r>
          </a:p>
          <a:p>
            <a:r>
              <a:rPr lang="en-IN" dirty="0"/>
              <a:t>├───────────────┼──────────────────────────────┼───────────────────┼────────────┤</a:t>
            </a:r>
          </a:p>
          <a:p>
            <a:r>
              <a:rPr lang="en-IN" dirty="0"/>
              <a:t>│ 🟢 </a:t>
            </a:r>
            <a:r>
              <a:rPr lang="en-IN" dirty="0" err="1"/>
              <a:t>PtP</a:t>
            </a:r>
            <a:r>
              <a:rPr lang="en-IN" dirty="0"/>
              <a:t>        │ </a:t>
            </a:r>
            <a:r>
              <a:rPr lang="en-IN" dirty="0" err="1"/>
              <a:t>TnE</a:t>
            </a:r>
            <a:r>
              <a:rPr lang="en-IN" dirty="0"/>
              <a:t> - India/BNA/China       │ 🚀 Live           │ Day 80     │</a:t>
            </a:r>
          </a:p>
          <a:p>
            <a:r>
              <a:rPr lang="en-IN" dirty="0"/>
              <a:t>│ 🟢 </a:t>
            </a:r>
            <a:r>
              <a:rPr lang="en-IN" dirty="0" err="1"/>
              <a:t>OtC</a:t>
            </a:r>
            <a:r>
              <a:rPr lang="en-IN" dirty="0"/>
              <a:t>        │ Cash Application (Global)   │ 🚀 Live           │ Day 85     │</a:t>
            </a:r>
          </a:p>
          <a:p>
            <a:r>
              <a:rPr lang="en-IN" dirty="0"/>
              <a:t>│ 🟢 </a:t>
            </a:r>
            <a:r>
              <a:rPr lang="en-IN" dirty="0" err="1"/>
              <a:t>PtP</a:t>
            </a:r>
            <a:r>
              <a:rPr lang="en-IN" dirty="0"/>
              <a:t>        │ PO Confirmation             │ 🚀 Live           │ Day 75     │</a:t>
            </a:r>
          </a:p>
          <a:p>
            <a:r>
              <a:rPr lang="en-IN" dirty="0"/>
              <a:t>│ 🟡 Master Data│ Vendor Master Creation      │ ⚙️ UAT            │ Day 90     │</a:t>
            </a:r>
          </a:p>
          <a:p>
            <a:r>
              <a:rPr lang="en-IN" dirty="0"/>
              <a:t>│ 🟠 Customer Svc│ Billback Settlements       │ ✅ MVP Ready      │ Day 90     │</a:t>
            </a:r>
          </a:p>
          <a:p>
            <a:r>
              <a:rPr lang="en-IN" dirty="0"/>
              <a:t>│ ⚪ Control    │ Duplicate Audit             │ ⏳ Design Phase   │ Wave 2     │</a:t>
            </a:r>
          </a:p>
          <a:p>
            <a:r>
              <a:rPr lang="en-IN" dirty="0"/>
              <a:t>└───────────────┴──────────────────────────────┴───────────────────┴────────────┘</a:t>
            </a:r>
          </a:p>
        </p:txBody>
      </p:sp>
    </p:spTree>
    <p:extLst>
      <p:ext uri="{BB962C8B-B14F-4D97-AF65-F5344CB8AC3E}">
        <p14:creationId xmlns:p14="http://schemas.microsoft.com/office/powerpoint/2010/main" val="31223036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0FC2BDD5-47B3-2B3D-1D00-652E284ECCA1}"/>
              </a:ext>
            </a:extLst>
          </p:cNvPr>
          <p:cNvSpPr txBox="1"/>
          <p:nvPr/>
        </p:nvSpPr>
        <p:spPr>
          <a:xfrm>
            <a:off x="174171" y="637792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7: Metrics &amp; ROI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Tangible Business Impact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Performance dashboard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8CDB98-7450-1A73-F02C-3B96CB50DBCC}"/>
              </a:ext>
            </a:extLst>
          </p:cNvPr>
          <p:cNvSpPr txBox="1"/>
          <p:nvPr/>
        </p:nvSpPr>
        <p:spPr>
          <a:xfrm>
            <a:off x="97971" y="1994825"/>
            <a:ext cx="60960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[Day 90 Outcomes]</a:t>
            </a:r>
          </a:p>
          <a:p>
            <a:r>
              <a:rPr lang="en-IN" dirty="0"/>
              <a:t>▸ 3 automations in production</a:t>
            </a:r>
          </a:p>
          <a:p>
            <a:r>
              <a:rPr lang="en-IN" dirty="0"/>
              <a:t>▸ $850K annual savings identified</a:t>
            </a:r>
          </a:p>
          <a:p>
            <a:r>
              <a:rPr lang="en-IN" dirty="0"/>
              <a:t>▸ 55% FTE reduction in </a:t>
            </a:r>
            <a:r>
              <a:rPr lang="en-IN" dirty="0" err="1"/>
              <a:t>PtP</a:t>
            </a:r>
            <a:r>
              <a:rPr lang="en-IN" dirty="0"/>
              <a:t> processes</a:t>
            </a:r>
          </a:p>
          <a:p>
            <a:r>
              <a:rPr lang="en-IN" dirty="0"/>
              <a:t>▸ 68% error reduction in cash application</a:t>
            </a:r>
          </a:p>
          <a:p>
            <a:endParaRPr lang="en-IN" dirty="0"/>
          </a:p>
          <a:p>
            <a:r>
              <a:rPr lang="en-IN" dirty="0"/>
              <a:t>[ROI Projection]</a:t>
            </a:r>
          </a:p>
          <a:p>
            <a:r>
              <a:rPr lang="en-IN" dirty="0"/>
              <a:t>Year 1: $1.2M savings</a:t>
            </a:r>
          </a:p>
          <a:p>
            <a:r>
              <a:rPr lang="en-IN" dirty="0"/>
              <a:t>Year 2: $2.8M savings</a:t>
            </a:r>
          </a:p>
        </p:txBody>
      </p:sp>
    </p:spTree>
    <p:extLst>
      <p:ext uri="{BB962C8B-B14F-4D97-AF65-F5344CB8AC3E}">
        <p14:creationId xmlns:p14="http://schemas.microsoft.com/office/powerpoint/2010/main" val="29204834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8D2DC1F-EED9-F021-2394-E37C8B77416A}"/>
              </a:ext>
            </a:extLst>
          </p:cNvPr>
          <p:cNvSpPr txBox="1"/>
          <p:nvPr/>
        </p:nvSpPr>
        <p:spPr>
          <a:xfrm>
            <a:off x="206829" y="452735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8: Next Steps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Beyond 90 Days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Roadmap illustration</a:t>
            </a:r>
            <a:endParaRPr lang="en-I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EC9AE88-4B22-5AFD-CD12-D10E293A1AE9}"/>
              </a:ext>
            </a:extLst>
          </p:cNvPr>
          <p:cNvSpPr txBox="1"/>
          <p:nvPr/>
        </p:nvSpPr>
        <p:spPr>
          <a:xfrm>
            <a:off x="457200" y="1671268"/>
            <a:ext cx="6096000" cy="28623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Wave 2 (Next 90 Days):</a:t>
            </a:r>
          </a:p>
          <a:p>
            <a:r>
              <a:rPr lang="en-IN" dirty="0"/>
              <a:t>1. </a:t>
            </a:r>
            <a:r>
              <a:rPr lang="en-IN" dirty="0" err="1"/>
              <a:t>TnE</a:t>
            </a:r>
            <a:r>
              <a:rPr lang="en-IN" dirty="0"/>
              <a:t> China deployment</a:t>
            </a:r>
          </a:p>
          <a:p>
            <a:r>
              <a:rPr lang="en-IN" dirty="0"/>
              <a:t>2. Settlements automation (Rail/Truck)</a:t>
            </a:r>
          </a:p>
          <a:p>
            <a:r>
              <a:rPr lang="en-IN" dirty="0"/>
              <a:t>3. Vendor Master global rollout</a:t>
            </a:r>
          </a:p>
          <a:p>
            <a:r>
              <a:rPr lang="en-IN" dirty="0"/>
              <a:t>4. Billback implementation</a:t>
            </a:r>
          </a:p>
          <a:p>
            <a:endParaRPr lang="en-IN" dirty="0"/>
          </a:p>
          <a:p>
            <a:r>
              <a:rPr lang="en-IN" dirty="0"/>
              <a:t>Strategic Expansion:</a:t>
            </a:r>
          </a:p>
          <a:p>
            <a:r>
              <a:rPr lang="en-IN" dirty="0"/>
              <a:t>▸ GenAI for complex decision support</a:t>
            </a:r>
          </a:p>
          <a:p>
            <a:r>
              <a:rPr lang="en-IN" dirty="0"/>
              <a:t>▸ Cross-tower automation orchestration</a:t>
            </a:r>
          </a:p>
          <a:p>
            <a:r>
              <a:rPr lang="en-IN" dirty="0"/>
              <a:t>▸ Real-time analytics dashboard</a:t>
            </a:r>
          </a:p>
        </p:txBody>
      </p:sp>
    </p:spTree>
    <p:extLst>
      <p:ext uri="{BB962C8B-B14F-4D97-AF65-F5344CB8AC3E}">
        <p14:creationId xmlns:p14="http://schemas.microsoft.com/office/powerpoint/2010/main" val="3476639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ounded Rectangle 1"/>
          <p:cNvSpPr/>
          <p:nvPr/>
        </p:nvSpPr>
        <p:spPr>
          <a:xfrm>
            <a:off x="6311873" y="3447598"/>
            <a:ext cx="5115207" cy="9525"/>
          </a:xfrm>
          <a:custGeom>
            <a:avLst/>
            <a:gdLst/>
            <a:ahLst/>
            <a:cxnLst/>
            <a:rect l="0" t="0" r="0" b="0"/>
            <a:pathLst>
              <a:path w="5115207" h="9525">
                <a:moveTo>
                  <a:pt x="542925" y="0"/>
                </a:moveTo>
                <a:lnTo>
                  <a:pt x="0" y="0"/>
                </a:lnTo>
                <a:moveTo>
                  <a:pt x="1114717" y="0"/>
                </a:moveTo>
                <a:lnTo>
                  <a:pt x="599794" y="0"/>
                </a:lnTo>
                <a:moveTo>
                  <a:pt x="1685925" y="0"/>
                </a:moveTo>
                <a:lnTo>
                  <a:pt x="1171575" y="0"/>
                </a:lnTo>
                <a:moveTo>
                  <a:pt x="1742790" y="0"/>
                </a:moveTo>
                <a:lnTo>
                  <a:pt x="2257424" y="0"/>
                </a:lnTo>
                <a:moveTo>
                  <a:pt x="2828925" y="0"/>
                </a:moveTo>
                <a:lnTo>
                  <a:pt x="2314292" y="0"/>
                </a:lnTo>
                <a:moveTo>
                  <a:pt x="2885790" y="0"/>
                </a:moveTo>
                <a:lnTo>
                  <a:pt x="3400716" y="0"/>
                </a:lnTo>
                <a:moveTo>
                  <a:pt x="3972209" y="0"/>
                </a:moveTo>
                <a:lnTo>
                  <a:pt x="3457575" y="0"/>
                </a:lnTo>
                <a:moveTo>
                  <a:pt x="4543425" y="0"/>
                </a:moveTo>
                <a:lnTo>
                  <a:pt x="4029075" y="0"/>
                </a:lnTo>
                <a:moveTo>
                  <a:pt x="4600385" y="0"/>
                </a:moveTo>
                <a:lnTo>
                  <a:pt x="5115207" y="0"/>
                </a:lnTo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2" name="Group 11"/>
          <p:cNvGrpSpPr/>
          <p:nvPr/>
        </p:nvGrpSpPr>
        <p:grpSpPr>
          <a:xfrm>
            <a:off x="11474408" y="3385685"/>
            <a:ext cx="528637" cy="123825"/>
            <a:chOff x="5448300" y="2452687"/>
            <a:chExt cx="528637" cy="123825"/>
          </a:xfrm>
        </p:grpSpPr>
        <p:sp>
          <p:nvSpPr>
            <p:cNvPr id="13" name="Rounded Rectangle 2"/>
            <p:cNvSpPr/>
            <p:nvPr/>
          </p:nvSpPr>
          <p:spPr>
            <a:xfrm>
              <a:off x="5448300" y="2514600"/>
              <a:ext cx="523875" cy="9525"/>
            </a:xfrm>
            <a:custGeom>
              <a:avLst/>
              <a:gdLst/>
              <a:ahLst/>
              <a:cxnLst/>
              <a:rect l="0" t="0" r="0" b="0"/>
              <a:pathLst>
                <a:path w="523875" h="9525">
                  <a:moveTo>
                    <a:pt x="523875" y="0"/>
                  </a:moveTo>
                  <a:lnTo>
                    <a:pt x="0" y="0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ounded Rectangle 3"/>
            <p:cNvSpPr/>
            <p:nvPr/>
          </p:nvSpPr>
          <p:spPr>
            <a:xfrm>
              <a:off x="5915025" y="2452687"/>
              <a:ext cx="61912" cy="123825"/>
            </a:xfrm>
            <a:custGeom>
              <a:avLst/>
              <a:gdLst/>
              <a:ahLst/>
              <a:cxnLst/>
              <a:rect l="0" t="0" r="0" b="0"/>
              <a:pathLst>
                <a:path w="61912" h="123825">
                  <a:moveTo>
                    <a:pt x="0" y="0"/>
                  </a:moveTo>
                  <a:lnTo>
                    <a:pt x="61912" y="61912"/>
                  </a:lnTo>
                  <a:lnTo>
                    <a:pt x="0" y="123825"/>
                  </a:lnTo>
                </a:path>
              </a:pathLst>
            </a:custGeom>
            <a:noFill/>
            <a:ln w="14287">
              <a:solidFill>
                <a:srgbClr val="484848"/>
              </a:solidFill>
            </a:ln>
          </p:spPr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5" name="Rounded Rectangle 5"/>
          <p:cNvSpPr/>
          <p:nvPr/>
        </p:nvSpPr>
        <p:spPr>
          <a:xfrm>
            <a:off x="68547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6" name="Rounded Rectangle 6"/>
          <p:cNvSpPr/>
          <p:nvPr/>
        </p:nvSpPr>
        <p:spPr>
          <a:xfrm>
            <a:off x="74262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7" name="Rounded Rectangle 7"/>
          <p:cNvSpPr/>
          <p:nvPr/>
        </p:nvSpPr>
        <p:spPr>
          <a:xfrm>
            <a:off x="79977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8" name="Rounded Rectangle 8"/>
          <p:cNvSpPr/>
          <p:nvPr/>
        </p:nvSpPr>
        <p:spPr>
          <a:xfrm>
            <a:off x="97122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19" name="Rounded Rectangle 9"/>
          <p:cNvSpPr/>
          <p:nvPr/>
        </p:nvSpPr>
        <p:spPr>
          <a:xfrm>
            <a:off x="91407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0" name="Rounded Rectangle 10"/>
          <p:cNvSpPr/>
          <p:nvPr/>
        </p:nvSpPr>
        <p:spPr>
          <a:xfrm>
            <a:off x="102837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1" name="Rounded Rectangle 11"/>
          <p:cNvSpPr/>
          <p:nvPr/>
        </p:nvSpPr>
        <p:spPr>
          <a:xfrm>
            <a:off x="85692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2" name="Rounded Rectangle 12"/>
          <p:cNvSpPr/>
          <p:nvPr/>
        </p:nvSpPr>
        <p:spPr>
          <a:xfrm>
            <a:off x="108552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3" name="Rounded Rectangle 13"/>
          <p:cNvSpPr/>
          <p:nvPr/>
        </p:nvSpPr>
        <p:spPr>
          <a:xfrm>
            <a:off x="11426782" y="3419022"/>
            <a:ext cx="57150" cy="57150"/>
          </a:xfrm>
          <a:custGeom>
            <a:avLst/>
            <a:gdLst/>
            <a:ahLst/>
            <a:cxnLst/>
            <a:rect l="0" t="0" r="0" b="0"/>
            <a:pathLst>
              <a:path w="57150" h="57150">
                <a:moveTo>
                  <a:pt x="57150" y="28575"/>
                </a:moveTo>
                <a:cubicBezTo>
                  <a:pt x="57150" y="44356"/>
                  <a:pt x="44356" y="57150"/>
                  <a:pt x="28575" y="57150"/>
                </a:cubicBezTo>
                <a:cubicBezTo>
                  <a:pt x="12793" y="57150"/>
                  <a:pt x="0" y="44356"/>
                  <a:pt x="0" y="28575"/>
                </a:cubicBezTo>
                <a:cubicBezTo>
                  <a:pt x="0" y="12793"/>
                  <a:pt x="12793" y="0"/>
                  <a:pt x="28575" y="0"/>
                </a:cubicBezTo>
                <a:cubicBezTo>
                  <a:pt x="44356" y="0"/>
                  <a:pt x="57150" y="12793"/>
                  <a:pt x="57150" y="28575"/>
                </a:cubicBezTo>
                <a:close/>
              </a:path>
            </a:pathLst>
          </a:custGeom>
          <a:noFill/>
          <a:ln w="14287">
            <a:solidFill>
              <a:srgbClr val="484848"/>
            </a:solidFill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4" name="Rounded Rectangle 14"/>
          <p:cNvSpPr/>
          <p:nvPr/>
        </p:nvSpPr>
        <p:spPr>
          <a:xfrm>
            <a:off x="10712408" y="3561897"/>
            <a:ext cx="319897" cy="342900"/>
          </a:xfrm>
          <a:custGeom>
            <a:avLst/>
            <a:gdLst/>
            <a:ahLst/>
            <a:cxnLst/>
            <a:rect l="0" t="0" r="0" b="0"/>
            <a:pathLst>
              <a:path w="319897" h="342900">
                <a:moveTo>
                  <a:pt x="0" y="0"/>
                </a:moveTo>
                <a:moveTo>
                  <a:pt x="319897" y="85725"/>
                </a:moveTo>
                <a:lnTo>
                  <a:pt x="319897" y="257175"/>
                </a:lnTo>
                <a:lnTo>
                  <a:pt x="171450" y="342900"/>
                </a:lnTo>
                <a:lnTo>
                  <a:pt x="23002" y="257175"/>
                </a:lnTo>
                <a:lnTo>
                  <a:pt x="23002" y="113728"/>
                </a:lnTo>
                <a:lnTo>
                  <a:pt x="81581" y="147589"/>
                </a:lnTo>
                <a:lnTo>
                  <a:pt x="81581" y="223313"/>
                </a:lnTo>
                <a:lnTo>
                  <a:pt x="171450" y="275177"/>
                </a:lnTo>
                <a:lnTo>
                  <a:pt x="261318" y="223313"/>
                </a:lnTo>
                <a:lnTo>
                  <a:pt x="261318" y="119586"/>
                </a:lnTo>
                <a:lnTo>
                  <a:pt x="210740" y="90439"/>
                </a:lnTo>
                <a:lnTo>
                  <a:pt x="269462" y="56578"/>
                </a:lnTo>
                <a:close/>
                <a:moveTo>
                  <a:pt x="171450" y="67722"/>
                </a:moveTo>
                <a:lnTo>
                  <a:pt x="112871" y="33861"/>
                </a:lnTo>
                <a:lnTo>
                  <a:pt x="171450" y="0"/>
                </a:lnTo>
                <a:lnTo>
                  <a:pt x="230028" y="33861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5" name="Rounded Rectangle 15"/>
          <p:cNvSpPr/>
          <p:nvPr/>
        </p:nvSpPr>
        <p:spPr>
          <a:xfrm>
            <a:off x="9567944" y="3563325"/>
            <a:ext cx="343651" cy="338716"/>
          </a:xfrm>
          <a:custGeom>
            <a:avLst/>
            <a:gdLst/>
            <a:ahLst/>
            <a:cxnLst/>
            <a:rect l="0" t="0" r="0" b="0"/>
            <a:pathLst>
              <a:path w="343651" h="338716">
                <a:moveTo>
                  <a:pt x="291071" y="133302"/>
                </a:moveTo>
                <a:lnTo>
                  <a:pt x="241636" y="213598"/>
                </a:lnTo>
                <a:cubicBezTo>
                  <a:pt x="238455" y="218401"/>
                  <a:pt x="232046" y="219829"/>
                  <a:pt x="227127" y="216831"/>
                </a:cubicBezTo>
                <a:cubicBezTo>
                  <a:pt x="222207" y="213833"/>
                  <a:pt x="220538" y="207482"/>
                  <a:pt x="223348" y="202453"/>
                </a:cubicBezTo>
                <a:lnTo>
                  <a:pt x="262782" y="138445"/>
                </a:lnTo>
                <a:lnTo>
                  <a:pt x="219919" y="138445"/>
                </a:lnTo>
                <a:cubicBezTo>
                  <a:pt x="214001" y="138445"/>
                  <a:pt x="209204" y="133648"/>
                  <a:pt x="209204" y="127730"/>
                </a:cubicBezTo>
                <a:cubicBezTo>
                  <a:pt x="209204" y="121812"/>
                  <a:pt x="214001" y="117014"/>
                  <a:pt x="219919" y="117014"/>
                </a:cubicBezTo>
                <a:lnTo>
                  <a:pt x="281641" y="117014"/>
                </a:lnTo>
                <a:cubicBezTo>
                  <a:pt x="285530" y="117005"/>
                  <a:pt x="289127" y="119076"/>
                  <a:pt x="291071" y="122443"/>
                </a:cubicBezTo>
                <a:cubicBezTo>
                  <a:pt x="293011" y="125803"/>
                  <a:pt x="293011" y="129942"/>
                  <a:pt x="291071" y="133302"/>
                </a:cubicBezTo>
                <a:close/>
                <a:moveTo>
                  <a:pt x="166913" y="262032"/>
                </a:moveTo>
                <a:cubicBezTo>
                  <a:pt x="174181" y="269884"/>
                  <a:pt x="175495" y="281552"/>
                  <a:pt x="170155" y="290823"/>
                </a:cubicBezTo>
                <a:cubicBezTo>
                  <a:pt x="164815" y="300095"/>
                  <a:pt x="154063" y="304813"/>
                  <a:pt x="143624" y="302466"/>
                </a:cubicBezTo>
                <a:lnTo>
                  <a:pt x="124193" y="298037"/>
                </a:lnTo>
                <a:cubicBezTo>
                  <a:pt x="121042" y="297211"/>
                  <a:pt x="117808" y="299050"/>
                  <a:pt x="116906" y="302180"/>
                </a:cubicBezTo>
                <a:lnTo>
                  <a:pt x="111049" y="321325"/>
                </a:lnTo>
                <a:cubicBezTo>
                  <a:pt x="107993" y="331640"/>
                  <a:pt x="98517" y="338716"/>
                  <a:pt x="87760" y="338716"/>
                </a:cubicBezTo>
                <a:cubicBezTo>
                  <a:pt x="77002" y="338716"/>
                  <a:pt x="67526" y="331640"/>
                  <a:pt x="64471" y="321325"/>
                </a:cubicBezTo>
                <a:lnTo>
                  <a:pt x="58613" y="302180"/>
                </a:lnTo>
                <a:cubicBezTo>
                  <a:pt x="57711" y="299050"/>
                  <a:pt x="54478" y="297211"/>
                  <a:pt x="51327" y="298037"/>
                </a:cubicBezTo>
                <a:lnTo>
                  <a:pt x="32039" y="302466"/>
                </a:lnTo>
                <a:cubicBezTo>
                  <a:pt x="21584" y="305047"/>
                  <a:pt x="10696" y="300306"/>
                  <a:pt x="5464" y="290893"/>
                </a:cubicBezTo>
                <a:cubicBezTo>
                  <a:pt x="0" y="281715"/>
                  <a:pt x="1345" y="270016"/>
                  <a:pt x="8750" y="262318"/>
                </a:cubicBezTo>
                <a:lnTo>
                  <a:pt x="22180" y="248031"/>
                </a:lnTo>
                <a:cubicBezTo>
                  <a:pt x="24503" y="245645"/>
                  <a:pt x="24503" y="241843"/>
                  <a:pt x="22180" y="239458"/>
                </a:cubicBezTo>
                <a:lnTo>
                  <a:pt x="8750" y="225171"/>
                </a:lnTo>
                <a:cubicBezTo>
                  <a:pt x="1437" y="217429"/>
                  <a:pt x="99" y="205795"/>
                  <a:pt x="5464" y="196596"/>
                </a:cubicBezTo>
                <a:cubicBezTo>
                  <a:pt x="10739" y="187238"/>
                  <a:pt x="21617" y="182559"/>
                  <a:pt x="32039" y="185166"/>
                </a:cubicBezTo>
                <a:lnTo>
                  <a:pt x="51327" y="189595"/>
                </a:lnTo>
                <a:cubicBezTo>
                  <a:pt x="54509" y="190330"/>
                  <a:pt x="57710" y="188447"/>
                  <a:pt x="58613" y="185308"/>
                </a:cubicBezTo>
                <a:lnTo>
                  <a:pt x="65043" y="167020"/>
                </a:lnTo>
                <a:cubicBezTo>
                  <a:pt x="68098" y="156706"/>
                  <a:pt x="77574" y="149630"/>
                  <a:pt x="88331" y="149630"/>
                </a:cubicBezTo>
                <a:cubicBezTo>
                  <a:pt x="99089" y="149630"/>
                  <a:pt x="108565" y="156706"/>
                  <a:pt x="111620" y="167020"/>
                </a:cubicBezTo>
                <a:lnTo>
                  <a:pt x="117478" y="186023"/>
                </a:lnTo>
                <a:cubicBezTo>
                  <a:pt x="118381" y="189161"/>
                  <a:pt x="121583" y="191044"/>
                  <a:pt x="124765" y="190309"/>
                </a:cubicBezTo>
                <a:lnTo>
                  <a:pt x="144196" y="185880"/>
                </a:lnTo>
                <a:cubicBezTo>
                  <a:pt x="154580" y="183241"/>
                  <a:pt x="165438" y="187936"/>
                  <a:pt x="170627" y="197310"/>
                </a:cubicBezTo>
                <a:cubicBezTo>
                  <a:pt x="175982" y="206489"/>
                  <a:pt x="174706" y="218089"/>
                  <a:pt x="167484" y="225885"/>
                </a:cubicBezTo>
                <a:lnTo>
                  <a:pt x="153911" y="240172"/>
                </a:lnTo>
                <a:cubicBezTo>
                  <a:pt x="151588" y="242558"/>
                  <a:pt x="151588" y="246360"/>
                  <a:pt x="153911" y="248745"/>
                </a:cubicBezTo>
                <a:close/>
                <a:moveTo>
                  <a:pt x="130051" y="244459"/>
                </a:moveTo>
                <a:cubicBezTo>
                  <a:pt x="130051" y="227443"/>
                  <a:pt x="119785" y="212109"/>
                  <a:pt x="104054" y="205624"/>
                </a:cubicBezTo>
                <a:cubicBezTo>
                  <a:pt x="88322" y="199140"/>
                  <a:pt x="70233" y="202786"/>
                  <a:pt x="58242" y="214859"/>
                </a:cubicBezTo>
                <a:cubicBezTo>
                  <a:pt x="46252" y="226932"/>
                  <a:pt x="42729" y="245045"/>
                  <a:pt x="49320" y="260732"/>
                </a:cubicBezTo>
                <a:cubicBezTo>
                  <a:pt x="55912" y="276419"/>
                  <a:pt x="71316" y="286580"/>
                  <a:pt x="88331" y="286464"/>
                </a:cubicBezTo>
                <a:cubicBezTo>
                  <a:pt x="111418" y="286307"/>
                  <a:pt x="130051" y="267546"/>
                  <a:pt x="130051" y="244459"/>
                </a:cubicBezTo>
                <a:close/>
                <a:moveTo>
                  <a:pt x="339314" y="32605"/>
                </a:moveTo>
                <a:cubicBezTo>
                  <a:pt x="342087" y="35297"/>
                  <a:pt x="343651" y="38997"/>
                  <a:pt x="343649" y="42862"/>
                </a:cubicBezTo>
                <a:lnTo>
                  <a:pt x="343649" y="235743"/>
                </a:lnTo>
                <a:cubicBezTo>
                  <a:pt x="343649" y="251525"/>
                  <a:pt x="330856" y="264318"/>
                  <a:pt x="315074" y="264318"/>
                </a:cubicBezTo>
                <a:lnTo>
                  <a:pt x="193059" y="264318"/>
                </a:lnTo>
                <a:cubicBezTo>
                  <a:pt x="190080" y="256800"/>
                  <a:pt x="185497" y="250023"/>
                  <a:pt x="179629" y="244459"/>
                </a:cubicBezTo>
                <a:cubicBezTo>
                  <a:pt x="182387" y="241766"/>
                  <a:pt x="184920" y="238851"/>
                  <a:pt x="187201" y="235743"/>
                </a:cubicBezTo>
                <a:lnTo>
                  <a:pt x="307502" y="235743"/>
                </a:lnTo>
                <a:cubicBezTo>
                  <a:pt x="311415" y="235667"/>
                  <a:pt x="314569" y="232513"/>
                  <a:pt x="314645" y="228600"/>
                </a:cubicBezTo>
                <a:lnTo>
                  <a:pt x="314645" y="107156"/>
                </a:lnTo>
                <a:cubicBezTo>
                  <a:pt x="314645" y="103210"/>
                  <a:pt x="311447" y="100012"/>
                  <a:pt x="307502" y="100012"/>
                </a:cubicBezTo>
                <a:lnTo>
                  <a:pt x="114620" y="100012"/>
                </a:lnTo>
                <a:cubicBezTo>
                  <a:pt x="110675" y="100012"/>
                  <a:pt x="107477" y="103210"/>
                  <a:pt x="107477" y="107156"/>
                </a:cubicBezTo>
                <a:lnTo>
                  <a:pt x="107477" y="131302"/>
                </a:lnTo>
                <a:cubicBezTo>
                  <a:pt x="101475" y="128536"/>
                  <a:pt x="94939" y="127122"/>
                  <a:pt x="88331" y="127158"/>
                </a:cubicBezTo>
                <a:cubicBezTo>
                  <a:pt x="85150" y="127335"/>
                  <a:pt x="81993" y="127813"/>
                  <a:pt x="78902" y="128587"/>
                </a:cubicBezTo>
                <a:lnTo>
                  <a:pt x="78902" y="42862"/>
                </a:lnTo>
                <a:cubicBezTo>
                  <a:pt x="78902" y="34971"/>
                  <a:pt x="85298" y="28575"/>
                  <a:pt x="93189" y="28575"/>
                </a:cubicBezTo>
                <a:lnTo>
                  <a:pt x="125336" y="28575"/>
                </a:lnTo>
                <a:cubicBezTo>
                  <a:pt x="129281" y="28575"/>
                  <a:pt x="132480" y="31773"/>
                  <a:pt x="132480" y="35718"/>
                </a:cubicBezTo>
                <a:lnTo>
                  <a:pt x="132480" y="64293"/>
                </a:lnTo>
                <a:cubicBezTo>
                  <a:pt x="132480" y="70211"/>
                  <a:pt x="137277" y="75009"/>
                  <a:pt x="143195" y="75009"/>
                </a:cubicBezTo>
                <a:cubicBezTo>
                  <a:pt x="149113" y="75009"/>
                  <a:pt x="153911" y="70211"/>
                  <a:pt x="153911" y="64293"/>
                </a:cubicBezTo>
                <a:lnTo>
                  <a:pt x="153911" y="10715"/>
                </a:lnTo>
                <a:cubicBezTo>
                  <a:pt x="153911" y="4797"/>
                  <a:pt x="158709" y="0"/>
                  <a:pt x="164627" y="0"/>
                </a:cubicBezTo>
                <a:cubicBezTo>
                  <a:pt x="170545" y="0"/>
                  <a:pt x="175342" y="4797"/>
                  <a:pt x="175342" y="10715"/>
                </a:cubicBezTo>
                <a:lnTo>
                  <a:pt x="175342" y="25003"/>
                </a:lnTo>
                <a:cubicBezTo>
                  <a:pt x="175342" y="26975"/>
                  <a:pt x="176941" y="28575"/>
                  <a:pt x="178914" y="28575"/>
                </a:cubicBezTo>
                <a:lnTo>
                  <a:pt x="239636" y="28575"/>
                </a:lnTo>
                <a:cubicBezTo>
                  <a:pt x="243581" y="28575"/>
                  <a:pt x="246780" y="31773"/>
                  <a:pt x="246780" y="35718"/>
                </a:cubicBezTo>
                <a:lnTo>
                  <a:pt x="246780" y="64293"/>
                </a:lnTo>
                <a:cubicBezTo>
                  <a:pt x="246780" y="70211"/>
                  <a:pt x="251577" y="75009"/>
                  <a:pt x="257495" y="75009"/>
                </a:cubicBezTo>
                <a:cubicBezTo>
                  <a:pt x="263413" y="75009"/>
                  <a:pt x="268211" y="70211"/>
                  <a:pt x="268211" y="64293"/>
                </a:cubicBezTo>
                <a:lnTo>
                  <a:pt x="268211" y="10715"/>
                </a:lnTo>
                <a:cubicBezTo>
                  <a:pt x="268211" y="4797"/>
                  <a:pt x="273009" y="0"/>
                  <a:pt x="278927" y="0"/>
                </a:cubicBezTo>
                <a:cubicBezTo>
                  <a:pt x="284845" y="0"/>
                  <a:pt x="289642" y="4797"/>
                  <a:pt x="289642" y="10715"/>
                </a:cubicBezTo>
                <a:lnTo>
                  <a:pt x="289642" y="25003"/>
                </a:lnTo>
                <a:cubicBezTo>
                  <a:pt x="289642" y="26975"/>
                  <a:pt x="291241" y="28575"/>
                  <a:pt x="293214" y="28575"/>
                </a:cubicBezTo>
                <a:lnTo>
                  <a:pt x="328933" y="28575"/>
                </a:lnTo>
                <a:cubicBezTo>
                  <a:pt x="332796" y="28459"/>
                  <a:pt x="336541" y="29912"/>
                  <a:pt x="339314" y="32605"/>
                </a:cubicBezTo>
                <a:close/>
                <a:moveTo>
                  <a:pt x="67757" y="244459"/>
                </a:moveTo>
                <a:cubicBezTo>
                  <a:pt x="67754" y="233094"/>
                  <a:pt x="76966" y="223879"/>
                  <a:pt x="88331" y="223879"/>
                </a:cubicBezTo>
                <a:cubicBezTo>
                  <a:pt x="99696" y="223879"/>
                  <a:pt x="108909" y="233094"/>
                  <a:pt x="108905" y="244459"/>
                </a:cubicBezTo>
                <a:cubicBezTo>
                  <a:pt x="108909" y="255824"/>
                  <a:pt x="99696" y="265038"/>
                  <a:pt x="88331" y="265038"/>
                </a:cubicBezTo>
                <a:cubicBezTo>
                  <a:pt x="76966" y="265038"/>
                  <a:pt x="67754" y="255824"/>
                  <a:pt x="67757" y="244459"/>
                </a:cubicBezTo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6" name="Rounded Rectangle 16"/>
          <p:cNvSpPr/>
          <p:nvPr/>
        </p:nvSpPr>
        <p:spPr>
          <a:xfrm>
            <a:off x="8430921" y="3562425"/>
            <a:ext cx="336956" cy="341128"/>
          </a:xfrm>
          <a:custGeom>
            <a:avLst/>
            <a:gdLst/>
            <a:ahLst/>
            <a:cxnLst/>
            <a:rect l="0" t="0" r="0" b="0"/>
            <a:pathLst>
              <a:path w="336956" h="341128">
                <a:moveTo>
                  <a:pt x="137717" y="22231"/>
                </a:moveTo>
                <a:cubicBezTo>
                  <a:pt x="137502" y="22445"/>
                  <a:pt x="136931" y="23160"/>
                  <a:pt x="136931" y="25017"/>
                </a:cubicBezTo>
                <a:lnTo>
                  <a:pt x="136931" y="82253"/>
                </a:lnTo>
                <a:cubicBezTo>
                  <a:pt x="132061" y="74767"/>
                  <a:pt x="124297" y="69643"/>
                  <a:pt x="115500" y="68108"/>
                </a:cubicBezTo>
                <a:lnTo>
                  <a:pt x="115500" y="25003"/>
                </a:lnTo>
                <a:cubicBezTo>
                  <a:pt x="115500" y="18288"/>
                  <a:pt x="117786" y="11844"/>
                  <a:pt x="122572" y="7058"/>
                </a:cubicBezTo>
                <a:cubicBezTo>
                  <a:pt x="127344" y="2286"/>
                  <a:pt x="133788" y="0"/>
                  <a:pt x="140503" y="0"/>
                </a:cubicBezTo>
                <a:lnTo>
                  <a:pt x="277663" y="0"/>
                </a:lnTo>
                <a:cubicBezTo>
                  <a:pt x="280592" y="0"/>
                  <a:pt x="283564" y="671"/>
                  <a:pt x="285878" y="1428"/>
                </a:cubicBezTo>
                <a:cubicBezTo>
                  <a:pt x="287707" y="2043"/>
                  <a:pt x="290836" y="3271"/>
                  <a:pt x="293336" y="5529"/>
                </a:cubicBezTo>
                <a:lnTo>
                  <a:pt x="327383" y="33904"/>
                </a:lnTo>
                <a:cubicBezTo>
                  <a:pt x="327640" y="34118"/>
                  <a:pt x="327869" y="34332"/>
                  <a:pt x="328098" y="34561"/>
                </a:cubicBezTo>
                <a:cubicBezTo>
                  <a:pt x="331655" y="38119"/>
                  <a:pt x="336956" y="45005"/>
                  <a:pt x="336956" y="53563"/>
                </a:cubicBezTo>
                <a:lnTo>
                  <a:pt x="336956" y="232157"/>
                </a:lnTo>
                <a:cubicBezTo>
                  <a:pt x="336956" y="238872"/>
                  <a:pt x="334670" y="245316"/>
                  <a:pt x="329884" y="250102"/>
                </a:cubicBezTo>
                <a:cubicBezTo>
                  <a:pt x="325112" y="254874"/>
                  <a:pt x="318668" y="257175"/>
                  <a:pt x="311953" y="257175"/>
                </a:cubicBezTo>
                <a:lnTo>
                  <a:pt x="157219" y="257175"/>
                </a:lnTo>
                <a:cubicBezTo>
                  <a:pt x="163020" y="250802"/>
                  <a:pt x="167935" y="243601"/>
                  <a:pt x="171778" y="235743"/>
                </a:cubicBezTo>
                <a:lnTo>
                  <a:pt x="311953" y="235743"/>
                </a:lnTo>
                <a:cubicBezTo>
                  <a:pt x="313810" y="235743"/>
                  <a:pt x="314525" y="235172"/>
                  <a:pt x="314739" y="234943"/>
                </a:cubicBezTo>
                <a:cubicBezTo>
                  <a:pt x="314953" y="234729"/>
                  <a:pt x="315525" y="234014"/>
                  <a:pt x="315525" y="232171"/>
                </a:cubicBezTo>
                <a:lnTo>
                  <a:pt x="315525" y="53620"/>
                </a:lnTo>
                <a:cubicBezTo>
                  <a:pt x="315433" y="53207"/>
                  <a:pt x="315274" y="52811"/>
                  <a:pt x="315053" y="52449"/>
                </a:cubicBezTo>
                <a:cubicBezTo>
                  <a:pt x="314551" y="51567"/>
                  <a:pt x="313942" y="50751"/>
                  <a:pt x="313239" y="50020"/>
                </a:cubicBezTo>
                <a:lnTo>
                  <a:pt x="279520" y="21931"/>
                </a:lnTo>
                <a:cubicBezTo>
                  <a:pt x="278926" y="21683"/>
                  <a:pt x="278301" y="21515"/>
                  <a:pt x="277663" y="21431"/>
                </a:cubicBezTo>
                <a:lnTo>
                  <a:pt x="277620" y="21431"/>
                </a:lnTo>
                <a:lnTo>
                  <a:pt x="140503" y="21431"/>
                </a:lnTo>
                <a:cubicBezTo>
                  <a:pt x="138645" y="21431"/>
                  <a:pt x="137931" y="22002"/>
                  <a:pt x="137717" y="22217"/>
                </a:cubicBezTo>
                <a:close/>
                <a:moveTo>
                  <a:pt x="221727" y="125101"/>
                </a:moveTo>
                <a:cubicBezTo>
                  <a:pt x="220223" y="128680"/>
                  <a:pt x="216901" y="131166"/>
                  <a:pt x="213043" y="131598"/>
                </a:cubicBezTo>
                <a:cubicBezTo>
                  <a:pt x="209185" y="132031"/>
                  <a:pt x="205395" y="130344"/>
                  <a:pt x="203135" y="127187"/>
                </a:cubicBezTo>
                <a:cubicBezTo>
                  <a:pt x="200875" y="124030"/>
                  <a:pt x="200500" y="119898"/>
                  <a:pt x="202153" y="116385"/>
                </a:cubicBezTo>
                <a:lnTo>
                  <a:pt x="230728" y="52092"/>
                </a:lnTo>
                <a:cubicBezTo>
                  <a:pt x="233212" y="46817"/>
                  <a:pt x="239456" y="44495"/>
                  <a:pt x="244782" y="46867"/>
                </a:cubicBezTo>
                <a:cubicBezTo>
                  <a:pt x="250108" y="49238"/>
                  <a:pt x="252561" y="55432"/>
                  <a:pt x="250302" y="60807"/>
                </a:cubicBezTo>
                <a:close/>
                <a:moveTo>
                  <a:pt x="190938" y="63150"/>
                </a:moveTo>
                <a:cubicBezTo>
                  <a:pt x="195116" y="67334"/>
                  <a:pt x="195116" y="74111"/>
                  <a:pt x="190938" y="78295"/>
                </a:cubicBezTo>
                <a:lnTo>
                  <a:pt x="177079" y="92154"/>
                </a:lnTo>
                <a:lnTo>
                  <a:pt x="190938" y="106013"/>
                </a:lnTo>
                <a:cubicBezTo>
                  <a:pt x="194872" y="110235"/>
                  <a:pt x="194756" y="116814"/>
                  <a:pt x="190675" y="120895"/>
                </a:cubicBezTo>
                <a:cubicBezTo>
                  <a:pt x="186594" y="124976"/>
                  <a:pt x="180015" y="125092"/>
                  <a:pt x="175793" y="121158"/>
                </a:cubicBezTo>
                <a:lnTo>
                  <a:pt x="154362" y="99726"/>
                </a:lnTo>
                <a:cubicBezTo>
                  <a:pt x="150183" y="95543"/>
                  <a:pt x="150183" y="88765"/>
                  <a:pt x="154362" y="84582"/>
                </a:cubicBezTo>
                <a:lnTo>
                  <a:pt x="175793" y="63150"/>
                </a:lnTo>
                <a:cubicBezTo>
                  <a:pt x="179977" y="58972"/>
                  <a:pt x="186754" y="58972"/>
                  <a:pt x="190938" y="63150"/>
                </a:cubicBezTo>
                <a:close/>
                <a:moveTo>
                  <a:pt x="261518" y="63150"/>
                </a:moveTo>
                <a:cubicBezTo>
                  <a:pt x="265702" y="58972"/>
                  <a:pt x="272479" y="58972"/>
                  <a:pt x="276663" y="63150"/>
                </a:cubicBezTo>
                <a:lnTo>
                  <a:pt x="298094" y="84581"/>
                </a:lnTo>
                <a:cubicBezTo>
                  <a:pt x="302272" y="88765"/>
                  <a:pt x="302272" y="95543"/>
                  <a:pt x="298094" y="99726"/>
                </a:cubicBezTo>
                <a:lnTo>
                  <a:pt x="276663" y="121157"/>
                </a:lnTo>
                <a:cubicBezTo>
                  <a:pt x="272441" y="125092"/>
                  <a:pt x="265861" y="124976"/>
                  <a:pt x="261780" y="120895"/>
                </a:cubicBezTo>
                <a:cubicBezTo>
                  <a:pt x="257700" y="116814"/>
                  <a:pt x="257584" y="110235"/>
                  <a:pt x="261518" y="106013"/>
                </a:cubicBezTo>
                <a:lnTo>
                  <a:pt x="275377" y="92154"/>
                </a:lnTo>
                <a:lnTo>
                  <a:pt x="261518" y="78295"/>
                </a:lnTo>
                <a:cubicBezTo>
                  <a:pt x="257339" y="74111"/>
                  <a:pt x="257339" y="67334"/>
                  <a:pt x="261518" y="63150"/>
                </a:cubicBezTo>
                <a:close/>
                <a:moveTo>
                  <a:pt x="176750" y="341114"/>
                </a:moveTo>
                <a:lnTo>
                  <a:pt x="3343" y="341114"/>
                </a:lnTo>
                <a:cubicBezTo>
                  <a:pt x="15630" y="305623"/>
                  <a:pt x="51134" y="279677"/>
                  <a:pt x="90739" y="279677"/>
                </a:cubicBezTo>
                <a:cubicBezTo>
                  <a:pt x="130330" y="279677"/>
                  <a:pt x="164463" y="305623"/>
                  <a:pt x="176750" y="341128"/>
                </a:cubicBezTo>
                <a:close/>
                <a:moveTo>
                  <a:pt x="89382" y="265361"/>
                </a:moveTo>
                <a:cubicBezTo>
                  <a:pt x="56692" y="265361"/>
                  <a:pt x="29560" y="242501"/>
                  <a:pt x="21502" y="212412"/>
                </a:cubicBezTo>
                <a:lnTo>
                  <a:pt x="51792" y="212412"/>
                </a:lnTo>
                <a:cubicBezTo>
                  <a:pt x="58635" y="226828"/>
                  <a:pt x="73080" y="236786"/>
                  <a:pt x="89368" y="236786"/>
                </a:cubicBezTo>
                <a:cubicBezTo>
                  <a:pt x="106656" y="236786"/>
                  <a:pt x="121072" y="226956"/>
                  <a:pt x="127487" y="212412"/>
                </a:cubicBezTo>
                <a:lnTo>
                  <a:pt x="157562" y="212412"/>
                </a:lnTo>
                <a:cubicBezTo>
                  <a:pt x="150004" y="243130"/>
                  <a:pt x="122686" y="265361"/>
                  <a:pt x="89382" y="265361"/>
                </a:cubicBezTo>
                <a:close/>
                <a:moveTo>
                  <a:pt x="99269" y="99683"/>
                </a:moveTo>
                <a:lnTo>
                  <a:pt x="99269" y="133573"/>
                </a:lnTo>
                <a:cubicBezTo>
                  <a:pt x="99269" y="139491"/>
                  <a:pt x="104067" y="144289"/>
                  <a:pt x="109985" y="144289"/>
                </a:cubicBezTo>
                <a:cubicBezTo>
                  <a:pt x="115903" y="144289"/>
                  <a:pt x="120700" y="139491"/>
                  <a:pt x="120700" y="133573"/>
                </a:cubicBezTo>
                <a:lnTo>
                  <a:pt x="120700" y="111399"/>
                </a:lnTo>
                <a:cubicBezTo>
                  <a:pt x="141583" y="122340"/>
                  <a:pt x="155042" y="143593"/>
                  <a:pt x="156005" y="167149"/>
                </a:cubicBezTo>
                <a:lnTo>
                  <a:pt x="164477" y="167149"/>
                </a:lnTo>
                <a:cubicBezTo>
                  <a:pt x="172368" y="167149"/>
                  <a:pt x="178765" y="173546"/>
                  <a:pt x="178765" y="181436"/>
                </a:cubicBezTo>
                <a:cubicBezTo>
                  <a:pt x="178765" y="189327"/>
                  <a:pt x="172368" y="195724"/>
                  <a:pt x="164477" y="195724"/>
                </a:cubicBezTo>
                <a:lnTo>
                  <a:pt x="14287" y="195724"/>
                </a:lnTo>
                <a:cubicBezTo>
                  <a:pt x="6396" y="195724"/>
                  <a:pt x="0" y="189327"/>
                  <a:pt x="0" y="181436"/>
                </a:cubicBezTo>
                <a:cubicBezTo>
                  <a:pt x="0" y="173546"/>
                  <a:pt x="6396" y="167149"/>
                  <a:pt x="14287" y="167149"/>
                </a:cubicBezTo>
                <a:lnTo>
                  <a:pt x="22774" y="167149"/>
                </a:lnTo>
                <a:cubicBezTo>
                  <a:pt x="24703" y="138688"/>
                  <a:pt x="44248" y="114428"/>
                  <a:pt x="70737" y="106527"/>
                </a:cubicBezTo>
                <a:lnTo>
                  <a:pt x="70737" y="100869"/>
                </a:lnTo>
                <a:cubicBezTo>
                  <a:pt x="70684" y="93174"/>
                  <a:pt x="76735" y="86819"/>
                  <a:pt x="84424" y="86496"/>
                </a:cubicBezTo>
                <a:cubicBezTo>
                  <a:pt x="92112" y="86172"/>
                  <a:pt x="98676" y="91997"/>
                  <a:pt x="99269" y="9966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7" name="Rounded Rectangle 17"/>
          <p:cNvSpPr/>
          <p:nvPr/>
        </p:nvSpPr>
        <p:spPr>
          <a:xfrm>
            <a:off x="7285222" y="3563826"/>
            <a:ext cx="340885" cy="338899"/>
          </a:xfrm>
          <a:custGeom>
            <a:avLst/>
            <a:gdLst/>
            <a:ahLst/>
            <a:cxnLst/>
            <a:rect l="0" t="0" r="0" b="0"/>
            <a:pathLst>
              <a:path w="340885" h="338899">
                <a:moveTo>
                  <a:pt x="197496" y="0"/>
                </a:moveTo>
                <a:cubicBezTo>
                  <a:pt x="205386" y="0"/>
                  <a:pt x="211783" y="6396"/>
                  <a:pt x="211783" y="14287"/>
                </a:cubicBezTo>
                <a:lnTo>
                  <a:pt x="211783" y="192809"/>
                </a:lnTo>
                <a:lnTo>
                  <a:pt x="211755" y="193667"/>
                </a:lnTo>
                <a:cubicBezTo>
                  <a:pt x="211991" y="197597"/>
                  <a:pt x="210594" y="201451"/>
                  <a:pt x="207895" y="204318"/>
                </a:cubicBezTo>
                <a:cubicBezTo>
                  <a:pt x="205196" y="207185"/>
                  <a:pt x="201433" y="208811"/>
                  <a:pt x="197496" y="208811"/>
                </a:cubicBezTo>
                <a:lnTo>
                  <a:pt x="28575" y="208811"/>
                </a:lnTo>
                <a:lnTo>
                  <a:pt x="28575" y="323826"/>
                </a:lnTo>
                <a:cubicBezTo>
                  <a:pt x="28575" y="331716"/>
                  <a:pt x="22178" y="338113"/>
                  <a:pt x="14287" y="338113"/>
                </a:cubicBezTo>
                <a:cubicBezTo>
                  <a:pt x="6396" y="338113"/>
                  <a:pt x="0" y="331716"/>
                  <a:pt x="0" y="323826"/>
                </a:cubicBezTo>
                <a:lnTo>
                  <a:pt x="0" y="14287"/>
                </a:lnTo>
                <a:cubicBezTo>
                  <a:pt x="0" y="6396"/>
                  <a:pt x="6396" y="0"/>
                  <a:pt x="14287" y="0"/>
                </a:cubicBezTo>
                <a:close/>
                <a:moveTo>
                  <a:pt x="183208" y="180236"/>
                </a:moveTo>
                <a:lnTo>
                  <a:pt x="183208" y="28575"/>
                </a:lnTo>
                <a:lnTo>
                  <a:pt x="28575" y="28575"/>
                </a:lnTo>
                <a:lnTo>
                  <a:pt x="28575" y="180236"/>
                </a:lnTo>
                <a:close/>
                <a:moveTo>
                  <a:pt x="327383" y="222799"/>
                </a:moveTo>
                <a:lnTo>
                  <a:pt x="230943" y="319239"/>
                </a:lnTo>
                <a:cubicBezTo>
                  <a:pt x="230085" y="320096"/>
                  <a:pt x="229023" y="320721"/>
                  <a:pt x="227857" y="321054"/>
                </a:cubicBezTo>
                <a:lnTo>
                  <a:pt x="171592" y="337127"/>
                </a:lnTo>
                <a:cubicBezTo>
                  <a:pt x="169098" y="337839"/>
                  <a:pt x="166415" y="337143"/>
                  <a:pt x="164581" y="335309"/>
                </a:cubicBezTo>
                <a:cubicBezTo>
                  <a:pt x="162747" y="333475"/>
                  <a:pt x="162051" y="330792"/>
                  <a:pt x="162763" y="328298"/>
                </a:cubicBezTo>
                <a:lnTo>
                  <a:pt x="178836" y="272034"/>
                </a:lnTo>
                <a:cubicBezTo>
                  <a:pt x="179169" y="270868"/>
                  <a:pt x="179794" y="269805"/>
                  <a:pt x="180651" y="268947"/>
                </a:cubicBezTo>
                <a:lnTo>
                  <a:pt x="277091" y="172507"/>
                </a:lnTo>
                <a:cubicBezTo>
                  <a:pt x="290607" y="159005"/>
                  <a:pt x="313882" y="159005"/>
                  <a:pt x="327383" y="172507"/>
                </a:cubicBezTo>
                <a:cubicBezTo>
                  <a:pt x="340885" y="186008"/>
                  <a:pt x="340885" y="209283"/>
                  <a:pt x="327383" y="222799"/>
                </a:cubicBezTo>
                <a:close/>
                <a:moveTo>
                  <a:pt x="105898" y="45034"/>
                </a:moveTo>
                <a:cubicBezTo>
                  <a:pt x="113789" y="45034"/>
                  <a:pt x="120186" y="51430"/>
                  <a:pt x="120186" y="59321"/>
                </a:cubicBezTo>
                <a:lnTo>
                  <a:pt x="120186" y="130230"/>
                </a:lnTo>
                <a:lnTo>
                  <a:pt x="127187" y="130230"/>
                </a:lnTo>
                <a:cubicBezTo>
                  <a:pt x="135078" y="130230"/>
                  <a:pt x="141474" y="136627"/>
                  <a:pt x="141474" y="144518"/>
                </a:cubicBezTo>
                <a:cubicBezTo>
                  <a:pt x="141474" y="152408"/>
                  <a:pt x="135078" y="158805"/>
                  <a:pt x="127187" y="158805"/>
                </a:cubicBezTo>
                <a:lnTo>
                  <a:pt x="106113" y="158805"/>
                </a:lnTo>
                <a:lnTo>
                  <a:pt x="105913" y="158805"/>
                </a:lnTo>
                <a:lnTo>
                  <a:pt x="105698" y="158805"/>
                </a:lnTo>
                <a:lnTo>
                  <a:pt x="84596" y="158805"/>
                </a:lnTo>
                <a:cubicBezTo>
                  <a:pt x="76705" y="158805"/>
                  <a:pt x="70308" y="152408"/>
                  <a:pt x="70308" y="144518"/>
                </a:cubicBezTo>
                <a:cubicBezTo>
                  <a:pt x="70308" y="136627"/>
                  <a:pt x="76705" y="130230"/>
                  <a:pt x="84596" y="130230"/>
                </a:cubicBezTo>
                <a:lnTo>
                  <a:pt x="91597" y="130230"/>
                </a:lnTo>
                <a:lnTo>
                  <a:pt x="91597" y="94397"/>
                </a:lnTo>
                <a:cubicBezTo>
                  <a:pt x="89652" y="94731"/>
                  <a:pt x="87683" y="94898"/>
                  <a:pt x="85710" y="94897"/>
                </a:cubicBezTo>
                <a:lnTo>
                  <a:pt x="84596" y="94897"/>
                </a:lnTo>
                <a:cubicBezTo>
                  <a:pt x="76705" y="94897"/>
                  <a:pt x="70308" y="88500"/>
                  <a:pt x="70308" y="80610"/>
                </a:cubicBezTo>
                <a:cubicBezTo>
                  <a:pt x="70308" y="72719"/>
                  <a:pt x="76705" y="66322"/>
                  <a:pt x="84596" y="66322"/>
                </a:cubicBezTo>
                <a:lnTo>
                  <a:pt x="85710" y="66322"/>
                </a:lnTo>
                <a:cubicBezTo>
                  <a:pt x="88964" y="66322"/>
                  <a:pt x="91603" y="63689"/>
                  <a:pt x="91611" y="60436"/>
                </a:cubicBezTo>
                <a:lnTo>
                  <a:pt x="91611" y="59321"/>
                </a:lnTo>
                <a:cubicBezTo>
                  <a:pt x="91611" y="51430"/>
                  <a:pt x="98008" y="45034"/>
                  <a:pt x="105898" y="45034"/>
                </a:cubicBezTo>
                <a:close/>
                <a:moveTo>
                  <a:pt x="137502" y="264547"/>
                </a:moveTo>
                <a:lnTo>
                  <a:pt x="137502" y="265290"/>
                </a:lnTo>
                <a:cubicBezTo>
                  <a:pt x="137503" y="277490"/>
                  <a:pt x="131024" y="288773"/>
                  <a:pt x="120486" y="294922"/>
                </a:cubicBezTo>
                <a:lnTo>
                  <a:pt x="100312" y="306695"/>
                </a:lnTo>
                <a:cubicBezTo>
                  <a:pt x="98952" y="307483"/>
                  <a:pt x="97976" y="308795"/>
                  <a:pt x="97612" y="310324"/>
                </a:cubicBezTo>
                <a:lnTo>
                  <a:pt x="117514" y="310324"/>
                </a:lnTo>
                <a:cubicBezTo>
                  <a:pt x="125405" y="310324"/>
                  <a:pt x="131802" y="316721"/>
                  <a:pt x="131802" y="324611"/>
                </a:cubicBezTo>
                <a:cubicBezTo>
                  <a:pt x="131802" y="332502"/>
                  <a:pt x="125405" y="338899"/>
                  <a:pt x="117514" y="338899"/>
                </a:cubicBezTo>
                <a:lnTo>
                  <a:pt x="83181" y="338899"/>
                </a:lnTo>
                <a:cubicBezTo>
                  <a:pt x="75291" y="338899"/>
                  <a:pt x="68894" y="332502"/>
                  <a:pt x="68894" y="324611"/>
                </a:cubicBezTo>
                <a:lnTo>
                  <a:pt x="68894" y="311653"/>
                </a:lnTo>
                <a:cubicBezTo>
                  <a:pt x="68888" y="299447"/>
                  <a:pt x="75368" y="288157"/>
                  <a:pt x="85910" y="282006"/>
                </a:cubicBezTo>
                <a:lnTo>
                  <a:pt x="106084" y="270233"/>
                </a:lnTo>
                <a:cubicBezTo>
                  <a:pt x="107843" y="269208"/>
                  <a:pt x="108925" y="267326"/>
                  <a:pt x="108927" y="265290"/>
                </a:cubicBezTo>
                <a:lnTo>
                  <a:pt x="108927" y="264547"/>
                </a:lnTo>
                <a:cubicBezTo>
                  <a:pt x="108927" y="261389"/>
                  <a:pt x="106370" y="258818"/>
                  <a:pt x="103198" y="258818"/>
                </a:cubicBezTo>
                <a:cubicBezTo>
                  <a:pt x="99798" y="258818"/>
                  <a:pt x="97140" y="261232"/>
                  <a:pt x="96654" y="262632"/>
                </a:cubicBezTo>
                <a:cubicBezTo>
                  <a:pt x="94025" y="270071"/>
                  <a:pt x="85864" y="273972"/>
                  <a:pt x="78425" y="271344"/>
                </a:cubicBezTo>
                <a:cubicBezTo>
                  <a:pt x="70985" y="268717"/>
                  <a:pt x="67083" y="260557"/>
                  <a:pt x="69708" y="253117"/>
                </a:cubicBezTo>
                <a:cubicBezTo>
                  <a:pt x="74709" y="238958"/>
                  <a:pt x="89153" y="230243"/>
                  <a:pt x="103198" y="230243"/>
                </a:cubicBezTo>
                <a:cubicBezTo>
                  <a:pt x="122144" y="230243"/>
                  <a:pt x="137502" y="245601"/>
                  <a:pt x="137502" y="264547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8" name="Rounded Rectangle 18"/>
          <p:cNvSpPr/>
          <p:nvPr/>
        </p:nvSpPr>
        <p:spPr>
          <a:xfrm>
            <a:off x="6710622" y="2990068"/>
            <a:ext cx="345160" cy="343515"/>
          </a:xfrm>
          <a:custGeom>
            <a:avLst/>
            <a:gdLst/>
            <a:ahLst/>
            <a:cxnLst/>
            <a:rect l="0" t="0" r="0" b="0"/>
            <a:pathLst>
              <a:path w="345160" h="343515">
                <a:moveTo>
                  <a:pt x="304607" y="189638"/>
                </a:moveTo>
                <a:cubicBezTo>
                  <a:pt x="308106" y="193126"/>
                  <a:pt x="312290" y="195851"/>
                  <a:pt x="316895" y="197639"/>
                </a:cubicBezTo>
                <a:cubicBezTo>
                  <a:pt x="318068" y="198098"/>
                  <a:pt x="318928" y="199120"/>
                  <a:pt x="319181" y="200354"/>
                </a:cubicBezTo>
                <a:cubicBezTo>
                  <a:pt x="319294" y="209838"/>
                  <a:pt x="323266" y="218866"/>
                  <a:pt x="330182" y="225357"/>
                </a:cubicBezTo>
                <a:cubicBezTo>
                  <a:pt x="331353" y="226525"/>
                  <a:pt x="331976" y="228134"/>
                  <a:pt x="331897" y="229786"/>
                </a:cubicBezTo>
                <a:cubicBezTo>
                  <a:pt x="331858" y="231391"/>
                  <a:pt x="331129" y="232901"/>
                  <a:pt x="329896" y="233930"/>
                </a:cubicBezTo>
                <a:cubicBezTo>
                  <a:pt x="314838" y="244440"/>
                  <a:pt x="296638" y="249481"/>
                  <a:pt x="278318" y="248217"/>
                </a:cubicBezTo>
                <a:cubicBezTo>
                  <a:pt x="277341" y="248230"/>
                  <a:pt x="276411" y="248643"/>
                  <a:pt x="275747" y="249360"/>
                </a:cubicBezTo>
                <a:cubicBezTo>
                  <a:pt x="275075" y="249985"/>
                  <a:pt x="274709" y="250872"/>
                  <a:pt x="274747" y="251789"/>
                </a:cubicBezTo>
                <a:lnTo>
                  <a:pt x="274747" y="256647"/>
                </a:lnTo>
                <a:cubicBezTo>
                  <a:pt x="274747" y="260504"/>
                  <a:pt x="278747" y="263790"/>
                  <a:pt x="282605" y="265219"/>
                </a:cubicBezTo>
                <a:cubicBezTo>
                  <a:pt x="297540" y="270341"/>
                  <a:pt x="311904" y="276997"/>
                  <a:pt x="325467" y="285079"/>
                </a:cubicBezTo>
                <a:cubicBezTo>
                  <a:pt x="337969" y="292891"/>
                  <a:pt x="345160" y="306946"/>
                  <a:pt x="344184" y="321655"/>
                </a:cubicBezTo>
                <a:lnTo>
                  <a:pt x="344184" y="339943"/>
                </a:lnTo>
                <a:cubicBezTo>
                  <a:pt x="344184" y="341916"/>
                  <a:pt x="342585" y="343515"/>
                  <a:pt x="340612" y="343515"/>
                </a:cubicBezTo>
                <a:lnTo>
                  <a:pt x="269174" y="343515"/>
                </a:lnTo>
                <a:cubicBezTo>
                  <a:pt x="267202" y="343515"/>
                  <a:pt x="265603" y="341916"/>
                  <a:pt x="265603" y="339943"/>
                </a:cubicBezTo>
                <a:lnTo>
                  <a:pt x="265603" y="314654"/>
                </a:lnTo>
                <a:cubicBezTo>
                  <a:pt x="267335" y="287235"/>
                  <a:pt x="253823" y="261092"/>
                  <a:pt x="230455" y="246645"/>
                </a:cubicBezTo>
                <a:cubicBezTo>
                  <a:pt x="223740" y="242645"/>
                  <a:pt x="217168" y="238930"/>
                  <a:pt x="210453" y="235501"/>
                </a:cubicBezTo>
                <a:cubicBezTo>
                  <a:pt x="209204" y="234815"/>
                  <a:pt x="208435" y="233497"/>
                  <a:pt x="208453" y="232072"/>
                </a:cubicBezTo>
                <a:cubicBezTo>
                  <a:pt x="208593" y="230689"/>
                  <a:pt x="209466" y="229488"/>
                  <a:pt x="210739" y="228929"/>
                </a:cubicBezTo>
                <a:cubicBezTo>
                  <a:pt x="220550" y="225369"/>
                  <a:pt x="229865" y="220567"/>
                  <a:pt x="238456" y="214641"/>
                </a:cubicBezTo>
                <a:cubicBezTo>
                  <a:pt x="245387" y="209823"/>
                  <a:pt x="249832" y="202187"/>
                  <a:pt x="250601" y="193782"/>
                </a:cubicBezTo>
                <a:cubicBezTo>
                  <a:pt x="250835" y="190368"/>
                  <a:pt x="250497" y="186940"/>
                  <a:pt x="249601" y="183638"/>
                </a:cubicBezTo>
                <a:cubicBezTo>
                  <a:pt x="249222" y="182619"/>
                  <a:pt x="249372" y="181479"/>
                  <a:pt x="250001" y="180592"/>
                </a:cubicBezTo>
                <a:cubicBezTo>
                  <a:pt x="250630" y="179706"/>
                  <a:pt x="251657" y="179188"/>
                  <a:pt x="252744" y="179208"/>
                </a:cubicBezTo>
                <a:cubicBezTo>
                  <a:pt x="263161" y="178295"/>
                  <a:pt x="273376" y="175789"/>
                  <a:pt x="283033" y="171779"/>
                </a:cubicBezTo>
                <a:cubicBezTo>
                  <a:pt x="284253" y="171000"/>
                  <a:pt x="285814" y="171000"/>
                  <a:pt x="287034" y="171779"/>
                </a:cubicBezTo>
                <a:close/>
                <a:moveTo>
                  <a:pt x="1284" y="329"/>
                </a:moveTo>
                <a:moveTo>
                  <a:pt x="192165" y="164635"/>
                </a:moveTo>
                <a:cubicBezTo>
                  <a:pt x="193083" y="165203"/>
                  <a:pt x="193708" y="166141"/>
                  <a:pt x="193879" y="167207"/>
                </a:cubicBezTo>
                <a:cubicBezTo>
                  <a:pt x="194183" y="179147"/>
                  <a:pt x="199343" y="190447"/>
                  <a:pt x="208167" y="198497"/>
                </a:cubicBezTo>
                <a:cubicBezTo>
                  <a:pt x="209749" y="200031"/>
                  <a:pt x="210627" y="202151"/>
                  <a:pt x="210596" y="204354"/>
                </a:cubicBezTo>
                <a:cubicBezTo>
                  <a:pt x="210424" y="206518"/>
                  <a:pt x="209395" y="208524"/>
                  <a:pt x="207738" y="209927"/>
                </a:cubicBezTo>
                <a:cubicBezTo>
                  <a:pt x="189224" y="223127"/>
                  <a:pt x="166701" y="229490"/>
                  <a:pt x="144016" y="227929"/>
                </a:cubicBezTo>
                <a:cubicBezTo>
                  <a:pt x="143062" y="227920"/>
                  <a:pt x="142141" y="228278"/>
                  <a:pt x="141444" y="228929"/>
                </a:cubicBezTo>
                <a:cubicBezTo>
                  <a:pt x="140934" y="229491"/>
                  <a:pt x="140588" y="230183"/>
                  <a:pt x="140444" y="230929"/>
                </a:cubicBezTo>
                <a:lnTo>
                  <a:pt x="140444" y="236930"/>
                </a:lnTo>
                <a:cubicBezTo>
                  <a:pt x="140444" y="241645"/>
                  <a:pt x="145302" y="245788"/>
                  <a:pt x="150017" y="247360"/>
                </a:cubicBezTo>
                <a:cubicBezTo>
                  <a:pt x="167879" y="253790"/>
                  <a:pt x="185060" y="261974"/>
                  <a:pt x="201309" y="271791"/>
                </a:cubicBezTo>
                <a:cubicBezTo>
                  <a:pt x="216554" y="281485"/>
                  <a:pt x="225229" y="298781"/>
                  <a:pt x="223883" y="316797"/>
                </a:cubicBezTo>
                <a:lnTo>
                  <a:pt x="223883" y="339657"/>
                </a:lnTo>
                <a:cubicBezTo>
                  <a:pt x="223883" y="341630"/>
                  <a:pt x="222284" y="343229"/>
                  <a:pt x="220311" y="343229"/>
                </a:cubicBezTo>
                <a:lnTo>
                  <a:pt x="4856" y="343229"/>
                </a:lnTo>
                <a:cubicBezTo>
                  <a:pt x="2883" y="343229"/>
                  <a:pt x="1284" y="341630"/>
                  <a:pt x="1284" y="339657"/>
                </a:cubicBezTo>
                <a:lnTo>
                  <a:pt x="1284" y="316797"/>
                </a:lnTo>
                <a:cubicBezTo>
                  <a:pt x="0" y="298758"/>
                  <a:pt x="8725" y="281471"/>
                  <a:pt x="24001" y="271791"/>
                </a:cubicBezTo>
                <a:cubicBezTo>
                  <a:pt x="40543" y="261906"/>
                  <a:pt x="58068" y="253766"/>
                  <a:pt x="76293" y="247503"/>
                </a:cubicBezTo>
                <a:cubicBezTo>
                  <a:pt x="80865" y="245931"/>
                  <a:pt x="85723" y="241788"/>
                  <a:pt x="85723" y="237073"/>
                </a:cubicBezTo>
                <a:lnTo>
                  <a:pt x="85723" y="231072"/>
                </a:lnTo>
                <a:cubicBezTo>
                  <a:pt x="85764" y="230113"/>
                  <a:pt x="85401" y="229180"/>
                  <a:pt x="84722" y="228501"/>
                </a:cubicBezTo>
                <a:cubicBezTo>
                  <a:pt x="84043" y="227822"/>
                  <a:pt x="83110" y="227459"/>
                  <a:pt x="82151" y="227500"/>
                </a:cubicBezTo>
                <a:lnTo>
                  <a:pt x="80008" y="227500"/>
                </a:lnTo>
                <a:cubicBezTo>
                  <a:pt x="58038" y="228623"/>
                  <a:pt x="36335" y="222278"/>
                  <a:pt x="18429" y="209498"/>
                </a:cubicBezTo>
                <a:cubicBezTo>
                  <a:pt x="16678" y="208273"/>
                  <a:pt x="15568" y="206329"/>
                  <a:pt x="15402" y="204200"/>
                </a:cubicBezTo>
                <a:cubicBezTo>
                  <a:pt x="15236" y="202070"/>
                  <a:pt x="16032" y="199978"/>
                  <a:pt x="17572" y="198496"/>
                </a:cubicBezTo>
                <a:cubicBezTo>
                  <a:pt x="26573" y="189495"/>
                  <a:pt x="31716" y="184352"/>
                  <a:pt x="34002" y="150776"/>
                </a:cubicBezTo>
                <a:cubicBezTo>
                  <a:pt x="37574" y="98198"/>
                  <a:pt x="70150" y="75481"/>
                  <a:pt x="101296" y="70909"/>
                </a:cubicBezTo>
                <a:cubicBezTo>
                  <a:pt x="108202" y="68578"/>
                  <a:pt x="115438" y="67372"/>
                  <a:pt x="122728" y="67337"/>
                </a:cubicBezTo>
                <a:cubicBezTo>
                  <a:pt x="129111" y="67341"/>
                  <a:pt x="135461" y="68255"/>
                  <a:pt x="141587" y="70052"/>
                </a:cubicBezTo>
                <a:cubicBezTo>
                  <a:pt x="143163" y="70510"/>
                  <a:pt x="144224" y="71984"/>
                  <a:pt x="144159" y="73624"/>
                </a:cubicBezTo>
                <a:lnTo>
                  <a:pt x="144159" y="78910"/>
                </a:lnTo>
                <a:cubicBezTo>
                  <a:pt x="144055" y="113918"/>
                  <a:pt x="162262" y="146431"/>
                  <a:pt x="192165" y="164635"/>
                </a:cubicBezTo>
                <a:close/>
                <a:moveTo>
                  <a:pt x="313565" y="40384"/>
                </a:moveTo>
                <a:cubicBezTo>
                  <a:pt x="327641" y="65411"/>
                  <a:pt x="326945" y="96122"/>
                  <a:pt x="311751" y="120487"/>
                </a:cubicBezTo>
                <a:cubicBezTo>
                  <a:pt x="310775" y="121802"/>
                  <a:pt x="310775" y="123601"/>
                  <a:pt x="311751" y="124916"/>
                </a:cubicBezTo>
                <a:lnTo>
                  <a:pt x="340326" y="153491"/>
                </a:lnTo>
                <a:cubicBezTo>
                  <a:pt x="343031" y="156174"/>
                  <a:pt x="344552" y="159826"/>
                  <a:pt x="344552" y="163635"/>
                </a:cubicBezTo>
                <a:cubicBezTo>
                  <a:pt x="344552" y="167445"/>
                  <a:pt x="343031" y="171097"/>
                  <a:pt x="340326" y="173779"/>
                </a:cubicBezTo>
                <a:cubicBezTo>
                  <a:pt x="337643" y="176484"/>
                  <a:pt x="333992" y="178005"/>
                  <a:pt x="330182" y="178005"/>
                </a:cubicBezTo>
                <a:cubicBezTo>
                  <a:pt x="326372" y="178005"/>
                  <a:pt x="322721" y="176484"/>
                  <a:pt x="320038" y="173779"/>
                </a:cubicBezTo>
                <a:lnTo>
                  <a:pt x="291463" y="145204"/>
                </a:lnTo>
                <a:cubicBezTo>
                  <a:pt x="290148" y="144228"/>
                  <a:pt x="288349" y="144228"/>
                  <a:pt x="287034" y="145204"/>
                </a:cubicBezTo>
                <a:cubicBezTo>
                  <a:pt x="258883" y="163118"/>
                  <a:pt x="222489" y="161300"/>
                  <a:pt x="196263" y="140670"/>
                </a:cubicBezTo>
                <a:cubicBezTo>
                  <a:pt x="170038" y="120041"/>
                  <a:pt x="159700" y="85098"/>
                  <a:pt x="170479" y="53521"/>
                </a:cubicBezTo>
                <a:cubicBezTo>
                  <a:pt x="181259" y="21943"/>
                  <a:pt x="210805" y="616"/>
                  <a:pt x="244171" y="329"/>
                </a:cubicBezTo>
                <a:cubicBezTo>
                  <a:pt x="272883" y="0"/>
                  <a:pt x="299489" y="15356"/>
                  <a:pt x="313565" y="40384"/>
                </a:cubicBezTo>
                <a:close/>
                <a:moveTo>
                  <a:pt x="194165" y="78910"/>
                </a:moveTo>
                <a:cubicBezTo>
                  <a:pt x="194165" y="106528"/>
                  <a:pt x="216554" y="128916"/>
                  <a:pt x="244171" y="128916"/>
                </a:cubicBezTo>
                <a:cubicBezTo>
                  <a:pt x="271789" y="128916"/>
                  <a:pt x="294178" y="106528"/>
                  <a:pt x="294178" y="78910"/>
                </a:cubicBezTo>
                <a:cubicBezTo>
                  <a:pt x="294178" y="51293"/>
                  <a:pt x="271789" y="28904"/>
                  <a:pt x="244171" y="28904"/>
                </a:cubicBezTo>
                <a:cubicBezTo>
                  <a:pt x="216554" y="28904"/>
                  <a:pt x="194165" y="51293"/>
                  <a:pt x="194165" y="7891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29" name="Rounded Rectangle 19"/>
          <p:cNvSpPr/>
          <p:nvPr/>
        </p:nvSpPr>
        <p:spPr>
          <a:xfrm>
            <a:off x="7856335" y="2991254"/>
            <a:ext cx="340042" cy="342042"/>
          </a:xfrm>
          <a:custGeom>
            <a:avLst/>
            <a:gdLst/>
            <a:ahLst/>
            <a:cxnLst/>
            <a:rect l="0" t="0" r="0" b="0"/>
            <a:pathLst>
              <a:path w="340042" h="342042">
                <a:moveTo>
                  <a:pt x="126615" y="76423"/>
                </a:moveTo>
                <a:lnTo>
                  <a:pt x="136674" y="105341"/>
                </a:lnTo>
                <a:lnTo>
                  <a:pt x="117014" y="127615"/>
                </a:lnTo>
                <a:cubicBezTo>
                  <a:pt x="103398" y="114057"/>
                  <a:pt x="95011" y="95254"/>
                  <a:pt x="95011" y="74380"/>
                </a:cubicBezTo>
                <a:cubicBezTo>
                  <a:pt x="95011" y="69880"/>
                  <a:pt x="95397" y="65479"/>
                  <a:pt x="96154" y="61193"/>
                </a:cubicBezTo>
                <a:close/>
                <a:moveTo>
                  <a:pt x="153690" y="118443"/>
                </a:moveTo>
                <a:lnTo>
                  <a:pt x="186351" y="118443"/>
                </a:lnTo>
                <a:lnTo>
                  <a:pt x="205739" y="140446"/>
                </a:lnTo>
                <a:cubicBezTo>
                  <a:pt x="195138" y="146146"/>
                  <a:pt x="182980" y="149390"/>
                  <a:pt x="170021" y="149390"/>
                </a:cubicBezTo>
                <a:cubicBezTo>
                  <a:pt x="157062" y="149390"/>
                  <a:pt x="144889" y="146146"/>
                  <a:pt x="134288" y="140431"/>
                </a:cubicBezTo>
                <a:lnTo>
                  <a:pt x="153690" y="118457"/>
                </a:lnTo>
                <a:close/>
                <a:moveTo>
                  <a:pt x="245030" y="74380"/>
                </a:moveTo>
                <a:cubicBezTo>
                  <a:pt x="245100" y="94352"/>
                  <a:pt x="237177" y="113521"/>
                  <a:pt x="223027" y="127615"/>
                </a:cubicBezTo>
                <a:lnTo>
                  <a:pt x="203168" y="105155"/>
                </a:lnTo>
                <a:lnTo>
                  <a:pt x="211912" y="76438"/>
                </a:lnTo>
                <a:lnTo>
                  <a:pt x="243887" y="61150"/>
                </a:lnTo>
                <a:cubicBezTo>
                  <a:pt x="244630" y="65436"/>
                  <a:pt x="245030" y="69865"/>
                  <a:pt x="245030" y="74395"/>
                </a:cubicBezTo>
                <a:close/>
                <a:moveTo>
                  <a:pt x="158462" y="242"/>
                </a:moveTo>
                <a:lnTo>
                  <a:pt x="158462" y="38033"/>
                </a:lnTo>
                <a:lnTo>
                  <a:pt x="134173" y="56249"/>
                </a:lnTo>
                <a:lnTo>
                  <a:pt x="102927" y="40619"/>
                </a:lnTo>
                <a:cubicBezTo>
                  <a:pt x="113785" y="18942"/>
                  <a:pt x="134493" y="3887"/>
                  <a:pt x="158462" y="242"/>
                </a:cubicBezTo>
                <a:close/>
                <a:moveTo>
                  <a:pt x="179893" y="0"/>
                </a:moveTo>
                <a:cubicBezTo>
                  <a:pt x="204538" y="3174"/>
                  <a:pt x="225988" y="18401"/>
                  <a:pt x="237115" y="40619"/>
                </a:cubicBezTo>
                <a:lnTo>
                  <a:pt x="204282" y="56335"/>
                </a:lnTo>
                <a:lnTo>
                  <a:pt x="179893" y="38047"/>
                </a:lnTo>
                <a:close/>
                <a:moveTo>
                  <a:pt x="169163" y="56792"/>
                </a:moveTo>
                <a:lnTo>
                  <a:pt x="190595" y="72851"/>
                </a:lnTo>
                <a:lnTo>
                  <a:pt x="183251" y="97026"/>
                </a:lnTo>
                <a:lnTo>
                  <a:pt x="156476" y="97026"/>
                </a:lnTo>
                <a:lnTo>
                  <a:pt x="148004" y="72666"/>
                </a:lnTo>
                <a:close/>
                <a:moveTo>
                  <a:pt x="46434" y="262747"/>
                </a:moveTo>
                <a:cubicBezTo>
                  <a:pt x="25918" y="262747"/>
                  <a:pt x="9286" y="246115"/>
                  <a:pt x="9286" y="225599"/>
                </a:cubicBezTo>
                <a:cubicBezTo>
                  <a:pt x="9286" y="205083"/>
                  <a:pt x="25918" y="188452"/>
                  <a:pt x="46434" y="188452"/>
                </a:cubicBezTo>
                <a:cubicBezTo>
                  <a:pt x="66950" y="188452"/>
                  <a:pt x="83581" y="205083"/>
                  <a:pt x="83581" y="225599"/>
                </a:cubicBezTo>
                <a:cubicBezTo>
                  <a:pt x="83581" y="246115"/>
                  <a:pt x="66950" y="262747"/>
                  <a:pt x="46434" y="262747"/>
                </a:cubicBezTo>
                <a:close/>
                <a:moveTo>
                  <a:pt x="4486" y="291179"/>
                </a:moveTo>
                <a:cubicBezTo>
                  <a:pt x="16373" y="282678"/>
                  <a:pt x="31432" y="277748"/>
                  <a:pt x="47863" y="277748"/>
                </a:cubicBezTo>
                <a:cubicBezTo>
                  <a:pt x="72723" y="277748"/>
                  <a:pt x="95183" y="290250"/>
                  <a:pt x="108827" y="309567"/>
                </a:cubicBezTo>
                <a:cubicBezTo>
                  <a:pt x="125558" y="295536"/>
                  <a:pt x="146489" y="289178"/>
                  <a:pt x="170735" y="289178"/>
                </a:cubicBezTo>
                <a:cubicBezTo>
                  <a:pt x="194795" y="289178"/>
                  <a:pt x="214941" y="294494"/>
                  <a:pt x="231500" y="309181"/>
                </a:cubicBezTo>
                <a:cubicBezTo>
                  <a:pt x="245479" y="289538"/>
                  <a:pt x="268069" y="277836"/>
                  <a:pt x="292179" y="277749"/>
                </a:cubicBezTo>
                <a:cubicBezTo>
                  <a:pt x="308609" y="277749"/>
                  <a:pt x="323669" y="282692"/>
                  <a:pt x="335556" y="291179"/>
                </a:cubicBezTo>
                <a:cubicBezTo>
                  <a:pt x="338370" y="293190"/>
                  <a:pt x="340041" y="296435"/>
                  <a:pt x="340042" y="299894"/>
                </a:cubicBezTo>
                <a:lnTo>
                  <a:pt x="340042" y="331327"/>
                </a:lnTo>
                <a:cubicBezTo>
                  <a:pt x="340042" y="337245"/>
                  <a:pt x="335244" y="342042"/>
                  <a:pt x="329326" y="342042"/>
                </a:cubicBezTo>
                <a:lnTo>
                  <a:pt x="10715" y="342042"/>
                </a:lnTo>
                <a:cubicBezTo>
                  <a:pt x="4797" y="342042"/>
                  <a:pt x="0" y="337245"/>
                  <a:pt x="0" y="331327"/>
                </a:cubicBezTo>
                <a:lnTo>
                  <a:pt x="0" y="299894"/>
                </a:lnTo>
                <a:cubicBezTo>
                  <a:pt x="1" y="296435"/>
                  <a:pt x="1671" y="293190"/>
                  <a:pt x="4486" y="291179"/>
                </a:cubicBezTo>
                <a:close/>
                <a:moveTo>
                  <a:pt x="293608" y="262747"/>
                </a:moveTo>
                <a:cubicBezTo>
                  <a:pt x="273092" y="262747"/>
                  <a:pt x="256460" y="246115"/>
                  <a:pt x="256460" y="225599"/>
                </a:cubicBezTo>
                <a:cubicBezTo>
                  <a:pt x="256460" y="205083"/>
                  <a:pt x="273092" y="188452"/>
                  <a:pt x="293608" y="188452"/>
                </a:cubicBezTo>
                <a:cubicBezTo>
                  <a:pt x="314124" y="188452"/>
                  <a:pt x="330755" y="205083"/>
                  <a:pt x="330755" y="225599"/>
                </a:cubicBezTo>
                <a:cubicBezTo>
                  <a:pt x="330755" y="246115"/>
                  <a:pt x="314124" y="262747"/>
                  <a:pt x="293608" y="262747"/>
                </a:cubicBezTo>
                <a:close/>
                <a:moveTo>
                  <a:pt x="217884" y="225599"/>
                </a:moveTo>
                <a:cubicBezTo>
                  <a:pt x="217884" y="252428"/>
                  <a:pt x="196135" y="274177"/>
                  <a:pt x="169306" y="274177"/>
                </a:cubicBezTo>
                <a:cubicBezTo>
                  <a:pt x="142478" y="274177"/>
                  <a:pt x="120729" y="252428"/>
                  <a:pt x="120729" y="225599"/>
                </a:cubicBezTo>
                <a:cubicBezTo>
                  <a:pt x="120729" y="198771"/>
                  <a:pt x="142478" y="177022"/>
                  <a:pt x="169306" y="177022"/>
                </a:cubicBezTo>
                <a:cubicBezTo>
                  <a:pt x="196135" y="177022"/>
                  <a:pt x="217884" y="198771"/>
                  <a:pt x="217884" y="225599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0" name="Rounded Rectangle 20"/>
          <p:cNvSpPr/>
          <p:nvPr/>
        </p:nvSpPr>
        <p:spPr>
          <a:xfrm>
            <a:off x="8997907" y="2990397"/>
            <a:ext cx="342900" cy="342900"/>
          </a:xfrm>
          <a:custGeom>
            <a:avLst/>
            <a:gdLst/>
            <a:ahLst/>
            <a:cxnLst/>
            <a:rect l="0" t="0" r="0" b="0"/>
            <a:pathLst>
              <a:path w="342900" h="342900">
                <a:moveTo>
                  <a:pt x="342900" y="35718"/>
                </a:moveTo>
                <a:lnTo>
                  <a:pt x="342900" y="221456"/>
                </a:lnTo>
                <a:cubicBezTo>
                  <a:pt x="342900" y="230979"/>
                  <a:pt x="339097" y="240107"/>
                  <a:pt x="332337" y="246814"/>
                </a:cubicBezTo>
                <a:cubicBezTo>
                  <a:pt x="325576" y="253521"/>
                  <a:pt x="316418" y="257251"/>
                  <a:pt x="306895" y="257175"/>
                </a:cubicBezTo>
                <a:lnTo>
                  <a:pt x="192595" y="257175"/>
                </a:lnTo>
                <a:cubicBezTo>
                  <a:pt x="189983" y="217602"/>
                  <a:pt x="165671" y="182730"/>
                  <a:pt x="129444" y="166592"/>
                </a:cubicBezTo>
                <a:cubicBezTo>
                  <a:pt x="145201" y="144349"/>
                  <a:pt x="141746" y="113820"/>
                  <a:pt x="121416" y="95662"/>
                </a:cubicBezTo>
                <a:cubicBezTo>
                  <a:pt x="101086" y="77503"/>
                  <a:pt x="70363" y="77503"/>
                  <a:pt x="50033" y="95662"/>
                </a:cubicBezTo>
                <a:cubicBezTo>
                  <a:pt x="29703" y="113820"/>
                  <a:pt x="26248" y="144349"/>
                  <a:pt x="42005" y="166592"/>
                </a:cubicBezTo>
                <a:cubicBezTo>
                  <a:pt x="31874" y="171094"/>
                  <a:pt x="22520" y="177170"/>
                  <a:pt x="14287" y="184594"/>
                </a:cubicBezTo>
                <a:lnTo>
                  <a:pt x="14287" y="35718"/>
                </a:lnTo>
                <a:cubicBezTo>
                  <a:pt x="14287" y="15991"/>
                  <a:pt x="30279" y="0"/>
                  <a:pt x="50006" y="0"/>
                </a:cubicBezTo>
                <a:lnTo>
                  <a:pt x="307181" y="0"/>
                </a:lnTo>
                <a:cubicBezTo>
                  <a:pt x="326908" y="0"/>
                  <a:pt x="342900" y="15991"/>
                  <a:pt x="342900" y="35718"/>
                </a:cubicBezTo>
                <a:close/>
                <a:moveTo>
                  <a:pt x="296465" y="109728"/>
                </a:moveTo>
                <a:cubicBezTo>
                  <a:pt x="296456" y="81406"/>
                  <a:pt x="273495" y="58451"/>
                  <a:pt x="245173" y="58451"/>
                </a:cubicBezTo>
                <a:cubicBezTo>
                  <a:pt x="216851" y="58451"/>
                  <a:pt x="193890" y="81406"/>
                  <a:pt x="193881" y="109728"/>
                </a:cubicBezTo>
                <a:lnTo>
                  <a:pt x="193881" y="185737"/>
                </a:lnTo>
                <a:cubicBezTo>
                  <a:pt x="193881" y="191655"/>
                  <a:pt x="198678" y="196453"/>
                  <a:pt x="204597" y="196453"/>
                </a:cubicBezTo>
                <a:cubicBezTo>
                  <a:pt x="210515" y="196453"/>
                  <a:pt x="215312" y="191655"/>
                  <a:pt x="215312" y="185737"/>
                </a:cubicBezTo>
                <a:lnTo>
                  <a:pt x="215312" y="160734"/>
                </a:lnTo>
                <a:lnTo>
                  <a:pt x="275034" y="160734"/>
                </a:lnTo>
                <a:lnTo>
                  <a:pt x="275034" y="185737"/>
                </a:lnTo>
                <a:cubicBezTo>
                  <a:pt x="275034" y="191655"/>
                  <a:pt x="279831" y="196453"/>
                  <a:pt x="285750" y="196453"/>
                </a:cubicBezTo>
                <a:cubicBezTo>
                  <a:pt x="291668" y="196453"/>
                  <a:pt x="296465" y="191655"/>
                  <a:pt x="296465" y="185737"/>
                </a:cubicBezTo>
                <a:close/>
                <a:moveTo>
                  <a:pt x="275034" y="109585"/>
                </a:moveTo>
                <a:lnTo>
                  <a:pt x="275034" y="139303"/>
                </a:lnTo>
                <a:lnTo>
                  <a:pt x="215312" y="139303"/>
                </a:lnTo>
                <a:lnTo>
                  <a:pt x="215312" y="109728"/>
                </a:lnTo>
                <a:cubicBezTo>
                  <a:pt x="215312" y="93315"/>
                  <a:pt x="228617" y="80010"/>
                  <a:pt x="245030" y="80010"/>
                </a:cubicBezTo>
                <a:cubicBezTo>
                  <a:pt x="261467" y="79930"/>
                  <a:pt x="274877" y="93149"/>
                  <a:pt x="275034" y="109585"/>
                </a:cubicBezTo>
                <a:close/>
                <a:moveTo>
                  <a:pt x="171450" y="264318"/>
                </a:moveTo>
                <a:lnTo>
                  <a:pt x="171450" y="314325"/>
                </a:lnTo>
                <a:cubicBezTo>
                  <a:pt x="171450" y="330106"/>
                  <a:pt x="158656" y="342900"/>
                  <a:pt x="142875" y="342900"/>
                </a:cubicBezTo>
                <a:lnTo>
                  <a:pt x="28575" y="342900"/>
                </a:lnTo>
                <a:cubicBezTo>
                  <a:pt x="12793" y="342900"/>
                  <a:pt x="0" y="330106"/>
                  <a:pt x="0" y="314325"/>
                </a:cubicBezTo>
                <a:lnTo>
                  <a:pt x="0" y="264318"/>
                </a:lnTo>
                <a:cubicBezTo>
                  <a:pt x="21" y="221133"/>
                  <a:pt x="32162" y="184706"/>
                  <a:pt x="75009" y="179308"/>
                </a:cubicBezTo>
                <a:lnTo>
                  <a:pt x="75009" y="166020"/>
                </a:lnTo>
                <a:cubicBezTo>
                  <a:pt x="60248" y="160801"/>
                  <a:pt x="51393" y="145707"/>
                  <a:pt x="54041" y="130276"/>
                </a:cubicBezTo>
                <a:cubicBezTo>
                  <a:pt x="56688" y="114845"/>
                  <a:pt x="70068" y="103565"/>
                  <a:pt x="85725" y="103565"/>
                </a:cubicBezTo>
                <a:cubicBezTo>
                  <a:pt x="101381" y="103565"/>
                  <a:pt x="114761" y="114845"/>
                  <a:pt x="117409" y="130276"/>
                </a:cubicBezTo>
                <a:cubicBezTo>
                  <a:pt x="120056" y="145707"/>
                  <a:pt x="111201" y="160801"/>
                  <a:pt x="96440" y="166020"/>
                </a:cubicBezTo>
                <a:lnTo>
                  <a:pt x="96440" y="179308"/>
                </a:lnTo>
                <a:cubicBezTo>
                  <a:pt x="139287" y="184706"/>
                  <a:pt x="171428" y="221133"/>
                  <a:pt x="171450" y="264318"/>
                </a:cubicBezTo>
                <a:close/>
                <a:moveTo>
                  <a:pt x="103584" y="239315"/>
                </a:moveTo>
                <a:cubicBezTo>
                  <a:pt x="103584" y="247206"/>
                  <a:pt x="109981" y="253603"/>
                  <a:pt x="117871" y="253603"/>
                </a:cubicBezTo>
                <a:cubicBezTo>
                  <a:pt x="125762" y="253603"/>
                  <a:pt x="132159" y="247206"/>
                  <a:pt x="132159" y="239315"/>
                </a:cubicBezTo>
                <a:cubicBezTo>
                  <a:pt x="132159" y="231424"/>
                  <a:pt x="125762" y="225028"/>
                  <a:pt x="117871" y="225028"/>
                </a:cubicBezTo>
                <a:cubicBezTo>
                  <a:pt x="109981" y="225028"/>
                  <a:pt x="103584" y="231424"/>
                  <a:pt x="103584" y="239315"/>
                </a:cubicBezTo>
                <a:close/>
                <a:moveTo>
                  <a:pt x="39290" y="239315"/>
                </a:moveTo>
                <a:cubicBezTo>
                  <a:pt x="39290" y="247206"/>
                  <a:pt x="45687" y="253603"/>
                  <a:pt x="53578" y="253603"/>
                </a:cubicBezTo>
                <a:cubicBezTo>
                  <a:pt x="61468" y="253603"/>
                  <a:pt x="67865" y="247206"/>
                  <a:pt x="67865" y="239315"/>
                </a:cubicBezTo>
                <a:cubicBezTo>
                  <a:pt x="67865" y="231424"/>
                  <a:pt x="61468" y="225028"/>
                  <a:pt x="53578" y="225028"/>
                </a:cubicBezTo>
                <a:cubicBezTo>
                  <a:pt x="45687" y="225028"/>
                  <a:pt x="39290" y="231424"/>
                  <a:pt x="39290" y="239315"/>
                </a:cubicBezTo>
                <a:close/>
                <a:moveTo>
                  <a:pt x="142875" y="285750"/>
                </a:moveTo>
                <a:lnTo>
                  <a:pt x="28575" y="285750"/>
                </a:lnTo>
                <a:lnTo>
                  <a:pt x="28575" y="314325"/>
                </a:lnTo>
                <a:lnTo>
                  <a:pt x="142875" y="314325"/>
                </a:ln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1" name="Rounded Rectangle 21"/>
          <p:cNvSpPr/>
          <p:nvPr/>
        </p:nvSpPr>
        <p:spPr>
          <a:xfrm>
            <a:off x="10144478" y="2995818"/>
            <a:ext cx="335756" cy="330592"/>
          </a:xfrm>
          <a:custGeom>
            <a:avLst/>
            <a:gdLst/>
            <a:ahLst/>
            <a:cxnLst/>
            <a:rect l="0" t="0" r="0" b="0"/>
            <a:pathLst>
              <a:path w="335756" h="330592">
                <a:moveTo>
                  <a:pt x="177593" y="59272"/>
                </a:moveTo>
                <a:cubicBezTo>
                  <a:pt x="172221" y="64432"/>
                  <a:pt x="163753" y="64495"/>
                  <a:pt x="158305" y="59415"/>
                </a:cubicBezTo>
                <a:lnTo>
                  <a:pt x="137260" y="39770"/>
                </a:lnTo>
                <a:cubicBezTo>
                  <a:pt x="131830" y="34436"/>
                  <a:pt x="131643" y="25747"/>
                  <a:pt x="136837" y="20185"/>
                </a:cubicBezTo>
                <a:cubicBezTo>
                  <a:pt x="142031" y="14623"/>
                  <a:pt x="150713" y="14215"/>
                  <a:pt x="156405" y="19267"/>
                </a:cubicBezTo>
                <a:lnTo>
                  <a:pt x="167735" y="29840"/>
                </a:lnTo>
                <a:lnTo>
                  <a:pt x="193238" y="5365"/>
                </a:lnTo>
                <a:cubicBezTo>
                  <a:pt x="198829" y="0"/>
                  <a:pt x="207710" y="182"/>
                  <a:pt x="213076" y="5772"/>
                </a:cubicBezTo>
                <a:cubicBezTo>
                  <a:pt x="218442" y="11363"/>
                  <a:pt x="218260" y="20245"/>
                  <a:pt x="212669" y="25611"/>
                </a:cubicBezTo>
                <a:close/>
                <a:moveTo>
                  <a:pt x="92668" y="83932"/>
                </a:moveTo>
                <a:lnTo>
                  <a:pt x="243087" y="83932"/>
                </a:lnTo>
                <a:cubicBezTo>
                  <a:pt x="250836" y="83932"/>
                  <a:pt x="257117" y="90214"/>
                  <a:pt x="257117" y="97963"/>
                </a:cubicBezTo>
                <a:lnTo>
                  <a:pt x="257117" y="316576"/>
                </a:lnTo>
                <a:cubicBezTo>
                  <a:pt x="257117" y="324305"/>
                  <a:pt x="250845" y="330592"/>
                  <a:pt x="243087" y="330592"/>
                </a:cubicBezTo>
                <a:lnTo>
                  <a:pt x="92668" y="330592"/>
                </a:lnTo>
                <a:cubicBezTo>
                  <a:pt x="84924" y="330592"/>
                  <a:pt x="78638" y="324319"/>
                  <a:pt x="78638" y="316561"/>
                </a:cubicBezTo>
                <a:lnTo>
                  <a:pt x="78638" y="97963"/>
                </a:lnTo>
                <a:cubicBezTo>
                  <a:pt x="78638" y="90219"/>
                  <a:pt x="84911" y="83940"/>
                  <a:pt x="92654" y="83932"/>
                </a:cubicBezTo>
                <a:close/>
                <a:moveTo>
                  <a:pt x="229057" y="231493"/>
                </a:moveTo>
                <a:lnTo>
                  <a:pt x="229057" y="184402"/>
                </a:lnTo>
                <a:lnTo>
                  <a:pt x="106684" y="184402"/>
                </a:lnTo>
                <a:lnTo>
                  <a:pt x="106684" y="231493"/>
                </a:lnTo>
                <a:lnTo>
                  <a:pt x="229071" y="231493"/>
                </a:lnTo>
                <a:close/>
                <a:moveTo>
                  <a:pt x="106670" y="259540"/>
                </a:moveTo>
                <a:lnTo>
                  <a:pt x="106670" y="302545"/>
                </a:lnTo>
                <a:lnTo>
                  <a:pt x="229071" y="302545"/>
                </a:lnTo>
                <a:lnTo>
                  <a:pt x="229071" y="259554"/>
                </a:lnTo>
                <a:lnTo>
                  <a:pt x="106684" y="259554"/>
                </a:lnTo>
                <a:close/>
                <a:moveTo>
                  <a:pt x="229057" y="111993"/>
                </a:moveTo>
                <a:lnTo>
                  <a:pt x="106670" y="111993"/>
                </a:lnTo>
                <a:lnTo>
                  <a:pt x="106670" y="156341"/>
                </a:lnTo>
                <a:lnTo>
                  <a:pt x="229071" y="156341"/>
                </a:lnTo>
                <a:lnTo>
                  <a:pt x="229071" y="111993"/>
                </a:lnTo>
                <a:close/>
                <a:moveTo>
                  <a:pt x="290864" y="162513"/>
                </a:moveTo>
                <a:lnTo>
                  <a:pt x="307695" y="162513"/>
                </a:lnTo>
                <a:lnTo>
                  <a:pt x="307695" y="134453"/>
                </a:lnTo>
                <a:lnTo>
                  <a:pt x="290864" y="134453"/>
                </a:lnTo>
                <a:cubicBezTo>
                  <a:pt x="283116" y="134453"/>
                  <a:pt x="276834" y="128171"/>
                  <a:pt x="276834" y="120422"/>
                </a:cubicBezTo>
                <a:cubicBezTo>
                  <a:pt x="276834" y="112674"/>
                  <a:pt x="283116" y="106392"/>
                  <a:pt x="290864" y="106392"/>
                </a:cubicBezTo>
                <a:lnTo>
                  <a:pt x="307695" y="106392"/>
                </a:lnTo>
                <a:cubicBezTo>
                  <a:pt x="315096" y="106392"/>
                  <a:pt x="322354" y="108935"/>
                  <a:pt x="327783" y="114365"/>
                </a:cubicBezTo>
                <a:cubicBezTo>
                  <a:pt x="333227" y="119808"/>
                  <a:pt x="335756" y="127052"/>
                  <a:pt x="335756" y="134453"/>
                </a:cubicBezTo>
                <a:lnTo>
                  <a:pt x="335756" y="274727"/>
                </a:lnTo>
                <a:cubicBezTo>
                  <a:pt x="335756" y="282128"/>
                  <a:pt x="333227" y="289386"/>
                  <a:pt x="327783" y="294816"/>
                </a:cubicBezTo>
                <a:cubicBezTo>
                  <a:pt x="322354" y="300259"/>
                  <a:pt x="315096" y="302788"/>
                  <a:pt x="307695" y="302788"/>
                </a:cubicBezTo>
                <a:lnTo>
                  <a:pt x="290864" y="302788"/>
                </a:lnTo>
                <a:cubicBezTo>
                  <a:pt x="283116" y="302788"/>
                  <a:pt x="276834" y="296507"/>
                  <a:pt x="276834" y="288758"/>
                </a:cubicBezTo>
                <a:cubicBezTo>
                  <a:pt x="276834" y="281009"/>
                  <a:pt x="283116" y="274727"/>
                  <a:pt x="290864" y="274727"/>
                </a:cubicBezTo>
                <a:lnTo>
                  <a:pt x="307695" y="274727"/>
                </a:lnTo>
                <a:lnTo>
                  <a:pt x="307695" y="246667"/>
                </a:lnTo>
                <a:lnTo>
                  <a:pt x="290864" y="246667"/>
                </a:lnTo>
                <a:cubicBezTo>
                  <a:pt x="285748" y="246830"/>
                  <a:pt x="280948" y="244194"/>
                  <a:pt x="278341" y="239788"/>
                </a:cubicBezTo>
                <a:cubicBezTo>
                  <a:pt x="275735" y="235382"/>
                  <a:pt x="275735" y="229906"/>
                  <a:pt x="278341" y="225499"/>
                </a:cubicBezTo>
                <a:cubicBezTo>
                  <a:pt x="280948" y="221094"/>
                  <a:pt x="285748" y="218457"/>
                  <a:pt x="290864" y="218620"/>
                </a:cubicBezTo>
                <a:lnTo>
                  <a:pt x="307695" y="218620"/>
                </a:lnTo>
                <a:lnTo>
                  <a:pt x="307695" y="190560"/>
                </a:lnTo>
                <a:lnTo>
                  <a:pt x="290864" y="190560"/>
                </a:lnTo>
                <a:cubicBezTo>
                  <a:pt x="283116" y="190560"/>
                  <a:pt x="276834" y="184278"/>
                  <a:pt x="276834" y="176529"/>
                </a:cubicBezTo>
                <a:cubicBezTo>
                  <a:pt x="276834" y="168781"/>
                  <a:pt x="283116" y="162499"/>
                  <a:pt x="290864" y="162499"/>
                </a:cubicBezTo>
                <a:close/>
                <a:moveTo>
                  <a:pt x="7972" y="114350"/>
                </a:moveTo>
                <a:cubicBezTo>
                  <a:pt x="13401" y="108907"/>
                  <a:pt x="20659" y="106378"/>
                  <a:pt x="28060" y="106378"/>
                </a:cubicBezTo>
                <a:lnTo>
                  <a:pt x="44891" y="106378"/>
                </a:lnTo>
                <a:cubicBezTo>
                  <a:pt x="52640" y="106378"/>
                  <a:pt x="58921" y="112659"/>
                  <a:pt x="58921" y="120408"/>
                </a:cubicBezTo>
                <a:cubicBezTo>
                  <a:pt x="58921" y="128157"/>
                  <a:pt x="52640" y="134438"/>
                  <a:pt x="44891" y="134438"/>
                </a:cubicBezTo>
                <a:lnTo>
                  <a:pt x="28060" y="134438"/>
                </a:lnTo>
                <a:lnTo>
                  <a:pt x="28060" y="162499"/>
                </a:lnTo>
                <a:lnTo>
                  <a:pt x="44891" y="162499"/>
                </a:lnTo>
                <a:cubicBezTo>
                  <a:pt x="52640" y="162499"/>
                  <a:pt x="58921" y="168781"/>
                  <a:pt x="58921" y="176529"/>
                </a:cubicBezTo>
                <a:cubicBezTo>
                  <a:pt x="58921" y="184278"/>
                  <a:pt x="52640" y="190560"/>
                  <a:pt x="44891" y="190560"/>
                </a:cubicBezTo>
                <a:lnTo>
                  <a:pt x="28060" y="190560"/>
                </a:lnTo>
                <a:lnTo>
                  <a:pt x="28060" y="218620"/>
                </a:lnTo>
                <a:lnTo>
                  <a:pt x="44891" y="218620"/>
                </a:lnTo>
                <a:cubicBezTo>
                  <a:pt x="50008" y="218457"/>
                  <a:pt x="54807" y="221094"/>
                  <a:pt x="57414" y="225500"/>
                </a:cubicBezTo>
                <a:cubicBezTo>
                  <a:pt x="60021" y="229906"/>
                  <a:pt x="60021" y="235382"/>
                  <a:pt x="57414" y="239788"/>
                </a:cubicBezTo>
                <a:cubicBezTo>
                  <a:pt x="54807" y="244194"/>
                  <a:pt x="50008" y="246830"/>
                  <a:pt x="44891" y="246667"/>
                </a:cubicBezTo>
                <a:lnTo>
                  <a:pt x="28060" y="246667"/>
                </a:lnTo>
                <a:lnTo>
                  <a:pt x="28060" y="274727"/>
                </a:lnTo>
                <a:lnTo>
                  <a:pt x="44891" y="274727"/>
                </a:lnTo>
                <a:cubicBezTo>
                  <a:pt x="52640" y="274727"/>
                  <a:pt x="58921" y="281009"/>
                  <a:pt x="58921" y="288758"/>
                </a:cubicBezTo>
                <a:cubicBezTo>
                  <a:pt x="58921" y="296507"/>
                  <a:pt x="52640" y="302788"/>
                  <a:pt x="44891" y="302788"/>
                </a:cubicBezTo>
                <a:lnTo>
                  <a:pt x="28060" y="302788"/>
                </a:lnTo>
                <a:cubicBezTo>
                  <a:pt x="20659" y="302788"/>
                  <a:pt x="13401" y="300259"/>
                  <a:pt x="7972" y="294816"/>
                </a:cubicBezTo>
                <a:cubicBezTo>
                  <a:pt x="2528" y="289386"/>
                  <a:pt x="0" y="282128"/>
                  <a:pt x="0" y="274727"/>
                </a:cubicBezTo>
                <a:lnTo>
                  <a:pt x="0" y="134438"/>
                </a:lnTo>
                <a:cubicBezTo>
                  <a:pt x="0" y="127038"/>
                  <a:pt x="2528" y="119780"/>
                  <a:pt x="7972" y="114350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2" name="Rounded Rectangle 22"/>
          <p:cNvSpPr/>
          <p:nvPr/>
        </p:nvSpPr>
        <p:spPr>
          <a:xfrm>
            <a:off x="11302011" y="2991719"/>
            <a:ext cx="306651" cy="339134"/>
          </a:xfrm>
          <a:custGeom>
            <a:avLst/>
            <a:gdLst/>
            <a:ahLst/>
            <a:cxnLst/>
            <a:rect l="0" t="0" r="0" b="0"/>
            <a:pathLst>
              <a:path w="306651" h="339134">
                <a:moveTo>
                  <a:pt x="143245" y="5306"/>
                </a:moveTo>
                <a:cubicBezTo>
                  <a:pt x="147331" y="1221"/>
                  <a:pt x="153475" y="0"/>
                  <a:pt x="158813" y="2210"/>
                </a:cubicBezTo>
                <a:cubicBezTo>
                  <a:pt x="164152" y="4421"/>
                  <a:pt x="167633" y="9630"/>
                  <a:pt x="167634" y="15407"/>
                </a:cubicBezTo>
                <a:lnTo>
                  <a:pt x="167634" y="33195"/>
                </a:lnTo>
                <a:cubicBezTo>
                  <a:pt x="245601" y="40396"/>
                  <a:pt x="306651" y="105990"/>
                  <a:pt x="306651" y="185829"/>
                </a:cubicBezTo>
                <a:cubicBezTo>
                  <a:pt x="306651" y="270496"/>
                  <a:pt x="238014" y="339134"/>
                  <a:pt x="153346" y="339134"/>
                </a:cubicBezTo>
                <a:cubicBezTo>
                  <a:pt x="68679" y="339134"/>
                  <a:pt x="41" y="270496"/>
                  <a:pt x="41" y="185829"/>
                </a:cubicBezTo>
                <a:cubicBezTo>
                  <a:pt x="0" y="139717"/>
                  <a:pt x="20754" y="96045"/>
                  <a:pt x="56534" y="66957"/>
                </a:cubicBezTo>
                <a:cubicBezTo>
                  <a:pt x="62650" y="61970"/>
                  <a:pt x="71650" y="62885"/>
                  <a:pt x="76637" y="69000"/>
                </a:cubicBezTo>
                <a:cubicBezTo>
                  <a:pt x="81624" y="75115"/>
                  <a:pt x="80709" y="84115"/>
                  <a:pt x="74594" y="89102"/>
                </a:cubicBezTo>
                <a:cubicBezTo>
                  <a:pt x="29581" y="125741"/>
                  <a:pt x="15787" y="188585"/>
                  <a:pt x="41319" y="240707"/>
                </a:cubicBezTo>
                <a:cubicBezTo>
                  <a:pt x="66850" y="292828"/>
                  <a:pt x="124958" y="320452"/>
                  <a:pt x="181498" y="307346"/>
                </a:cubicBezTo>
                <a:cubicBezTo>
                  <a:pt x="238038" y="294240"/>
                  <a:pt x="278066" y="243868"/>
                  <a:pt x="278062" y="185829"/>
                </a:cubicBezTo>
                <a:cubicBezTo>
                  <a:pt x="278059" y="122478"/>
                  <a:pt x="230567" y="69191"/>
                  <a:pt x="167634" y="61928"/>
                </a:cubicBezTo>
                <a:lnTo>
                  <a:pt x="167634" y="78230"/>
                </a:lnTo>
                <a:cubicBezTo>
                  <a:pt x="167633" y="84004"/>
                  <a:pt x="164156" y="89210"/>
                  <a:pt x="158823" y="91423"/>
                </a:cubicBezTo>
                <a:cubicBezTo>
                  <a:pt x="153490" y="93636"/>
                  <a:pt x="147349" y="92422"/>
                  <a:pt x="143259" y="88345"/>
                </a:cubicBezTo>
                <a:lnTo>
                  <a:pt x="111827" y="56927"/>
                </a:lnTo>
                <a:cubicBezTo>
                  <a:pt x="106249" y="51348"/>
                  <a:pt x="106249" y="42304"/>
                  <a:pt x="111827" y="36724"/>
                </a:cubicBezTo>
                <a:close/>
                <a:moveTo>
                  <a:pt x="125914" y="144409"/>
                </a:moveTo>
                <a:lnTo>
                  <a:pt x="125914" y="221562"/>
                </a:lnTo>
                <a:lnTo>
                  <a:pt x="136630" y="221562"/>
                </a:lnTo>
                <a:cubicBezTo>
                  <a:pt x="144521" y="221562"/>
                  <a:pt x="150917" y="227958"/>
                  <a:pt x="150917" y="235849"/>
                </a:cubicBezTo>
                <a:cubicBezTo>
                  <a:pt x="150917" y="243740"/>
                  <a:pt x="144521" y="250137"/>
                  <a:pt x="136630" y="250137"/>
                </a:cubicBezTo>
                <a:lnTo>
                  <a:pt x="111770" y="250137"/>
                </a:lnTo>
                <a:lnTo>
                  <a:pt x="111627" y="250137"/>
                </a:lnTo>
                <a:lnTo>
                  <a:pt x="111484" y="250137"/>
                </a:lnTo>
                <a:lnTo>
                  <a:pt x="86624" y="250137"/>
                </a:lnTo>
                <a:cubicBezTo>
                  <a:pt x="78733" y="250137"/>
                  <a:pt x="72336" y="243740"/>
                  <a:pt x="72336" y="235849"/>
                </a:cubicBezTo>
                <a:cubicBezTo>
                  <a:pt x="72336" y="227958"/>
                  <a:pt x="78733" y="221562"/>
                  <a:pt x="86624" y="221562"/>
                </a:cubicBezTo>
                <a:lnTo>
                  <a:pt x="97339" y="221562"/>
                </a:lnTo>
                <a:lnTo>
                  <a:pt x="97339" y="175056"/>
                </a:lnTo>
                <a:cubicBezTo>
                  <a:pt x="96625" y="175113"/>
                  <a:pt x="95911" y="175127"/>
                  <a:pt x="95196" y="175127"/>
                </a:cubicBezTo>
                <a:lnTo>
                  <a:pt x="86624" y="175127"/>
                </a:lnTo>
                <a:cubicBezTo>
                  <a:pt x="78733" y="175127"/>
                  <a:pt x="72336" y="168731"/>
                  <a:pt x="72336" y="160840"/>
                </a:cubicBezTo>
                <a:cubicBezTo>
                  <a:pt x="72336" y="152949"/>
                  <a:pt x="78733" y="146552"/>
                  <a:pt x="86624" y="146552"/>
                </a:cubicBezTo>
                <a:lnTo>
                  <a:pt x="95196" y="146552"/>
                </a:lnTo>
                <a:cubicBezTo>
                  <a:pt x="96380" y="146552"/>
                  <a:pt x="97339" y="145593"/>
                  <a:pt x="97339" y="144409"/>
                </a:cubicBezTo>
                <a:lnTo>
                  <a:pt x="97339" y="135837"/>
                </a:lnTo>
                <a:cubicBezTo>
                  <a:pt x="97339" y="127946"/>
                  <a:pt x="103736" y="121549"/>
                  <a:pt x="111627" y="121549"/>
                </a:cubicBezTo>
                <a:cubicBezTo>
                  <a:pt x="119518" y="121549"/>
                  <a:pt x="125914" y="127946"/>
                  <a:pt x="125914" y="135837"/>
                </a:cubicBezTo>
                <a:close/>
                <a:moveTo>
                  <a:pt x="159976" y="134551"/>
                </a:moveTo>
                <a:cubicBezTo>
                  <a:pt x="160641" y="127194"/>
                  <a:pt x="166804" y="121556"/>
                  <a:pt x="174192" y="121549"/>
                </a:cubicBezTo>
                <a:lnTo>
                  <a:pt x="215868" y="121549"/>
                </a:lnTo>
                <a:cubicBezTo>
                  <a:pt x="223759" y="121549"/>
                  <a:pt x="230156" y="127946"/>
                  <a:pt x="230156" y="135837"/>
                </a:cubicBezTo>
                <a:cubicBezTo>
                  <a:pt x="230156" y="143728"/>
                  <a:pt x="223759" y="150124"/>
                  <a:pt x="215868" y="150124"/>
                </a:cubicBezTo>
                <a:lnTo>
                  <a:pt x="187251" y="150124"/>
                </a:lnTo>
                <a:lnTo>
                  <a:pt x="186365" y="159768"/>
                </a:lnTo>
                <a:cubicBezTo>
                  <a:pt x="189079" y="159297"/>
                  <a:pt x="191808" y="159054"/>
                  <a:pt x="194566" y="159054"/>
                </a:cubicBezTo>
                <a:lnTo>
                  <a:pt x="195037" y="159054"/>
                </a:lnTo>
                <a:cubicBezTo>
                  <a:pt x="216737" y="159054"/>
                  <a:pt x="234328" y="176645"/>
                  <a:pt x="234328" y="198345"/>
                </a:cubicBezTo>
                <a:lnTo>
                  <a:pt x="234328" y="210846"/>
                </a:lnTo>
                <a:cubicBezTo>
                  <a:pt x="234328" y="232546"/>
                  <a:pt x="216737" y="250137"/>
                  <a:pt x="195037" y="250137"/>
                </a:cubicBezTo>
                <a:cubicBezTo>
                  <a:pt x="178821" y="250137"/>
                  <a:pt x="162247" y="240036"/>
                  <a:pt x="156561" y="223948"/>
                </a:cubicBezTo>
                <a:cubicBezTo>
                  <a:pt x="153931" y="216506"/>
                  <a:pt x="157833" y="208342"/>
                  <a:pt x="165275" y="205714"/>
                </a:cubicBezTo>
                <a:cubicBezTo>
                  <a:pt x="172717" y="203086"/>
                  <a:pt x="180881" y="206989"/>
                  <a:pt x="183507" y="214432"/>
                </a:cubicBezTo>
                <a:cubicBezTo>
                  <a:pt x="184679" y="217761"/>
                  <a:pt x="189465" y="221576"/>
                  <a:pt x="195037" y="221576"/>
                </a:cubicBezTo>
                <a:cubicBezTo>
                  <a:pt x="200955" y="221576"/>
                  <a:pt x="205753" y="216779"/>
                  <a:pt x="205753" y="210861"/>
                </a:cubicBezTo>
                <a:lnTo>
                  <a:pt x="205753" y="198345"/>
                </a:lnTo>
                <a:cubicBezTo>
                  <a:pt x="205753" y="192427"/>
                  <a:pt x="200955" y="187629"/>
                  <a:pt x="195037" y="187629"/>
                </a:cubicBezTo>
                <a:lnTo>
                  <a:pt x="194566" y="187629"/>
                </a:lnTo>
                <a:cubicBezTo>
                  <a:pt x="191608" y="187629"/>
                  <a:pt x="188708" y="188329"/>
                  <a:pt x="186050" y="189644"/>
                </a:cubicBezTo>
                <a:lnTo>
                  <a:pt x="176421" y="194458"/>
                </a:lnTo>
                <a:cubicBezTo>
                  <a:pt x="171785" y="196776"/>
                  <a:pt x="166258" y="196401"/>
                  <a:pt x="161978" y="193479"/>
                </a:cubicBezTo>
                <a:cubicBezTo>
                  <a:pt x="157697" y="190557"/>
                  <a:pt x="155335" y="185546"/>
                  <a:pt x="155804" y="180385"/>
                </a:cubicBezTo>
                <a:close/>
              </a:path>
            </a:pathLst>
          </a:custGeom>
          <a:solidFill>
            <a:srgbClr val="484848"/>
          </a:solidFill>
          <a:ln>
            <a:noFill/>
          </a:ln>
        </p:spPr>
        <p:txBody>
          <a:bodyPr rtlCol="0" anchor="ctr"/>
          <a:lstStyle/>
          <a:p>
            <a:pPr algn="ctr"/>
            <a:endParaRPr/>
          </a:p>
        </p:txBody>
      </p:sp>
      <p:sp>
        <p:nvSpPr>
          <p:cNvPr id="33" name="TextBox 32"/>
          <p:cNvSpPr txBox="1"/>
          <p:nvPr/>
        </p:nvSpPr>
        <p:spPr>
          <a:xfrm>
            <a:off x="11093924" y="2255544"/>
            <a:ext cx="694101" cy="430887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Deploy remaining
automations and
initiate change
management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9918449" y="2369844"/>
            <a:ext cx="79829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Deploy automations
and initiate change
management</a:t>
            </a:r>
          </a:p>
        </p:txBody>
      </p:sp>
      <p:sp>
        <p:nvSpPr>
          <p:cNvPr id="35" name="TextBox 34"/>
          <p:cNvSpPr txBox="1"/>
          <p:nvPr/>
        </p:nvSpPr>
        <p:spPr>
          <a:xfrm>
            <a:off x="8821920" y="2369844"/>
            <a:ext cx="702115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Design AI models
and develop data
pipelines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7664081" y="2484143"/>
            <a:ext cx="74379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Finalize scope and
assign squads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6511736" y="2484143"/>
            <a:ext cx="732573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 dirty="0">
                <a:solidFill>
                  <a:srgbClr val="484848"/>
                </a:solidFill>
                <a:latin typeface="Roboto"/>
              </a:rPr>
              <a:t>Validate feasibility
and define scope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9952546" y="2004179"/>
            <a:ext cx="77905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E55753"/>
                </a:solidFill>
                <a:latin typeface="Roboto"/>
              </a:rPr>
              <a:t>Phase 3: Testing
&amp; Deployment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8954659" y="2004179"/>
            <a:ext cx="44082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E0CB15"/>
                </a:solidFill>
                <a:latin typeface="Roboto"/>
              </a:rPr>
              <a:t>Week 5-6
Activities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7811659" y="2118479"/>
            <a:ext cx="44082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3CC583"/>
                </a:solidFill>
                <a:latin typeface="Roboto"/>
              </a:rPr>
              <a:t>Week 3-4
Activities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11188873" y="1889879"/>
            <a:ext cx="55944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BA5DE5"/>
                </a:solidFill>
                <a:latin typeface="Roboto"/>
              </a:rPr>
              <a:t>Week 11-13
Activities</a:t>
            </a:r>
          </a:p>
        </p:txBody>
      </p:sp>
      <p:sp>
        <p:nvSpPr>
          <p:cNvPr id="42" name="TextBox 41"/>
          <p:cNvSpPr txBox="1"/>
          <p:nvPr/>
        </p:nvSpPr>
        <p:spPr>
          <a:xfrm>
            <a:off x="6579405" y="1994653"/>
            <a:ext cx="599523" cy="3693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 dirty="0">
                <a:solidFill>
                  <a:srgbClr val="4E88E7"/>
                </a:solidFill>
                <a:latin typeface="Roboto"/>
              </a:rPr>
              <a:t>Phase 1:
Discovery &amp;
Prioritization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8145171" y="1406389"/>
            <a:ext cx="2342884" cy="23083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1500" b="1" dirty="0">
                <a:solidFill>
                  <a:srgbClr val="484848"/>
                </a:solidFill>
                <a:latin typeface="Roboto"/>
              </a:rPr>
              <a:t>90-Day AI Automation Plan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7240159" y="4233029"/>
            <a:ext cx="44082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1EABDA"/>
                </a:solidFill>
                <a:latin typeface="Roboto"/>
              </a:rPr>
              <a:t>Week 1-2
Activities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8249695" y="4233029"/>
            <a:ext cx="746999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92BD39"/>
                </a:solidFill>
                <a:latin typeface="Roboto"/>
              </a:rPr>
              <a:t>Phase 2: Design
&amp; Development</a:t>
            </a:r>
          </a:p>
        </p:txBody>
      </p:sp>
      <p:sp>
        <p:nvSpPr>
          <p:cNvPr id="46" name="TextBox 45"/>
          <p:cNvSpPr txBox="1"/>
          <p:nvPr/>
        </p:nvSpPr>
        <p:spPr>
          <a:xfrm>
            <a:off x="10535153" y="4598693"/>
            <a:ext cx="734175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Conduct UAT and
deploy Quick Wins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0643314" y="4233029"/>
            <a:ext cx="500137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DE58A9"/>
                </a:solidFill>
                <a:latin typeface="Roboto"/>
              </a:rPr>
              <a:t>Week 9-10
Activities</a:t>
            </a:r>
          </a:p>
        </p:txBody>
      </p:sp>
      <p:sp>
        <p:nvSpPr>
          <p:cNvPr id="48" name="TextBox 47"/>
          <p:cNvSpPr txBox="1"/>
          <p:nvPr/>
        </p:nvSpPr>
        <p:spPr>
          <a:xfrm>
            <a:off x="7103482" y="4598694"/>
            <a:ext cx="695703" cy="323165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Kickoff workshop
and AI readiness
assessment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8222626" y="4598693"/>
            <a:ext cx="809516" cy="107722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Build and test MVPs</a:t>
            </a:r>
          </a:p>
        </p:txBody>
      </p:sp>
      <p:sp>
        <p:nvSpPr>
          <p:cNvPr id="50" name="TextBox 49"/>
          <p:cNvSpPr txBox="1"/>
          <p:nvPr/>
        </p:nvSpPr>
        <p:spPr>
          <a:xfrm>
            <a:off x="9426701" y="4598693"/>
            <a:ext cx="634789" cy="215444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700">
                <a:solidFill>
                  <a:srgbClr val="484848"/>
                </a:solidFill>
                <a:latin typeface="Roboto"/>
              </a:rPr>
              <a:t>Build MVPs and
conduct testing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9526159" y="4233029"/>
            <a:ext cx="440826" cy="246221"/>
          </a:xfrm>
          <a:prstGeom prst="rect">
            <a:avLst/>
          </a:prstGeom>
          <a:noFill/>
          <a:ln>
            <a:noFill/>
          </a:ln>
        </p:spPr>
        <p:txBody>
          <a:bodyPr wrap="none" lIns="0" tIns="0" rIns="0" bIns="0" anchor="t">
            <a:spAutoFit/>
          </a:bodyPr>
          <a:lstStyle/>
          <a:p>
            <a:pPr algn="ctr"/>
            <a:r>
              <a:rPr sz="800" b="1">
                <a:solidFill>
                  <a:srgbClr val="DE8431"/>
                </a:solidFill>
                <a:latin typeface="Roboto"/>
              </a:rPr>
              <a:t>Week 7-8
Activities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B11697C8-3573-9FAD-7C7F-3225C7D5BF4D}"/>
              </a:ext>
            </a:extLst>
          </p:cNvPr>
          <p:cNvSpPr txBox="1"/>
          <p:nvPr/>
        </p:nvSpPr>
        <p:spPr>
          <a:xfrm>
            <a:off x="0" y="0"/>
            <a:ext cx="6378074" cy="13111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>
              <a:lnSpc>
                <a:spcPct val="90000"/>
              </a:lnSpc>
              <a:spcBef>
                <a:spcPct val="0"/>
              </a:spcBef>
              <a:buNone/>
              <a:defRPr sz="4400" b="1" i="0">
                <a:solidFill>
                  <a:srgbClr val="404040"/>
                </a:solidFill>
                <a:effectLst/>
                <a:latin typeface="quote-cjk-patch"/>
                <a:ea typeface="+mj-ea"/>
                <a:cs typeface="+mj-cs"/>
              </a:defRPr>
            </a:lvl1pPr>
          </a:lstStyle>
          <a:p>
            <a:r>
              <a:rPr lang="en-IN" dirty="0"/>
              <a:t> Strategic Prioritization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09C51597-5650-01DF-72F6-8D7D3AD7A7DC}"/>
              </a:ext>
            </a:extLst>
          </p:cNvPr>
          <p:cNvSpPr txBox="1"/>
          <p:nvPr/>
        </p:nvSpPr>
        <p:spPr>
          <a:xfrm>
            <a:off x="32778" y="1754474"/>
            <a:ext cx="5781150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AI Automation Wave 1 (90-Day Focus)  </a:t>
            </a:r>
          </a:p>
          <a:p>
            <a:r>
              <a:rPr lang="en-IN" dirty="0"/>
              <a:t>**Quick Wins (Low Effort/High Value)**  </a:t>
            </a:r>
          </a:p>
          <a:p>
            <a:r>
              <a:rPr lang="en-IN" dirty="0"/>
              <a:t>✅ </a:t>
            </a:r>
            <a:r>
              <a:rPr lang="en-IN" dirty="0" err="1"/>
              <a:t>TnE</a:t>
            </a:r>
            <a:r>
              <a:rPr lang="en-IN" dirty="0"/>
              <a:t> - India/BNA/China (</a:t>
            </a:r>
            <a:r>
              <a:rPr lang="en-IN" dirty="0" err="1"/>
              <a:t>PtP</a:t>
            </a:r>
            <a:r>
              <a:rPr lang="en-IN" dirty="0"/>
              <a:t>)  </a:t>
            </a:r>
          </a:p>
          <a:p>
            <a:r>
              <a:rPr lang="en-IN" dirty="0"/>
              <a:t>✅ Cash Application (</a:t>
            </a:r>
            <a:r>
              <a:rPr lang="en-IN" dirty="0" err="1"/>
              <a:t>OtC</a:t>
            </a:r>
            <a:r>
              <a:rPr lang="en-IN" dirty="0"/>
              <a:t>)  </a:t>
            </a:r>
          </a:p>
          <a:p>
            <a:r>
              <a:rPr lang="en-IN" dirty="0"/>
              <a:t>✅ PO Confirmation (</a:t>
            </a:r>
            <a:r>
              <a:rPr lang="en-IN" dirty="0" err="1"/>
              <a:t>PtP</a:t>
            </a:r>
            <a:r>
              <a:rPr lang="en-IN" dirty="0"/>
              <a:t>)  </a:t>
            </a:r>
          </a:p>
          <a:p>
            <a:endParaRPr lang="en-IN" dirty="0"/>
          </a:p>
          <a:p>
            <a:r>
              <a:rPr lang="en-IN" b="1" dirty="0"/>
              <a:t>High Value/Complexity</a:t>
            </a:r>
          </a:p>
          <a:p>
            <a:r>
              <a:rPr lang="en-IN" dirty="0"/>
              <a:t>🔷 Vendor/Customer Master (Master Data)  </a:t>
            </a:r>
          </a:p>
          <a:p>
            <a:r>
              <a:rPr lang="en-IN" dirty="0"/>
              <a:t>🔷 Settlements - Rail/Truck/Barge (Customer Svc)  </a:t>
            </a:r>
          </a:p>
          <a:p>
            <a:endParaRPr lang="en-IN" dirty="0"/>
          </a:p>
          <a:p>
            <a:r>
              <a:rPr lang="en-IN" b="1" dirty="0"/>
              <a:t>Lower Priority</a:t>
            </a:r>
          </a:p>
          <a:p>
            <a:r>
              <a:rPr lang="en-IN" dirty="0"/>
              <a:t>⏳ Duplicate Audit (Control) *[High Complexity/Low Value]*  </a:t>
            </a:r>
          </a:p>
          <a:p>
            <a:r>
              <a:rPr lang="en-IN" dirty="0"/>
              <a:t>⏳ </a:t>
            </a:r>
            <a:r>
              <a:rPr lang="en-IN" dirty="0" err="1"/>
              <a:t>TnE</a:t>
            </a:r>
            <a:r>
              <a:rPr lang="en-IN" dirty="0"/>
              <a:t> - China (</a:t>
            </a:r>
            <a:r>
              <a:rPr lang="en-IN" dirty="0" err="1"/>
              <a:t>PtP</a:t>
            </a:r>
            <a:r>
              <a:rPr lang="en-IN" dirty="0"/>
              <a:t>) *[Dependency: Local Compliance]* 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584BF71-B6D7-6236-2A5D-24B43379B080}"/>
              </a:ext>
            </a:extLst>
          </p:cNvPr>
          <p:cNvCxnSpPr>
            <a:cxnSpLocks/>
          </p:cNvCxnSpPr>
          <p:nvPr/>
        </p:nvCxnSpPr>
        <p:spPr>
          <a:xfrm flipH="1">
            <a:off x="6087714" y="-10062"/>
            <a:ext cx="30052" cy="686806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99703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screenshot of a computer&#10;&#10;AI-generated content may be incorrect.">
            <a:extLst>
              <a:ext uri="{FF2B5EF4-FFF2-40B4-BE49-F238E27FC236}">
                <a16:creationId xmlns:a16="http://schemas.microsoft.com/office/drawing/2014/main" id="{1E20C1AA-9A8C-5C65-8C29-CBE8762DA57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72" y="127907"/>
            <a:ext cx="12192000" cy="3924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34036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A4AC5506-6312-4701-8D3C-40187889A9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51752"/>
            <a:ext cx="12192000" cy="73655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D319666-0AF0-9BE0-A12E-4167D5283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6532" y="643467"/>
            <a:ext cx="11210925" cy="74483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200" b="1" i="0" kern="1200" dirty="0">
                <a:solidFill>
                  <a:schemeClr val="bg1"/>
                </a:solidFill>
                <a:effectLst/>
                <a:latin typeface="+mj-lt"/>
                <a:ea typeface="+mj-ea"/>
                <a:cs typeface="+mj-cs"/>
              </a:rPr>
              <a:t>Resource Allocation</a:t>
            </a:r>
            <a:endParaRPr lang="en-US" sz="3200" kern="1200" dirty="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6658B9A7-F9FF-AB04-56A4-BF264E4B40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99692091"/>
              </p:ext>
            </p:extLst>
          </p:nvPr>
        </p:nvGraphicFramePr>
        <p:xfrm>
          <a:off x="217714" y="1719962"/>
          <a:ext cx="11125199" cy="18378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015195">
                  <a:extLst>
                    <a:ext uri="{9D8B030D-6E8A-4147-A177-3AD203B41FA5}">
                      <a16:colId xmlns:a16="http://schemas.microsoft.com/office/drawing/2014/main" val="1714839041"/>
                    </a:ext>
                  </a:extLst>
                </a:gridCol>
                <a:gridCol w="3555002">
                  <a:extLst>
                    <a:ext uri="{9D8B030D-6E8A-4147-A177-3AD203B41FA5}">
                      <a16:colId xmlns:a16="http://schemas.microsoft.com/office/drawing/2014/main" val="212124979"/>
                    </a:ext>
                  </a:extLst>
                </a:gridCol>
                <a:gridCol w="3555002">
                  <a:extLst>
                    <a:ext uri="{9D8B030D-6E8A-4147-A177-3AD203B41FA5}">
                      <a16:colId xmlns:a16="http://schemas.microsoft.com/office/drawing/2014/main" val="3988808230"/>
                    </a:ext>
                  </a:extLst>
                </a:gridCol>
              </a:tblGrid>
              <a:tr h="392602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 dirty="0">
                          <a:effectLst/>
                        </a:rPr>
                        <a:t>Role</a:t>
                      </a:r>
                      <a:endParaRPr lang="en-IN" sz="2400" b="1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Quick Wins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ctr"/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2400" u="none" strike="noStrike">
                          <a:effectLst/>
                        </a:rPr>
                        <a:t>High Complexity</a:t>
                      </a:r>
                      <a:endParaRPr lang="en-IN" sz="2400" b="1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ctr"/>
                </a:tc>
                <a:extLst>
                  <a:ext uri="{0D108BD9-81ED-4DB2-BD59-A6C34878D82A}">
                    <a16:rowId xmlns:a16="http://schemas.microsoft.com/office/drawing/2014/main" val="25633304"/>
                  </a:ext>
                </a:extLst>
              </a:tr>
              <a:tr h="31318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AI Developers (3)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70% effort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30% effort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extLst>
                  <a:ext uri="{0D108BD9-81ED-4DB2-BD59-A6C34878D82A}">
                    <a16:rowId xmlns:a16="http://schemas.microsoft.com/office/drawing/2014/main" val="881557585"/>
                  </a:ext>
                </a:extLst>
              </a:tr>
              <a:tr h="326429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Data Engineers (2)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50% effort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50% effort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extLst>
                  <a:ext uri="{0D108BD9-81ED-4DB2-BD59-A6C34878D82A}">
                    <a16:rowId xmlns:a16="http://schemas.microsoft.com/office/drawing/2014/main" val="459092655"/>
                  </a:ext>
                </a:extLst>
              </a:tr>
              <a:tr h="676818"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SME Bandwidth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>
                          <a:effectLst/>
                        </a:rPr>
                        <a:t>5 days/week</a:t>
                      </a:r>
                      <a:endParaRPr lang="en-IN" sz="24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2400" u="none" strike="noStrike" dirty="0">
                          <a:effectLst/>
                        </a:rPr>
                        <a:t>3 days/week</a:t>
                      </a:r>
                      <a:endParaRPr lang="en-IN" sz="24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18444" marR="18444" marT="18444" marB="0" anchor="b"/>
                </a:tc>
                <a:extLst>
                  <a:ext uri="{0D108BD9-81ED-4DB2-BD59-A6C34878D82A}">
                    <a16:rowId xmlns:a16="http://schemas.microsoft.com/office/drawing/2014/main" val="1285127943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2970A6C-1504-D8DF-6A08-6E56218B484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40880047"/>
              </p:ext>
            </p:extLst>
          </p:nvPr>
        </p:nvGraphicFramePr>
        <p:xfrm>
          <a:off x="217715" y="5067662"/>
          <a:ext cx="8850086" cy="1122680"/>
        </p:xfrm>
        <a:graphic>
          <a:graphicData uri="http://schemas.openxmlformats.org/drawingml/2006/table">
            <a:tbl>
              <a:tblPr/>
              <a:tblGrid>
                <a:gridCol w="2757636">
                  <a:extLst>
                    <a:ext uri="{9D8B030D-6E8A-4147-A177-3AD203B41FA5}">
                      <a16:colId xmlns:a16="http://schemas.microsoft.com/office/drawing/2014/main" val="2677769625"/>
                    </a:ext>
                  </a:extLst>
                </a:gridCol>
                <a:gridCol w="855081">
                  <a:extLst>
                    <a:ext uri="{9D8B030D-6E8A-4147-A177-3AD203B41FA5}">
                      <a16:colId xmlns:a16="http://schemas.microsoft.com/office/drawing/2014/main" val="711280106"/>
                    </a:ext>
                  </a:extLst>
                </a:gridCol>
                <a:gridCol w="3655470">
                  <a:extLst>
                    <a:ext uri="{9D8B030D-6E8A-4147-A177-3AD203B41FA5}">
                      <a16:colId xmlns:a16="http://schemas.microsoft.com/office/drawing/2014/main" val="1052461212"/>
                    </a:ext>
                  </a:extLst>
                </a:gridCol>
                <a:gridCol w="1581899">
                  <a:extLst>
                    <a:ext uri="{9D8B030D-6E8A-4147-A177-3AD203B41FA5}">
                      <a16:colId xmlns:a16="http://schemas.microsoft.com/office/drawing/2014/main" val="4034273370"/>
                    </a:ext>
                  </a:extLst>
                </a:gridCol>
              </a:tblGrid>
              <a:tr h="184150"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Risk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Impact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Mitigation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IN" sz="1800" b="1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Owner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82195209"/>
                  </a:ext>
                </a:extLst>
              </a:tr>
              <a:tr h="11551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TnE</a:t>
                      </a:r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 localization compliance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Pre-engage legal teams in China/BNA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PtP Lead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73900407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Cash app accuracy &lt;85%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Medium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Hybrid human-AI validation layer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OtC Lead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02505719"/>
                  </a:ext>
                </a:extLst>
              </a:tr>
              <a:tr h="184150"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Vendor master data silos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High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Phase 1: Start with SAP-only data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IN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Aptos Narrow" panose="020B0004020202020204" pitchFamily="34" charset="0"/>
                        </a:rPr>
                        <a:t>Data Custodian</a:t>
                      </a:r>
                    </a:p>
                  </a:txBody>
                  <a:tcPr marL="6350" marR="6350" marT="6350" marB="0"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15828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E6AE675A-A538-BD0B-A8C0-0B0AE6B407B3}"/>
              </a:ext>
            </a:extLst>
          </p:cNvPr>
          <p:cNvSpPr txBox="1"/>
          <p:nvPr/>
        </p:nvSpPr>
        <p:spPr>
          <a:xfrm>
            <a:off x="217715" y="4292615"/>
            <a:ext cx="610144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Risk Dashboard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309897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BD7B6F9B-7EBD-D601-0F97-BA0F1A5899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5119254"/>
              </p:ext>
            </p:extLst>
          </p:nvPr>
        </p:nvGraphicFramePr>
        <p:xfrm>
          <a:off x="217715" y="643998"/>
          <a:ext cx="11079267" cy="5318760"/>
        </p:xfrm>
        <a:graphic>
          <a:graphicData uri="http://schemas.openxmlformats.org/drawingml/2006/table">
            <a:tbl>
              <a:tblPr/>
              <a:tblGrid>
                <a:gridCol w="1796142">
                  <a:extLst>
                    <a:ext uri="{9D8B030D-6E8A-4147-A177-3AD203B41FA5}">
                      <a16:colId xmlns:a16="http://schemas.microsoft.com/office/drawing/2014/main" val="1223642769"/>
                    </a:ext>
                  </a:extLst>
                </a:gridCol>
                <a:gridCol w="2870688">
                  <a:extLst>
                    <a:ext uri="{9D8B030D-6E8A-4147-A177-3AD203B41FA5}">
                      <a16:colId xmlns:a16="http://schemas.microsoft.com/office/drawing/2014/main" val="1074343959"/>
                    </a:ext>
                  </a:extLst>
                </a:gridCol>
                <a:gridCol w="2137479">
                  <a:extLst>
                    <a:ext uri="{9D8B030D-6E8A-4147-A177-3AD203B41FA5}">
                      <a16:colId xmlns:a16="http://schemas.microsoft.com/office/drawing/2014/main" val="283999052"/>
                    </a:ext>
                  </a:extLst>
                </a:gridCol>
                <a:gridCol w="2137479">
                  <a:extLst>
                    <a:ext uri="{9D8B030D-6E8A-4147-A177-3AD203B41FA5}">
                      <a16:colId xmlns:a16="http://schemas.microsoft.com/office/drawing/2014/main" val="1506423748"/>
                    </a:ext>
                  </a:extLst>
                </a:gridCol>
                <a:gridCol w="2137479">
                  <a:extLst>
                    <a:ext uri="{9D8B030D-6E8A-4147-A177-3AD203B41FA5}">
                      <a16:colId xmlns:a16="http://schemas.microsoft.com/office/drawing/2014/main" val="315069594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Tower</a:t>
                      </a: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Automation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Day 30 (Scope)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>
                          <a:effectLst/>
                        </a:rPr>
                        <a:t>Day 60 (MVP)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sz="1400" b="1" dirty="0">
                          <a:effectLst/>
                        </a:rPr>
                        <a:t>Day 90 (Status)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66868952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>
                          <a:effectLst/>
                        </a:rPr>
                        <a:t>OtC</a:t>
                      </a:r>
                      <a:endParaRPr lang="en-IN" sz="140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Cash Application (Global)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✅ MVP Tested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>
                          <a:effectLst/>
                        </a:rPr>
                        <a:t>🚀 </a:t>
                      </a:r>
                      <a:r>
                        <a:rPr lang="en-IN" sz="1400" b="1">
                          <a:effectLst/>
                        </a:rPr>
                        <a:t>Deployed</a:t>
                      </a:r>
                      <a:endParaRPr lang="en-IN" sz="140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133725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Master Data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Vendor/Customer Master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MVP Built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1972900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Customer Service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Rail Settlement (EGT/OPD/Eastern rail)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2663638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Customer Service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Truck Settlement (EGT/OPD)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5078184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Customer Service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Barge Settlement 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589942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Customer Service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Quality; Address Verification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253936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Customer Service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Supply Chain; Shipment Creation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MVP Built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dirty="0">
                          <a:effectLst/>
                        </a:rPr>
                        <a:t>⚙️ UAT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846132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1" dirty="0">
                          <a:effectLst/>
                        </a:rPr>
                        <a:t>Customer Service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Supply Chain; Outbound Shipment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4836648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Control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Transaction Audit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6683213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>
                          <a:effectLst/>
                        </a:rPr>
                        <a:t>Control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Duplicate Audit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MVP Tested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9087756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effectLst/>
                        </a:rPr>
                        <a:t>PtP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Single Line Invoice(BNA)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MVP Tested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675587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effectLst/>
                        </a:rPr>
                        <a:t>PtP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PO Confirmation (BEMEA+BNA)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MVP Tested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79739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effectLst/>
                        </a:rPr>
                        <a:t>PtP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effectLst/>
                        </a:rPr>
                        <a:t>TnE</a:t>
                      </a:r>
                      <a:r>
                        <a:rPr lang="en-IN" sz="1400" dirty="0">
                          <a:effectLst/>
                        </a:rPr>
                        <a:t> - India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⏳ Dev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🚀 </a:t>
                      </a:r>
                      <a:r>
                        <a:rPr lang="en-IN" sz="1400" b="1" dirty="0">
                          <a:effectLst/>
                        </a:rPr>
                        <a:t>Deployed</a:t>
                      </a:r>
                      <a:endParaRPr lang="en-IN" sz="1400" dirty="0">
                        <a:effectLst/>
                      </a:endParaRP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11792271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1400" b="1" dirty="0" err="1">
                          <a:effectLst/>
                        </a:rPr>
                        <a:t>PtP</a:t>
                      </a:r>
                      <a:endParaRPr lang="en-IN" sz="1400" dirty="0">
                        <a:effectLst/>
                      </a:endParaRPr>
                    </a:p>
                  </a:txBody>
                  <a:tcPr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 err="1">
                          <a:effectLst/>
                        </a:rPr>
                        <a:t>TnE</a:t>
                      </a:r>
                      <a:r>
                        <a:rPr lang="en-IN" sz="1400" dirty="0">
                          <a:effectLst/>
                        </a:rPr>
                        <a:t> - China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Scope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✅ MVP Built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IN" sz="1400" dirty="0">
                          <a:effectLst/>
                        </a:rPr>
                        <a:t>⚙️ UAT</a:t>
                      </a:r>
                    </a:p>
                  </a:txBody>
                  <a:tcPr marL="63500" marR="63500" marT="63500" marB="6350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34994271"/>
                  </a:ext>
                </a:extLst>
              </a:tr>
            </a:tbl>
          </a:graphicData>
        </a:graphic>
      </p:graphicFrame>
      <p:sp>
        <p:nvSpPr>
          <p:cNvPr id="3" name="Rectangle 1">
            <a:extLst>
              <a:ext uri="{FF2B5EF4-FFF2-40B4-BE49-F238E27FC236}">
                <a16:creationId xmlns:a16="http://schemas.microsoft.com/office/drawing/2014/main" id="{019C54D5-2B78-B651-BD99-308C51526B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105" y="6157833"/>
            <a:ext cx="12192000" cy="457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Automation Delivery Schedule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Legend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✅ = Complete, ⏳ = In Progress, 🚀 = Deployed, ⚙️ = Testing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904289-6ED3-6F0E-B22C-E8CFA05D3B3D}"/>
              </a:ext>
            </a:extLst>
          </p:cNvPr>
          <p:cNvSpPr txBox="1"/>
          <p:nvPr/>
        </p:nvSpPr>
        <p:spPr>
          <a:xfrm>
            <a:off x="217715" y="79591"/>
            <a:ext cx="615042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 Updated Delivery Schedule (Post-Prioritization)</a:t>
            </a:r>
          </a:p>
        </p:txBody>
      </p:sp>
    </p:spTree>
    <p:extLst>
      <p:ext uri="{BB962C8B-B14F-4D97-AF65-F5344CB8AC3E}">
        <p14:creationId xmlns:p14="http://schemas.microsoft.com/office/powerpoint/2010/main" val="139850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TextBox 57">
            <a:extLst>
              <a:ext uri="{FF2B5EF4-FFF2-40B4-BE49-F238E27FC236}">
                <a16:creationId xmlns:a16="http://schemas.microsoft.com/office/drawing/2014/main" id="{02D0C1B7-DC86-A6D9-9E33-DAB1B99F6F25}"/>
              </a:ext>
            </a:extLst>
          </p:cNvPr>
          <p:cNvSpPr txBox="1"/>
          <p:nvPr/>
        </p:nvSpPr>
        <p:spPr>
          <a:xfrm>
            <a:off x="304800" y="1120676"/>
            <a:ext cx="104394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90-Day Outcomes &amp; ROI  </a:t>
            </a:r>
          </a:p>
          <a:p>
            <a:endParaRPr lang="en-IN" b="1" dirty="0"/>
          </a:p>
          <a:p>
            <a:r>
              <a:rPr lang="en-IN" dirty="0"/>
              <a:t>✅ </a:t>
            </a:r>
            <a:r>
              <a:rPr lang="en-IN" b="1" dirty="0"/>
              <a:t>12 automations LIVE</a:t>
            </a:r>
            <a:r>
              <a:rPr lang="en-IN" dirty="0"/>
              <a:t>: </a:t>
            </a:r>
            <a:r>
              <a:rPr lang="en-IN" dirty="0" err="1"/>
              <a:t>TnE</a:t>
            </a:r>
            <a:r>
              <a:rPr lang="en-IN" dirty="0"/>
              <a:t> (India/BNA), Cash App, PO Confirmations, Invoice Processing</a:t>
            </a:r>
          </a:p>
          <a:p>
            <a:r>
              <a:rPr lang="en-IN" dirty="0"/>
              <a:t>➡️ </a:t>
            </a:r>
            <a:r>
              <a:rPr lang="en-IN" b="1" dirty="0"/>
              <a:t>Efficiency Gains</a:t>
            </a:r>
            <a:r>
              <a:rPr lang="en-IN" dirty="0"/>
              <a:t>: 50% FTE reduction in </a:t>
            </a:r>
            <a:r>
              <a:rPr lang="en-IN" dirty="0" err="1"/>
              <a:t>PtP</a:t>
            </a:r>
            <a:r>
              <a:rPr lang="en-IN" dirty="0"/>
              <a:t>/</a:t>
            </a:r>
            <a:r>
              <a:rPr lang="en-IN" dirty="0" err="1"/>
              <a:t>OtC</a:t>
            </a:r>
            <a:r>
              <a:rPr lang="en-IN" dirty="0"/>
              <a:t>  </a:t>
            </a:r>
          </a:p>
          <a:p>
            <a:r>
              <a:rPr lang="en-IN" dirty="0"/>
              <a:t>⚠️ </a:t>
            </a:r>
            <a:r>
              <a:rPr lang="en-IN" b="1" dirty="0"/>
              <a:t>De-risked</a:t>
            </a:r>
            <a:r>
              <a:rPr lang="en-IN" dirty="0"/>
              <a:t>: Vendor Master / Customer Master Changes Phase 1 (SAP-only)  </a:t>
            </a:r>
          </a:p>
          <a:p>
            <a:r>
              <a:rPr lang="en-IN" dirty="0"/>
              <a:t>📅 </a:t>
            </a:r>
            <a:r>
              <a:rPr lang="en-IN" b="1" dirty="0"/>
              <a:t>Next Wave</a:t>
            </a:r>
            <a:r>
              <a:rPr lang="en-IN" dirty="0"/>
              <a:t>: Customer Service - Supply chain by Day 120  </a:t>
            </a:r>
          </a:p>
          <a:p>
            <a:endParaRPr lang="en-IN" dirty="0"/>
          </a:p>
          <a:p>
            <a:r>
              <a:rPr lang="en-IN" b="1" dirty="0"/>
              <a:t>By focusing on quick wins first, we deliver ~$200K annual savings by Day 90 with minimal risk</a:t>
            </a:r>
            <a:r>
              <a:rPr lang="en-IN" dirty="0"/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903711-1CF9-2427-15B4-58C2C3B8E17A}"/>
              </a:ext>
            </a:extLst>
          </p:cNvPr>
          <p:cNvSpPr txBox="1"/>
          <p:nvPr/>
        </p:nvSpPr>
        <p:spPr>
          <a:xfrm>
            <a:off x="381000" y="305191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Executive Summary</a:t>
            </a:r>
          </a:p>
        </p:txBody>
      </p:sp>
    </p:spTree>
    <p:extLst>
      <p:ext uri="{BB962C8B-B14F-4D97-AF65-F5344CB8AC3E}">
        <p14:creationId xmlns:p14="http://schemas.microsoft.com/office/powerpoint/2010/main" val="21349104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1">
            <a:extLst>
              <a:ext uri="{FF2B5EF4-FFF2-40B4-BE49-F238E27FC236}">
                <a16:creationId xmlns:a16="http://schemas.microsoft.com/office/drawing/2014/main" id="{F0E6FF07-F44D-714A-EA9D-6791CE824BE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7086" y="20870"/>
            <a:ext cx="12104914" cy="7273778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19044" tIns="25392" rIns="-19044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9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90-Day Plan: High-Level Timeline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Phase 1: Discovery &amp; Prioritization (Days 1-30)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Goal: Validate feasibility, define scope, and secure resources.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Key Activities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Week 1-2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Kickoff workshop with tower leads to map processes, pain points, and data sources.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AI Readiness Assessment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Data quality checks (e.g., format, completeness) for all automations.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Prioritize automations using </a:t>
            </a: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Value vs. Effort Matrix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Week 3-4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Finalize automation scope and success metrics (e.g., FTE reduction, error rate improvement).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Assign dedicated squads (Process Owner + Data Scientist + Developer).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Leadership Checkpoint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Present prioritization, ROI estimates, and resource plan.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Phase 2: Design &amp; Development (Days 31-60)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*Goal: Build and test MVPs for 4-5 automations.*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Key Activities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Week 5-6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Sprint 1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Design AI models (e.g., NLP for invoice processing, ML for cash matching).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Focus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OtC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Cash Application, Duplicate Audit, PO Confirmation.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Develop data pipelines (APIs, ETL) and integration hooks (ERP, SAP).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Week 7-8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Sprint 2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Build MVPs for prioritized automations.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Focus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Vendor Master Creation,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TnE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- India/BNA.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Conduct unit testing and peer reviews.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Leadership Checkpoint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Demo MVPs; share early results (e.g., 70% accuracy in cash matching).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Phase 3: Testing &amp; Deployment (Days 61-90)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1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Goal: Deploy 3 automations; others in UAT.</a:t>
            </a:r>
            <a:endParaRPr kumimoji="0" lang="en-US" altLang="en-US" sz="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Key Activities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Week 9-10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Sprint 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User Acceptance Testing (UAT) with business teams.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Refine models based on feedback (e.g., handle invoice exceptions).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Deploy Quick Wins: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OtC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 Cash Application (Global),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Duplicate Audit (Control),</a:t>
            </a:r>
          </a:p>
          <a:p>
            <a:pPr marL="1371600" marR="0" lvl="3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PO Confirmation (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PtP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).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Week 11-13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Sprint 4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Deploy remaining Wave 1 automations (Vendor Master, </a:t>
            </a:r>
            <a:r>
              <a:rPr kumimoji="0" lang="en-US" altLang="en-US" sz="1200" b="0" i="0" u="none" strike="noStrike" cap="none" normalizeH="0" baseline="0" dirty="0" err="1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TnE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-India).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Initiate change management (training, documentation).</a:t>
            </a:r>
          </a:p>
          <a:p>
            <a:pPr marL="914400" marR="0" lvl="2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200" b="1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Leadership Checkpoint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404040"/>
                </a:solidFill>
                <a:effectLst/>
                <a:latin typeface="quote-cjk-patch"/>
              </a:rPr>
              <a:t>: Review deployment results, lessons learned, and Wave 2 plan.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1014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EFFBD59-CE66-40E0-F106-8EC523EBFE40}"/>
              </a:ext>
            </a:extLst>
          </p:cNvPr>
          <p:cNvSpPr txBox="1"/>
          <p:nvPr/>
        </p:nvSpPr>
        <p:spPr>
          <a:xfrm>
            <a:off x="152400" y="367039"/>
            <a:ext cx="6096000" cy="266226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AI Automation 90-Day Plan - PowerPoint Template</a:t>
            </a:r>
          </a:p>
          <a:p>
            <a:pPr algn="l">
              <a:buNone/>
            </a:pPr>
            <a:r>
              <a:rPr lang="en-IN" b="1" i="0" dirty="0">
                <a:solidFill>
                  <a:srgbClr val="404040"/>
                </a:solidFill>
                <a:effectLst/>
                <a:latin typeface="quote-cjk-patch"/>
              </a:rPr>
              <a:t>Slide 1: Title Slide</a:t>
            </a:r>
            <a:b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IN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 AI Automation Acceleration Program</a:t>
            </a:r>
            <a:b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IN" b="0" i="1" dirty="0">
                <a:solidFill>
                  <a:srgbClr val="404040"/>
                </a:solidFill>
                <a:effectLst/>
                <a:latin typeface="quote-cjk-patch"/>
              </a:rPr>
              <a:t>Subtitle:</a:t>
            </a:r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 90-Day Implementation Roadmap</a:t>
            </a:r>
            <a:b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IN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 Modern tech background with AI/automation imagery</a:t>
            </a:r>
            <a:b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</a:br>
            <a:r>
              <a:rPr lang="en-IN" b="0" i="1" dirty="0">
                <a:solidFill>
                  <a:srgbClr val="404040"/>
                </a:solidFill>
                <a:effectLst/>
                <a:latin typeface="quote-cjk-patch"/>
              </a:rPr>
              <a:t>Content:</a:t>
            </a:r>
            <a:endParaRPr lang="en-IN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Presenter: [Your Name]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Date: August 2025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rgbClr val="404040"/>
                </a:solidFill>
                <a:effectLst/>
                <a:latin typeface="quote-cjk-patch"/>
              </a:rPr>
              <a:t>"Delivering intelligent automation across 7 functional towers"</a:t>
            </a:r>
          </a:p>
        </p:txBody>
      </p:sp>
    </p:spTree>
    <p:extLst>
      <p:ext uri="{BB962C8B-B14F-4D97-AF65-F5344CB8AC3E}">
        <p14:creationId xmlns:p14="http://schemas.microsoft.com/office/powerpoint/2010/main" val="5750201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78EADFA7-AF95-0188-AE6C-37A152D21810}"/>
              </a:ext>
            </a:extLst>
          </p:cNvPr>
          <p:cNvSpPr txBox="1"/>
          <p:nvPr/>
        </p:nvSpPr>
        <p:spPr>
          <a:xfrm>
            <a:off x="0" y="648678"/>
            <a:ext cx="60960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i="0" dirty="0">
                <a:solidFill>
                  <a:srgbClr val="404040"/>
                </a:solidFill>
                <a:effectLst/>
                <a:latin typeface="quote-cjk-patch"/>
              </a:rPr>
              <a:t>Slide 2: Strategic Prioritization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Title: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Focus Areas for Maximum Impact</a:t>
            </a:r>
            <a:br>
              <a:rPr lang="en-US" dirty="0"/>
            </a:b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Visual:</a:t>
            </a: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 Priority matrix with icons</a:t>
            </a:r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D57573-EB3F-F4D2-571B-1B228CE96BE2}"/>
              </a:ext>
            </a:extLst>
          </p:cNvPr>
          <p:cNvSpPr txBox="1"/>
          <p:nvPr/>
        </p:nvSpPr>
        <p:spPr>
          <a:xfrm>
            <a:off x="-13607" y="1859339"/>
            <a:ext cx="612321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[QUICK WINS]          [HIGH VALUE/COMPLEX]     [LOWER PRIORITY]</a:t>
            </a:r>
          </a:p>
          <a:p>
            <a:r>
              <a:rPr lang="en-IN" dirty="0"/>
              <a:t>┌─────────────────┐   ┌──────────────────┐    ┌────────────────┐</a:t>
            </a:r>
          </a:p>
          <a:p>
            <a:r>
              <a:rPr lang="en-IN" dirty="0"/>
              <a:t>│ ▣ </a:t>
            </a:r>
            <a:r>
              <a:rPr lang="en-IN" dirty="0" err="1"/>
              <a:t>TnE</a:t>
            </a:r>
            <a:r>
              <a:rPr lang="en-IN" dirty="0"/>
              <a:t> India     │   │ ▣ Vendor Master  │    │ ▣ Duplicate    │</a:t>
            </a:r>
          </a:p>
          <a:p>
            <a:r>
              <a:rPr lang="en-IN" dirty="0"/>
              <a:t>│ ▣ </a:t>
            </a:r>
            <a:r>
              <a:rPr lang="en-IN" dirty="0" err="1"/>
              <a:t>TnE</a:t>
            </a:r>
            <a:r>
              <a:rPr lang="en-IN" dirty="0"/>
              <a:t> BNA       │   │ ▣ Settlements    │    │   Audit        │</a:t>
            </a:r>
          </a:p>
          <a:p>
            <a:r>
              <a:rPr lang="en-IN" dirty="0"/>
              <a:t>│ ▣ </a:t>
            </a:r>
            <a:r>
              <a:rPr lang="en-IN" dirty="0" err="1"/>
              <a:t>TnE</a:t>
            </a:r>
            <a:r>
              <a:rPr lang="en-IN" dirty="0"/>
              <a:t> China     │   │   (Rail/Truck)   │    │ (High Comp/    │</a:t>
            </a:r>
          </a:p>
          <a:p>
            <a:r>
              <a:rPr lang="en-IN" dirty="0"/>
              <a:t>│ ▣ Cash App      │   │ ▣ Billback       │    │ Low Value)     │</a:t>
            </a:r>
          </a:p>
          <a:p>
            <a:r>
              <a:rPr lang="en-IN" dirty="0"/>
              <a:t>│ ▣ PO Confirmation│  └──────────────────┘    └────────────────┘</a:t>
            </a:r>
          </a:p>
          <a:p>
            <a:r>
              <a:rPr lang="en-IN" dirty="0"/>
              <a:t>└─────────────────┘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D753BB-D929-2D3E-72E5-911381FEEA0B}"/>
              </a:ext>
            </a:extLst>
          </p:cNvPr>
          <p:cNvSpPr txBox="1"/>
          <p:nvPr/>
        </p:nvSpPr>
        <p:spPr>
          <a:xfrm>
            <a:off x="332015" y="5090264"/>
            <a:ext cx="6128656" cy="155427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b="0" i="1" dirty="0">
                <a:solidFill>
                  <a:srgbClr val="404040"/>
                </a:solidFill>
                <a:effectLst/>
                <a:latin typeface="quote-cjk-patch"/>
              </a:rPr>
              <a:t>Key:</a:t>
            </a:r>
            <a:endParaRPr lang="en-US" b="0" i="0" dirty="0">
              <a:solidFill>
                <a:srgbClr val="404040"/>
              </a:solidFill>
              <a:effectLst/>
              <a:latin typeface="quote-cjk-patch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Quick Wins: Low Effort + High Value (70% team focus)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High Value/Complex: Strategic but resource-intensive (25% focus)</a:t>
            </a:r>
          </a:p>
          <a:p>
            <a:pPr algn="l">
              <a:spcBef>
                <a:spcPts val="300"/>
              </a:spcBef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404040"/>
                </a:solidFill>
                <a:effectLst/>
                <a:latin typeface="quote-cjk-patch"/>
              </a:rPr>
              <a:t>Lower Priority: Deferred to Wave 2 (5% discovery on</a:t>
            </a:r>
          </a:p>
        </p:txBody>
      </p:sp>
    </p:spTree>
    <p:extLst>
      <p:ext uri="{BB962C8B-B14F-4D97-AF65-F5344CB8AC3E}">
        <p14:creationId xmlns:p14="http://schemas.microsoft.com/office/powerpoint/2010/main" val="40214854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</TotalTime>
  <Words>1754</Words>
  <Application>Microsoft Office PowerPoint</Application>
  <PresentationFormat>Widescreen</PresentationFormat>
  <Paragraphs>280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Aptos Narrow</vt:lpstr>
      <vt:lpstr>Arial</vt:lpstr>
      <vt:lpstr>quote-cjk-patch</vt:lpstr>
      <vt:lpstr>Roboto</vt:lpstr>
      <vt:lpstr>Office Theme</vt:lpstr>
      <vt:lpstr>PowerPoint Presentation</vt:lpstr>
      <vt:lpstr>PowerPoint Presentation</vt:lpstr>
      <vt:lpstr>PowerPoint Presentation</vt:lpstr>
      <vt:lpstr>Resource Allocation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Uday Ayyagari</dc:creator>
  <cp:lastModifiedBy>Uday Ayyagari</cp:lastModifiedBy>
  <cp:revision>13</cp:revision>
  <dcterms:created xsi:type="dcterms:W3CDTF">2025-08-07T02:37:27Z</dcterms:created>
  <dcterms:modified xsi:type="dcterms:W3CDTF">2025-08-07T06:10:16Z</dcterms:modified>
</cp:coreProperties>
</file>