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6" r:id="rId9"/>
    <p:sldId id="267" r:id="rId10"/>
    <p:sldId id="270" r:id="rId11"/>
    <p:sldId id="260" r:id="rId12"/>
    <p:sldId id="271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622908-B739-0025-27A3-DEC193547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B1C6-71DB-D9E7-998A-EFE7661D8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2B83E-263D-4C09-8C90-65393483334F}" type="datetimeFigureOut">
              <a:rPr lang="de-CH" smtClean="0"/>
              <a:t>06.03.2023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5763-5E63-A37C-7E21-072F09E20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1B2E0-8064-CA18-5EC2-4B84BBD507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A36E-5CF0-450C-8579-58A66C7403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941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945F-1D51-4F17-B082-4F6C3B4B36C3}" type="datetimeFigureOut">
              <a:rPr lang="de-CH" smtClean="0"/>
              <a:t>06.03.2023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5BA9-A5A2-4F9B-B9DF-162DDC0ED62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54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107D-65A0-5C57-8D29-D1069EB8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3841-E398-EAB3-8601-1E052446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1B57-A783-5245-5851-05E5AA8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222-7AFD-42CC-A892-5EC3CCC0C22A}" type="datetime1">
              <a:rPr lang="de-CH" smtClean="0"/>
              <a:t>06.03.2023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2842-2BFE-0E8A-3EC9-6F9CC81E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CB82-9718-47FB-4323-F7430B9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7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2DC-296D-EEFE-8291-3F1616AF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2172-4AB7-8051-3C58-2EC495EA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44B-9903-BC81-5A18-E67C371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0584-429D-400A-91A7-142922B0F2A9}" type="datetime1">
              <a:rPr lang="de-CH" smtClean="0"/>
              <a:t>06.03.2023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6CC-DEFB-FB91-2700-246402F3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3853-9FC0-8B84-5111-968BD7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15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1577-E3C4-B9A4-CAA0-3E3A8BDB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C087-856C-2B92-3153-B9BFE226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1262-E0AD-D705-D293-B45D38A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1A2-8886-41C9-9942-C703DDCDC133}" type="datetime1">
              <a:rPr lang="de-CH" smtClean="0"/>
              <a:t>06.03.2023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DF7B-6D96-7A72-0FD3-47ED0FB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0160-B9A5-2273-56E9-C913A6C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26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2E1-4A7A-8ADA-6B75-59E57C18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09E3-7487-F377-BD63-143E8F43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E23D-DEAF-66B2-1012-E9741EC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146-20ED-48EB-BEB1-9EECAA6E4810}" type="datetime1">
              <a:rPr lang="de-CH" smtClean="0"/>
              <a:t>06.03.2023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3CE4-AF96-6C7E-5E0F-9F8591C4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703-4CA8-DF97-72D5-DF569C5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1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9F29-9CD2-15EC-BE4C-65377524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025F-B296-47E3-89FC-72204D13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5EC6-D6FF-6C67-AA25-EEBA4E7E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D469-B266-4701-8A01-510E5A328903}" type="datetime1">
              <a:rPr lang="de-CH" smtClean="0"/>
              <a:t>06.03.2023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168-6D1C-5A59-C545-CD7F7CB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83C-6FF8-C3A4-7727-A72A470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4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D9A-00B2-9187-5FE7-ABB79F3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709A-7EC3-E922-A1F6-A3678610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273D-384D-0D92-8583-2274BBF9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15A1-FEDD-31E0-4104-E911517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661-25EB-4F7B-A088-B80EFC6B5D52}" type="datetime1">
              <a:rPr lang="de-CH" smtClean="0"/>
              <a:t>06.03.2023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4235-3C5E-579D-57A0-7B17B36E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29C0-FD4E-432E-FF3D-4586DCB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5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8DF-6CC3-1201-C0A1-7696F10D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19E1-89D7-C0D9-FA18-09C6C17C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C184B-249E-C79B-D7CE-012FD615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C453-0148-096B-F188-99969941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246F8-67AA-E421-CCCF-8E2641B2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05DE-BE63-242A-1C74-748187E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876-7062-4AB1-AB50-19A968B27BC5}" type="datetime1">
              <a:rPr lang="de-CH" smtClean="0"/>
              <a:t>06.03.2023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732A-0B7B-2F03-ED55-C1F74D38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EFE5-2A6E-9693-1B2C-216CE84E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0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8E4-D042-9CE4-B372-A97068BD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0AE0A-5D8C-C951-6267-5D1557C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9491-40D7-4529-A7E0-AD3819A8BC70}" type="datetime1">
              <a:rPr lang="de-CH" smtClean="0"/>
              <a:t>06.03.2023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C90FF-2A47-77C1-12ED-228FAE1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0D025-6459-0B9E-B16F-B29F073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10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DBB8E-F0C1-897E-EAD4-B5F1D8D8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0C2-A2B0-4E71-ACB1-0F2824308AEA}" type="datetime1">
              <a:rPr lang="de-CH" smtClean="0"/>
              <a:t>06.03.2023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3CD9-8B98-7534-4664-A24ED28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C984-5042-D89A-1BC7-24009AF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4549-CE5F-9789-11AB-76C586DE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F9E-9F73-7D0F-BD6D-7A115B1F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2AF4-08EB-C5F6-BB1D-A281071B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CF48-5EE9-1A5C-42DA-A68E7192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1-0134-4A37-8CC5-4A0B84D40F27}" type="datetime1">
              <a:rPr lang="de-CH" smtClean="0"/>
              <a:t>06.03.2023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FFFF-228E-D86C-C2E2-083FCB45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61DA-AB93-D083-CA6A-2C861C3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1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14D0-7D8F-AD0F-C58C-158BE38F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F0338-404D-EAE3-0FD5-DE4CEC5AA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978A-006B-61C6-5028-5E00B74E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282C-68DE-2064-1DAF-F2A96452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622F-65A4-4C7F-9055-3489E91859EF}" type="datetime1">
              <a:rPr lang="de-CH" smtClean="0"/>
              <a:t>06.03.2023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C8A4-32EB-5E68-4716-0D1D54EA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579C-9E4E-F1D8-6308-66BFC19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4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3C163-C3C0-915C-0448-9BFF751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DA56-32A4-E63E-40CF-398F5A21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F4F5-5E36-D42A-57BC-64CC6C16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B89D-8FD9-4207-8EBC-00BDB0BF5530}" type="datetime1">
              <a:rPr lang="de-CH" smtClean="0"/>
              <a:t>06.03.2023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AD83-449C-AD95-6838-0F31BF46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F3E-2470-418F-556B-1025656C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4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842-82DE-BFE3-4E28-F48ECEE38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97684"/>
            <a:ext cx="9144000" cy="2387600"/>
          </a:xfrm>
        </p:spPr>
        <p:txBody>
          <a:bodyPr/>
          <a:lstStyle/>
          <a:p>
            <a:r>
              <a:rPr lang="de-CH" b="1" dirty="0"/>
              <a:t>Grader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67CBD-6D83-EADB-EF19-5872572D3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85284"/>
            <a:ext cx="9144000" cy="1655762"/>
          </a:xfrm>
        </p:spPr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FC5A-4CC4-671D-0919-359E35D2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</a:t>
            </a:fld>
            <a:endParaRPr lang="de-CH"/>
          </a:p>
        </p:txBody>
      </p:sp>
      <p:pic>
        <p:nvPicPr>
          <p:cNvPr id="5" name="Picture 4" descr="University of Bern forms publishing agreement with Frontiers - Science &amp;  research news | Frontiers">
            <a:extLst>
              <a:ext uri="{FF2B5EF4-FFF2-40B4-BE49-F238E27FC236}">
                <a16:creationId xmlns:a16="http://schemas.microsoft.com/office/drawing/2014/main" id="{464704AA-9111-675B-A2A1-808BC01A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805778"/>
            <a:ext cx="6067425" cy="2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8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253481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1) 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10</a:t>
            </a:fld>
            <a:endParaRPr lang="de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C2AB6B9-566C-40BA-FAE0-449A31A69656}"/>
              </a:ext>
            </a:extLst>
          </p:cNvPr>
          <p:cNvSpPr/>
          <p:nvPr/>
        </p:nvSpPr>
        <p:spPr>
          <a:xfrm>
            <a:off x="3891676" y="4323662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2) Herunterladen der Aufgabe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3AD52C-E325-B200-10D2-4E52C4936366}"/>
              </a:ext>
            </a:extLst>
          </p:cNvPr>
          <p:cNvSpPr/>
          <p:nvPr/>
        </p:nvSpPr>
        <p:spPr>
          <a:xfrm>
            <a:off x="389167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3) Eigene Lösung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B25B367-581C-E46A-8EA9-2C4269DD446E}"/>
              </a:ext>
            </a:extLst>
          </p:cNvPr>
          <p:cNvSpPr/>
          <p:nvPr/>
        </p:nvSpPr>
        <p:spPr>
          <a:xfrm>
            <a:off x="3891676" y="5456406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4) Feedback von Grader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D0802BA-FDF7-D2D7-02D1-D31C4E59DA1C}"/>
              </a:ext>
            </a:extLst>
          </p:cNvPr>
          <p:cNvSpPr/>
          <p:nvPr/>
        </p:nvSpPr>
        <p:spPr>
          <a:xfrm>
            <a:off x="3876917" y="2847336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5) Übersicht der Einreichungen</a:t>
            </a:r>
          </a:p>
        </p:txBody>
      </p:sp>
    </p:spTree>
    <p:extLst>
      <p:ext uri="{BB962C8B-B14F-4D97-AF65-F5344CB8AC3E}">
        <p14:creationId xmlns:p14="http://schemas.microsoft.com/office/powerpoint/2010/main" val="20790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7927-81A0-38AF-8993-B4CBB018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373-C78C-D97D-0F63-ADEB4780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Zurückgreifen auf bestehendes Open Source Projekt</a:t>
            </a:r>
          </a:p>
          <a:p>
            <a:r>
              <a:rPr lang="de-CH" dirty="0"/>
              <a:t>Einrichtung auf Server der Universität Bern (Hosting)</a:t>
            </a:r>
          </a:p>
          <a:p>
            <a:r>
              <a:rPr lang="de-CH" dirty="0"/>
              <a:t>CMS</a:t>
            </a:r>
          </a:p>
          <a:p>
            <a:pPr lvl="1"/>
            <a:r>
              <a:rPr lang="de-CH" dirty="0"/>
              <a:t>CMS (Contest Management System)</a:t>
            </a:r>
            <a:endParaRPr lang="de-CH" dirty="0">
              <a:hlinkClick r:id="rId2"/>
            </a:endParaRPr>
          </a:p>
          <a:p>
            <a:pPr lvl="1"/>
            <a:r>
              <a:rPr lang="de-CH" dirty="0">
                <a:hlinkClick r:id="rId2"/>
              </a:rPr>
              <a:t>https://github.com/cms-dev/cms</a:t>
            </a:r>
            <a:endParaRPr lang="de-CH" dirty="0"/>
          </a:p>
          <a:p>
            <a:endParaRPr lang="de-CH" dirty="0"/>
          </a:p>
          <a:p>
            <a:r>
              <a:rPr lang="de-CH" dirty="0"/>
              <a:t>Webapplikation</a:t>
            </a:r>
          </a:p>
          <a:p>
            <a:pPr lvl="1"/>
            <a:r>
              <a:rPr lang="de-CH" dirty="0"/>
              <a:t>Python/HTML/</a:t>
            </a:r>
            <a:r>
              <a:rPr lang="de-CH" dirty="0" err="1"/>
              <a:t>Javascript</a:t>
            </a:r>
            <a:r>
              <a:rPr lang="de-CH" dirty="0"/>
              <a:t>/CSS</a:t>
            </a:r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DAAC-0212-192E-A9A8-93F5F25B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97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CH" sz="4000" b="1" dirty="0"/>
              <a:t>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75865"/>
            <a:ext cx="4048345" cy="4130619"/>
          </a:xfrm>
        </p:spPr>
        <p:txBody>
          <a:bodyPr>
            <a:normAutofit/>
          </a:bodyPr>
          <a:lstStyle/>
          <a:p>
            <a:r>
              <a:rPr lang="de-CH" sz="2200" dirty="0"/>
              <a:t>10 Jahre+ im Einsatz</a:t>
            </a:r>
          </a:p>
          <a:p>
            <a:pPr lvl="1"/>
            <a:r>
              <a:rPr lang="de-CH" sz="1800" dirty="0"/>
              <a:t>International </a:t>
            </a:r>
            <a:r>
              <a:rPr lang="de-CH" sz="1800" dirty="0" err="1"/>
              <a:t>Olympiad</a:t>
            </a:r>
            <a:r>
              <a:rPr lang="de-CH" sz="1800" dirty="0"/>
              <a:t> in </a:t>
            </a:r>
            <a:r>
              <a:rPr lang="de-CH" sz="1800" dirty="0" err="1"/>
              <a:t>Informatics</a:t>
            </a:r>
            <a:endParaRPr lang="de-CH" sz="1800" dirty="0"/>
          </a:p>
          <a:p>
            <a:pPr lvl="1"/>
            <a:r>
              <a:rPr lang="de-CH" sz="1800" dirty="0"/>
              <a:t>French-</a:t>
            </a:r>
            <a:r>
              <a:rPr lang="de-CH" sz="1800" dirty="0" err="1"/>
              <a:t>Australian</a:t>
            </a:r>
            <a:r>
              <a:rPr lang="de-CH" sz="1800" dirty="0"/>
              <a:t> Regional </a:t>
            </a:r>
            <a:r>
              <a:rPr lang="de-CH" sz="1800" dirty="0" err="1"/>
              <a:t>Informatics</a:t>
            </a:r>
            <a:r>
              <a:rPr lang="de-CH" sz="1800" dirty="0"/>
              <a:t> </a:t>
            </a:r>
            <a:r>
              <a:rPr lang="de-CH" sz="1800" dirty="0" err="1"/>
              <a:t>Olympiad</a:t>
            </a:r>
            <a:endParaRPr lang="de-CH" sz="1800" dirty="0"/>
          </a:p>
          <a:p>
            <a:pPr lvl="1"/>
            <a:r>
              <a:rPr lang="de-CH" sz="1800" dirty="0"/>
              <a:t>Viele mehr</a:t>
            </a:r>
          </a:p>
          <a:p>
            <a:r>
              <a:rPr lang="de-CH" sz="2200" dirty="0"/>
              <a:t>Open Source</a:t>
            </a:r>
          </a:p>
          <a:p>
            <a:r>
              <a:rPr lang="de-CH" sz="2000" dirty="0">
                <a:hlinkClick r:id="rId2"/>
              </a:rPr>
              <a:t>https://github.com/cms-dev/cms</a:t>
            </a:r>
            <a:endParaRPr lang="de-CH" sz="2000" dirty="0"/>
          </a:p>
          <a:p>
            <a:endParaRPr lang="de-CH" sz="2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AA73-F579-4041-7476-AE3F5C4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12</a:t>
            </a:fld>
            <a:endParaRPr lang="de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04190D-D485-983F-7BDF-26486B02E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438" y="2949325"/>
            <a:ext cx="4226362" cy="2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F04-59A2-3728-7273-1373ADE0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1.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B1F3-AF95-BAB3-A80C-A3E2E1D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des Servers</a:t>
            </a:r>
          </a:p>
          <a:p>
            <a:r>
              <a:rPr lang="de-CH" dirty="0"/>
              <a:t>Installation und Inbetriebnahme von CMS</a:t>
            </a:r>
          </a:p>
          <a:p>
            <a:endParaRPr lang="de-CH" dirty="0"/>
          </a:p>
          <a:p>
            <a:r>
              <a:rPr lang="de-CH" dirty="0"/>
              <a:t>Erste Testaufgabe einpflegen und Funktionalität bereitstellen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B943-BD7E-0B4F-DDE7-CF91CBC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13</a:t>
            </a:fld>
            <a:endParaRPr lang="de-CH"/>
          </a:p>
        </p:txBody>
      </p:sp>
      <p:pic>
        <p:nvPicPr>
          <p:cNvPr id="4098" name="Picture 2" descr="Graduate class of 2017: How to land your first job | Heidelberg Nigel Heraut">
            <a:extLst>
              <a:ext uri="{FF2B5EF4-FFF2-40B4-BE49-F238E27FC236}">
                <a16:creationId xmlns:a16="http://schemas.microsoft.com/office/drawing/2014/main" id="{FB113AE5-5556-3D2B-8D06-8AC8E94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365125"/>
            <a:ext cx="3044687" cy="24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AD8-3316-3616-66A1-EDF3351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ABF8-0A81-80EF-D84B-5D431CC9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Luca D’Arcangelo</a:t>
            </a:r>
          </a:p>
          <a:p>
            <a:pPr lvl="1"/>
            <a:r>
              <a:rPr lang="de-CH" dirty="0"/>
              <a:t>Master Tracker</a:t>
            </a:r>
          </a:p>
          <a:p>
            <a:r>
              <a:rPr lang="de-CH" dirty="0"/>
              <a:t>Ramon Näf</a:t>
            </a:r>
          </a:p>
          <a:p>
            <a:pPr lvl="1"/>
            <a:r>
              <a:rPr lang="de-CH" dirty="0"/>
              <a:t>Quality Evangelist</a:t>
            </a:r>
          </a:p>
          <a:p>
            <a:r>
              <a:rPr lang="de-CH" dirty="0"/>
              <a:t>Michael Kaiser</a:t>
            </a:r>
          </a:p>
          <a:p>
            <a:pPr lvl="1"/>
            <a:r>
              <a:rPr lang="de-CH" dirty="0"/>
              <a:t>Key Account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3114-7950-7FE1-F701-BF343EA3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5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0AD-6EAA-B623-6B7E-DAFFDB2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8C8C-7A19-7B96-F5D1-3A68E5F8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eins funktionsfähigen Grader für die Universität Bern</a:t>
            </a:r>
          </a:p>
          <a:p>
            <a:r>
              <a:rPr lang="de-CH" dirty="0"/>
              <a:t>Einsatz in Vorlesung «Programmieren für Naturwissenschaften»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88F3-7A06-1DF0-BF24-9D746AD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3</a:t>
            </a:fld>
            <a:endParaRPr lang="de-CH"/>
          </a:p>
        </p:txBody>
      </p:sp>
      <p:pic>
        <p:nvPicPr>
          <p:cNvPr id="1028" name="Picture 4" descr="University of Bern forms publishing agreement with Frontiers - Science &amp;  research news | Frontiers">
            <a:extLst>
              <a:ext uri="{FF2B5EF4-FFF2-40B4-BE49-F238E27FC236}">
                <a16:creationId xmlns:a16="http://schemas.microsoft.com/office/drawing/2014/main" id="{98A02F55-A1A0-73CF-8892-F92BE0FE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175666"/>
            <a:ext cx="6067425" cy="2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CH" sz="4000" b="1" dirty="0"/>
              <a:t>Anforderungen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de-CH" sz="2200"/>
              <a:t>Aktuell: Korrektur von Programmieraufgaben von «Hand»</a:t>
            </a:r>
          </a:p>
          <a:p>
            <a:r>
              <a:rPr lang="de-CH" sz="2200"/>
              <a:t>Anforderung: Bereitstellung eines funktionierenden Graders</a:t>
            </a:r>
          </a:p>
          <a:p>
            <a:r>
              <a:rPr lang="de-CH" sz="2200"/>
              <a:t>Grader:</a:t>
            </a:r>
          </a:p>
          <a:p>
            <a:pPr lvl="1"/>
            <a:r>
              <a:rPr lang="de-CH" sz="2200"/>
              <a:t>Direkte automatisierte Auswertung von Lösungen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ergleich - Kostenlose elektronik Icons">
            <a:extLst>
              <a:ext uri="{FF2B5EF4-FFF2-40B4-BE49-F238E27FC236}">
                <a16:creationId xmlns:a16="http://schemas.microsoft.com/office/drawing/2014/main" id="{1540C755-1FD3-9556-E2E0-B5D37670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313295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AA73-F579-4041-7476-AE3F5C4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8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1) 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2) Herunterladen der Aufgabe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DF60-C277-2684-F1B3-288331114D07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D117-D85E-375A-CBBC-D767AC3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2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8429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3) Eigene Lösung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6D553-18A4-58D5-AFA1-751FE2CD6AD5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DC738-F0BE-1A4C-0761-303F4DD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4) Feedback von Grader</a:t>
            </a:r>
          </a:p>
        </p:txBody>
      </p:sp>
      <p:pic>
        <p:nvPicPr>
          <p:cNvPr id="5" name="Graphic 4" descr="Traffic light outline">
            <a:extLst>
              <a:ext uri="{FF2B5EF4-FFF2-40B4-BE49-F238E27FC236}">
                <a16:creationId xmlns:a16="http://schemas.microsoft.com/office/drawing/2014/main" id="{65047E8D-4CDB-A7F6-CA5F-59A107A8D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218" y="3689305"/>
            <a:ext cx="1351428" cy="135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A8CB7-00E3-3F32-33A3-4B03AC93064D}"/>
              </a:ext>
            </a:extLst>
          </p:cNvPr>
          <p:cNvSpPr txBox="1"/>
          <p:nvPr/>
        </p:nvSpPr>
        <p:spPr>
          <a:xfrm>
            <a:off x="5338485" y="4167401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Grün/Orange/Rot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5BBEE-ADF3-6149-66A7-A41D152FDFDC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A7854D-F3DB-77FC-7EBA-F6F23C1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64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FE28C0B-BB61-69CA-7384-6104329DE6B6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5) Übersicht der Einreichungen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6D7A-EA88-2CDE-14C3-54198AE1136A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5FF7-2391-3799-63D9-93A50C07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57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Grader</vt:lpstr>
      <vt:lpstr>Gruppe</vt:lpstr>
      <vt:lpstr>Projekt</vt:lpstr>
      <vt:lpstr>Anforderungen</vt:lpstr>
      <vt:lpstr>Use Case</vt:lpstr>
      <vt:lpstr>Use Case</vt:lpstr>
      <vt:lpstr>Use Case</vt:lpstr>
      <vt:lpstr>Use Case</vt:lpstr>
      <vt:lpstr>Use Case</vt:lpstr>
      <vt:lpstr>Use Case</vt:lpstr>
      <vt:lpstr>Technologie</vt:lpstr>
      <vt:lpstr>CMS</vt:lpstr>
      <vt:lpstr>1.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Grader</dc:title>
  <dc:creator>Michael Kaiser</dc:creator>
  <cp:lastModifiedBy>Michael Kaiser</cp:lastModifiedBy>
  <cp:revision>7</cp:revision>
  <dcterms:created xsi:type="dcterms:W3CDTF">2023-03-04T11:48:58Z</dcterms:created>
  <dcterms:modified xsi:type="dcterms:W3CDTF">2023-03-06T19:22:01Z</dcterms:modified>
</cp:coreProperties>
</file>