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84176A-66CC-4807-93CD-B84A568A5F21}">
  <a:tblStyle styleId="{6C84176A-66CC-4807-93CD-B84A568A5F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5228601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5228601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5228601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5228601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5228601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5228601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5228601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5228601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228601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5228601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5228601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5228601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5228601e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5228601e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5228601e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5228601e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5228601e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5228601e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228601e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5228601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5228601e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5228601e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228601e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228601e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8e7dc8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8e7dc8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228601e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5228601e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228601ee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5228601e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551dccd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551dccd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51dccd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551dccd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Technologie &amp; Architektur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by On Rails Logo.svg"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50" y="1603000"/>
            <a:ext cx="5138599" cy="193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1050" y="1737650"/>
            <a:ext cx="1668200" cy="16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04925" y="684488"/>
            <a:ext cx="29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020"/>
              <a:t>“Don’t repeat yourself!”</a:t>
            </a:r>
            <a:endParaRPr sz="2020"/>
          </a:p>
        </p:txBody>
      </p:sp>
      <p:pic>
        <p:nvPicPr>
          <p:cNvPr descr="Ruby On Rails Logo.svg"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10225"/>
            <a:ext cx="151890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type="title"/>
          </p:nvPr>
        </p:nvSpPr>
        <p:spPr>
          <a:xfrm>
            <a:off x="5010150" y="684488"/>
            <a:ext cx="50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020"/>
              <a:t>“Convention over Configuration”</a:t>
            </a:r>
            <a:endParaRPr sz="2020"/>
          </a:p>
        </p:txBody>
      </p:sp>
      <p:cxnSp>
        <p:nvCxnSpPr>
          <p:cNvPr id="188" name="Google Shape;188;p23"/>
          <p:cNvCxnSpPr/>
          <p:nvPr/>
        </p:nvCxnSpPr>
        <p:spPr>
          <a:xfrm flipH="1">
            <a:off x="4567200" y="999413"/>
            <a:ext cx="9600" cy="3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-625" y="1253488"/>
            <a:ext cx="91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0" name="Google Shape;190;p23"/>
          <p:cNvGrpSpPr/>
          <p:nvPr/>
        </p:nvGrpSpPr>
        <p:grpSpPr>
          <a:xfrm>
            <a:off x="650450" y="2130025"/>
            <a:ext cx="3225550" cy="1563175"/>
            <a:chOff x="305425" y="1890563"/>
            <a:chExt cx="3225550" cy="1563175"/>
          </a:xfrm>
        </p:grpSpPr>
        <p:sp>
          <p:nvSpPr>
            <p:cNvPr id="191" name="Google Shape;191;p23"/>
            <p:cNvSpPr/>
            <p:nvPr/>
          </p:nvSpPr>
          <p:spPr>
            <a:xfrm>
              <a:off x="1330200" y="1890563"/>
              <a:ext cx="1081500" cy="40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Information</a:t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305425" y="3046938"/>
              <a:ext cx="1370700" cy="4068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Verwendung 1</a:t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2160275" y="3046938"/>
              <a:ext cx="1370700" cy="4068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/>
                <a:t>Verwendung 2</a:t>
              </a:r>
              <a:endParaRPr/>
            </a:p>
          </p:txBody>
        </p:sp>
        <p:cxnSp>
          <p:nvCxnSpPr>
            <p:cNvPr id="194" name="Google Shape;194;p23"/>
            <p:cNvCxnSpPr/>
            <p:nvPr/>
          </p:nvCxnSpPr>
          <p:spPr>
            <a:xfrm flipH="1" rot="10800000">
              <a:off x="1019250" y="2315963"/>
              <a:ext cx="606300" cy="73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p23"/>
            <p:cNvCxnSpPr/>
            <p:nvPr/>
          </p:nvCxnSpPr>
          <p:spPr>
            <a:xfrm rot="10800000">
              <a:off x="2182950" y="2315963"/>
              <a:ext cx="662700" cy="73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124" y="1409563"/>
            <a:ext cx="2120525" cy="30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"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00" y="1864025"/>
            <a:ext cx="1415545" cy="1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488" y="1730825"/>
            <a:ext cx="1191925" cy="16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3212913" y="1771350"/>
            <a:ext cx="252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Objektorientiert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Seit den 90er</a:t>
            </a:r>
            <a:endParaRPr sz="2000"/>
          </a:p>
        </p:txBody>
      </p:sp>
      <p:sp>
        <p:nvSpPr>
          <p:cNvPr id="204" name="Google Shape;204;p24"/>
          <p:cNvSpPr txBox="1"/>
          <p:nvPr/>
        </p:nvSpPr>
        <p:spPr>
          <a:xfrm>
            <a:off x="3354088" y="2879275"/>
            <a:ext cx="2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 Mono"/>
                <a:ea typeface="Roboto Mono"/>
                <a:cs typeface="Roboto Mono"/>
                <a:sym typeface="Roboto Mono"/>
              </a:rPr>
              <a:t>gem install mimemagic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25" y="642450"/>
            <a:ext cx="2157950" cy="367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by On Rails Logo.svg"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10225"/>
            <a:ext cx="1518905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5"/>
          <p:cNvGrpSpPr/>
          <p:nvPr/>
        </p:nvGrpSpPr>
        <p:grpSpPr>
          <a:xfrm>
            <a:off x="3884150" y="1298425"/>
            <a:ext cx="4628251" cy="2359249"/>
            <a:chOff x="3444100" y="1298425"/>
            <a:chExt cx="4628251" cy="2359249"/>
          </a:xfrm>
        </p:grpSpPr>
        <p:grpSp>
          <p:nvGrpSpPr>
            <p:cNvPr id="212" name="Google Shape;212;p25"/>
            <p:cNvGrpSpPr/>
            <p:nvPr/>
          </p:nvGrpSpPr>
          <p:grpSpPr>
            <a:xfrm>
              <a:off x="4764199" y="1298425"/>
              <a:ext cx="3308152" cy="2359249"/>
              <a:chOff x="4764199" y="1298425"/>
              <a:chExt cx="3308152" cy="2359249"/>
            </a:xfrm>
          </p:grpSpPr>
          <p:cxnSp>
            <p:nvCxnSpPr>
              <p:cNvPr id="213" name="Google Shape;213;p25"/>
              <p:cNvCxnSpPr/>
              <p:nvPr/>
            </p:nvCxnSpPr>
            <p:spPr>
              <a:xfrm>
                <a:off x="4774100" y="2571750"/>
                <a:ext cx="753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14" name="Google Shape;214;p25"/>
              <p:cNvSpPr txBox="1"/>
              <p:nvPr/>
            </p:nvSpPr>
            <p:spPr>
              <a:xfrm>
                <a:off x="4774100" y="2280700"/>
                <a:ext cx="635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/>
                  <a:t>GET</a:t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5663000" y="2280713"/>
                <a:ext cx="958200" cy="400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/>
                  <a:t>Controller</a:t>
                </a:r>
                <a:endParaRPr/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5663000" y="1416163"/>
                <a:ext cx="958200" cy="400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/>
                  <a:t>Model</a:t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5663000" y="3145263"/>
                <a:ext cx="958200" cy="400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/>
                  <a:t>View</a:t>
                </a:r>
                <a:endParaRPr/>
              </a:p>
            </p:txBody>
          </p:sp>
          <p:cxnSp>
            <p:nvCxnSpPr>
              <p:cNvPr id="218" name="Google Shape;218;p25"/>
              <p:cNvCxnSpPr>
                <a:stCxn id="215" idx="0"/>
                <a:endCxn id="216" idx="2"/>
              </p:cNvCxnSpPr>
              <p:nvPr/>
            </p:nvCxnSpPr>
            <p:spPr>
              <a:xfrm rot="10800000">
                <a:off x="6142100" y="1816313"/>
                <a:ext cx="0" cy="46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9" name="Google Shape;219;p25"/>
              <p:cNvCxnSpPr>
                <a:stCxn id="216" idx="2"/>
                <a:endCxn id="215" idx="0"/>
              </p:cNvCxnSpPr>
              <p:nvPr/>
            </p:nvCxnSpPr>
            <p:spPr>
              <a:xfrm>
                <a:off x="6142100" y="1816363"/>
                <a:ext cx="0" cy="46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220" name="Google Shape;220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436650" y="1298425"/>
                <a:ext cx="635700" cy="6357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21" name="Google Shape;221;p25"/>
              <p:cNvCxnSpPr>
                <a:stCxn id="220" idx="1"/>
                <a:endCxn id="216" idx="3"/>
              </p:cNvCxnSpPr>
              <p:nvPr/>
            </p:nvCxnSpPr>
            <p:spPr>
              <a:xfrm rot="10800000">
                <a:off x="6621250" y="1616275"/>
                <a:ext cx="81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2" name="Google Shape;222;p25"/>
              <p:cNvCxnSpPr/>
              <p:nvPr/>
            </p:nvCxnSpPr>
            <p:spPr>
              <a:xfrm>
                <a:off x="6621250" y="1616263"/>
                <a:ext cx="81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3" name="Google Shape;223;p25"/>
              <p:cNvCxnSpPr>
                <a:stCxn id="215" idx="2"/>
                <a:endCxn id="217" idx="0"/>
              </p:cNvCxnSpPr>
              <p:nvPr/>
            </p:nvCxnSpPr>
            <p:spPr>
              <a:xfrm>
                <a:off x="6142100" y="2680913"/>
                <a:ext cx="0" cy="46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" name="Google Shape;224;p25"/>
              <p:cNvCxnSpPr>
                <a:stCxn id="217" idx="1"/>
              </p:cNvCxnSpPr>
              <p:nvPr/>
            </p:nvCxnSpPr>
            <p:spPr>
              <a:xfrm rot="10800000">
                <a:off x="4764200" y="2881863"/>
                <a:ext cx="898800" cy="46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25" name="Google Shape;225;p25"/>
              <p:cNvSpPr txBox="1"/>
              <p:nvPr/>
            </p:nvSpPr>
            <p:spPr>
              <a:xfrm rot="1548475">
                <a:off x="4803752" y="3069651"/>
                <a:ext cx="954392" cy="400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/>
                  <a:t>.html</a:t>
                </a:r>
                <a:endParaRPr/>
              </a:p>
            </p:txBody>
          </p:sp>
        </p:grpSp>
        <p:pic>
          <p:nvPicPr>
            <p:cNvPr id="226" name="Google Shape;226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44100" y="1911700"/>
              <a:ext cx="1320100" cy="132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gular logo"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525" y="1378775"/>
            <a:ext cx="2385949" cy="23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4529625" y="2217750"/>
            <a:ext cx="402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Typescript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Komponentenbasierte Architektur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25" y="1618801"/>
            <a:ext cx="8565750" cy="190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 rotWithShape="1">
          <a:blip r:embed="rId4">
            <a:alphaModFix/>
          </a:blip>
          <a:srcRect b="88477" l="22408" r="46654" t="7890"/>
          <a:stretch/>
        </p:blipFill>
        <p:spPr>
          <a:xfrm>
            <a:off x="1068600" y="2415025"/>
            <a:ext cx="2650127" cy="22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75" y="1299212"/>
            <a:ext cx="2897155" cy="51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350" y="2171675"/>
            <a:ext cx="878600" cy="109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07992">
            <a:off x="2323085" y="2761400"/>
            <a:ext cx="2376012" cy="237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4021" y="2974975"/>
            <a:ext cx="1496057" cy="15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3431900" y="4112900"/>
            <a:ext cx="7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Parser</a:t>
            </a:r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>
            <a:off x="2752725" y="2216750"/>
            <a:ext cx="0" cy="10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8"/>
          <p:cNvCxnSpPr/>
          <p:nvPr/>
        </p:nvCxnSpPr>
        <p:spPr>
          <a:xfrm>
            <a:off x="4495800" y="4029075"/>
            <a:ext cx="12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0" name="Google Shape;25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3525" y="832575"/>
            <a:ext cx="1358376" cy="13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"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025" y="473975"/>
            <a:ext cx="653350" cy="65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9"/>
          <p:cNvCxnSpPr>
            <a:stCxn id="257" idx="3"/>
            <a:endCxn id="258" idx="1"/>
          </p:cNvCxnSpPr>
          <p:nvPr/>
        </p:nvCxnSpPr>
        <p:spPr>
          <a:xfrm>
            <a:off x="3735200" y="1380875"/>
            <a:ext cx="15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9"/>
          <p:cNvSpPr txBox="1"/>
          <p:nvPr/>
        </p:nvSpPr>
        <p:spPr>
          <a:xfrm>
            <a:off x="4237750" y="1044925"/>
            <a:ext cx="5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GET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5310200" y="1225925"/>
            <a:ext cx="1323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API-Endpoint</a:t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5471925" y="2106425"/>
            <a:ext cx="9996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Controller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6899775" y="1859825"/>
            <a:ext cx="1323000" cy="803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Code</a:t>
            </a:r>
            <a:br>
              <a:rPr lang="de" sz="1200"/>
            </a:br>
            <a:r>
              <a:rPr lang="de" sz="1200"/>
              <a:t>or</a:t>
            </a:r>
            <a:br>
              <a:rPr lang="de" sz="1200"/>
            </a:br>
            <a:r>
              <a:rPr lang="de" sz="1200"/>
              <a:t>Word</a:t>
            </a:r>
            <a:endParaRPr sz="1200"/>
          </a:p>
        </p:txBody>
      </p:sp>
      <p:cxnSp>
        <p:nvCxnSpPr>
          <p:cNvPr id="262" name="Google Shape;262;p29"/>
          <p:cNvCxnSpPr>
            <a:stCxn id="260" idx="3"/>
            <a:endCxn id="261" idx="1"/>
          </p:cNvCxnSpPr>
          <p:nvPr/>
        </p:nvCxnSpPr>
        <p:spPr>
          <a:xfrm>
            <a:off x="6471525" y="2261375"/>
            <a:ext cx="4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8" idx="2"/>
            <a:endCxn id="260" idx="0"/>
          </p:cNvCxnSpPr>
          <p:nvPr/>
        </p:nvCxnSpPr>
        <p:spPr>
          <a:xfrm>
            <a:off x="5971700" y="1535825"/>
            <a:ext cx="0" cy="5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4" name="Google Shape;2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025" y="3052101"/>
            <a:ext cx="3880300" cy="1163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29"/>
          <p:cNvCxnSpPr/>
          <p:nvPr/>
        </p:nvCxnSpPr>
        <p:spPr>
          <a:xfrm>
            <a:off x="7566625" y="2662925"/>
            <a:ext cx="533400" cy="390000"/>
          </a:xfrm>
          <a:prstGeom prst="bentConnector3">
            <a:avLst>
              <a:gd fmla="val 9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Google Shape;266;p29"/>
          <p:cNvCxnSpPr/>
          <p:nvPr/>
        </p:nvCxnSpPr>
        <p:spPr>
          <a:xfrm flipH="1" rot="-5400000">
            <a:off x="7497325" y="1929125"/>
            <a:ext cx="1199400" cy="1060800"/>
          </a:xfrm>
          <a:prstGeom prst="bentConnector3">
            <a:avLst>
              <a:gd fmla="val -2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29"/>
          <p:cNvCxnSpPr/>
          <p:nvPr/>
        </p:nvCxnSpPr>
        <p:spPr>
          <a:xfrm rot="10800000">
            <a:off x="6305475" y="2438400"/>
            <a:ext cx="13812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8" name="Google Shape;2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761" y="3088441"/>
            <a:ext cx="1060800" cy="10906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9"/>
          <p:cNvCxnSpPr/>
          <p:nvPr/>
        </p:nvCxnSpPr>
        <p:spPr>
          <a:xfrm flipH="1">
            <a:off x="4981575" y="2457450"/>
            <a:ext cx="60960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9"/>
          <p:cNvCxnSpPr/>
          <p:nvPr/>
        </p:nvCxnSpPr>
        <p:spPr>
          <a:xfrm flipH="1" rot="10800000">
            <a:off x="4886325" y="2466975"/>
            <a:ext cx="561900" cy="6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Angular logo" id="271" name="Google Shape;27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1763" y="1940115"/>
            <a:ext cx="653350" cy="65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29"/>
          <p:cNvCxnSpPr>
            <a:stCxn id="260" idx="1"/>
            <a:endCxn id="271" idx="3"/>
          </p:cNvCxnSpPr>
          <p:nvPr/>
        </p:nvCxnSpPr>
        <p:spPr>
          <a:xfrm flipH="1">
            <a:off x="4685025" y="2261375"/>
            <a:ext cx="786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9"/>
          <p:cNvCxnSpPr>
            <a:stCxn id="271" idx="1"/>
          </p:cNvCxnSpPr>
          <p:nvPr/>
        </p:nvCxnSpPr>
        <p:spPr>
          <a:xfrm flipH="1">
            <a:off x="3819663" y="2266790"/>
            <a:ext cx="2121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9"/>
          <p:cNvSpPr txBox="1"/>
          <p:nvPr/>
        </p:nvSpPr>
        <p:spPr>
          <a:xfrm>
            <a:off x="4740525" y="1940125"/>
            <a:ext cx="8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JSON</a:t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 rotWithShape="1">
          <a:blip r:embed="rId7">
            <a:alphaModFix/>
          </a:blip>
          <a:srcRect b="18200" l="0" r="0" t="0"/>
          <a:stretch/>
        </p:blipFill>
        <p:spPr>
          <a:xfrm>
            <a:off x="537100" y="592688"/>
            <a:ext cx="3058174" cy="39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 rotWithShape="1">
          <a:blip r:embed="rId7">
            <a:alphaModFix/>
          </a:blip>
          <a:srcRect b="73283" l="0" r="0" t="0"/>
          <a:stretch/>
        </p:blipFill>
        <p:spPr>
          <a:xfrm>
            <a:off x="537100" y="598650"/>
            <a:ext cx="3058174" cy="129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675" y="1123950"/>
            <a:ext cx="1728649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00" y="2571738"/>
            <a:ext cx="8254800" cy="18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025" y="476250"/>
            <a:ext cx="18859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8166725" y="18649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8769850" y="21166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4739" l="0" r="0" t="0"/>
          <a:stretch/>
        </p:blipFill>
        <p:spPr>
          <a:xfrm>
            <a:off x="158175" y="2545425"/>
            <a:ext cx="8465050" cy="14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2035175"/>
            <a:ext cx="170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Data Collection</a:t>
            </a:r>
            <a:endParaRPr b="1" sz="1600"/>
          </a:p>
        </p:txBody>
      </p:sp>
      <p:sp>
        <p:nvSpPr>
          <p:cNvPr id="71" name="Google Shape;71;p15"/>
          <p:cNvSpPr txBox="1"/>
          <p:nvPr/>
        </p:nvSpPr>
        <p:spPr>
          <a:xfrm>
            <a:off x="2015175" y="2035175"/>
            <a:ext cx="17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Data Processing</a:t>
            </a:r>
            <a:endParaRPr b="1" sz="1600"/>
          </a:p>
        </p:txBody>
      </p:sp>
      <p:sp>
        <p:nvSpPr>
          <p:cNvPr id="72" name="Google Shape;72;p15"/>
          <p:cNvSpPr txBox="1"/>
          <p:nvPr/>
        </p:nvSpPr>
        <p:spPr>
          <a:xfrm>
            <a:off x="4619025" y="1912175"/>
            <a:ext cx="197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Speicherung &amp; Indexierung</a:t>
            </a:r>
            <a:endParaRPr b="1" sz="1600"/>
          </a:p>
        </p:txBody>
      </p:sp>
      <p:sp>
        <p:nvSpPr>
          <p:cNvPr id="73" name="Google Shape;73;p15"/>
          <p:cNvSpPr txBox="1"/>
          <p:nvPr/>
        </p:nvSpPr>
        <p:spPr>
          <a:xfrm>
            <a:off x="7212425" y="1912175"/>
            <a:ext cx="163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Analyse &amp; Visualisierung</a:t>
            </a:r>
            <a:endParaRPr b="1"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274" y="91050"/>
            <a:ext cx="4392861" cy="18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050" y="303353"/>
            <a:ext cx="4709875" cy="10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12600" y="1592975"/>
            <a:ext cx="539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Basiert auf Apache Lucene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Indexsuche, statt Volltextsuche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975" y="2765475"/>
            <a:ext cx="1333925" cy="14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038" y="2956850"/>
            <a:ext cx="1099398" cy="10993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3591300" y="3443100"/>
            <a:ext cx="874800" cy="12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118500" y="3073800"/>
            <a:ext cx="18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Index in der Datenbank</a:t>
            </a:r>
            <a:endParaRPr sz="1200"/>
          </a:p>
        </p:txBody>
      </p:sp>
      <p:sp>
        <p:nvSpPr>
          <p:cNvPr id="85" name="Google Shape;85;p16"/>
          <p:cNvSpPr/>
          <p:nvPr/>
        </p:nvSpPr>
        <p:spPr>
          <a:xfrm>
            <a:off x="627975" y="3443100"/>
            <a:ext cx="874800" cy="12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36175" y="3073800"/>
            <a:ext cx="10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Suchanfrage</a:t>
            </a:r>
            <a:endParaRPr sz="1200"/>
          </a:p>
        </p:txBody>
      </p:sp>
      <p:sp>
        <p:nvSpPr>
          <p:cNvPr id="87" name="Google Shape;87;p16"/>
          <p:cNvSpPr/>
          <p:nvPr/>
        </p:nvSpPr>
        <p:spPr>
          <a:xfrm>
            <a:off x="6773350" y="3414875"/>
            <a:ext cx="874800" cy="12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462850" y="3073800"/>
            <a:ext cx="14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Gewünschte Daten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2099750"/>
            <a:ext cx="88011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52750" y="1206375"/>
            <a:ext cx="306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Invertierte Indexe</a:t>
            </a:r>
            <a:endParaRPr sz="2000"/>
          </a:p>
        </p:txBody>
      </p:sp>
      <p:sp>
        <p:nvSpPr>
          <p:cNvPr id="95" name="Google Shape;95;p17"/>
          <p:cNvSpPr/>
          <p:nvPr/>
        </p:nvSpPr>
        <p:spPr>
          <a:xfrm>
            <a:off x="190500" y="2130775"/>
            <a:ext cx="2695200" cy="163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905950" y="2115250"/>
            <a:ext cx="4017600" cy="163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386450" y="3887600"/>
            <a:ext cx="303300" cy="564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763100" y="3887600"/>
            <a:ext cx="303300" cy="564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8"/>
          <p:cNvGraphicFramePr/>
          <p:nvPr/>
        </p:nvGraphicFramePr>
        <p:xfrm>
          <a:off x="4409713" y="201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{6C84176A-66CC-4807-93CD-B84A568A5F21}</a:tableStyleId>
              </a:tblPr>
              <a:tblGrid>
                <a:gridCol w="1346425"/>
                <a:gridCol w="1325800"/>
                <a:gridCol w="1236275"/>
              </a:tblGrid>
              <a:tr h="3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/>
                        <a:t>ID</a:t>
                      </a:r>
                      <a:endParaRPr b="1"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/>
                        <a:t>Wort</a:t>
                      </a:r>
                      <a:endParaRPr b="1"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900"/>
                        <a:t>Dokument</a:t>
                      </a:r>
                      <a:endParaRPr b="1"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Isolierte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1,2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Herztransplantation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3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Nicht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4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Lebend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5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Lungentransplantation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1097" l="1133" r="305" t="0"/>
          <a:stretch/>
        </p:blipFill>
        <p:spPr>
          <a:xfrm>
            <a:off x="217250" y="2287700"/>
            <a:ext cx="2432600" cy="14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594978">
            <a:off x="2250825" y="2044498"/>
            <a:ext cx="1471200" cy="14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671275" y="2838650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chemeClr val="dk2"/>
                </a:solidFill>
              </a:rPr>
              <a:t>Dokument 1</a:t>
            </a:r>
            <a:endParaRPr i="1" sz="12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671275" y="3463325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chemeClr val="dk2"/>
                </a:solidFill>
              </a:rPr>
              <a:t>Dokument 2</a:t>
            </a:r>
            <a:endParaRPr i="1" sz="1200">
              <a:solidFill>
                <a:schemeClr val="dk2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7050" y="303353"/>
            <a:ext cx="4709875" cy="10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" y="709425"/>
            <a:ext cx="3452898" cy="37246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9"/>
          <p:cNvGraphicFramePr/>
          <p:nvPr/>
        </p:nvGraphicFramePr>
        <p:xfrm>
          <a:off x="5308238" y="9799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{6C84176A-66CC-4807-93CD-B84A568A5F21}</a:tableStyleId>
              </a:tblPr>
              <a:tblGrid>
                <a:gridCol w="1270975"/>
                <a:gridCol w="1251500"/>
                <a:gridCol w="1167000"/>
              </a:tblGrid>
              <a:tr h="3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ID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Wort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Dokument</a:t>
                      </a:r>
                      <a:endParaRPr b="1" sz="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Isolierte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1,2</a:t>
                      </a:r>
                      <a:endParaRPr sz="8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438" y="241450"/>
            <a:ext cx="1099398" cy="1099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>
            <a:off x="4041138" y="1589525"/>
            <a:ext cx="1061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 txBox="1"/>
          <p:nvPr/>
        </p:nvSpPr>
        <p:spPr>
          <a:xfrm>
            <a:off x="4087038" y="1225325"/>
            <a:ext cx="9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</a:rPr>
              <a:t>“isolierte”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8449" y="2546463"/>
            <a:ext cx="1682700" cy="186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/>
          <p:nvPr/>
        </p:nvCxnSpPr>
        <p:spPr>
          <a:xfrm flipH="1">
            <a:off x="7117538" y="1680050"/>
            <a:ext cx="4500" cy="9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 txBox="1"/>
          <p:nvPr/>
        </p:nvSpPr>
        <p:spPr>
          <a:xfrm>
            <a:off x="7163800" y="1959350"/>
            <a:ext cx="29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</a:rPr>
              <a:t>“ids: [1,2]”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 rot="10800000">
            <a:off x="3772250" y="3504600"/>
            <a:ext cx="23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 rot="10800000">
            <a:off x="3772250" y="3821925"/>
            <a:ext cx="23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/>
          <p:nvPr/>
        </p:nvSpPr>
        <p:spPr>
          <a:xfrm>
            <a:off x="283450" y="3319050"/>
            <a:ext cx="3329400" cy="309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83450" y="3698225"/>
            <a:ext cx="3329400" cy="309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62815" l="0" r="0" t="0"/>
          <a:stretch/>
        </p:blipFill>
        <p:spPr>
          <a:xfrm>
            <a:off x="211125" y="717487"/>
            <a:ext cx="3452900" cy="13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333417" y="1382917"/>
            <a:ext cx="305400" cy="14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311700" y="50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N-Gram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84475" y="1191525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2-Gram: </a:t>
            </a:r>
            <a:r>
              <a:rPr lang="de"/>
              <a:t>Eonum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2079600" y="1665150"/>
            <a:ext cx="44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Eo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2523600" y="1665150"/>
            <a:ext cx="44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967600" y="1665150"/>
            <a:ext cx="44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3411600" y="1665150"/>
            <a:ext cx="44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84475" y="2306000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3</a:t>
            </a:r>
            <a:r>
              <a:rPr b="1" lang="de"/>
              <a:t>-Gram: </a:t>
            </a:r>
            <a:r>
              <a:rPr lang="de"/>
              <a:t>Eonum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079600" y="2772200"/>
            <a:ext cx="5106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Eon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2590200" y="2772200"/>
            <a:ext cx="5106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onu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100800" y="2772200"/>
            <a:ext cx="547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836275" y="36485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14150" y="3530150"/>
            <a:ext cx="42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Min_Gram = 2, Max_Gram = 3</a:t>
            </a:r>
            <a:r>
              <a:rPr b="1" lang="de"/>
              <a:t>: </a:t>
            </a:r>
            <a:r>
              <a:rPr lang="de"/>
              <a:t>Eonum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009275" y="3996350"/>
            <a:ext cx="5106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Eon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2967613" y="3996350"/>
            <a:ext cx="5106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onu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925950" y="3996350"/>
            <a:ext cx="547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565275" y="3996350"/>
            <a:ext cx="44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Eo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2523600" y="3996350"/>
            <a:ext cx="44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481925" y="3996350"/>
            <a:ext cx="44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4473775" y="3996350"/>
            <a:ext cx="44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6468975" y="1252925"/>
            <a:ext cx="23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Min_gram = 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Max_gram = 10</a:t>
            </a:r>
            <a:endParaRPr b="1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00" y="590750"/>
            <a:ext cx="3795400" cy="41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4449375" y="1352975"/>
            <a:ext cx="280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/>
              <a:t>Suchbegriff: ihsolier</a:t>
            </a:r>
            <a:endParaRPr b="1" sz="1500"/>
          </a:p>
        </p:txBody>
      </p:sp>
      <p:sp>
        <p:nvSpPr>
          <p:cNvPr id="157" name="Google Shape;157;p21"/>
          <p:cNvSpPr txBox="1"/>
          <p:nvPr/>
        </p:nvSpPr>
        <p:spPr>
          <a:xfrm>
            <a:off x="5019250" y="2073025"/>
            <a:ext cx="55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ihso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5571550" y="2073025"/>
            <a:ext cx="55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hsol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6123850" y="2073025"/>
            <a:ext cx="552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soli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6676150" y="2073025"/>
            <a:ext cx="552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olie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228450" y="2073025"/>
            <a:ext cx="552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lier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5295400" y="2473225"/>
            <a:ext cx="55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ihsol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5847700" y="2473225"/>
            <a:ext cx="552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hsoli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6400000" y="2473225"/>
            <a:ext cx="552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solie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952300" y="2473225"/>
            <a:ext cx="552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olier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5446900" y="2873425"/>
            <a:ext cx="594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ihsoli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6041200" y="2873425"/>
            <a:ext cx="674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hsolie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6715900" y="2873425"/>
            <a:ext cx="6372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solier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5678200" y="3273625"/>
            <a:ext cx="721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ihsolie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400000" y="3273625"/>
            <a:ext cx="721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hsolier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6010600" y="3673825"/>
            <a:ext cx="778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ihsolier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502775" y="1319375"/>
            <a:ext cx="379200" cy="16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4411600" y="2073025"/>
            <a:ext cx="33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7: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8: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6766275" y="2963325"/>
            <a:ext cx="507900" cy="24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