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65" r:id="rId2"/>
    <p:sldId id="260" r:id="rId3"/>
    <p:sldId id="263" r:id="rId4"/>
    <p:sldId id="264" r:id="rId5"/>
    <p:sldId id="256" r:id="rId6"/>
    <p:sldId id="257" r:id="rId7"/>
    <p:sldId id="258" r:id="rId8"/>
    <p:sldId id="266" r:id="rId9"/>
    <p:sldId id="269" r:id="rId10"/>
    <p:sldId id="261" r:id="rId11"/>
    <p:sldId id="259" r:id="rId12"/>
    <p:sldId id="270" r:id="rId13"/>
    <p:sldId id="267" r:id="rId14"/>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1E93EA6-9A8A-4AB8-AF95-A7E19EDBEE7D}">
          <p14:sldIdLst>
            <p14:sldId id="265"/>
            <p14:sldId id="260"/>
            <p14:sldId id="263"/>
            <p14:sldId id="264"/>
            <p14:sldId id="256"/>
            <p14:sldId id="257"/>
            <p14:sldId id="258"/>
            <p14:sldId id="266"/>
            <p14:sldId id="269"/>
            <p14:sldId id="261"/>
            <p14:sldId id="259"/>
            <p14:sldId id="270"/>
            <p14:sldId id="267"/>
          </p14:sldIdLst>
        </p14:section>
      </p14:sectionLst>
    </p:ext>
    <p:ext uri="{EFAFB233-063F-42B5-8137-9DF3F51BA10A}">
      <p15:sldGuideLst xmlns=""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32" autoAdjust="0"/>
    <p:restoredTop sz="84142" autoAdjust="0"/>
  </p:normalViewPr>
  <p:slideViewPr>
    <p:cSldViewPr>
      <p:cViewPr>
        <p:scale>
          <a:sx n="91" d="100"/>
          <a:sy n="91" d="100"/>
        </p:scale>
        <p:origin x="-1152" y="-72"/>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tIns="0" rIns="0" bIns="0" anchor="b"/>
          <a:lstStyle/>
          <a:p>
            <a:pPr algn="r"/>
            <a:fld id="{DA6EE6C0-465B-4714-B982-1D99B169B7E4}" type="slidenum">
              <a:rPr lang="en-US" sz="1400">
                <a:latin typeface="Times New Roman"/>
              </a:rPr>
              <a:t>‹#›</a:t>
            </a:fld>
            <a:endParaRPr/>
          </a:p>
        </p:txBody>
      </p:sp>
    </p:spTree>
    <p:extLst>
      <p:ext uri="{BB962C8B-B14F-4D97-AF65-F5344CB8AC3E}">
        <p14:creationId xmlns:p14="http://schemas.microsoft.com/office/powerpoint/2010/main" val="164320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All I’m talking about</a:t>
            </a:r>
            <a:r>
              <a:rPr lang="en-US" baseline="0" dirty="0" smtClean="0"/>
              <a:t> is a summary of what I’ve learned in the past weeks.</a:t>
            </a:r>
          </a:p>
          <a:p>
            <a:r>
              <a:rPr lang="en-US" baseline="0" dirty="0" smtClean="0"/>
              <a:t>This is just my opinion, if you have any suggestions, please just talk.</a:t>
            </a:r>
            <a:endParaRPr lang="en-US" dirty="0" smtClean="0"/>
          </a:p>
          <a:p>
            <a:endParaRPr lang="en-US" dirty="0"/>
          </a:p>
        </p:txBody>
      </p:sp>
      <p:sp>
        <p:nvSpPr>
          <p:cNvPr id="4" name="Slide Number Placeholder 3"/>
          <p:cNvSpPr>
            <a:spLocks noGrp="1"/>
          </p:cNvSpPr>
          <p:nvPr>
            <p:ph type="sldNum" idx="10"/>
          </p:nvPr>
        </p:nvSpPr>
        <p:spPr/>
        <p:txBody>
          <a:bodyPr/>
          <a:lstStyle/>
          <a:p>
            <a:pPr algn="r"/>
            <a:fld id="{DA6EE6C0-465B-4714-B982-1D99B169B7E4}" type="slidenum">
              <a:rPr lang="en-US" sz="1400" smtClean="0">
                <a:latin typeface="Times New Roman"/>
              </a:rPr>
              <a:t>1</a:t>
            </a:fld>
            <a:endParaRPr lang="en-US"/>
          </a:p>
        </p:txBody>
      </p:sp>
    </p:spTree>
    <p:extLst>
      <p:ext uri="{BB962C8B-B14F-4D97-AF65-F5344CB8AC3E}">
        <p14:creationId xmlns:p14="http://schemas.microsoft.com/office/powerpoint/2010/main" val="3375794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The crucial lecture time starts now.</a:t>
            </a:r>
          </a:p>
          <a:p>
            <a:endParaRPr lang="en-US" dirty="0" smtClean="0"/>
          </a:p>
          <a:p>
            <a:r>
              <a:rPr lang="en-US" dirty="0" smtClean="0"/>
              <a:t>The </a:t>
            </a:r>
            <a:r>
              <a:rPr lang="en-US" dirty="0" smtClean="0"/>
              <a:t>Hexagon pattern. I know</a:t>
            </a:r>
            <a:r>
              <a:rPr lang="en-US" baseline="0" dirty="0" smtClean="0"/>
              <a:t> it from TDD, it talks about separating your logic from external independent components  (DBs, GUI, network layers).</a:t>
            </a:r>
          </a:p>
          <a:p>
            <a:r>
              <a:rPr lang="en-US" baseline="0" dirty="0" smtClean="0"/>
              <a:t>What I’d like to take from this slide is the limits concept- in order to be easy to test, a class/component need to be well defined. </a:t>
            </a:r>
          </a:p>
          <a:p>
            <a:r>
              <a:rPr lang="en-US" baseline="0" dirty="0" smtClean="0"/>
              <a:t>We should always strive to not-test APIs and framework components, or any other component.</a:t>
            </a:r>
          </a:p>
          <a:p>
            <a:r>
              <a:rPr lang="en-US" baseline="0" dirty="0" smtClean="0"/>
              <a:t>We should always strive to assume that everything around the tested class is working as </a:t>
            </a:r>
            <a:r>
              <a:rPr lang="en-US" baseline="0" dirty="0" smtClean="0"/>
              <a:t>planned/mocked.</a:t>
            </a:r>
            <a:endParaRPr lang="en-US" baseline="0" dirty="0" smtClean="0"/>
          </a:p>
        </p:txBody>
      </p:sp>
      <p:sp>
        <p:nvSpPr>
          <p:cNvPr id="4" name="Slide Number Placeholder 3"/>
          <p:cNvSpPr>
            <a:spLocks noGrp="1"/>
          </p:cNvSpPr>
          <p:nvPr>
            <p:ph type="sldNum" idx="10"/>
          </p:nvPr>
        </p:nvSpPr>
        <p:spPr/>
        <p:txBody>
          <a:bodyPr/>
          <a:lstStyle/>
          <a:p>
            <a:pPr algn="r"/>
            <a:fld id="{DA6EE6C0-465B-4714-B982-1D99B169B7E4}" type="slidenum">
              <a:rPr lang="en-US" sz="1400" smtClean="0">
                <a:latin typeface="Times New Roman"/>
              </a:rPr>
              <a:t>11</a:t>
            </a:fld>
            <a:endParaRPr lang="en-US"/>
          </a:p>
        </p:txBody>
      </p:sp>
    </p:spTree>
    <p:extLst>
      <p:ext uri="{BB962C8B-B14F-4D97-AF65-F5344CB8AC3E}">
        <p14:creationId xmlns:p14="http://schemas.microsoft.com/office/powerpoint/2010/main" val="2885495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Say again, know the</a:t>
            </a:r>
            <a:r>
              <a:rPr lang="en-US" baseline="0" dirty="0" smtClean="0"/>
              <a:t> (SUT’s) limits.</a:t>
            </a:r>
          </a:p>
          <a:p>
            <a:r>
              <a:rPr lang="en-US" baseline="0" dirty="0" smtClean="0"/>
              <a:t>Know what is a dependency/limit.</a:t>
            </a:r>
          </a:p>
          <a:p>
            <a:r>
              <a:rPr lang="en-US" baseline="0" dirty="0" smtClean="0"/>
              <a:t>Once the limit is clear, it’s much easier to </a:t>
            </a:r>
          </a:p>
        </p:txBody>
      </p:sp>
      <p:sp>
        <p:nvSpPr>
          <p:cNvPr id="4" name="Slide Number Placeholder 3"/>
          <p:cNvSpPr>
            <a:spLocks noGrp="1"/>
          </p:cNvSpPr>
          <p:nvPr>
            <p:ph type="sldNum" idx="10"/>
          </p:nvPr>
        </p:nvSpPr>
        <p:spPr/>
        <p:txBody>
          <a:bodyPr/>
          <a:lstStyle/>
          <a:p>
            <a:pPr algn="r"/>
            <a:fld id="{DA6EE6C0-465B-4714-B982-1D99B169B7E4}" type="slidenum">
              <a:rPr lang="en-US" sz="1400" smtClean="0">
                <a:latin typeface="Times New Roman"/>
              </a:rPr>
              <a:t>12</a:t>
            </a:fld>
            <a:endParaRPr lang="en-US"/>
          </a:p>
        </p:txBody>
      </p:sp>
    </p:spTree>
    <p:extLst>
      <p:ext uri="{BB962C8B-B14F-4D97-AF65-F5344CB8AC3E}">
        <p14:creationId xmlns:p14="http://schemas.microsoft.com/office/powerpoint/2010/main" val="2218045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342900" indent="-342900">
              <a:buAutoNum type="arabicPeriod"/>
            </a:pPr>
            <a:r>
              <a:rPr lang="en-US" dirty="0" smtClean="0"/>
              <a:t>The AAA pattern.</a:t>
            </a:r>
          </a:p>
          <a:p>
            <a:pPr marL="342900" indent="-342900">
              <a:buAutoNum type="arabicPeriod"/>
            </a:pPr>
            <a:r>
              <a:rPr lang="en-US" dirty="0" smtClean="0"/>
              <a:t>Naming convention.</a:t>
            </a:r>
          </a:p>
          <a:p>
            <a:pPr marL="342900" indent="-342900">
              <a:buAutoNum type="arabicPeriod"/>
            </a:pPr>
            <a:r>
              <a:rPr lang="en-US" dirty="0" smtClean="0"/>
              <a:t>Package</a:t>
            </a:r>
            <a:r>
              <a:rPr lang="en-US" baseline="0" dirty="0" smtClean="0"/>
              <a:t> placing.</a:t>
            </a:r>
            <a:endParaRPr lang="en-US" dirty="0" smtClean="0"/>
          </a:p>
          <a:p>
            <a:pPr marL="342900" indent="-342900">
              <a:buAutoNum type="arabicPeriod"/>
            </a:pPr>
            <a:r>
              <a:rPr lang="en-US" dirty="0" smtClean="0"/>
              <a:t>Dependency injection.</a:t>
            </a:r>
          </a:p>
          <a:p>
            <a:pPr marL="342900" indent="-342900">
              <a:buAutoNum type="arabicPeriod"/>
            </a:pPr>
            <a:r>
              <a:rPr lang="en-US" dirty="0" smtClean="0"/>
              <a:t>See</a:t>
            </a:r>
            <a:r>
              <a:rPr lang="en-US" baseline="0" dirty="0" smtClean="0"/>
              <a:t> the test fail!</a:t>
            </a:r>
          </a:p>
          <a:p>
            <a:pPr marL="342900" indent="-342900">
              <a:buAutoNum type="arabicPeriod"/>
            </a:pPr>
            <a:r>
              <a:rPr lang="en-US" baseline="0" dirty="0" smtClean="0"/>
              <a:t>Not all methods can be tested against their return value. Sometimes a calculation’s result is an </a:t>
            </a:r>
            <a:r>
              <a:rPr lang="en-US" baseline="0" dirty="0" err="1" smtClean="0"/>
              <a:t>invokation</a:t>
            </a:r>
            <a:r>
              <a:rPr lang="en-US" baseline="0" dirty="0" smtClean="0"/>
              <a:t> of another </a:t>
            </a:r>
            <a:endParaRPr lang="en-US" dirty="0" smtClean="0"/>
          </a:p>
          <a:p>
            <a:pPr marL="342900" indent="-342900">
              <a:buAutoNum type="arabicPeriod"/>
            </a:pPr>
            <a:r>
              <a:rPr lang="en-US" dirty="0" smtClean="0"/>
              <a:t>What’s not good in this test:</a:t>
            </a:r>
          </a:p>
          <a:p>
            <a:pPr marL="0" indent="0">
              <a:buNone/>
            </a:pPr>
            <a:r>
              <a:rPr lang="en-US" dirty="0" smtClean="0"/>
              <a:t>	1.</a:t>
            </a:r>
            <a:r>
              <a:rPr lang="en-US" baseline="0" dirty="0" smtClean="0"/>
              <a:t> The usage of real </a:t>
            </a:r>
            <a:r>
              <a:rPr lang="en-US" baseline="0" dirty="0" err="1" smtClean="0"/>
              <a:t>prefs</a:t>
            </a:r>
            <a:r>
              <a:rPr lang="en-US" baseline="0" dirty="0" smtClean="0"/>
              <a:t>.</a:t>
            </a:r>
          </a:p>
          <a:p>
            <a:pPr marL="0" indent="0">
              <a:buNone/>
            </a:pPr>
            <a:r>
              <a:rPr lang="en-US" baseline="0" dirty="0" smtClean="0"/>
              <a:t>	2. DI : The “by the book way” : have it done with a “factory” – </a:t>
            </a:r>
            <a:r>
              <a:rPr lang="en-US" b="1" baseline="0" dirty="0" smtClean="0"/>
              <a:t>not the design pattern</a:t>
            </a:r>
            <a:r>
              <a:rPr lang="en-US" b="0" baseline="0" dirty="0" smtClean="0"/>
              <a:t>.</a:t>
            </a:r>
          </a:p>
          <a:p>
            <a:pPr marL="0" indent="0">
              <a:buNone/>
            </a:pPr>
            <a:r>
              <a:rPr lang="en-US" b="0" baseline="0" dirty="0" smtClean="0"/>
              <a:t>	3. Everything that isn’t the SUT should be mocked – there test correctness should not depend on any other implementation.</a:t>
            </a:r>
            <a:endParaRPr lang="en-US" dirty="0" smtClean="0"/>
          </a:p>
          <a:p>
            <a:pPr marL="0" indent="0">
              <a:buNone/>
            </a:pPr>
            <a:r>
              <a:rPr lang="en-US" dirty="0" smtClean="0"/>
              <a:t>5.</a:t>
            </a:r>
            <a:r>
              <a:rPr lang="en-US" baseline="0" dirty="0" smtClean="0"/>
              <a:t> Test should only test one thing, so hopefully there should be one assertion – DAMP  </a:t>
            </a:r>
            <a:r>
              <a:rPr lang="en-US" baseline="0" dirty="0" err="1" smtClean="0"/>
              <a:t>vs</a:t>
            </a:r>
            <a:r>
              <a:rPr lang="en-US" baseline="0" dirty="0" smtClean="0"/>
              <a:t> DRY</a:t>
            </a:r>
            <a:endParaRPr lang="en-US" dirty="0" smtClean="0"/>
          </a:p>
          <a:p>
            <a:r>
              <a:rPr lang="en-US" dirty="0" smtClean="0"/>
              <a:t>6. Talk about how using interfaces can ease</a:t>
            </a:r>
            <a:r>
              <a:rPr lang="en-US" baseline="0" dirty="0" smtClean="0"/>
              <a:t> testing, even if we don’t have </a:t>
            </a:r>
            <a:r>
              <a:rPr lang="en-US" baseline="0" dirty="0" err="1" smtClean="0"/>
              <a:t>Mockito</a:t>
            </a:r>
            <a:r>
              <a:rPr lang="en-US" baseline="0" dirty="0" smtClean="0"/>
              <a:t>.</a:t>
            </a:r>
            <a:endParaRPr lang="en-US" dirty="0"/>
          </a:p>
        </p:txBody>
      </p:sp>
      <p:sp>
        <p:nvSpPr>
          <p:cNvPr id="4" name="Slide Number Placeholder 3"/>
          <p:cNvSpPr>
            <a:spLocks noGrp="1"/>
          </p:cNvSpPr>
          <p:nvPr>
            <p:ph type="sldNum" idx="10"/>
          </p:nvPr>
        </p:nvSpPr>
        <p:spPr/>
        <p:txBody>
          <a:bodyPr/>
          <a:lstStyle/>
          <a:p>
            <a:pPr algn="r"/>
            <a:fld id="{DA6EE6C0-465B-4714-B982-1D99B169B7E4}" type="slidenum">
              <a:rPr lang="en-US" sz="1400" smtClean="0">
                <a:latin typeface="Times New Roman"/>
              </a:rPr>
              <a:t>13</a:t>
            </a:fld>
            <a:endParaRPr lang="en-US"/>
          </a:p>
        </p:txBody>
      </p:sp>
    </p:spTree>
    <p:extLst>
      <p:ext uri="{BB962C8B-B14F-4D97-AF65-F5344CB8AC3E}">
        <p14:creationId xmlns:p14="http://schemas.microsoft.com/office/powerpoint/2010/main" val="39163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DA6EE6C0-465B-4714-B982-1D99B169B7E4}" type="slidenum">
              <a:rPr lang="en-US" sz="1400" smtClean="0">
                <a:latin typeface="Times New Roman"/>
              </a:rPr>
              <a:t>3</a:t>
            </a:fld>
            <a:endParaRPr lang="en-US"/>
          </a:p>
        </p:txBody>
      </p:sp>
    </p:spTree>
    <p:extLst>
      <p:ext uri="{BB962C8B-B14F-4D97-AF65-F5344CB8AC3E}">
        <p14:creationId xmlns:p14="http://schemas.microsoft.com/office/powerpoint/2010/main" val="1029848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If</a:t>
            </a:r>
            <a:r>
              <a:rPr lang="en-US" baseline="0" dirty="0" smtClean="0"/>
              <a:t> this piece of code is doing something you can split, it might be worth doing so.</a:t>
            </a:r>
            <a:endParaRPr lang="en-US" dirty="0"/>
          </a:p>
        </p:txBody>
      </p:sp>
      <p:sp>
        <p:nvSpPr>
          <p:cNvPr id="4" name="Slide Number Placeholder 3"/>
          <p:cNvSpPr>
            <a:spLocks noGrp="1"/>
          </p:cNvSpPr>
          <p:nvPr>
            <p:ph type="sldNum" idx="10"/>
          </p:nvPr>
        </p:nvSpPr>
        <p:spPr/>
        <p:txBody>
          <a:bodyPr/>
          <a:lstStyle/>
          <a:p>
            <a:pPr algn="r"/>
            <a:fld id="{DA6EE6C0-465B-4714-B982-1D99B169B7E4}" type="slidenum">
              <a:rPr lang="en-US" sz="1400" smtClean="0">
                <a:latin typeface="Times New Roman"/>
              </a:rPr>
              <a:t>4</a:t>
            </a:fld>
            <a:endParaRPr lang="en-US"/>
          </a:p>
        </p:txBody>
      </p:sp>
    </p:spTree>
    <p:extLst>
      <p:ext uri="{BB962C8B-B14F-4D97-AF65-F5344CB8AC3E}">
        <p14:creationId xmlns:p14="http://schemas.microsoft.com/office/powerpoint/2010/main" val="406028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laceHolder 1"/>
          <p:cNvSpPr>
            <a:spLocks noGrp="1"/>
          </p:cNvSpPr>
          <p:nvPr>
            <p:ph type="body"/>
          </p:nvPr>
        </p:nvSpPr>
        <p:spPr>
          <a:xfrm>
            <a:off x="777240" y="4777560"/>
            <a:ext cx="6217560" cy="4525920"/>
          </a:xfrm>
          <a:prstGeom prst="rect">
            <a:avLst/>
          </a:prstGeom>
        </p:spPr>
        <p:txBody>
          <a:bodyPr lIns="0" tIns="0" rIns="0" bIns="0"/>
          <a:lstStyle/>
          <a:p>
            <a:r>
              <a:rPr lang="en-US" sz="2000" dirty="0">
                <a:latin typeface="Arial"/>
              </a:rPr>
              <a:t>What we strive to achieve:</a:t>
            </a:r>
            <a:endParaRPr dirty="0"/>
          </a:p>
          <a:p>
            <a:r>
              <a:rPr lang="en-US" sz="2000" dirty="0">
                <a:latin typeface="Arial"/>
              </a:rPr>
              <a:t>The lowest test on the pyramid are the “cheapest” to run – fastest, and require less external components.</a:t>
            </a:r>
            <a:endParaRPr dirty="0"/>
          </a:p>
          <a:p>
            <a:r>
              <a:rPr lang="en-US" sz="2000" dirty="0">
                <a:latin typeface="Arial"/>
              </a:rPr>
              <a:t>Therefore, they also cover less parts of the system.</a:t>
            </a:r>
            <a:endParaRPr dirty="0"/>
          </a:p>
          <a:p>
            <a:endParaRPr dirty="0"/>
          </a:p>
          <a:p>
            <a:r>
              <a:rPr lang="en-US" sz="2000" dirty="0">
                <a:latin typeface="Arial"/>
              </a:rPr>
              <a:t>Unit tests can be run after each commit.</a:t>
            </a:r>
            <a:endParaRPr dirty="0"/>
          </a:p>
          <a:p>
            <a:r>
              <a:rPr lang="en-US" sz="2000" dirty="0">
                <a:latin typeface="Arial"/>
              </a:rPr>
              <a:t>Integration tests – on nightly builds.</a:t>
            </a:r>
            <a:endParaRPr dirty="0"/>
          </a:p>
          <a:p>
            <a:r>
              <a:rPr lang="en-US" sz="2000" dirty="0">
                <a:latin typeface="Arial"/>
              </a:rPr>
              <a:t>Manual tests – before releases, after major code changes.</a:t>
            </a:r>
            <a:endParaRPr dirty="0"/>
          </a:p>
          <a:p>
            <a:endParaRPr dirty="0"/>
          </a:p>
        </p:txBody>
      </p:sp>
    </p:spTree>
    <p:extLst>
      <p:ext uri="{BB962C8B-B14F-4D97-AF65-F5344CB8AC3E}">
        <p14:creationId xmlns:p14="http://schemas.microsoft.com/office/powerpoint/2010/main" val="115801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body"/>
          </p:nvPr>
        </p:nvSpPr>
        <p:spPr>
          <a:xfrm>
            <a:off x="777240" y="4777560"/>
            <a:ext cx="6217560" cy="4525920"/>
          </a:xfrm>
          <a:prstGeom prst="rect">
            <a:avLst/>
          </a:prstGeom>
        </p:spPr>
        <p:txBody>
          <a:bodyPr lIns="0" tIns="0" rIns="0" bIns="0"/>
          <a:lstStyle/>
          <a:p>
            <a:r>
              <a:rPr lang="en-US" sz="2000" dirty="0">
                <a:latin typeface="Arial"/>
              </a:rPr>
              <a:t>The anti pattern – we don't have any or a considerable automatic coverage, so the tests at the bottom are rather scarce, but the manual tests at the top are growing beyond control, and this how we achieve most of the coverage.</a:t>
            </a:r>
            <a:endParaRPr dirty="0"/>
          </a:p>
          <a:p>
            <a:endParaRPr dirty="0"/>
          </a:p>
          <a:p>
            <a:r>
              <a:rPr lang="en-US" sz="2000" dirty="0">
                <a:latin typeface="Arial"/>
              </a:rPr>
              <a:t>Symptoms:</a:t>
            </a:r>
            <a:endParaRPr dirty="0"/>
          </a:p>
          <a:p>
            <a:r>
              <a:rPr lang="en-US" sz="2000" dirty="0">
                <a:latin typeface="Arial"/>
              </a:rPr>
              <a:t>Merging big changes is scary and often breaks a lot of things.</a:t>
            </a:r>
            <a:endParaRPr dirty="0"/>
          </a:p>
          <a:p>
            <a:r>
              <a:rPr lang="en-US" sz="2000" dirty="0">
                <a:latin typeface="Arial"/>
              </a:rPr>
              <a:t>Releases a headache. There's a blockade of manual testing workforce, and before a release is made, there's a long and </a:t>
            </a:r>
            <a:r>
              <a:rPr lang="en-US" sz="2000" dirty="0" err="1">
                <a:latin typeface="Arial"/>
              </a:rPr>
              <a:t>painfull</a:t>
            </a:r>
            <a:r>
              <a:rPr lang="en-US" sz="2000" dirty="0">
                <a:latin typeface="Arial"/>
              </a:rPr>
              <a:t> regression that blocks development.</a:t>
            </a:r>
            <a:endParaRPr dirty="0"/>
          </a:p>
        </p:txBody>
      </p:sp>
    </p:spTree>
    <p:extLst>
      <p:ext uri="{BB962C8B-B14F-4D97-AF65-F5344CB8AC3E}">
        <p14:creationId xmlns:p14="http://schemas.microsoft.com/office/powerpoint/2010/main" val="330882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We’re only covering</a:t>
            </a:r>
            <a:r>
              <a:rPr lang="en-US" baseline="0" dirty="0" smtClean="0"/>
              <a:t> Unit tests in this talk. Automated GUI Tests is what Guy’s team is doing. All that’s in the middle is something that still needs studying.</a:t>
            </a:r>
          </a:p>
        </p:txBody>
      </p:sp>
      <p:sp>
        <p:nvSpPr>
          <p:cNvPr id="4" name="Slide Number Placeholder 3"/>
          <p:cNvSpPr>
            <a:spLocks noGrp="1"/>
          </p:cNvSpPr>
          <p:nvPr>
            <p:ph type="sldNum" idx="10"/>
          </p:nvPr>
        </p:nvSpPr>
        <p:spPr/>
        <p:txBody>
          <a:bodyPr/>
          <a:lstStyle/>
          <a:p>
            <a:pPr algn="r"/>
            <a:fld id="{DA6EE6C0-465B-4714-B982-1D99B169B7E4}" type="slidenum">
              <a:rPr lang="en-US" sz="1400" smtClean="0">
                <a:latin typeface="Times New Roman"/>
              </a:rPr>
              <a:t>7</a:t>
            </a:fld>
            <a:endParaRPr lang="en-US"/>
          </a:p>
        </p:txBody>
      </p:sp>
    </p:spTree>
    <p:extLst>
      <p:ext uri="{BB962C8B-B14F-4D97-AF65-F5344CB8AC3E}">
        <p14:creationId xmlns:p14="http://schemas.microsoft.com/office/powerpoint/2010/main" val="1527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DA6EE6C0-465B-4714-B982-1D99B169B7E4}" type="slidenum">
              <a:rPr lang="en-US" sz="1400" smtClean="0">
                <a:latin typeface="Times New Roman"/>
              </a:rPr>
              <a:t>8</a:t>
            </a:fld>
            <a:endParaRPr lang="en-US"/>
          </a:p>
        </p:txBody>
      </p:sp>
    </p:spTree>
    <p:extLst>
      <p:ext uri="{BB962C8B-B14F-4D97-AF65-F5344CB8AC3E}">
        <p14:creationId xmlns:p14="http://schemas.microsoft.com/office/powerpoint/2010/main" val="3970004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Unit tests tell</a:t>
            </a:r>
            <a:r>
              <a:rPr lang="en-US" baseline="0" dirty="0" smtClean="0"/>
              <a:t> us a partial story. We only know that all the parts are working separately. We don’t know if the whole thing is working when connected.</a:t>
            </a:r>
          </a:p>
          <a:p>
            <a:r>
              <a:rPr lang="en-US" baseline="0" dirty="0" smtClean="0"/>
              <a:t>If you wish to test a flow, Unit Testing probably isn’t what you need</a:t>
            </a:r>
            <a:r>
              <a:rPr lang="en-US" baseline="0" dirty="0" smtClean="0"/>
              <a:t>.</a:t>
            </a:r>
          </a:p>
          <a:p>
            <a:endParaRPr lang="en-US" baseline="0" dirty="0" smtClean="0"/>
          </a:p>
          <a:p>
            <a:r>
              <a:rPr lang="en-US" baseline="0" dirty="0" smtClean="0"/>
              <a:t>It doesn’t and shouldn’t test someone else’s code (from the SDK, or some other lib).</a:t>
            </a:r>
            <a:endParaRPr lang="en-US" dirty="0"/>
          </a:p>
        </p:txBody>
      </p:sp>
      <p:sp>
        <p:nvSpPr>
          <p:cNvPr id="4" name="Slide Number Placeholder 3"/>
          <p:cNvSpPr>
            <a:spLocks noGrp="1"/>
          </p:cNvSpPr>
          <p:nvPr>
            <p:ph type="sldNum" idx="10"/>
          </p:nvPr>
        </p:nvSpPr>
        <p:spPr/>
        <p:txBody>
          <a:bodyPr/>
          <a:lstStyle/>
          <a:p>
            <a:pPr algn="r"/>
            <a:fld id="{DA6EE6C0-465B-4714-B982-1D99B169B7E4}" type="slidenum">
              <a:rPr lang="en-US" sz="1400" smtClean="0">
                <a:latin typeface="Times New Roman"/>
              </a:rPr>
              <a:t>9</a:t>
            </a:fld>
            <a:endParaRPr lang="en-US"/>
          </a:p>
        </p:txBody>
      </p:sp>
    </p:spTree>
    <p:extLst>
      <p:ext uri="{BB962C8B-B14F-4D97-AF65-F5344CB8AC3E}">
        <p14:creationId xmlns:p14="http://schemas.microsoft.com/office/powerpoint/2010/main" val="3436644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Why should</a:t>
            </a:r>
            <a:r>
              <a:rPr lang="en-US" baseline="0" dirty="0" smtClean="0"/>
              <a:t> we trust a unit test?</a:t>
            </a:r>
          </a:p>
          <a:p>
            <a:pPr marL="228600" indent="-228600">
              <a:buAutoNum type="arabicPeriod"/>
            </a:pPr>
            <a:r>
              <a:rPr lang="en-US" baseline="0" dirty="0" smtClean="0"/>
              <a:t>We’ve seen it fail, and then work again after applying the relevant code changes.</a:t>
            </a:r>
          </a:p>
          <a:p>
            <a:pPr marL="228600" indent="-228600">
              <a:buAutoNum type="arabicPeriod"/>
            </a:pPr>
            <a:r>
              <a:rPr lang="en-US" baseline="0" dirty="0" smtClean="0"/>
              <a:t>It’s supposed to be in a much clearer fashion</a:t>
            </a:r>
            <a:r>
              <a:rPr lang="en-US" baseline="0" dirty="0" smtClean="0"/>
              <a:t>.</a:t>
            </a:r>
          </a:p>
          <a:p>
            <a:pPr marL="228600" indent="-228600">
              <a:buAutoNum type="arabicPeriod"/>
            </a:pPr>
            <a:endParaRPr lang="en-US" baseline="0" dirty="0" smtClean="0"/>
          </a:p>
          <a:p>
            <a:pPr marL="0" indent="0">
              <a:buNone/>
            </a:pPr>
            <a:r>
              <a:rPr lang="en-US" baseline="0" dirty="0" smtClean="0"/>
              <a:t>This leads to how a unit test should be written (the very next slide).</a:t>
            </a:r>
            <a:endParaRPr lang="en-US" dirty="0"/>
          </a:p>
        </p:txBody>
      </p:sp>
      <p:sp>
        <p:nvSpPr>
          <p:cNvPr id="4" name="Slide Number Placeholder 3"/>
          <p:cNvSpPr>
            <a:spLocks noGrp="1"/>
          </p:cNvSpPr>
          <p:nvPr>
            <p:ph type="sldNum" idx="10"/>
          </p:nvPr>
        </p:nvSpPr>
        <p:spPr/>
        <p:txBody>
          <a:bodyPr/>
          <a:lstStyle/>
          <a:p>
            <a:pPr algn="r"/>
            <a:fld id="{DA6EE6C0-465B-4714-B982-1D99B169B7E4}" type="slidenum">
              <a:rPr lang="en-US" sz="1400" smtClean="0">
                <a:latin typeface="Times New Roman"/>
              </a:rPr>
              <a:t>10</a:t>
            </a:fld>
            <a:endParaRPr lang="en-US"/>
          </a:p>
        </p:txBody>
      </p:sp>
    </p:spTree>
    <p:extLst>
      <p:ext uri="{BB962C8B-B14F-4D97-AF65-F5344CB8AC3E}">
        <p14:creationId xmlns:p14="http://schemas.microsoft.com/office/powerpoint/2010/main" val="198376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a:p>
        </p:txBody>
      </p:sp>
      <p:pic>
        <p:nvPicPr>
          <p:cNvPr id="37" name="Picture 36"/>
          <p:cNvPicPr/>
          <p:nvPr/>
        </p:nvPicPr>
        <p:blipFill>
          <a:blip r:embed="rId2"/>
          <a:stretch>
            <a:fillRect/>
          </a:stretch>
        </p:blipFill>
        <p:spPr>
          <a:xfrm>
            <a:off x="2292120" y="1768680"/>
            <a:ext cx="5495040" cy="4384440"/>
          </a:xfrm>
          <a:prstGeom prst="rect">
            <a:avLst/>
          </a:prstGeom>
          <a:ln>
            <a:noFill/>
          </a:ln>
        </p:spPr>
      </p:pic>
      <p:pic>
        <p:nvPicPr>
          <p:cNvPr id="38" name="Picture 37"/>
          <p:cNvPicPr/>
          <p:nvPr/>
        </p:nvPicPr>
        <p:blipFill>
          <a:blip r:embed="rId2"/>
          <a:stretch>
            <a:fillRect/>
          </a:stretch>
        </p:blipFill>
        <p:spPr>
          <a:xfrm>
            <a:off x="2292120" y="1768680"/>
            <a:ext cx="549504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a:latin typeface="Arial"/>
              </a:rPr>
              <a:t>Click to edit the title text format</a:t>
            </a:r>
            <a:endParaRP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5873A7D3-3D94-4463-A239-9E918BB9E621}" type="slidenum">
              <a:rPr lang="en-US" sz="1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ofer.schonberger\Downloads\i-dont-always-test-my-code-but-when-i-do-i-do-it-on-produ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2" y="427037"/>
            <a:ext cx="6477000"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658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ofer.schonberger\Downloads\Who_Watches_the_Watchmen__by_thebloodyxx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3237"/>
            <a:ext cx="10080625" cy="630039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p:nvPr>
        </p:nvSpPr>
        <p:spPr/>
        <p:txBody>
          <a:bodyPr/>
          <a:lstStyle/>
          <a:p>
            <a:r>
              <a:rPr lang="en-US" sz="2000" dirty="0" smtClean="0">
                <a:solidFill>
                  <a:schemeClr val="tx1"/>
                </a:solidFill>
              </a:rPr>
              <a:t>Why trust Unit Tests?</a:t>
            </a:r>
            <a:endParaRPr lang="en-US" sz="2000" dirty="0">
              <a:solidFill>
                <a:schemeClr val="tx1"/>
              </a:solidFill>
            </a:endParaRPr>
          </a:p>
        </p:txBody>
      </p:sp>
    </p:spTree>
    <p:extLst>
      <p:ext uri="{BB962C8B-B14F-4D97-AF65-F5344CB8AC3E}">
        <p14:creationId xmlns:p14="http://schemas.microsoft.com/office/powerpoint/2010/main" val="1819467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fer.schonberger\Downloads\adapter_patter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712" y="1188723"/>
            <a:ext cx="7422298" cy="55629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96912" y="655637"/>
            <a:ext cx="2924198" cy="400110"/>
          </a:xfrm>
          <a:prstGeom prst="rect">
            <a:avLst/>
          </a:prstGeom>
          <a:noFill/>
        </p:spPr>
        <p:txBody>
          <a:bodyPr wrap="none" rtlCol="0">
            <a:spAutoFit/>
          </a:bodyPr>
          <a:lstStyle/>
          <a:p>
            <a:r>
              <a:rPr lang="en-US" sz="2000" b="1" dirty="0" smtClean="0"/>
              <a:t>Example + Guidelines:</a:t>
            </a:r>
            <a:endParaRPr lang="en-US" sz="2000" b="1" dirty="0"/>
          </a:p>
        </p:txBody>
      </p:sp>
    </p:spTree>
    <p:extLst>
      <p:ext uri="{BB962C8B-B14F-4D97-AF65-F5344CB8AC3E}">
        <p14:creationId xmlns:p14="http://schemas.microsoft.com/office/powerpoint/2010/main" val="4203404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Unit-Testable code?</a:t>
            </a:r>
            <a:endParaRPr lang="en-US" dirty="0"/>
          </a:p>
        </p:txBody>
      </p:sp>
      <p:sp>
        <p:nvSpPr>
          <p:cNvPr id="3" name="Subtitle 2"/>
          <p:cNvSpPr>
            <a:spLocks noGrp="1"/>
          </p:cNvSpPr>
          <p:nvPr>
            <p:ph type="subTitle"/>
          </p:nvPr>
        </p:nvSpPr>
        <p:spPr>
          <a:xfrm>
            <a:off x="696912" y="2713037"/>
            <a:ext cx="9071640" cy="1262520"/>
          </a:xfrm>
        </p:spPr>
        <p:txBody>
          <a:bodyPr/>
          <a:lstStyle/>
          <a:p>
            <a:r>
              <a:rPr lang="en-US" sz="1600" i="1" dirty="0"/>
              <a:t>Thorough unit testing helps us improve the internal quality because, to be tested, a unit has to be structured to run outside the system in a test fixture. </a:t>
            </a:r>
            <a:endParaRPr lang="en-US" sz="1600" i="1" dirty="0" smtClean="0"/>
          </a:p>
          <a:p>
            <a:endParaRPr lang="en-US" i="1" dirty="0"/>
          </a:p>
          <a:p>
            <a:r>
              <a:rPr lang="en-US" sz="2000" i="1" dirty="0" smtClean="0"/>
              <a:t>A </a:t>
            </a:r>
            <a:r>
              <a:rPr lang="en-US" sz="2000" i="1" dirty="0"/>
              <a:t>unit test for an object needs to create the object, provide its dependencies, interact with it, and check that it behaved as expected. So, for a class to be easy to unit-test, the class must have explicit dependencies that can easily be substituted and clear responsibilities that can easily be invoked and verified</a:t>
            </a:r>
            <a:r>
              <a:rPr lang="en-US" sz="2000" i="1" dirty="0" smtClean="0"/>
              <a:t>.</a:t>
            </a:r>
          </a:p>
          <a:p>
            <a:endParaRPr lang="en-US" i="1" dirty="0"/>
          </a:p>
          <a:p>
            <a:endParaRPr lang="en-US" i="1" dirty="0" smtClean="0"/>
          </a:p>
          <a:p>
            <a:r>
              <a:rPr lang="en-US" i="1" dirty="0" smtClean="0"/>
              <a:t> </a:t>
            </a:r>
            <a:r>
              <a:rPr lang="en-US" sz="1600" i="1" dirty="0"/>
              <a:t>In software engineering terms, that means that the code must be loosely coupled and highly cohesive </a:t>
            </a:r>
            <a:r>
              <a:rPr lang="en-US" sz="1600" i="1" dirty="0" smtClean="0"/>
              <a:t>—in </a:t>
            </a:r>
            <a:r>
              <a:rPr lang="en-US" sz="1600" i="1" dirty="0"/>
              <a:t>other words, well-designed</a:t>
            </a:r>
            <a:r>
              <a:rPr lang="en-US" sz="1600" i="1" dirty="0" smtClean="0"/>
              <a:t>.</a:t>
            </a:r>
          </a:p>
          <a:p>
            <a:endParaRPr lang="en-US" sz="1600" i="1" dirty="0"/>
          </a:p>
          <a:p>
            <a:endParaRPr lang="en-US" sz="1600" i="1" dirty="0"/>
          </a:p>
          <a:p>
            <a:r>
              <a:rPr lang="en-US" sz="1600" i="1" dirty="0"/>
              <a:t>Steve Freeman and Nat Pryce, </a:t>
            </a:r>
            <a:r>
              <a:rPr lang="en-US" sz="1600" dirty="0"/>
              <a:t>Growing Object Oriented Software Guided by Tests</a:t>
            </a:r>
            <a:endParaRPr lang="en-US" sz="1600" i="1" dirty="0"/>
          </a:p>
          <a:p>
            <a:endParaRPr lang="en-US" dirty="0"/>
          </a:p>
        </p:txBody>
      </p:sp>
    </p:spTree>
    <p:extLst>
      <p:ext uri="{BB962C8B-B14F-4D97-AF65-F5344CB8AC3E}">
        <p14:creationId xmlns:p14="http://schemas.microsoft.com/office/powerpoint/2010/main" val="704726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guidelines!</a:t>
            </a:r>
            <a:endParaRPr lang="en-US" dirty="0"/>
          </a:p>
        </p:txBody>
      </p:sp>
      <p:sp>
        <p:nvSpPr>
          <p:cNvPr id="3" name="Subtitle 2"/>
          <p:cNvSpPr>
            <a:spLocks noGrp="1"/>
          </p:cNvSpPr>
          <p:nvPr>
            <p:ph type="subTitle"/>
          </p:nvPr>
        </p:nvSpPr>
        <p:spPr>
          <a:xfrm>
            <a:off x="504000" y="503237"/>
            <a:ext cx="9071640" cy="5650603"/>
          </a:xfrm>
        </p:spPr>
        <p:txBody>
          <a:bodyPr/>
          <a:lstStyle/>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2" y="1112837"/>
            <a:ext cx="9746377" cy="3524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6960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u="sng" dirty="0" smtClean="0"/>
              <a:t>Agenda</a:t>
            </a:r>
            <a:endParaRPr lang="en-US" sz="2000" u="sng" dirty="0"/>
          </a:p>
        </p:txBody>
      </p:sp>
      <p:sp>
        <p:nvSpPr>
          <p:cNvPr id="3" name="Subtitle 2"/>
          <p:cNvSpPr>
            <a:spLocks noGrp="1"/>
          </p:cNvSpPr>
          <p:nvPr>
            <p:ph type="subTitle"/>
          </p:nvPr>
        </p:nvSpPr>
        <p:spPr>
          <a:xfrm>
            <a:off x="499297" y="2636837"/>
            <a:ext cx="9071640" cy="1524000"/>
          </a:xfrm>
        </p:spPr>
        <p:txBody>
          <a:bodyPr/>
          <a:lstStyle/>
          <a:p>
            <a:pPr marL="342900" indent="-342900">
              <a:buAutoNum type="arabicPeriod"/>
            </a:pPr>
            <a:r>
              <a:rPr lang="en-US" sz="2000" dirty="0" smtClean="0"/>
              <a:t>What is a unit test.</a:t>
            </a:r>
          </a:p>
          <a:p>
            <a:pPr marL="342900" indent="-342900">
              <a:buAutoNum type="arabicPeriod"/>
            </a:pPr>
            <a:r>
              <a:rPr lang="en-US" sz="2000" dirty="0" smtClean="0"/>
              <a:t>Where </a:t>
            </a:r>
            <a:r>
              <a:rPr lang="en-US" sz="2000" dirty="0" smtClean="0"/>
              <a:t>does Unit test stand in relative to other test types.</a:t>
            </a:r>
          </a:p>
          <a:p>
            <a:pPr marL="342900" indent="-342900">
              <a:buAutoNum type="arabicPeriod"/>
            </a:pPr>
            <a:r>
              <a:rPr lang="en-US" sz="2000" dirty="0" smtClean="0"/>
              <a:t>What can be gained by Unit tests. What can’t</a:t>
            </a:r>
            <a:r>
              <a:rPr lang="en-US" sz="2000" dirty="0" smtClean="0"/>
              <a:t>.</a:t>
            </a:r>
          </a:p>
          <a:p>
            <a:pPr marL="342900" indent="-342900">
              <a:buFontTx/>
              <a:buAutoNum type="arabicPeriod"/>
            </a:pPr>
            <a:r>
              <a:rPr lang="en-US" sz="2000" dirty="0" smtClean="0"/>
              <a:t>Why should we trust a unit test.</a:t>
            </a:r>
          </a:p>
          <a:p>
            <a:r>
              <a:rPr lang="en-US" sz="2000" dirty="0" smtClean="0"/>
              <a:t>5.  Example preparations.</a:t>
            </a:r>
            <a:endParaRPr lang="en-US" sz="2000" dirty="0" smtClean="0"/>
          </a:p>
          <a:p>
            <a:pPr marL="342900" indent="-342900">
              <a:buAutoNum type="arabicPeriod"/>
            </a:pPr>
            <a:r>
              <a:rPr lang="en-US" sz="2000" dirty="0" smtClean="0"/>
              <a:t>Example.</a:t>
            </a:r>
            <a:endParaRPr lang="en-US" sz="2000" dirty="0" smtClean="0"/>
          </a:p>
          <a:p>
            <a:pPr marL="342900" indent="-342900">
              <a:buAutoNum type="arabicPeriod"/>
            </a:pPr>
            <a:endParaRPr lang="en-US" sz="2000" dirty="0" smtClean="0"/>
          </a:p>
          <a:p>
            <a:pPr marL="342900" indent="-342900">
              <a:buAutoNum type="arabicPeriod"/>
            </a:pPr>
            <a:endParaRPr lang="en-US" sz="2000" dirty="0" smtClean="0"/>
          </a:p>
          <a:p>
            <a:pPr marL="342900" indent="-342900">
              <a:buAutoNum type="arabicPeriod"/>
            </a:pPr>
            <a:endParaRPr lang="en-US" sz="2000" dirty="0" smtClean="0"/>
          </a:p>
        </p:txBody>
      </p:sp>
    </p:spTree>
    <p:extLst>
      <p:ext uri="{BB962C8B-B14F-4D97-AF65-F5344CB8AC3E}">
        <p14:creationId xmlns:p14="http://schemas.microsoft.com/office/powerpoint/2010/main" val="91411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2332037"/>
            <a:ext cx="9071640" cy="1262520"/>
          </a:xfrm>
        </p:spPr>
        <p:txBody>
          <a:bodyPr/>
          <a:lstStyle/>
          <a:p>
            <a:r>
              <a:rPr lang="en-US" sz="2400" dirty="0" smtClean="0"/>
              <a:t>What is a Unit Test?</a:t>
            </a:r>
            <a:endParaRPr lang="en-US" sz="2400" dirty="0"/>
          </a:p>
        </p:txBody>
      </p:sp>
    </p:spTree>
    <p:extLst>
      <p:ext uri="{BB962C8B-B14F-4D97-AF65-F5344CB8AC3E}">
        <p14:creationId xmlns:p14="http://schemas.microsoft.com/office/powerpoint/2010/main" val="3383819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712" y="579437"/>
            <a:ext cx="9071640" cy="1262520"/>
          </a:xfrm>
        </p:spPr>
        <p:txBody>
          <a:bodyPr/>
          <a:lstStyle/>
          <a:p>
            <a:r>
              <a:rPr lang="en-US" sz="2400" dirty="0" smtClean="0"/>
              <a:t>What is a Unit Test? (From Wikipedia)</a:t>
            </a:r>
            <a:endParaRPr lang="en-US" sz="2400" dirty="0"/>
          </a:p>
        </p:txBody>
      </p:sp>
      <p:sp>
        <p:nvSpPr>
          <p:cNvPr id="3" name="Subtitle 2"/>
          <p:cNvSpPr>
            <a:spLocks noGrp="1"/>
          </p:cNvSpPr>
          <p:nvPr>
            <p:ph type="subTitle"/>
          </p:nvPr>
        </p:nvSpPr>
        <p:spPr>
          <a:xfrm>
            <a:off x="239712" y="3094037"/>
            <a:ext cx="9071640" cy="1262520"/>
          </a:xfrm>
        </p:spPr>
        <p:txBody>
          <a:bodyPr/>
          <a:lstStyle/>
          <a:p>
            <a:r>
              <a:rPr lang="en-US" sz="2400" dirty="0" smtClean="0"/>
              <a:t/>
            </a:r>
            <a:br>
              <a:rPr lang="en-US" sz="2400" dirty="0" smtClean="0"/>
            </a:br>
            <a:r>
              <a:rPr lang="en-US" sz="2400" dirty="0" smtClean="0"/>
              <a:t>The smallest system/module test that verifies the system’s behavior.</a:t>
            </a:r>
          </a:p>
          <a:p>
            <a:endParaRPr lang="en-US" dirty="0"/>
          </a:p>
        </p:txBody>
      </p:sp>
    </p:spTree>
    <p:extLst>
      <p:ext uri="{BB962C8B-B14F-4D97-AF65-F5344CB8AC3E}">
        <p14:creationId xmlns:p14="http://schemas.microsoft.com/office/powerpoint/2010/main" val="4186587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p:spPr>
        <p:txBody>
          <a:bodyPr lIns="0" tIns="0" rIns="0" bIns="0" anchor="ctr"/>
          <a:lstStyle/>
          <a:p>
            <a:pPr algn="ctr"/>
            <a:endParaRPr/>
          </a:p>
        </p:txBody>
      </p:sp>
      <p:sp>
        <p:nvSpPr>
          <p:cNvPr id="45" name="TextShape 2"/>
          <p:cNvSpPr txBox="1"/>
          <p:nvPr/>
        </p:nvSpPr>
        <p:spPr>
          <a:xfrm>
            <a:off x="504000" y="1769040"/>
            <a:ext cx="9071640" cy="4384440"/>
          </a:xfrm>
          <a:prstGeom prst="rect">
            <a:avLst/>
          </a:prstGeom>
        </p:spPr>
        <p:txBody>
          <a:bodyPr lIns="0" tIns="0" rIns="0" bIns="0" anchor="ctr"/>
          <a:lstStyle/>
          <a:p>
            <a:pPr algn="ctr"/>
            <a:endParaRPr/>
          </a:p>
        </p:txBody>
      </p:sp>
      <p:sp>
        <p:nvSpPr>
          <p:cNvPr id="46" name="TextShape 3"/>
          <p:cNvSpPr txBox="1"/>
          <p:nvPr/>
        </p:nvSpPr>
        <p:spPr>
          <a:xfrm>
            <a:off x="5127120" y="4116240"/>
            <a:ext cx="180720" cy="234000"/>
          </a:xfrm>
          <a:prstGeom prst="rect">
            <a:avLst/>
          </a:prstGeom>
        </p:spPr>
      </p:sp>
      <p:pic>
        <p:nvPicPr>
          <p:cNvPr id="47" name="Picture 46"/>
          <p:cNvPicPr/>
          <p:nvPr/>
        </p:nvPicPr>
        <p:blipFill>
          <a:blip r:embed="rId3"/>
          <a:stretch>
            <a:fillRect/>
          </a:stretch>
        </p:blipFill>
        <p:spPr>
          <a:xfrm>
            <a:off x="198720" y="326160"/>
            <a:ext cx="10079640" cy="7221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p:spPr>
        <p:txBody>
          <a:bodyPr lIns="0" tIns="0" rIns="0" bIns="0" anchor="ctr"/>
          <a:lstStyle/>
          <a:p>
            <a:pPr algn="ctr"/>
            <a:endParaRPr/>
          </a:p>
        </p:txBody>
      </p:sp>
      <p:sp>
        <p:nvSpPr>
          <p:cNvPr id="49" name="TextShape 2"/>
          <p:cNvSpPr txBox="1"/>
          <p:nvPr/>
        </p:nvSpPr>
        <p:spPr>
          <a:xfrm>
            <a:off x="3263760" y="1768680"/>
            <a:ext cx="3551400" cy="4384440"/>
          </a:xfrm>
          <a:prstGeom prst="rect">
            <a:avLst/>
          </a:prstGeom>
        </p:spPr>
        <p:txBody>
          <a:bodyPr lIns="0" tIns="0" rIns="0" bIns="0"/>
          <a:lstStyle/>
          <a:p>
            <a:endParaRPr/>
          </a:p>
        </p:txBody>
      </p:sp>
      <p:pic>
        <p:nvPicPr>
          <p:cNvPr id="50" name="Picture 49"/>
          <p:cNvPicPr/>
          <p:nvPr/>
        </p:nvPicPr>
        <p:blipFill>
          <a:blip r:embed="rId3"/>
          <a:stretch>
            <a:fillRect/>
          </a:stretch>
        </p:blipFill>
        <p:spPr>
          <a:xfrm>
            <a:off x="2011680" y="301320"/>
            <a:ext cx="5562360" cy="6867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p:spPr>
        <p:txBody>
          <a:bodyPr lIns="0" tIns="0" rIns="0" bIns="0" anchor="ctr"/>
          <a:lstStyle/>
          <a:p>
            <a:pPr algn="ctr"/>
            <a:endParaRPr/>
          </a:p>
        </p:txBody>
      </p:sp>
      <p:sp>
        <p:nvSpPr>
          <p:cNvPr id="52" name="TextShape 2"/>
          <p:cNvSpPr txBox="1"/>
          <p:nvPr/>
        </p:nvSpPr>
        <p:spPr>
          <a:xfrm>
            <a:off x="504000" y="1769040"/>
            <a:ext cx="9071640" cy="4384440"/>
          </a:xfrm>
          <a:prstGeom prst="rect">
            <a:avLst/>
          </a:prstGeom>
        </p:spPr>
        <p:txBody>
          <a:bodyPr lIns="0" tIns="0" rIns="0" bIns="0" anchor="ctr"/>
          <a:lstStyle/>
          <a:p>
            <a:pPr algn="ctr"/>
            <a:endParaRPr/>
          </a:p>
        </p:txBody>
      </p:sp>
      <p:sp>
        <p:nvSpPr>
          <p:cNvPr id="53" name="TextShape 3"/>
          <p:cNvSpPr txBox="1"/>
          <p:nvPr/>
        </p:nvSpPr>
        <p:spPr>
          <a:xfrm>
            <a:off x="5127120" y="4116240"/>
            <a:ext cx="180720" cy="234000"/>
          </a:xfrm>
          <a:prstGeom prst="rect">
            <a:avLst/>
          </a:prstGeom>
        </p:spPr>
      </p:sp>
      <p:pic>
        <p:nvPicPr>
          <p:cNvPr id="54" name="Picture 53"/>
          <p:cNvPicPr/>
          <p:nvPr/>
        </p:nvPicPr>
        <p:blipFill>
          <a:blip r:embed="rId3"/>
          <a:stretch>
            <a:fillRect/>
          </a:stretch>
        </p:blipFill>
        <p:spPr>
          <a:xfrm>
            <a:off x="198720" y="326160"/>
            <a:ext cx="10079640" cy="7221600"/>
          </a:xfrm>
          <a:prstGeom prst="rect">
            <a:avLst/>
          </a:prstGeom>
          <a:ln>
            <a:noFill/>
          </a:ln>
        </p:spPr>
      </p:pic>
      <p:sp>
        <p:nvSpPr>
          <p:cNvPr id="6" name="Oval 5"/>
          <p:cNvSpPr/>
          <p:nvPr/>
        </p:nvSpPr>
        <p:spPr>
          <a:xfrm>
            <a:off x="2373312" y="5669798"/>
            <a:ext cx="6400800" cy="187237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912" y="2484437"/>
            <a:ext cx="9071640" cy="1262520"/>
          </a:xfrm>
        </p:spPr>
        <p:txBody>
          <a:bodyPr/>
          <a:lstStyle/>
          <a:p>
            <a:r>
              <a:rPr lang="en-US" sz="2400" dirty="0" smtClean="0"/>
              <a:t>What can be gained by Unit Testing? What Can’t?</a:t>
            </a:r>
            <a:endParaRPr lang="en-US" sz="2400" dirty="0"/>
          </a:p>
        </p:txBody>
      </p:sp>
      <p:sp>
        <p:nvSpPr>
          <p:cNvPr id="5" name="Title 4"/>
          <p:cNvSpPr>
            <a:spLocks noGrp="1"/>
          </p:cNvSpPr>
          <p:nvPr>
            <p:ph type="title"/>
          </p:nvPr>
        </p:nvSpPr>
        <p:spPr/>
        <p:txBody>
          <a:bodyPr/>
          <a:lstStyle/>
          <a:p>
            <a:endParaRPr lang="en-US" dirty="0"/>
          </a:p>
        </p:txBody>
      </p:sp>
    </p:spTree>
    <p:extLst>
      <p:ext uri="{BB962C8B-B14F-4D97-AF65-F5344CB8AC3E}">
        <p14:creationId xmlns:p14="http://schemas.microsoft.com/office/powerpoint/2010/main" val="752344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What can be gained by Unit Testing? What Can’t?</a:t>
            </a:r>
            <a:endParaRPr lang="en-US" sz="2400" dirty="0"/>
          </a:p>
        </p:txBody>
      </p:sp>
      <p:sp>
        <p:nvSpPr>
          <p:cNvPr id="3" name="Subtitle 2"/>
          <p:cNvSpPr>
            <a:spLocks noGrp="1"/>
          </p:cNvSpPr>
          <p:nvPr>
            <p:ph type="subTitle"/>
          </p:nvPr>
        </p:nvSpPr>
        <p:spPr>
          <a:xfrm>
            <a:off x="513674" y="3551237"/>
            <a:ext cx="9071640" cy="1262520"/>
          </a:xfrm>
        </p:spPr>
        <p:txBody>
          <a:bodyPr/>
          <a:lstStyle/>
          <a:p>
            <a:r>
              <a:rPr lang="en-US" sz="2000" u="sng" dirty="0" smtClean="0"/>
              <a:t>Can’t:</a:t>
            </a:r>
          </a:p>
          <a:p>
            <a:pPr marL="457200" indent="-457200">
              <a:buAutoNum type="arabicPeriod"/>
            </a:pPr>
            <a:r>
              <a:rPr lang="en-US" sz="2000" dirty="0" smtClean="0"/>
              <a:t>Acceptance Tests/ Regression.</a:t>
            </a:r>
          </a:p>
          <a:p>
            <a:pPr marL="342900" indent="-342900">
              <a:buAutoNum type="arabicPeriod"/>
            </a:pPr>
            <a:r>
              <a:rPr lang="en-US" sz="2000" dirty="0" smtClean="0"/>
              <a:t>Integration Tests.</a:t>
            </a:r>
          </a:p>
          <a:p>
            <a:pPr marL="342900" indent="-342900">
              <a:buAutoNum type="arabicPeriod"/>
            </a:pPr>
            <a:r>
              <a:rPr lang="en-US" sz="2000" dirty="0" smtClean="0"/>
              <a:t>Most UI Tests</a:t>
            </a:r>
            <a:r>
              <a:rPr lang="en-US" sz="2000" dirty="0" smtClean="0"/>
              <a:t>.</a:t>
            </a:r>
          </a:p>
          <a:p>
            <a:pPr marL="342900" indent="-342900">
              <a:buAutoNum type="arabicPeriod"/>
            </a:pPr>
            <a:r>
              <a:rPr lang="en-US" sz="2000" dirty="0" smtClean="0"/>
              <a:t>Other objects, other libraries, the SDK.</a:t>
            </a:r>
            <a:endParaRPr lang="en-US" sz="2000" dirty="0" smtClean="0"/>
          </a:p>
          <a:p>
            <a:endParaRPr lang="en-US" sz="2000" dirty="0"/>
          </a:p>
          <a:p>
            <a:r>
              <a:rPr lang="en-US" sz="2000" u="sng" dirty="0" smtClean="0"/>
              <a:t>Can</a:t>
            </a:r>
          </a:p>
          <a:p>
            <a:pPr marL="457200" indent="-457200">
              <a:buAutoNum type="arabicPeriod"/>
            </a:pPr>
            <a:r>
              <a:rPr lang="en-US" sz="2000" dirty="0" smtClean="0"/>
              <a:t>Testing the small components.</a:t>
            </a:r>
          </a:p>
          <a:p>
            <a:pPr marL="457200" indent="-457200">
              <a:buAutoNum type="arabicPeriod"/>
            </a:pPr>
            <a:r>
              <a:rPr lang="en-US" sz="2000" dirty="0" smtClean="0"/>
              <a:t>Have some degree of faith in the code before it reaches QA, or other more expensive tests.</a:t>
            </a:r>
          </a:p>
          <a:p>
            <a:pPr marL="457200" indent="-457200" rtl="0">
              <a:buAutoNum type="arabicPeriod"/>
            </a:pPr>
            <a:r>
              <a:rPr lang="en-US" sz="2000" dirty="0" smtClean="0"/>
              <a:t>Changes are safer - you know if you broke something basic very fast.</a:t>
            </a:r>
          </a:p>
          <a:p>
            <a:pPr marL="457200" indent="-457200">
              <a:buAutoNum type="arabicPeriod"/>
            </a:pPr>
            <a:endParaRPr lang="en-US" sz="2000" dirty="0" smtClean="0"/>
          </a:p>
          <a:p>
            <a:pPr marL="342900" indent="-342900">
              <a:buAutoNum type="arabicPeriod"/>
            </a:pPr>
            <a:endParaRPr lang="en-US" dirty="0"/>
          </a:p>
        </p:txBody>
      </p:sp>
    </p:spTree>
    <p:extLst>
      <p:ext uri="{BB962C8B-B14F-4D97-AF65-F5344CB8AC3E}">
        <p14:creationId xmlns:p14="http://schemas.microsoft.com/office/powerpoint/2010/main" val="1680083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6034</TotalTime>
  <Words>816</Words>
  <Application>Microsoft Office PowerPoint</Application>
  <PresentationFormat>Custom</PresentationFormat>
  <Paragraphs>92</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Agenda</vt:lpstr>
      <vt:lpstr>What is a Unit Test?</vt:lpstr>
      <vt:lpstr>What is a Unit Test? (From Wikipedia)</vt:lpstr>
      <vt:lpstr>PowerPoint Presentation</vt:lpstr>
      <vt:lpstr>PowerPoint Presentation</vt:lpstr>
      <vt:lpstr>PowerPoint Presentation</vt:lpstr>
      <vt:lpstr>What can be gained by Unit Testing? What Can’t?</vt:lpstr>
      <vt:lpstr>What can be gained by Unit Testing? What Can’t?</vt:lpstr>
      <vt:lpstr>PowerPoint Presentation</vt:lpstr>
      <vt:lpstr>PowerPoint Presentation</vt:lpstr>
      <vt:lpstr>How to write Unit-Testable code?</vt:lpstr>
      <vt:lpstr>Some guidelines!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Ofer Schonberger</dc:creator>
  <cp:lastModifiedBy>Ofer Schonberger</cp:lastModifiedBy>
  <cp:revision>28</cp:revision>
  <dcterms:modified xsi:type="dcterms:W3CDTF">2015-07-14T06:30:33Z</dcterms:modified>
</cp:coreProperties>
</file>