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SCD</a:t>
            </a:r>
            <a:r>
              <a:rPr lang="zh-TW" altLang="en-US" dirty="0" smtClean="0"/>
              <a:t>系統建置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/>
          <a:p>
            <a:r>
              <a:rPr lang="en-US" altLang="zh-TW" dirty="0" smtClean="0"/>
              <a:t>Service Connect Devices</a:t>
            </a:r>
          </a:p>
          <a:p>
            <a:r>
              <a:rPr lang="en-US" altLang="zh-TW" dirty="0" smtClean="0"/>
              <a:t>System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SCD</a:t>
            </a:r>
            <a:r>
              <a:rPr lang="zh-TW" altLang="en-US" dirty="0" smtClean="0"/>
              <a:t>介面需求功能清單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網路相簿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名稱、相簿封面、相片張數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無相片時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相片清冊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相簿名稱、相片縮圖、名稱、日期、地點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自動撥放、相片上傳、新增、展示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相片展示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相簿名稱、相片大圖</a:t>
            </a:r>
            <a:r>
              <a:rPr lang="en-US" altLang="zh-TW" dirty="0" smtClean="0"/>
              <a:t>(max: 2048 x 2048)</a:t>
            </a:r>
            <a:r>
              <a:rPr lang="zh-TW" altLang="en-US" dirty="0" smtClean="0"/>
              <a:t>、名稱、日期、地點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修改、刪除、旋轉</a:t>
            </a:r>
            <a:endParaRPr lang="en-US" altLang="zh-TW" dirty="0" smtClean="0"/>
          </a:p>
          <a:p>
            <a:r>
              <a:rPr lang="zh-TW" altLang="en-US" dirty="0" smtClean="0"/>
              <a:t>網路收音機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名稱、我的最愛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播放、停止播放、我的最愛開關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SCD</a:t>
            </a:r>
            <a:r>
              <a:rPr lang="zh-TW" altLang="en-US" dirty="0" smtClean="0"/>
              <a:t>介面需求功能清單</a:t>
            </a:r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公告訊息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訊息清冊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發佈時間、標題、發佈人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閱讀訊息、留言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訊息內容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發佈時間、標題、發佈人、內容</a:t>
            </a:r>
            <a:endParaRPr lang="en-US" altLang="zh-TW" dirty="0" smtClean="0"/>
          </a:p>
          <a:p>
            <a:r>
              <a:rPr lang="zh-TW" altLang="en-US" dirty="0" smtClean="0"/>
              <a:t>生理資訊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生理項目清冊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生理項目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名稱、資料起訖時間、資料曲線圖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查詢、新增單筆資料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時間、數值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服務管理需求功能清單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使用者管理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名稱、帳號、密碼、權限、通訊資料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新增、刪除、修改、查詢、停用</a:t>
            </a:r>
            <a:endParaRPr lang="en-US" altLang="zh-TW" dirty="0" smtClean="0"/>
          </a:p>
          <a:p>
            <a:r>
              <a:rPr lang="en-US" altLang="zh-TW" dirty="0" smtClean="0"/>
              <a:t>SCD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編號、位置、使用者、狀態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新增、刪除、修改、查詢、停用、鬧鈴設定、群族設定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群族管理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名稱、管理員、</a:t>
            </a:r>
            <a:r>
              <a:rPr lang="en-US" altLang="zh-TW" dirty="0" smtClean="0"/>
              <a:t>[SCD, …]</a:t>
            </a:r>
          </a:p>
          <a:p>
            <a:pPr lvl="2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新增、修改、刪除、查詢、</a:t>
            </a:r>
            <a:r>
              <a:rPr lang="en-US" altLang="zh-TW" dirty="0" smtClean="0"/>
              <a:t>SCD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zh-TW" altLang="en-US" dirty="0" smtClean="0"/>
              <a:t>影音視訊管理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使用者、視訊帳號、密碼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新增、刪除、修改、查詢、停用、連結視訊伺服器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通訊錄管理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使用者、名稱、視訊帳號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新增、刪除、修改、查詢、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通訊紀錄管理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使用者、視訊帳號、開始時間、持續時間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刪除、查詢、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刪除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服務管理需求功能清單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相簿相片管理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名稱、分類、所屬使用者、所屬群族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相片管理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所屬相簿、名稱、地點、存放位置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新增、刪除、修改、查詢、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上傳</a:t>
            </a:r>
            <a:endParaRPr lang="en-US" altLang="zh-TW" dirty="0" smtClean="0"/>
          </a:p>
          <a:p>
            <a:r>
              <a:rPr lang="zh-TW" altLang="en-US" dirty="0" smtClean="0"/>
              <a:t>電台管理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電台名稱、分類、連結資訊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最愛電台管理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使用者、電台名稱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最愛開關</a:t>
            </a:r>
            <a:endParaRPr lang="en-US" altLang="zh-TW" dirty="0" smtClean="0"/>
          </a:p>
          <a:p>
            <a:r>
              <a:rPr lang="zh-TW" altLang="en-US" dirty="0" smtClean="0"/>
              <a:t>訊息管理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標題、分類、內容、上下架時間、所屬使用者、所屬群族、發佈人、時間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留言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服務管理需求功能清單</a:t>
            </a:r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生理資訊管理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使用者、項目、細項、數值、日期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新增、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資料曲線圖查詢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生理項目管理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項目、細項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</a:t>
            </a:r>
            <a:endParaRPr lang="en-US" altLang="zh-TW" dirty="0" smtClean="0"/>
          </a:p>
          <a:p>
            <a:r>
              <a:rPr lang="zh-TW" altLang="en-US" dirty="0" smtClean="0"/>
              <a:t>參數管理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名稱、分類、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參數值</a:t>
            </a:r>
            <a:r>
              <a:rPr lang="en-US" altLang="zh-TW" dirty="0" smtClean="0"/>
              <a:t>, …]</a:t>
            </a:r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新增、修改、刪除、查詢、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查詢服務</a:t>
            </a:r>
            <a:endParaRPr lang="en-US" altLang="zh-TW" dirty="0" smtClean="0"/>
          </a:p>
          <a:p>
            <a:r>
              <a:rPr lang="zh-TW" altLang="en-US" dirty="0" smtClean="0"/>
              <a:t>視訊伺服器管理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串連到視訊伺服器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視訊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新增、刪除、修改、查詢、視訊參數設定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提供長者方便使用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長者與眷屬能視訊通話與訊息溝通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管理與照護人員能方便管理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介面為</a:t>
            </a:r>
            <a:r>
              <a:rPr lang="en-US" altLang="zh-TW" dirty="0" smtClean="0"/>
              <a:t>WEB</a:t>
            </a:r>
            <a:r>
              <a:rPr lang="zh-TW" altLang="en-US" dirty="0" smtClean="0"/>
              <a:t>，支援瀏覽器 </a:t>
            </a:r>
            <a:r>
              <a:rPr lang="en-US" altLang="zh-TW" dirty="0" smtClean="0"/>
              <a:t>IE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FireFox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SCD</a:t>
            </a:r>
            <a:r>
              <a:rPr lang="zh-TW" altLang="en-US" dirty="0" smtClean="0"/>
              <a:t>介面為全螢幕模式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14.0.4</a:t>
            </a:r>
          </a:p>
          <a:p>
            <a:pPr lvl="1"/>
            <a:r>
              <a:rPr lang="zh-TW" altLang="en-US" dirty="0" smtClean="0"/>
              <a:t>資料庫為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程式語言為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且為物件導向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採用</a:t>
            </a:r>
            <a:r>
              <a:rPr lang="en-US" altLang="zh-TW" dirty="0" smtClean="0"/>
              <a:t>XML/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為資料交換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舊系統現況</a:t>
            </a:r>
            <a:endParaRPr lang="zh-TW" altLang="en-US" dirty="0"/>
          </a:p>
        </p:txBody>
      </p:sp>
      <p:pic>
        <p:nvPicPr>
          <p:cNvPr id="4" name="內容版面配置區 3" descr="DSC_06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2868638" cy="1612776"/>
          </a:xfrm>
        </p:spPr>
      </p:pic>
      <p:pic>
        <p:nvPicPr>
          <p:cNvPr id="5" name="內容版面配置區 3" descr="DSC_06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628800"/>
            <a:ext cx="2945663" cy="1656184"/>
          </a:xfrm>
          <a:prstGeom prst="rect">
            <a:avLst/>
          </a:prstGeom>
        </p:spPr>
      </p:pic>
      <p:pic>
        <p:nvPicPr>
          <p:cNvPr id="6" name="內容版面配置區 3" descr="DSC_06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628800"/>
            <a:ext cx="2860104" cy="1608079"/>
          </a:xfrm>
          <a:prstGeom prst="rect">
            <a:avLst/>
          </a:prstGeom>
        </p:spPr>
      </p:pic>
      <p:pic>
        <p:nvPicPr>
          <p:cNvPr id="7" name="內容版面配置區 3" descr="DSC_06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573016"/>
            <a:ext cx="2817590" cy="1584176"/>
          </a:xfrm>
          <a:prstGeom prst="rect">
            <a:avLst/>
          </a:prstGeom>
        </p:spPr>
      </p:pic>
      <p:pic>
        <p:nvPicPr>
          <p:cNvPr id="8" name="內容版面配置區 3" descr="DSC_062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3848" y="3573016"/>
            <a:ext cx="2872776" cy="1615204"/>
          </a:xfrm>
          <a:prstGeom prst="rect">
            <a:avLst/>
          </a:prstGeom>
        </p:spPr>
      </p:pic>
      <p:pic>
        <p:nvPicPr>
          <p:cNvPr id="9" name="內容版面配置區 3" descr="DSC_061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3573016"/>
            <a:ext cx="2740386" cy="15407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203848" y="537321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舊系統</a:t>
            </a:r>
            <a:r>
              <a:rPr lang="en-US" altLang="zh-TW" dirty="0" smtClean="0"/>
              <a:t>SCD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主畫面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鬧鈴設定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撥號</a:t>
            </a:r>
            <a:endParaRPr lang="en-US" altLang="zh-TW" dirty="0" smtClean="0"/>
          </a:p>
          <a:p>
            <a:r>
              <a:rPr lang="zh-TW" altLang="en-US" dirty="0" smtClean="0"/>
              <a:t>   快速鍵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電台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生理資訊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系統需求 </a:t>
            </a:r>
            <a:r>
              <a:rPr lang="en-US" altLang="zh-TW" dirty="0" smtClean="0"/>
              <a:t>– SCD</a:t>
            </a:r>
            <a:r>
              <a:rPr lang="zh-TW" altLang="en-US" dirty="0" smtClean="0"/>
              <a:t>介面功能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鬧鈴 </a:t>
            </a:r>
            <a:r>
              <a:rPr lang="en-US" altLang="zh-TW" dirty="0" smtClean="0"/>
              <a:t>(SCD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開關、鈴聲、貪睡、週期、時間</a:t>
            </a:r>
            <a:endParaRPr lang="en-US" altLang="zh-TW" dirty="0" smtClean="0"/>
          </a:p>
          <a:p>
            <a:r>
              <a:rPr lang="zh-TW" altLang="en-US" dirty="0" smtClean="0"/>
              <a:t>影音視訊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快速鍵</a:t>
            </a:r>
            <a:r>
              <a:rPr lang="en-US" altLang="zh-TW" dirty="0" smtClean="0"/>
              <a:t>+</a:t>
            </a:r>
            <a:r>
              <a:rPr lang="zh-TW" altLang="en-US" dirty="0" smtClean="0"/>
              <a:t>客服中心、通訊錄、通訊紀錄</a:t>
            </a:r>
            <a:endParaRPr lang="en-US" altLang="zh-TW" dirty="0" smtClean="0"/>
          </a:p>
          <a:p>
            <a:r>
              <a:rPr lang="zh-TW" altLang="en-US" dirty="0" smtClean="0"/>
              <a:t>網路相簿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相簿清單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相片清單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相片、相片上傳</a:t>
            </a:r>
            <a:endParaRPr lang="en-US" altLang="zh-TW" dirty="0" smtClean="0"/>
          </a:p>
          <a:p>
            <a:r>
              <a:rPr lang="zh-TW" altLang="en-US" dirty="0" smtClean="0"/>
              <a:t>網路收音機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最愛電台</a:t>
            </a:r>
            <a:endParaRPr lang="en-US" altLang="zh-TW" dirty="0" smtClean="0"/>
          </a:p>
          <a:p>
            <a:r>
              <a:rPr lang="zh-TW" altLang="en-US" dirty="0" smtClean="0"/>
              <a:t>訊息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公告、留言</a:t>
            </a:r>
            <a:endParaRPr lang="en-US" altLang="zh-TW" dirty="0" smtClean="0"/>
          </a:p>
          <a:p>
            <a:r>
              <a:rPr lang="zh-TW" altLang="en-US" dirty="0" smtClean="0"/>
              <a:t>生理資訊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血壓、血糖、體溫、身高體重指數</a:t>
            </a:r>
            <a:r>
              <a:rPr lang="en-US" altLang="zh-TW" dirty="0" smtClean="0"/>
              <a:t>(BMI)</a:t>
            </a:r>
            <a:r>
              <a:rPr lang="zh-TW" altLang="en-US" dirty="0" smtClean="0"/>
              <a:t>、最大呼氣流量、體脂率、腰圍等資訊與曲線圖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系統需求 </a:t>
            </a:r>
            <a:r>
              <a:rPr lang="en-US" altLang="zh-TW" dirty="0" smtClean="0"/>
              <a:t>– SCD</a:t>
            </a:r>
            <a:r>
              <a:rPr lang="zh-TW" altLang="en-US" dirty="0" smtClean="0"/>
              <a:t>介面網頁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開機頁</a:t>
            </a:r>
            <a:endParaRPr lang="en-US" altLang="zh-TW" dirty="0" smtClean="0"/>
          </a:p>
          <a:p>
            <a:r>
              <a:rPr lang="zh-TW" altLang="en-US" dirty="0" smtClean="0"/>
              <a:t>連線頁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登入頁</a:t>
            </a:r>
            <a:endParaRPr lang="en-US" altLang="zh-TW" dirty="0" smtClean="0"/>
          </a:p>
          <a:p>
            <a:r>
              <a:rPr lang="zh-TW" altLang="en-US" dirty="0" smtClean="0"/>
              <a:t>首頁</a:t>
            </a:r>
            <a:r>
              <a:rPr lang="en-US" altLang="zh-TW" dirty="0" smtClean="0"/>
              <a:t>+</a:t>
            </a:r>
            <a:r>
              <a:rPr lang="zh-TW" altLang="en-US" dirty="0" smtClean="0"/>
              <a:t>快速鍵</a:t>
            </a:r>
            <a:r>
              <a:rPr lang="en-US" altLang="zh-TW" dirty="0" smtClean="0"/>
              <a:t>+</a:t>
            </a:r>
            <a:r>
              <a:rPr lang="zh-TW" altLang="en-US" dirty="0" smtClean="0"/>
              <a:t>音量控制鍵</a:t>
            </a:r>
            <a:r>
              <a:rPr lang="en-US" altLang="zh-TW" dirty="0" smtClean="0"/>
              <a:t>+</a:t>
            </a:r>
            <a:r>
              <a:rPr lang="zh-TW" altLang="en-US" dirty="0" smtClean="0"/>
              <a:t>個人化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鬧鈴資訊頁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鬧鈴設定頁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視訊資訊頁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通訊錄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通訊紀錄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通訊錄設定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視訊通訊頁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網路相簿頁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相片清單頁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相片頁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相片上傳頁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網路收音機清單頁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最愛電台清單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訊息資料頁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留言頁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生理資訊項目頁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生理資訊輸入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紀錄頁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</a:t>
            </a:r>
            <a:r>
              <a:rPr lang="en-US" altLang="zh-TW" dirty="0" smtClean="0"/>
              <a:t>)</a:t>
            </a:r>
          </a:p>
          <a:p>
            <a:pPr lvl="3"/>
            <a:r>
              <a:rPr lang="zh-TW" altLang="en-US" dirty="0" smtClean="0"/>
              <a:t>生理資訊曲線圖頁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系統需求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服務管理功能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使用者管理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管理</a:t>
            </a:r>
            <a:r>
              <a:rPr lang="zh-TW" altLang="en-US" dirty="0" smtClean="0"/>
              <a:t>者、長者、眷屬、照護員</a:t>
            </a:r>
            <a:endParaRPr lang="en-US" altLang="zh-TW" dirty="0" smtClean="0"/>
          </a:p>
          <a:p>
            <a:r>
              <a:rPr lang="en-US" altLang="zh-TW" dirty="0" smtClean="0"/>
              <a:t>SCD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---</a:t>
            </a:r>
            <a:r>
              <a:rPr lang="zh-TW" altLang="en-US" dirty="0" smtClean="0"/>
              <a:t>帳號</a:t>
            </a:r>
            <a:r>
              <a:rPr lang="zh-TW" altLang="en-US" dirty="0" smtClean="0"/>
              <a:t>、群組管理、鬧鈴</a:t>
            </a:r>
            <a:endParaRPr lang="en-US" altLang="zh-TW" dirty="0" smtClean="0"/>
          </a:p>
          <a:p>
            <a:r>
              <a:rPr lang="zh-TW" altLang="en-US" dirty="0" smtClean="0"/>
              <a:t>影音視訊管理</a:t>
            </a:r>
            <a:r>
              <a:rPr lang="en-US" altLang="zh-TW" dirty="0" smtClean="0"/>
              <a:t>---</a:t>
            </a:r>
            <a:r>
              <a:rPr lang="zh-TW" altLang="en-US" dirty="0" smtClean="0"/>
              <a:t>帳號</a:t>
            </a:r>
            <a:r>
              <a:rPr lang="zh-TW" altLang="en-US" dirty="0" smtClean="0"/>
              <a:t>、通訊錄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通訊紀錄管理</a:t>
            </a:r>
            <a:endParaRPr lang="en-US" altLang="zh-TW" dirty="0" smtClean="0"/>
          </a:p>
          <a:p>
            <a:r>
              <a:rPr lang="zh-TW" altLang="en-US" dirty="0" smtClean="0"/>
              <a:t>相簿相片管理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相片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r>
              <a:rPr lang="zh-TW" altLang="en-US" dirty="0" smtClean="0"/>
              <a:t>電台管理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zh-TW" altLang="en-US" dirty="0" smtClean="0"/>
              <a:t>最愛電台</a:t>
            </a:r>
            <a:endParaRPr lang="en-US" altLang="zh-TW" dirty="0" smtClean="0"/>
          </a:p>
          <a:p>
            <a:r>
              <a:rPr lang="zh-TW" altLang="en-US" dirty="0" smtClean="0"/>
              <a:t>訊息管理</a:t>
            </a:r>
            <a:endParaRPr lang="en-US" altLang="zh-TW" dirty="0" smtClean="0"/>
          </a:p>
          <a:p>
            <a:r>
              <a:rPr lang="zh-TW" altLang="en-US" dirty="0" smtClean="0"/>
              <a:t>生理資訊管理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生理</a:t>
            </a:r>
            <a:r>
              <a:rPr lang="zh-TW" altLang="en-US" dirty="0" smtClean="0"/>
              <a:t>項目管理</a:t>
            </a:r>
            <a:endParaRPr lang="en-US" altLang="zh-TW" dirty="0" smtClean="0"/>
          </a:p>
          <a:p>
            <a:r>
              <a:rPr lang="zh-TW" altLang="en-US" dirty="0" smtClean="0"/>
              <a:t>參數管理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資料</a:t>
            </a:r>
            <a:r>
              <a:rPr lang="zh-TW" altLang="en-US" dirty="0" smtClean="0"/>
              <a:t>類別、客服中心、快速鍵</a:t>
            </a:r>
            <a:endParaRPr lang="en-US" altLang="zh-TW" dirty="0" smtClean="0"/>
          </a:p>
          <a:p>
            <a:r>
              <a:rPr lang="zh-TW" altLang="en-US" dirty="0" smtClean="0"/>
              <a:t>視訊伺服器管理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系統需求架構圖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88640"/>
          </a:xfrm>
        </p:spPr>
        <p:txBody>
          <a:bodyPr>
            <a:normAutofit fontScale="70000" lnSpcReduction="20000"/>
          </a:bodyPr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5576" y="2204864"/>
            <a:ext cx="1168896" cy="808856"/>
            <a:chOff x="1403648" y="2348880"/>
            <a:chExt cx="1168896" cy="808856"/>
          </a:xfrm>
        </p:grpSpPr>
        <p:sp>
          <p:nvSpPr>
            <p:cNvPr id="5" name="圓角矩形 4"/>
            <p:cNvSpPr/>
            <p:nvPr/>
          </p:nvSpPr>
          <p:spPr>
            <a:xfrm>
              <a:off x="1403648" y="2348880"/>
              <a:ext cx="86409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SCD</a:t>
              </a:r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556048" y="2501280"/>
              <a:ext cx="86409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SCD</a:t>
              </a:r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708448" y="2653680"/>
              <a:ext cx="86409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SCD</a:t>
              </a:r>
              <a:endParaRPr lang="zh-TW" altLang="en-US" dirty="0"/>
            </a:p>
          </p:txBody>
        </p:sp>
      </p:grpSp>
      <p:sp>
        <p:nvSpPr>
          <p:cNvPr id="8" name="圓角矩形 7"/>
          <p:cNvSpPr/>
          <p:nvPr/>
        </p:nvSpPr>
        <p:spPr>
          <a:xfrm>
            <a:off x="3131840" y="5373216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管理員</a:t>
            </a:r>
            <a:endParaRPr lang="zh-TW" altLang="en-US" dirty="0"/>
          </a:p>
        </p:txBody>
      </p:sp>
      <p:sp>
        <p:nvSpPr>
          <p:cNvPr id="9" name="雲朵形 8"/>
          <p:cNvSpPr/>
          <p:nvPr/>
        </p:nvSpPr>
        <p:spPr>
          <a:xfrm>
            <a:off x="5220072" y="3933056"/>
            <a:ext cx="1584176" cy="1080120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308304" y="4149080"/>
            <a:ext cx="1384920" cy="952872"/>
            <a:chOff x="7092280" y="2924944"/>
            <a:chExt cx="1384920" cy="952872"/>
          </a:xfrm>
        </p:grpSpPr>
        <p:sp>
          <p:nvSpPr>
            <p:cNvPr id="11" name="圓角矩形 10"/>
            <p:cNvSpPr/>
            <p:nvPr/>
          </p:nvSpPr>
          <p:spPr>
            <a:xfrm>
              <a:off x="7092280" y="2924944"/>
              <a:ext cx="108012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眷屬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7244680" y="3077344"/>
              <a:ext cx="108012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眷屬</a:t>
              </a:r>
              <a:endParaRPr lang="zh-TW" alt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7397080" y="3229744"/>
              <a:ext cx="108012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眷屬</a:t>
              </a:r>
              <a:endParaRPr lang="zh-TW" altLang="en-US" dirty="0"/>
            </a:p>
          </p:txBody>
        </p:sp>
      </p:grpSp>
      <p:cxnSp>
        <p:nvCxnSpPr>
          <p:cNvPr id="14" name="直線單箭頭接點 13"/>
          <p:cNvCxnSpPr>
            <a:stCxn id="7" idx="3"/>
            <a:endCxn id="31" idx="2"/>
          </p:cNvCxnSpPr>
          <p:nvPr/>
        </p:nvCxnSpPr>
        <p:spPr>
          <a:xfrm>
            <a:off x="1924472" y="2761692"/>
            <a:ext cx="1207368" cy="171142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3" idx="3"/>
            <a:endCxn id="31" idx="2"/>
          </p:cNvCxnSpPr>
          <p:nvPr/>
        </p:nvCxnSpPr>
        <p:spPr>
          <a:xfrm flipV="1">
            <a:off x="1996480" y="4473116"/>
            <a:ext cx="1135360" cy="16078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0"/>
            <a:endCxn id="31" idx="3"/>
          </p:cNvCxnSpPr>
          <p:nvPr/>
        </p:nvCxnSpPr>
        <p:spPr>
          <a:xfrm flipV="1">
            <a:off x="3671900" y="4869160"/>
            <a:ext cx="36004" cy="50405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31" idx="4"/>
            <a:endCxn id="9" idx="2"/>
          </p:cNvCxnSpPr>
          <p:nvPr/>
        </p:nvCxnSpPr>
        <p:spPr>
          <a:xfrm>
            <a:off x="4283968" y="4473116"/>
            <a:ext cx="94101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0"/>
            <a:endCxn id="11" idx="1"/>
          </p:cNvCxnSpPr>
          <p:nvPr/>
        </p:nvCxnSpPr>
        <p:spPr>
          <a:xfrm>
            <a:off x="6802928" y="4473116"/>
            <a:ext cx="50537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5" idx="0"/>
            <a:endCxn id="32" idx="1"/>
          </p:cNvCxnSpPr>
          <p:nvPr/>
        </p:nvCxnSpPr>
        <p:spPr>
          <a:xfrm rot="16200000" flipH="1">
            <a:off x="2159732" y="1232756"/>
            <a:ext cx="576064" cy="2520280"/>
          </a:xfrm>
          <a:prstGeom prst="bentConnector3">
            <a:avLst>
              <a:gd name="adj1" fmla="val -39683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827584" y="4077072"/>
            <a:ext cx="1168896" cy="808856"/>
            <a:chOff x="1403648" y="2348880"/>
            <a:chExt cx="1168896" cy="808856"/>
          </a:xfrm>
        </p:grpSpPr>
        <p:sp>
          <p:nvSpPr>
            <p:cNvPr id="21" name="圓角矩形 20"/>
            <p:cNvSpPr/>
            <p:nvPr/>
          </p:nvSpPr>
          <p:spPr>
            <a:xfrm>
              <a:off x="1403648" y="2348880"/>
              <a:ext cx="86409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SCD</a:t>
              </a:r>
              <a:endParaRPr lang="zh-TW" altLang="en-US" dirty="0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1556048" y="2501280"/>
              <a:ext cx="86409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SCD</a:t>
              </a:r>
              <a:endParaRPr lang="zh-TW" altLang="en-US" dirty="0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1708448" y="2653680"/>
              <a:ext cx="86409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照護員</a:t>
              </a:r>
              <a:endParaRPr lang="zh-TW" altLang="en-US" sz="1600" dirty="0"/>
            </a:p>
          </p:txBody>
        </p:sp>
      </p:grpSp>
      <p:cxnSp>
        <p:nvCxnSpPr>
          <p:cNvPr id="24" name="肘形接點 40"/>
          <p:cNvCxnSpPr>
            <a:stCxn id="21" idx="0"/>
            <a:endCxn id="32" idx="2"/>
          </p:cNvCxnSpPr>
          <p:nvPr/>
        </p:nvCxnSpPr>
        <p:spPr>
          <a:xfrm rot="5400000" flipH="1" flipV="1">
            <a:off x="1763688" y="2708920"/>
            <a:ext cx="864096" cy="187220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868144" y="5614501"/>
            <a:ext cx="57738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68144" y="6046549"/>
            <a:ext cx="57738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4208" y="5445224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:</a:t>
            </a:r>
            <a:r>
              <a:rPr lang="zh-TW" altLang="en-US" sz="1600" dirty="0" smtClean="0"/>
              <a:t> 網頁服務資料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444208" y="5877272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:</a:t>
            </a:r>
            <a:r>
              <a:rPr lang="zh-TW" altLang="en-US" sz="1600" dirty="0" smtClean="0"/>
              <a:t> 影音視訊</a:t>
            </a:r>
            <a:endParaRPr lang="zh-TW" altLang="en-US" sz="1600" dirty="0"/>
          </a:p>
        </p:txBody>
      </p:sp>
      <p:cxnSp>
        <p:nvCxnSpPr>
          <p:cNvPr id="29" name="肘形接點 40"/>
          <p:cNvCxnSpPr>
            <a:stCxn id="32" idx="2"/>
            <a:endCxn id="7" idx="2"/>
          </p:cNvCxnSpPr>
          <p:nvPr/>
        </p:nvCxnSpPr>
        <p:spPr>
          <a:xfrm rot="10800000">
            <a:off x="1492424" y="3013720"/>
            <a:ext cx="1639416" cy="1992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40"/>
          <p:cNvCxnSpPr>
            <a:stCxn id="32" idx="1"/>
            <a:endCxn id="11" idx="0"/>
          </p:cNvCxnSpPr>
          <p:nvPr/>
        </p:nvCxnSpPr>
        <p:spPr>
          <a:xfrm rot="16200000" flipH="1">
            <a:off x="5094058" y="1394774"/>
            <a:ext cx="1368152" cy="4140460"/>
          </a:xfrm>
          <a:prstGeom prst="bentConnector3">
            <a:avLst>
              <a:gd name="adj1" fmla="val -16709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柱 30"/>
          <p:cNvSpPr/>
          <p:nvPr/>
        </p:nvSpPr>
        <p:spPr>
          <a:xfrm>
            <a:off x="3131840" y="4077072"/>
            <a:ext cx="1152128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SCD</a:t>
            </a:r>
          </a:p>
          <a:p>
            <a:pPr algn="ctr"/>
            <a:r>
              <a:rPr lang="en-US" altLang="zh-TW" sz="1600" dirty="0" smtClean="0"/>
              <a:t>Server</a:t>
            </a:r>
            <a:endParaRPr lang="zh-TW" altLang="en-US" sz="1600" dirty="0"/>
          </a:p>
        </p:txBody>
      </p:sp>
      <p:sp>
        <p:nvSpPr>
          <p:cNvPr id="32" name="圓柱 31"/>
          <p:cNvSpPr/>
          <p:nvPr/>
        </p:nvSpPr>
        <p:spPr>
          <a:xfrm>
            <a:off x="3131840" y="2780928"/>
            <a:ext cx="115212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Conference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7" name="上-下雙向箭號 36"/>
          <p:cNvSpPr/>
          <p:nvPr/>
        </p:nvSpPr>
        <p:spPr>
          <a:xfrm>
            <a:off x="3635896" y="3645024"/>
            <a:ext cx="216024" cy="432048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系統主要資料需求關係圖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40"/>
          </a:xfrm>
        </p:spPr>
        <p:txBody>
          <a:bodyPr>
            <a:normAutofit fontScale="70000" lnSpcReduction="20000"/>
          </a:bodyPr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191683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使用者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995936" y="270892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SCD</a:t>
            </a:r>
            <a:r>
              <a:rPr lang="zh-TW" altLang="en-US" sz="1200" dirty="0" smtClean="0"/>
              <a:t>帳號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995936" y="191683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群族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436096" y="1916832"/>
            <a:ext cx="79208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相簿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876256" y="1916832"/>
            <a:ext cx="79208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相片</a:t>
            </a:r>
          </a:p>
        </p:txBody>
      </p:sp>
      <p:sp>
        <p:nvSpPr>
          <p:cNvPr id="9" name="矩形 8"/>
          <p:cNvSpPr/>
          <p:nvPr/>
        </p:nvSpPr>
        <p:spPr>
          <a:xfrm>
            <a:off x="2627784" y="2708920"/>
            <a:ext cx="792088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視訊帳號</a:t>
            </a:r>
            <a:endParaRPr lang="zh-TW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1475656" y="350100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通訊紀錄</a:t>
            </a:r>
            <a:endParaRPr lang="zh-TW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6948264" y="350100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電台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436096" y="3501008"/>
            <a:ext cx="79208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最愛電台</a:t>
            </a:r>
            <a:endParaRPr lang="zh-TW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5436096" y="2708920"/>
            <a:ext cx="79208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訊息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5436096" y="5013176"/>
            <a:ext cx="79208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鬧鈴</a:t>
            </a:r>
            <a:endParaRPr lang="zh-TW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4355976" y="4221088"/>
            <a:ext cx="79208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生理資訊</a:t>
            </a:r>
            <a:endParaRPr lang="zh-TW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3275856" y="42210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參數資料</a:t>
            </a:r>
            <a:endParaRPr lang="zh-TW" altLang="en-US" sz="1000" dirty="0"/>
          </a:p>
        </p:txBody>
      </p:sp>
      <p:cxnSp>
        <p:nvCxnSpPr>
          <p:cNvPr id="17" name="直線單箭頭接點 16"/>
          <p:cNvCxnSpPr>
            <a:stCxn id="6" idx="2"/>
            <a:endCxn id="5" idx="0"/>
          </p:cNvCxnSpPr>
          <p:nvPr/>
        </p:nvCxnSpPr>
        <p:spPr>
          <a:xfrm>
            <a:off x="4391980" y="2348880"/>
            <a:ext cx="0" cy="36004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3"/>
            <a:endCxn id="6" idx="1"/>
          </p:cNvCxnSpPr>
          <p:nvPr/>
        </p:nvCxnSpPr>
        <p:spPr>
          <a:xfrm>
            <a:off x="3419872" y="2132856"/>
            <a:ext cx="576064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3"/>
            <a:endCxn id="7" idx="1"/>
          </p:cNvCxnSpPr>
          <p:nvPr/>
        </p:nvCxnSpPr>
        <p:spPr>
          <a:xfrm>
            <a:off x="4788024" y="2132856"/>
            <a:ext cx="64807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  <a:endCxn id="8" idx="1"/>
          </p:cNvCxnSpPr>
          <p:nvPr/>
        </p:nvCxnSpPr>
        <p:spPr>
          <a:xfrm>
            <a:off x="6228184" y="2132856"/>
            <a:ext cx="64807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1"/>
            <a:endCxn id="6" idx="3"/>
          </p:cNvCxnSpPr>
          <p:nvPr/>
        </p:nvCxnSpPr>
        <p:spPr>
          <a:xfrm flipH="1" flipV="1">
            <a:off x="4788024" y="2132856"/>
            <a:ext cx="648072" cy="7920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1"/>
            <a:endCxn id="9" idx="3"/>
          </p:cNvCxnSpPr>
          <p:nvPr/>
        </p:nvCxnSpPr>
        <p:spPr>
          <a:xfrm flipH="1">
            <a:off x="3419872" y="2924944"/>
            <a:ext cx="576064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10" idx="3"/>
          </p:cNvCxnSpPr>
          <p:nvPr/>
        </p:nvCxnSpPr>
        <p:spPr>
          <a:xfrm flipH="1">
            <a:off x="2267744" y="3140968"/>
            <a:ext cx="756084" cy="576064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3"/>
            <a:endCxn id="11" idx="1"/>
          </p:cNvCxnSpPr>
          <p:nvPr/>
        </p:nvCxnSpPr>
        <p:spPr>
          <a:xfrm>
            <a:off x="6228184" y="3717032"/>
            <a:ext cx="72008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3"/>
            <a:endCxn id="12" idx="1"/>
          </p:cNvCxnSpPr>
          <p:nvPr/>
        </p:nvCxnSpPr>
        <p:spPr>
          <a:xfrm>
            <a:off x="4788024" y="2924944"/>
            <a:ext cx="648072" cy="7920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5" idx="3"/>
            <a:endCxn id="14" idx="0"/>
          </p:cNvCxnSpPr>
          <p:nvPr/>
        </p:nvCxnSpPr>
        <p:spPr>
          <a:xfrm>
            <a:off x="4788024" y="2924944"/>
            <a:ext cx="1044116" cy="20882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2"/>
            <a:endCxn id="15" idx="0"/>
          </p:cNvCxnSpPr>
          <p:nvPr/>
        </p:nvCxnSpPr>
        <p:spPr>
          <a:xfrm>
            <a:off x="4391980" y="3140968"/>
            <a:ext cx="360040" cy="108012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2"/>
            <a:endCxn id="16" idx="0"/>
          </p:cNvCxnSpPr>
          <p:nvPr/>
        </p:nvCxnSpPr>
        <p:spPr>
          <a:xfrm flipH="1">
            <a:off x="3671900" y="3140968"/>
            <a:ext cx="720080" cy="108012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75656" y="2708920"/>
            <a:ext cx="79208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通訊錄</a:t>
            </a:r>
            <a:endParaRPr lang="zh-TW" altLang="en-US" sz="1200" dirty="0"/>
          </a:p>
        </p:txBody>
      </p:sp>
      <p:cxnSp>
        <p:nvCxnSpPr>
          <p:cNvPr id="30" name="直線單箭頭接點 29"/>
          <p:cNvCxnSpPr>
            <a:stCxn id="9" idx="1"/>
            <a:endCxn id="29" idx="3"/>
          </p:cNvCxnSpPr>
          <p:nvPr/>
        </p:nvCxnSpPr>
        <p:spPr>
          <a:xfrm flipH="1">
            <a:off x="2267744" y="2924944"/>
            <a:ext cx="36004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59632" y="5157192"/>
            <a:ext cx="100811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/>
                </a:solidFill>
              </a:rPr>
              <a:t>使用者可用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59632" y="5589240"/>
            <a:ext cx="1008112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/>
                </a:solidFill>
              </a:rPr>
              <a:t>系統使用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>
            <a:stCxn id="4" idx="3"/>
            <a:endCxn id="5" idx="1"/>
          </p:cNvCxnSpPr>
          <p:nvPr/>
        </p:nvCxnSpPr>
        <p:spPr>
          <a:xfrm>
            <a:off x="3419872" y="2132856"/>
            <a:ext cx="576064" cy="7920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3" idx="1"/>
            <a:endCxn id="5" idx="3"/>
          </p:cNvCxnSpPr>
          <p:nvPr/>
        </p:nvCxnSpPr>
        <p:spPr>
          <a:xfrm flipH="1">
            <a:off x="4788024" y="2924944"/>
            <a:ext cx="648072" cy="0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0"/>
            <a:endCxn id="7" idx="2"/>
          </p:cNvCxnSpPr>
          <p:nvPr/>
        </p:nvCxnSpPr>
        <p:spPr>
          <a:xfrm flipV="1">
            <a:off x="4391980" y="2348880"/>
            <a:ext cx="1440160" cy="36004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SCD</a:t>
            </a:r>
            <a:r>
              <a:rPr lang="zh-TW" altLang="en-US" dirty="0" smtClean="0"/>
              <a:t>介面需求功能清單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鬧鈴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鬧鈴設定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時間、週期、鈴聲、貪睡長度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設定、鬧鈴開關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鬧鈴播放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鬧鈴時間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鬧鈴停止、貪睡啟動</a:t>
            </a:r>
            <a:endParaRPr lang="en-US" altLang="zh-TW" dirty="0" smtClean="0"/>
          </a:p>
          <a:p>
            <a:r>
              <a:rPr lang="zh-TW" altLang="en-US" dirty="0" smtClean="0"/>
              <a:t>影音視訊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通訊錄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名稱、視訊帳號、上線狀態、備註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新增、刪除、修改、查詢、撥號連結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通訊紀錄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項目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名稱、時間、通訊持續時間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查詢、清除紀錄、重新撥號連結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通訊畫面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連結至視訊伺服器</a:t>
            </a:r>
            <a:r>
              <a:rPr lang="en-US" altLang="zh-TW" dirty="0" smtClean="0"/>
              <a:t>(Conference Server)</a:t>
            </a:r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結束通訊、擴音開關、靜音開關、音量加大、音量減小、鏡頭開關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1145</Words>
  <Application>Microsoft Office PowerPoint</Application>
  <PresentationFormat>如螢幕大小 (4:3)</PresentationFormat>
  <Paragraphs>189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SCD系統建置</vt:lpstr>
      <vt:lpstr>需求說明</vt:lpstr>
      <vt:lpstr>舊系統現況</vt:lpstr>
      <vt:lpstr>系統需求 – SCD介面功能</vt:lpstr>
      <vt:lpstr>系統需求 – SCD介面網頁</vt:lpstr>
      <vt:lpstr>系統需求 – 服務管理功能</vt:lpstr>
      <vt:lpstr>系統需求架構圖</vt:lpstr>
      <vt:lpstr>系統主要資料需求關係圖</vt:lpstr>
      <vt:lpstr>SCD介面需求功能清單1/3</vt:lpstr>
      <vt:lpstr>SCD介面需求功能清單2/3</vt:lpstr>
      <vt:lpstr>SCD介面需求功能清單3/3</vt:lpstr>
      <vt:lpstr>服務管理需求功能清單1/3</vt:lpstr>
      <vt:lpstr>服務管理需求功能清單2/3</vt:lpstr>
      <vt:lpstr>服務管理需求功能清單3/3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SCD系統建置</dc:title>
  <dc:creator>賴彥丞</dc:creator>
  <cp:lastModifiedBy>103009</cp:lastModifiedBy>
  <cp:revision>72</cp:revision>
  <dcterms:created xsi:type="dcterms:W3CDTF">2014-09-12T01:24:52Z</dcterms:created>
  <dcterms:modified xsi:type="dcterms:W3CDTF">2014-09-15T09:08:35Z</dcterms:modified>
</cp:coreProperties>
</file>