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EFCC0-AF89-46FC-8293-4A293BAB6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4FEF3D-84C7-4C35-90D8-487D232A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D604-CA94-4975-B0BB-86909932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CB04A-A863-4F4A-A5FA-F6EFC4CE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8056F-0B49-4546-AB0C-01217399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1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FA5BA-823F-4DF1-B511-6AD3B40D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65F0A-9F72-4AE5-B0EC-4B1C88B2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3829E-450D-40F8-88F5-B74D0D4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ED296-6A9D-46BB-8063-919AEA33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D8F69-3D75-43CE-93C0-B789885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1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A6C070-77E8-42ED-AB45-203ADAF92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C9DCC6-4FF6-44A3-9961-7C2B65360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0B59E-6496-4F56-921A-289E4885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FA0FB-9D66-4666-A9E5-C3430684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A24FE-ECF2-40EB-89EA-5C855E3A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F980-9258-4F2C-92B4-4011762D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9CAC7-6573-4955-897E-1BD06368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86F7A-74ED-4FE0-BECC-F59FB7FF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0FDF5-8051-4FCF-A7F0-873FD8C0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15084-0126-478A-A698-D19531B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2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4C66-D870-4EB9-B3B7-10B81F0A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CB454-43D5-4984-9C1B-C97807F9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59691-D280-42F4-A57F-AC40E251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73250-CD3A-46B6-B69A-405F86E6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CBA47-8884-4CC7-915E-01AEED72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3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98A3-3DDB-4338-9CAB-17383141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CCBD6-16A2-4187-88EA-18DCD9B1B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C2258-9B07-488D-A929-11005EEE3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72C37-E0D7-4706-8EC6-266B5C89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D2F9A-1DF8-4BEA-AF2A-B62D4500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1D466-B047-43C8-93D2-3CA73BA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80DFB-B066-437A-AB15-B0BC1138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1AFB3-AE34-4204-BACE-2139C613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68CC4-A9F5-4ECC-AAA4-11A2824B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F84C-CF41-4AB8-8596-16AE15026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1E8D52-B268-4D4D-BB3B-278E0559E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85FEB2-4807-48BC-9CB8-E453CEA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E25C43-C0E1-43AC-B474-07B2BEB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1EB6A-015E-42FB-9FB2-A1138698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AB48F-4492-4E75-BB35-9E72F8E0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68E3F2-A190-4DA2-84E3-158D2045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1077C2-87BD-41EF-9392-35F99521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C59D5-CAD0-47B7-8D60-15DDC697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44C89-F6BB-43C8-B581-820E1EBB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FC4B2-D6E5-48B9-80BC-CFCA906A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805664-C27D-490C-8C41-E647FA16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2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FAD9-F1C5-4627-AFDE-D588860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6CBAA-F5B5-4129-BA80-F4D54154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28108-6589-4DCE-AF14-5C957EC6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D26CF-EE80-47A2-91CD-24AC76A8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C05C0B-C21B-4BD6-B160-EE395110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41E4E-5A84-4908-91DB-CAA20050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4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AE75-7AA0-4A7A-924B-39E7173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E5063-A489-4DE8-989F-B98F410F3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7893B2-71F6-431D-B252-0312DAC9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3A386-33F6-432A-8FC3-07DDDF89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1CC02-711E-4802-A58B-850D09FB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0D58D-EF67-4E9D-90FA-0DBA38AB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4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E71B44-7EDD-4380-86B5-27E51722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563AE-C0B0-44DB-8117-6D88A861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8E919-9746-41D5-AB8F-4FC0079B6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161B-702B-4500-8AAE-AC472AC89C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08422-9321-42D4-BDE5-556C5C0BF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56ADF-49E9-4806-97AC-B4EE4262F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BC38-4858-4947-BC6D-AEF2FC0B4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7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DBCD1B0-3441-4E1B-B913-1667C80DA19C}"/>
              </a:ext>
            </a:extLst>
          </p:cNvPr>
          <p:cNvSpPr/>
          <p:nvPr/>
        </p:nvSpPr>
        <p:spPr>
          <a:xfrm>
            <a:off x="1500554" y="976328"/>
            <a:ext cx="9825476" cy="4255477"/>
          </a:xfrm>
          <a:prstGeom prst="roundRect">
            <a:avLst>
              <a:gd name="adj" fmla="val 32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CC9DB-26EA-4CA8-B833-0BD2CFEA6710}"/>
              </a:ext>
            </a:extLst>
          </p:cNvPr>
          <p:cNvSpPr txBox="1"/>
          <p:nvPr/>
        </p:nvSpPr>
        <p:spPr>
          <a:xfrm>
            <a:off x="1712158" y="69792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VPC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A74F5B-09D2-421C-82A5-B381C73AB6D1}"/>
              </a:ext>
            </a:extLst>
          </p:cNvPr>
          <p:cNvSpPr/>
          <p:nvPr/>
        </p:nvSpPr>
        <p:spPr>
          <a:xfrm>
            <a:off x="1896712" y="1471964"/>
            <a:ext cx="2005352" cy="33577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241A7C-FB4B-405A-8320-829E899D3177}"/>
              </a:ext>
            </a:extLst>
          </p:cNvPr>
          <p:cNvSpPr/>
          <p:nvPr/>
        </p:nvSpPr>
        <p:spPr>
          <a:xfrm>
            <a:off x="5159094" y="1509440"/>
            <a:ext cx="1926964" cy="33577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569ED-538B-4D0C-A873-9DB25099D297}"/>
              </a:ext>
            </a:extLst>
          </p:cNvPr>
          <p:cNvSpPr txBox="1"/>
          <p:nvPr/>
        </p:nvSpPr>
        <p:spPr>
          <a:xfrm>
            <a:off x="1879552" y="1112839"/>
            <a:ext cx="1148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Subnet-Public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7D77F-9C5E-4835-A160-6E52AF48B22A}"/>
              </a:ext>
            </a:extLst>
          </p:cNvPr>
          <p:cNvSpPr txBox="1"/>
          <p:nvPr/>
        </p:nvSpPr>
        <p:spPr>
          <a:xfrm>
            <a:off x="5200167" y="1150315"/>
            <a:ext cx="1195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Subnet-Private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0454A8-AEA1-4F04-8436-E32C744E3670}"/>
              </a:ext>
            </a:extLst>
          </p:cNvPr>
          <p:cNvSpPr/>
          <p:nvPr/>
        </p:nvSpPr>
        <p:spPr>
          <a:xfrm>
            <a:off x="5943229" y="1799827"/>
            <a:ext cx="1034321" cy="103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WAS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0D4D88-865C-4BE8-9DC7-90090B1A3693}"/>
              </a:ext>
            </a:extLst>
          </p:cNvPr>
          <p:cNvSpPr/>
          <p:nvPr/>
        </p:nvSpPr>
        <p:spPr>
          <a:xfrm>
            <a:off x="5943229" y="3292309"/>
            <a:ext cx="1034321" cy="103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WAS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43B87-2EFD-4B99-A99D-03FFE31DA064}"/>
              </a:ext>
            </a:extLst>
          </p:cNvPr>
          <p:cNvSpPr/>
          <p:nvPr/>
        </p:nvSpPr>
        <p:spPr>
          <a:xfrm>
            <a:off x="8774084" y="1471964"/>
            <a:ext cx="2323837" cy="33577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A1325-410C-4566-A99D-909EAE5E1CBE}"/>
              </a:ext>
            </a:extLst>
          </p:cNvPr>
          <p:cNvSpPr txBox="1"/>
          <p:nvPr/>
        </p:nvSpPr>
        <p:spPr>
          <a:xfrm>
            <a:off x="8759490" y="1127567"/>
            <a:ext cx="1195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Subnet-Private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FFB794-998D-412F-80F4-0DF2648A6D47}"/>
              </a:ext>
            </a:extLst>
          </p:cNvPr>
          <p:cNvSpPr/>
          <p:nvPr/>
        </p:nvSpPr>
        <p:spPr>
          <a:xfrm>
            <a:off x="9630228" y="1730607"/>
            <a:ext cx="1034321" cy="103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DB-</a:t>
            </a:r>
            <a:r>
              <a:rPr lang="en-US" altLang="ko-KR" sz="1400" dirty="0" err="1"/>
              <a:t>Mst</a:t>
            </a:r>
            <a:endParaRPr lang="ko-KR" altLang="en-US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1AE58F-9CE4-46C5-8512-2409216F50CD}"/>
              </a:ext>
            </a:extLst>
          </p:cNvPr>
          <p:cNvSpPr/>
          <p:nvPr/>
        </p:nvSpPr>
        <p:spPr>
          <a:xfrm>
            <a:off x="9660607" y="2606892"/>
            <a:ext cx="1034321" cy="10343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DB-</a:t>
            </a:r>
            <a:r>
              <a:rPr lang="en-US" altLang="ko-KR" sz="1400" dirty="0" err="1">
                <a:solidFill>
                  <a:schemeClr val="tx1"/>
                </a:solidFill>
              </a:rPr>
              <a:t>Stdb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B4A9DF-F764-4418-AEF1-55ED5D0D0F3F}"/>
              </a:ext>
            </a:extLst>
          </p:cNvPr>
          <p:cNvSpPr/>
          <p:nvPr/>
        </p:nvSpPr>
        <p:spPr>
          <a:xfrm>
            <a:off x="2701309" y="1794899"/>
            <a:ext cx="1034321" cy="103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73C44D6-B901-46FC-8B08-30F8E662D49A}"/>
              </a:ext>
            </a:extLst>
          </p:cNvPr>
          <p:cNvSpPr/>
          <p:nvPr/>
        </p:nvSpPr>
        <p:spPr>
          <a:xfrm>
            <a:off x="2701309" y="3287381"/>
            <a:ext cx="1034321" cy="103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57A684-A131-4912-ABAF-F1565FD47808}"/>
              </a:ext>
            </a:extLst>
          </p:cNvPr>
          <p:cNvSpPr/>
          <p:nvPr/>
        </p:nvSpPr>
        <p:spPr>
          <a:xfrm>
            <a:off x="1844014" y="2647607"/>
            <a:ext cx="539646" cy="91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LB-</a:t>
            </a:r>
          </a:p>
          <a:p>
            <a:pPr algn="ctr"/>
            <a:r>
              <a:rPr lang="en-US" altLang="ko-KR" sz="1200" dirty="0"/>
              <a:t>Web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002A6C-BCAF-4C24-925D-ED3B2A296EA7}"/>
              </a:ext>
            </a:extLst>
          </p:cNvPr>
          <p:cNvSpPr/>
          <p:nvPr/>
        </p:nvSpPr>
        <p:spPr>
          <a:xfrm>
            <a:off x="5105615" y="2647607"/>
            <a:ext cx="539646" cy="91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LB-was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BB19F2-0AF6-4D80-8D32-2DC4B55A2BEC}"/>
              </a:ext>
            </a:extLst>
          </p:cNvPr>
          <p:cNvSpPr/>
          <p:nvPr/>
        </p:nvSpPr>
        <p:spPr>
          <a:xfrm>
            <a:off x="8519647" y="3637835"/>
            <a:ext cx="539646" cy="91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LB-DB</a:t>
            </a:r>
            <a:endParaRPr lang="ko-KR" altLang="en-US" sz="12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C3EA3B-B91B-4EFA-9AC6-E2D86EA6CED5}"/>
              </a:ext>
            </a:extLst>
          </p:cNvPr>
          <p:cNvSpPr/>
          <p:nvPr/>
        </p:nvSpPr>
        <p:spPr>
          <a:xfrm>
            <a:off x="9695579" y="3560525"/>
            <a:ext cx="1034321" cy="10343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DB-</a:t>
            </a:r>
            <a:r>
              <a:rPr lang="en-US" altLang="ko-KR" sz="1400" dirty="0" err="1">
                <a:solidFill>
                  <a:schemeClr val="tx1"/>
                </a:solidFill>
              </a:rPr>
              <a:t>Stdb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54D17E-B432-414D-9626-5ACDDB420E66}"/>
              </a:ext>
            </a:extLst>
          </p:cNvPr>
          <p:cNvSpPr/>
          <p:nvPr/>
        </p:nvSpPr>
        <p:spPr>
          <a:xfrm>
            <a:off x="9807053" y="3804542"/>
            <a:ext cx="1034321" cy="10343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DB-Slave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4434BF-31D4-411A-9652-37CEED448AAE}"/>
              </a:ext>
            </a:extLst>
          </p:cNvPr>
          <p:cNvCxnSpPr/>
          <p:nvPr/>
        </p:nvCxnSpPr>
        <p:spPr>
          <a:xfrm>
            <a:off x="547393" y="3143367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7E1D4D-D8E4-4F2B-9017-15580A2AA386}"/>
              </a:ext>
            </a:extLst>
          </p:cNvPr>
          <p:cNvCxnSpPr/>
          <p:nvPr/>
        </p:nvCxnSpPr>
        <p:spPr>
          <a:xfrm>
            <a:off x="3902064" y="309657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254A6-B68F-4F44-AEB0-E9F0ECE91A03}"/>
              </a:ext>
            </a:extLst>
          </p:cNvPr>
          <p:cNvCxnSpPr>
            <a:stCxn id="20" idx="3"/>
          </p:cNvCxnSpPr>
          <p:nvPr/>
        </p:nvCxnSpPr>
        <p:spPr>
          <a:xfrm>
            <a:off x="9059293" y="4094294"/>
            <a:ext cx="422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E2C0B3-5460-4AB1-8F01-C5CD6C1F56B9}"/>
              </a:ext>
            </a:extLst>
          </p:cNvPr>
          <p:cNvSpPr txBox="1"/>
          <p:nvPr/>
        </p:nvSpPr>
        <p:spPr>
          <a:xfrm>
            <a:off x="338893" y="285545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Any user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1C56CC-1049-45B9-B975-B18C19F759B6}"/>
              </a:ext>
            </a:extLst>
          </p:cNvPr>
          <p:cNvSpPr txBox="1"/>
          <p:nvPr/>
        </p:nvSpPr>
        <p:spPr>
          <a:xfrm>
            <a:off x="1896712" y="4564721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Web-NACL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FAFE7-70B4-4069-B75B-11B66F86FA21}"/>
              </a:ext>
            </a:extLst>
          </p:cNvPr>
          <p:cNvSpPr txBox="1"/>
          <p:nvPr/>
        </p:nvSpPr>
        <p:spPr>
          <a:xfrm>
            <a:off x="2864263" y="4303031"/>
            <a:ext cx="864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Web-ACG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8DBA24-2925-4AF6-9735-080396158F1A}"/>
              </a:ext>
            </a:extLst>
          </p:cNvPr>
          <p:cNvSpPr txBox="1"/>
          <p:nvPr/>
        </p:nvSpPr>
        <p:spPr>
          <a:xfrm>
            <a:off x="6117119" y="4303031"/>
            <a:ext cx="835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Was-ACG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21EEB2-AEEE-4634-92E0-A4D2DB6AE53B}"/>
              </a:ext>
            </a:extLst>
          </p:cNvPr>
          <p:cNvSpPr txBox="1"/>
          <p:nvPr/>
        </p:nvSpPr>
        <p:spPr>
          <a:xfrm>
            <a:off x="9261549" y="4257624"/>
            <a:ext cx="747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DB-ACG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7B768-3D3E-4807-A450-06C376EC05D8}"/>
              </a:ext>
            </a:extLst>
          </p:cNvPr>
          <p:cNvSpPr txBox="1"/>
          <p:nvPr/>
        </p:nvSpPr>
        <p:spPr>
          <a:xfrm>
            <a:off x="5088488" y="4550753"/>
            <a:ext cx="92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Was-NACL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8BCA0A-18FD-4F3D-A159-E1F3AABFAA8F}"/>
              </a:ext>
            </a:extLst>
          </p:cNvPr>
          <p:cNvSpPr txBox="1"/>
          <p:nvPr/>
        </p:nvSpPr>
        <p:spPr>
          <a:xfrm>
            <a:off x="8764504" y="4579901"/>
            <a:ext cx="834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DB-NACL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CA04C5-B703-4B42-95C1-863DE1DAD109}"/>
              </a:ext>
            </a:extLst>
          </p:cNvPr>
          <p:cNvSpPr txBox="1"/>
          <p:nvPr/>
        </p:nvSpPr>
        <p:spPr>
          <a:xfrm>
            <a:off x="2621284" y="149913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10.0.1.0/24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1C522A-B1DE-44F0-89C5-796043D2AAF1}"/>
              </a:ext>
            </a:extLst>
          </p:cNvPr>
          <p:cNvSpPr txBox="1"/>
          <p:nvPr/>
        </p:nvSpPr>
        <p:spPr>
          <a:xfrm>
            <a:off x="6025013" y="151145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10.0.2.0/24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9A0D8D-FC46-4A9B-A60D-3C6F6B254495}"/>
              </a:ext>
            </a:extLst>
          </p:cNvPr>
          <p:cNvSpPr txBox="1"/>
          <p:nvPr/>
        </p:nvSpPr>
        <p:spPr>
          <a:xfrm>
            <a:off x="9859149" y="145116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10.0.3.0/24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160898-21DD-4018-837C-6E09558BD0F1}"/>
              </a:ext>
            </a:extLst>
          </p:cNvPr>
          <p:cNvSpPr txBox="1"/>
          <p:nvPr/>
        </p:nvSpPr>
        <p:spPr>
          <a:xfrm>
            <a:off x="1560475" y="3566166"/>
            <a:ext cx="10422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10.0.100.0/24</a:t>
            </a:r>
          </a:p>
          <a:p>
            <a:r>
              <a:rPr lang="ko-KR" altLang="en-US" sz="1100" dirty="0"/>
              <a:t>공인</a:t>
            </a:r>
            <a:r>
              <a:rPr lang="en-US" altLang="ko-KR" sz="1100" dirty="0"/>
              <a:t>IP</a:t>
            </a:r>
            <a:r>
              <a:rPr lang="ko-KR" altLang="en-US" sz="1100" dirty="0"/>
              <a:t>부여</a:t>
            </a:r>
            <a:endParaRPr lang="en-US" altLang="ko-KR" sz="1100" dirty="0"/>
          </a:p>
          <a:p>
            <a:r>
              <a:rPr lang="en-US" altLang="ko-KR" sz="1100" dirty="0"/>
              <a:t>Public </a:t>
            </a:r>
            <a:r>
              <a:rPr lang="ko-KR" altLang="en-US" sz="1100" dirty="0"/>
              <a:t>도메인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3DBEF-24F6-449E-9E30-84150BDA2998}"/>
              </a:ext>
            </a:extLst>
          </p:cNvPr>
          <p:cNvSpPr txBox="1"/>
          <p:nvPr/>
        </p:nvSpPr>
        <p:spPr>
          <a:xfrm>
            <a:off x="4829595" y="356616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10.0.101.0/24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74EE3-DA98-44D8-BDDD-3433D5A5C188}"/>
              </a:ext>
            </a:extLst>
          </p:cNvPr>
          <p:cNvSpPr txBox="1"/>
          <p:nvPr/>
        </p:nvSpPr>
        <p:spPr>
          <a:xfrm>
            <a:off x="7826927" y="454325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10.0.102.0/24</a:t>
            </a:r>
            <a:endParaRPr lang="ko-KR" altLang="en-US" sz="1100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794F6393-7D9F-4806-B754-CFA43084F974}"/>
              </a:ext>
            </a:extLst>
          </p:cNvPr>
          <p:cNvSpPr/>
          <p:nvPr/>
        </p:nvSpPr>
        <p:spPr>
          <a:xfrm>
            <a:off x="2471475" y="2972142"/>
            <a:ext cx="432000" cy="2431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A280962-2DE5-4898-A550-CBD8AD6B69C6}"/>
              </a:ext>
            </a:extLst>
          </p:cNvPr>
          <p:cNvSpPr/>
          <p:nvPr/>
        </p:nvSpPr>
        <p:spPr>
          <a:xfrm>
            <a:off x="5713221" y="2956600"/>
            <a:ext cx="432000" cy="2431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48D196FF-8CDC-4591-8903-39CC322F105A}"/>
              </a:ext>
            </a:extLst>
          </p:cNvPr>
          <p:cNvSpPr/>
          <p:nvPr/>
        </p:nvSpPr>
        <p:spPr>
          <a:xfrm>
            <a:off x="9099766" y="3972708"/>
            <a:ext cx="432000" cy="2431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677B74-761D-4EC5-BF14-A35DCC71F5F7}"/>
              </a:ext>
            </a:extLst>
          </p:cNvPr>
          <p:cNvSpPr txBox="1"/>
          <p:nvPr/>
        </p:nvSpPr>
        <p:spPr>
          <a:xfrm>
            <a:off x="2895707" y="2986351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80(http)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5AA575-3FE0-4B90-9E8E-F8407E277B74}"/>
              </a:ext>
            </a:extLst>
          </p:cNvPr>
          <p:cNvSpPr txBox="1"/>
          <p:nvPr/>
        </p:nvSpPr>
        <p:spPr>
          <a:xfrm>
            <a:off x="6095331" y="298635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443(https)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492CA1-B0F0-4EE4-82C9-D0EF1EE8056F}"/>
              </a:ext>
            </a:extLst>
          </p:cNvPr>
          <p:cNvSpPr txBox="1"/>
          <p:nvPr/>
        </p:nvSpPr>
        <p:spPr>
          <a:xfrm>
            <a:off x="9026788" y="373544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3306(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mysql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0DDC98-8279-46A3-99D4-058BCDC3A280}"/>
              </a:ext>
            </a:extLst>
          </p:cNvPr>
          <p:cNvSpPr txBox="1"/>
          <p:nvPr/>
        </p:nvSpPr>
        <p:spPr>
          <a:xfrm>
            <a:off x="1914779" y="5465831"/>
            <a:ext cx="19495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Any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web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80(http) permit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Any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web any deny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Web  any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any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permit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BDFD41-0018-4A73-BEB5-CFD5DC903A03}"/>
              </a:ext>
            </a:extLst>
          </p:cNvPr>
          <p:cNvSpPr txBox="1"/>
          <p:nvPr/>
        </p:nvSpPr>
        <p:spPr>
          <a:xfrm>
            <a:off x="5342166" y="5374769"/>
            <a:ext cx="2186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10.0.1.0/24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was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https permit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any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was any deny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Was  10.0.1.0/24 any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permiy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Was  any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any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deny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3431A6-EC88-4ADE-A9CA-F54346D34D63}"/>
              </a:ext>
            </a:extLst>
          </p:cNvPr>
          <p:cNvSpPr txBox="1"/>
          <p:nvPr/>
        </p:nvSpPr>
        <p:spPr>
          <a:xfrm>
            <a:off x="8519647" y="5390443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10.0.2.0/24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db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3306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permit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Any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db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any deny</a:t>
            </a:r>
          </a:p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db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 10.0.2.0/24 any permit</a:t>
            </a:r>
          </a:p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db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 any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any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deny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62C08A-A8DF-4D33-8F1A-E740313A0CB2}"/>
              </a:ext>
            </a:extLst>
          </p:cNvPr>
          <p:cNvSpPr txBox="1"/>
          <p:nvPr/>
        </p:nvSpPr>
        <p:spPr>
          <a:xfrm>
            <a:off x="974035" y="5580674"/>
            <a:ext cx="87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NACL</a:t>
            </a:r>
            <a:r>
              <a:rPr lang="ko-KR" altLang="en-US" sz="1200" dirty="0"/>
              <a:t>정책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ADA97E-B184-4892-8A9D-C58735B1FD9A}"/>
              </a:ext>
            </a:extLst>
          </p:cNvPr>
          <p:cNvSpPr txBox="1"/>
          <p:nvPr/>
        </p:nvSpPr>
        <p:spPr>
          <a:xfrm>
            <a:off x="761647" y="289241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Load</a:t>
            </a:r>
            <a:r>
              <a:rPr lang="ko-KR" altLang="en-US" b="1" dirty="0"/>
              <a:t> </a:t>
            </a:r>
            <a:r>
              <a:rPr lang="en-US" altLang="ko-KR" b="1" dirty="0"/>
              <a:t>Balance</a:t>
            </a:r>
            <a:r>
              <a:rPr lang="ko-KR" altLang="en-US" b="1" dirty="0"/>
              <a:t> 설치 </a:t>
            </a:r>
            <a:r>
              <a:rPr lang="en-US" altLang="ko-KR" b="1" dirty="0"/>
              <a:t>config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49F18-C502-4C1B-90B7-1EA6990B1ABC}"/>
              </a:ext>
            </a:extLst>
          </p:cNvPr>
          <p:cNvSpPr txBox="1"/>
          <p:nvPr/>
        </p:nvSpPr>
        <p:spPr>
          <a:xfrm>
            <a:off x="847540" y="6150114"/>
            <a:ext cx="9336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LB</a:t>
            </a:r>
            <a:r>
              <a:rPr lang="ko-KR" altLang="en-US" sz="1000" dirty="0"/>
              <a:t>용 </a:t>
            </a:r>
            <a:r>
              <a:rPr lang="en-US" altLang="ko-KR" sz="1000" dirty="0"/>
              <a:t>Subnet</a:t>
            </a:r>
            <a:r>
              <a:rPr lang="ko-KR" altLang="en-US" sz="1000" dirty="0"/>
              <a:t>은 각각 별도 생성 불필요</a:t>
            </a:r>
            <a:r>
              <a:rPr lang="en-US" altLang="ko-KR" sz="1000" dirty="0"/>
              <a:t>, </a:t>
            </a:r>
            <a:r>
              <a:rPr lang="ko-KR" altLang="en-US" sz="1000" dirty="0"/>
              <a:t>하나의 </a:t>
            </a:r>
            <a:r>
              <a:rPr lang="en-US" altLang="ko-KR" sz="1000" dirty="0"/>
              <a:t>/24 </a:t>
            </a:r>
            <a:r>
              <a:rPr lang="ko-KR" altLang="en-US" sz="1000" dirty="0"/>
              <a:t>생성하여 사용가능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Private-subnet</a:t>
            </a:r>
            <a:r>
              <a:rPr lang="ko-KR" altLang="en-US" sz="1000" dirty="0"/>
              <a:t>내의 </a:t>
            </a:r>
            <a:r>
              <a:rPr lang="en-US" altLang="ko-KR" sz="1000" dirty="0"/>
              <a:t>WAS</a:t>
            </a:r>
            <a:r>
              <a:rPr lang="ko-KR" altLang="en-US" sz="1000" dirty="0"/>
              <a:t>서버에 </a:t>
            </a:r>
            <a:r>
              <a:rPr lang="en-US" altLang="ko-KR" sz="1000" dirty="0"/>
              <a:t>LB </a:t>
            </a:r>
            <a:r>
              <a:rPr lang="ko-KR" altLang="en-US" sz="1000" dirty="0"/>
              <a:t>생성시 </a:t>
            </a:r>
            <a:r>
              <a:rPr lang="en-US" altLang="ko-KR" sz="1000" dirty="0"/>
              <a:t>Private</a:t>
            </a:r>
            <a:r>
              <a:rPr lang="ko-KR" altLang="en-US" sz="1000" dirty="0"/>
              <a:t>네트워크 적용</a:t>
            </a:r>
            <a:r>
              <a:rPr lang="en-US" altLang="ko-KR" sz="1000" dirty="0"/>
              <a:t>,,,Public </a:t>
            </a:r>
            <a:r>
              <a:rPr lang="ko-KR" altLang="en-US" sz="1000" dirty="0"/>
              <a:t>네트워크 적용하면 패킷 접속 문제 있을 수 있음 </a:t>
            </a:r>
            <a:r>
              <a:rPr lang="en-US" altLang="ko-KR" sz="1000" dirty="0"/>
              <a:t>– Private subnet</a:t>
            </a:r>
            <a:r>
              <a:rPr lang="ko-KR" altLang="en-US" sz="1000" dirty="0"/>
              <a:t>은 외부 접속 차단</a:t>
            </a:r>
            <a:r>
              <a:rPr lang="en-US" altLang="ko-KR" sz="1000" dirty="0"/>
              <a:t>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LB-web</a:t>
            </a:r>
            <a:r>
              <a:rPr lang="ko-KR" altLang="en-US" sz="1000" dirty="0"/>
              <a:t>의 </a:t>
            </a:r>
            <a:r>
              <a:rPr lang="en-US" altLang="ko-KR" sz="1000" dirty="0"/>
              <a:t>public domain </a:t>
            </a:r>
            <a:r>
              <a:rPr lang="ko-KR" altLang="en-US" sz="1000" dirty="0"/>
              <a:t>또는 </a:t>
            </a:r>
            <a:r>
              <a:rPr lang="en-US" altLang="ko-KR" sz="1000" dirty="0"/>
              <a:t>IP</a:t>
            </a:r>
            <a:r>
              <a:rPr lang="ko-KR" altLang="en-US" sz="1000" dirty="0"/>
              <a:t>를 이용하여  </a:t>
            </a:r>
            <a:r>
              <a:rPr lang="en-US" altLang="ko-KR" sz="1000" dirty="0"/>
              <a:t>DNS</a:t>
            </a:r>
            <a:r>
              <a:rPr lang="ko-KR" altLang="en-US" sz="1000" dirty="0"/>
              <a:t>에 </a:t>
            </a:r>
            <a:r>
              <a:rPr lang="en-US" altLang="ko-KR" sz="1000" dirty="0"/>
              <a:t>www</a:t>
            </a:r>
            <a:r>
              <a:rPr lang="ko-KR" altLang="en-US" sz="1000" dirty="0"/>
              <a:t> 등록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관리자의 서버 </a:t>
            </a:r>
            <a:r>
              <a:rPr lang="en-US" altLang="ko-KR" sz="1000" dirty="0" err="1"/>
              <a:t>ssh</a:t>
            </a:r>
            <a:r>
              <a:rPr lang="en-US" altLang="ko-KR" sz="1000" dirty="0"/>
              <a:t> </a:t>
            </a:r>
            <a:r>
              <a:rPr lang="ko-KR" altLang="en-US" sz="1000" dirty="0"/>
              <a:t>접속은 별도의 터미널용 서버 </a:t>
            </a:r>
            <a:r>
              <a:rPr lang="en-US" altLang="ko-KR" sz="1000" dirty="0"/>
              <a:t>(Bastion</a:t>
            </a:r>
            <a:r>
              <a:rPr lang="ko-KR" altLang="en-US" sz="1000" dirty="0"/>
              <a:t>호스트</a:t>
            </a:r>
            <a:r>
              <a:rPr lang="en-US" altLang="ko-KR" sz="1000" dirty="0"/>
              <a:t>)</a:t>
            </a:r>
            <a:r>
              <a:rPr lang="ko-KR" altLang="en-US" sz="1000" dirty="0"/>
              <a:t>를 설치하여 관리자만 접속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121BFE2B-D7E9-42A2-BBEA-A527EC960169}"/>
              </a:ext>
            </a:extLst>
          </p:cNvPr>
          <p:cNvSpPr/>
          <p:nvPr/>
        </p:nvSpPr>
        <p:spPr>
          <a:xfrm>
            <a:off x="10750061" y="2230063"/>
            <a:ext cx="187600" cy="750277"/>
          </a:xfrm>
          <a:custGeom>
            <a:avLst/>
            <a:gdLst>
              <a:gd name="connsiteX0" fmla="*/ 11723 w 187600"/>
              <a:gd name="connsiteY0" fmla="*/ 0 h 750277"/>
              <a:gd name="connsiteX1" fmla="*/ 187569 w 187600"/>
              <a:gd name="connsiteY1" fmla="*/ 351692 h 750277"/>
              <a:gd name="connsiteX2" fmla="*/ 0 w 187600"/>
              <a:gd name="connsiteY2" fmla="*/ 750277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00" h="750277">
                <a:moveTo>
                  <a:pt x="11723" y="0"/>
                </a:moveTo>
                <a:cubicBezTo>
                  <a:pt x="100623" y="113323"/>
                  <a:pt x="189523" y="226646"/>
                  <a:pt x="187569" y="351692"/>
                </a:cubicBezTo>
                <a:cubicBezTo>
                  <a:pt x="185615" y="476738"/>
                  <a:pt x="92807" y="613507"/>
                  <a:pt x="0" y="750277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04C51C-B53F-45F8-8E8C-0BE015F032AD}"/>
              </a:ext>
            </a:extLst>
          </p:cNvPr>
          <p:cNvSpPr txBox="1"/>
          <p:nvPr/>
        </p:nvSpPr>
        <p:spPr>
          <a:xfrm>
            <a:off x="10914229" y="2474396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HA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및 백업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0D54234-75FA-4BC6-9553-683F450CFF0D}"/>
              </a:ext>
            </a:extLst>
          </p:cNvPr>
          <p:cNvCxnSpPr/>
          <p:nvPr/>
        </p:nvCxnSpPr>
        <p:spPr>
          <a:xfrm flipV="1">
            <a:off x="7256584" y="2474396"/>
            <a:ext cx="2004965" cy="50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823FCE-0C12-47E6-B2B2-26E5E84C0A3A}"/>
              </a:ext>
            </a:extLst>
          </p:cNvPr>
          <p:cNvCxnSpPr/>
          <p:nvPr/>
        </p:nvCxnSpPr>
        <p:spPr>
          <a:xfrm flipH="1" flipV="1">
            <a:off x="7256584" y="3287381"/>
            <a:ext cx="1160585" cy="68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AB96B6-E96F-4C4B-9FD1-54AD7CD4A940}"/>
              </a:ext>
            </a:extLst>
          </p:cNvPr>
          <p:cNvSpPr txBox="1"/>
          <p:nvPr/>
        </p:nvSpPr>
        <p:spPr>
          <a:xfrm>
            <a:off x="7895643" y="237938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write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DE65A1-76C0-4356-B40F-7FAB5E7E4651}"/>
              </a:ext>
            </a:extLst>
          </p:cNvPr>
          <p:cNvSpPr txBox="1"/>
          <p:nvPr/>
        </p:nvSpPr>
        <p:spPr>
          <a:xfrm>
            <a:off x="7703720" y="3415610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only</a:t>
            </a:r>
            <a:endParaRPr lang="ko-KR" altLang="en-US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D473DB0-0A55-4705-8404-68841CDC6159}"/>
              </a:ext>
            </a:extLst>
          </p:cNvPr>
          <p:cNvSpPr/>
          <p:nvPr/>
        </p:nvSpPr>
        <p:spPr>
          <a:xfrm>
            <a:off x="1844014" y="4856900"/>
            <a:ext cx="539646" cy="395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FC56CA-97A8-4283-9C11-8B15B4A543B4}"/>
              </a:ext>
            </a:extLst>
          </p:cNvPr>
          <p:cNvSpPr txBox="1"/>
          <p:nvPr/>
        </p:nvSpPr>
        <p:spPr>
          <a:xfrm>
            <a:off x="1654629" y="5248546"/>
            <a:ext cx="3791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Bastion</a:t>
            </a:r>
            <a:r>
              <a:rPr lang="ko-KR" altLang="en-US" sz="1000" dirty="0"/>
              <a:t>호스트로 관리 네트워크 연결하여 내부 서버 접속 관리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BEF4766-39E9-4D48-8304-BD812DB7EBB5}"/>
              </a:ext>
            </a:extLst>
          </p:cNvPr>
          <p:cNvCxnSpPr>
            <a:cxnSpLocks/>
          </p:cNvCxnSpPr>
          <p:nvPr/>
        </p:nvCxnSpPr>
        <p:spPr>
          <a:xfrm>
            <a:off x="2373092" y="5054729"/>
            <a:ext cx="5885974" cy="13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E474D3-0512-466D-95DD-78D61ECBD389}"/>
              </a:ext>
            </a:extLst>
          </p:cNvPr>
          <p:cNvCxnSpPr>
            <a:cxnSpLocks/>
          </p:cNvCxnSpPr>
          <p:nvPr/>
        </p:nvCxnSpPr>
        <p:spPr>
          <a:xfrm flipV="1">
            <a:off x="3699405" y="2295319"/>
            <a:ext cx="22021" cy="27426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7D37136-1307-4692-BBC7-1017BB5427DA}"/>
              </a:ext>
            </a:extLst>
          </p:cNvPr>
          <p:cNvCxnSpPr>
            <a:cxnSpLocks/>
          </p:cNvCxnSpPr>
          <p:nvPr/>
        </p:nvCxnSpPr>
        <p:spPr>
          <a:xfrm flipV="1">
            <a:off x="6987943" y="2325636"/>
            <a:ext cx="22021" cy="27426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4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CE587E-5D3F-4910-B4E4-DD4CA53A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6" y="1775533"/>
            <a:ext cx="7030461" cy="4567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19E4B-6F9E-46D1-A380-DC1F7FABB621}"/>
              </a:ext>
            </a:extLst>
          </p:cNvPr>
          <p:cNvSpPr txBox="1"/>
          <p:nvPr/>
        </p:nvSpPr>
        <p:spPr>
          <a:xfrm>
            <a:off x="408373" y="1367161"/>
            <a:ext cx="5916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LB</a:t>
            </a:r>
            <a:r>
              <a:rPr lang="ko-KR" altLang="en-US" sz="1200" dirty="0"/>
              <a:t>기준으로 테스트위해 </a:t>
            </a:r>
            <a:r>
              <a:rPr lang="en-US" altLang="ko-KR" sz="1200" dirty="0"/>
              <a:t>Auto Scaling Group</a:t>
            </a:r>
            <a:r>
              <a:rPr lang="ko-KR" altLang="en-US" sz="1200" dirty="0"/>
              <a:t>을 헬스 체크 유형 </a:t>
            </a:r>
            <a:r>
              <a:rPr lang="en-US" altLang="ko-KR" sz="1200" dirty="0"/>
              <a:t>LB </a:t>
            </a:r>
            <a:r>
              <a:rPr lang="ko-KR" altLang="en-US" sz="1200" dirty="0"/>
              <a:t>선택하여 재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1CDE0A-E366-4857-89B6-4EA3D220190D}"/>
              </a:ext>
            </a:extLst>
          </p:cNvPr>
          <p:cNvGrpSpPr/>
          <p:nvPr/>
        </p:nvGrpSpPr>
        <p:grpSpPr>
          <a:xfrm>
            <a:off x="5650831" y="1922769"/>
            <a:ext cx="445169" cy="445169"/>
            <a:chOff x="9459994" y="2925659"/>
            <a:chExt cx="445169" cy="44516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2F6E9C3-E82A-4A49-95CE-5A6BD0CF256D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F74D7-29C7-454B-9BCB-03698EBA5F88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2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FCE0CD-3150-445A-9CC3-84EB256B622C}"/>
              </a:ext>
            </a:extLst>
          </p:cNvPr>
          <p:cNvSpPr txBox="1"/>
          <p:nvPr/>
        </p:nvSpPr>
        <p:spPr>
          <a:xfrm>
            <a:off x="128894" y="50084"/>
            <a:ext cx="753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LB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 적용 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Cloud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Config &gt; Event Rule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 생성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Out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위한 그룹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-web-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autoscale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eventrule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-group-out)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명으로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8B056-F0F6-4665-B190-F0CF4AA52FC9}"/>
              </a:ext>
            </a:extLst>
          </p:cNvPr>
          <p:cNvSpPr txBox="1"/>
          <p:nvPr/>
        </p:nvSpPr>
        <p:spPr>
          <a:xfrm>
            <a:off x="128893" y="2097909"/>
            <a:ext cx="753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Cloud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Config &gt; Event Rule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 생성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Out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위한 템플릿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lb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autoscale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-template-out)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명으로 생성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cpu_used_rto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67C13-039D-4DD7-8C42-D774B8E3FB35}"/>
              </a:ext>
            </a:extLst>
          </p:cNvPr>
          <p:cNvSpPr txBox="1"/>
          <p:nvPr/>
        </p:nvSpPr>
        <p:spPr>
          <a:xfrm>
            <a:off x="6608361" y="3558856"/>
            <a:ext cx="3884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&gt;= 50   1min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증분을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위한 설정만 함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78F897-7202-4164-B87E-61352A94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31" y="50944"/>
            <a:ext cx="4286112" cy="2046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B68161-564B-43AD-8227-D23AA740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2" y="2536514"/>
            <a:ext cx="5191378" cy="4247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34008F-DC9A-499A-BD0B-C0B840EB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40" y="3858432"/>
            <a:ext cx="6164725" cy="29486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F9E6FB-276A-40C2-AD3D-3D24F6191C0F}"/>
              </a:ext>
            </a:extLst>
          </p:cNvPr>
          <p:cNvGrpSpPr/>
          <p:nvPr/>
        </p:nvGrpSpPr>
        <p:grpSpPr>
          <a:xfrm>
            <a:off x="11225721" y="3858432"/>
            <a:ext cx="445169" cy="445169"/>
            <a:chOff x="9459994" y="2925659"/>
            <a:chExt cx="445169" cy="44516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D71BD7A-1742-48A3-B45E-98F47A1EC6E8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8E5E67-DD5A-49AC-A3BB-18F440BE4DE9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0D0E3B-9BD4-4AA2-BBAD-1FEC86A4AB6C}"/>
              </a:ext>
            </a:extLst>
          </p:cNvPr>
          <p:cNvGrpSpPr/>
          <p:nvPr/>
        </p:nvGrpSpPr>
        <p:grpSpPr>
          <a:xfrm>
            <a:off x="4121914" y="2696796"/>
            <a:ext cx="445169" cy="445169"/>
            <a:chOff x="9459994" y="2925659"/>
            <a:chExt cx="445169" cy="44516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30F60BB-C45C-4DFD-8AA9-8DED0E92629B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FFEB3D-8718-4EE8-AE28-18961B4098AD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8FC831-3113-4D9A-9472-5FADFD7EC5F6}"/>
              </a:ext>
            </a:extLst>
          </p:cNvPr>
          <p:cNvGrpSpPr/>
          <p:nvPr/>
        </p:nvGrpSpPr>
        <p:grpSpPr>
          <a:xfrm>
            <a:off x="7223211" y="414377"/>
            <a:ext cx="445169" cy="445169"/>
            <a:chOff x="9459994" y="2925659"/>
            <a:chExt cx="445169" cy="44516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75EB3B7-9F73-4E83-8A3F-7AE3880EF7A8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6BD184-65E1-487C-AA25-50DA4B4A30EE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76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02A0E8-6CDD-45F6-84C4-D20981B4B426}"/>
              </a:ext>
            </a:extLst>
          </p:cNvPr>
          <p:cNvSpPr txBox="1"/>
          <p:nvPr/>
        </p:nvSpPr>
        <p:spPr>
          <a:xfrm>
            <a:off x="317053" y="167050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증분을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위한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Auto scaling group out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만 선택 설정만 함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41DA-1D4A-4176-9E09-E174CE8D44C2}"/>
              </a:ext>
            </a:extLst>
          </p:cNvPr>
          <p:cNvSpPr txBox="1"/>
          <p:nvPr/>
        </p:nvSpPr>
        <p:spPr>
          <a:xfrm>
            <a:off x="1571347" y="3753677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-web-autoscaling-out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설정 저장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90DCCA-E4BD-435C-80EF-A4742063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050"/>
            <a:ext cx="7433569" cy="2288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BDB7F7-9510-4987-890C-F3F5056A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19" y="2900136"/>
            <a:ext cx="6049681" cy="39578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7DF79CF-07EE-49B2-AF2B-19819E57DBCF}"/>
              </a:ext>
            </a:extLst>
          </p:cNvPr>
          <p:cNvGrpSpPr/>
          <p:nvPr/>
        </p:nvGrpSpPr>
        <p:grpSpPr>
          <a:xfrm>
            <a:off x="11225721" y="3858432"/>
            <a:ext cx="445169" cy="445169"/>
            <a:chOff x="9459994" y="2925659"/>
            <a:chExt cx="445169" cy="44516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022C60-175D-49EE-BE9E-1050419BF610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4A5653-B7C4-4E12-8FE3-AEA74C26EA73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9074CE-7D56-4DEA-A006-14901C881514}"/>
              </a:ext>
            </a:extLst>
          </p:cNvPr>
          <p:cNvGrpSpPr/>
          <p:nvPr/>
        </p:nvGrpSpPr>
        <p:grpSpPr>
          <a:xfrm>
            <a:off x="5970379" y="926353"/>
            <a:ext cx="445169" cy="445169"/>
            <a:chOff x="9459994" y="2925659"/>
            <a:chExt cx="445169" cy="44516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87B5AF-43C4-4720-817A-0E7818707FF1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7291BF-1DDE-46C9-8921-95FEA08785CB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12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42A2D-931F-41D6-8087-9A42F0D244C5}"/>
              </a:ext>
            </a:extLst>
          </p:cNvPr>
          <p:cNvSpPr txBox="1"/>
          <p:nvPr/>
        </p:nvSpPr>
        <p:spPr>
          <a:xfrm>
            <a:off x="198406" y="487240"/>
            <a:ext cx="753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Cloud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Config &gt; Event Rule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 생성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위한 그룹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-web-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autoscale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eventrule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-group-in)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명으로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2968C-EB28-416C-A788-8A7B23311F0B}"/>
              </a:ext>
            </a:extLst>
          </p:cNvPr>
          <p:cNvSpPr txBox="1"/>
          <p:nvPr/>
        </p:nvSpPr>
        <p:spPr>
          <a:xfrm>
            <a:off x="5423753" y="1751811"/>
            <a:ext cx="753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Cloud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Config &gt; Event Rule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 생성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위한 템플릿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-web-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autoscale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-template-in)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명으로 생성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cpu_used_rto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3%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미만시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317C8E-C12C-4EC5-839D-2CDC3066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5" y="948905"/>
            <a:ext cx="4225638" cy="3624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0BAA21-3F8F-48DC-A66A-780ACF60B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69" y="2460286"/>
            <a:ext cx="3908184" cy="3280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067F2D-C364-4EA7-B686-98F820DF8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003" y="4588390"/>
            <a:ext cx="4610100" cy="2152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DB51F-EA54-45A9-9E1B-BBCDDED46167}"/>
              </a:ext>
            </a:extLst>
          </p:cNvPr>
          <p:cNvSpPr txBox="1"/>
          <p:nvPr/>
        </p:nvSpPr>
        <p:spPr>
          <a:xfrm>
            <a:off x="5066867" y="6009980"/>
            <a:ext cx="753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Info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아닌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Warning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선택해야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Scale-in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적용되는 듯함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Info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선택시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감소되지 않음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CD12AA-1132-450A-A890-269C67DDB404}"/>
              </a:ext>
            </a:extLst>
          </p:cNvPr>
          <p:cNvSpPr/>
          <p:nvPr/>
        </p:nvSpPr>
        <p:spPr>
          <a:xfrm>
            <a:off x="9463596" y="6374167"/>
            <a:ext cx="532660" cy="3668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338D75-132F-49A5-BA0C-599C8D1AD6F6}"/>
              </a:ext>
            </a:extLst>
          </p:cNvPr>
          <p:cNvGrpSpPr/>
          <p:nvPr/>
        </p:nvGrpSpPr>
        <p:grpSpPr>
          <a:xfrm>
            <a:off x="11225721" y="3858432"/>
            <a:ext cx="445169" cy="445169"/>
            <a:chOff x="9459994" y="2925659"/>
            <a:chExt cx="445169" cy="44516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2F0BB79-B6DD-4439-912B-E48137AC4BCE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9D27D6-0281-4121-93BC-1ECBC552A734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62E597-B4A3-4FCF-9119-8C5EB48BBAD2}"/>
              </a:ext>
            </a:extLst>
          </p:cNvPr>
          <p:cNvGrpSpPr/>
          <p:nvPr/>
        </p:nvGrpSpPr>
        <p:grpSpPr>
          <a:xfrm>
            <a:off x="7737893" y="2444952"/>
            <a:ext cx="445169" cy="445169"/>
            <a:chOff x="9459994" y="2925659"/>
            <a:chExt cx="445169" cy="44516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700D324-5834-4BC3-9409-C4E904D3ECBA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81E14-1ADC-4129-840B-BB1713288118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620A51-6966-4B5C-8EA1-99FA5319CD6D}"/>
              </a:ext>
            </a:extLst>
          </p:cNvPr>
          <p:cNvGrpSpPr/>
          <p:nvPr/>
        </p:nvGrpSpPr>
        <p:grpSpPr>
          <a:xfrm>
            <a:off x="3300921" y="965401"/>
            <a:ext cx="445169" cy="445169"/>
            <a:chOff x="9459994" y="2925659"/>
            <a:chExt cx="445169" cy="44516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0229E0E-0CC1-472F-82C8-BF4B32CC8B2B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515EFD-8667-448A-8210-5B473CC523F0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78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DCFC6-E668-4A6D-AE76-2CA8E195A84E}"/>
              </a:ext>
            </a:extLst>
          </p:cNvPr>
          <p:cNvSpPr txBox="1"/>
          <p:nvPr/>
        </p:nvSpPr>
        <p:spPr>
          <a:xfrm>
            <a:off x="340727" y="983796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감소을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위한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Auto scaling group 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만 액션 선택 설정만 함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550EA-9810-449E-A69A-DB74E4167976}"/>
              </a:ext>
            </a:extLst>
          </p:cNvPr>
          <p:cNvSpPr txBox="1"/>
          <p:nvPr/>
        </p:nvSpPr>
        <p:spPr>
          <a:xfrm>
            <a:off x="6436105" y="324586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-web-autoscaling-in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설정 저장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AF8749-A337-4F8E-974C-E2219B9D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9" y="1260795"/>
            <a:ext cx="5402501" cy="1290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5DD2FC-3B8A-4D67-BE4B-F0D1D20F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28" y="592880"/>
            <a:ext cx="6371436" cy="3492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0FCA56-0014-4E7C-BA75-BE74EDB1D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1" y="4361955"/>
            <a:ext cx="10041147" cy="2328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EAD5E8-FF9E-449F-9C3B-FA5F1A2F0455}"/>
              </a:ext>
            </a:extLst>
          </p:cNvPr>
          <p:cNvSpPr txBox="1"/>
          <p:nvPr/>
        </p:nvSpPr>
        <p:spPr>
          <a:xfrm>
            <a:off x="468191" y="4168158"/>
            <a:ext cx="59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Auto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scalin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임계치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Policy event rule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설정 완료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out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CB395E-18FF-44ED-8E15-B5E990C65623}"/>
              </a:ext>
            </a:extLst>
          </p:cNvPr>
          <p:cNvGrpSpPr/>
          <p:nvPr/>
        </p:nvGrpSpPr>
        <p:grpSpPr>
          <a:xfrm>
            <a:off x="6436105" y="4319058"/>
            <a:ext cx="445169" cy="445169"/>
            <a:chOff x="9459994" y="2925659"/>
            <a:chExt cx="445169" cy="44516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5F7063-D6BF-43CF-BFC4-E595BEA9776B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B89952-B97A-446C-BE83-F9ABA82F8906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0F4B2A-98AC-472F-B593-6FCF66BC2AEB}"/>
              </a:ext>
            </a:extLst>
          </p:cNvPr>
          <p:cNvGrpSpPr/>
          <p:nvPr/>
        </p:nvGrpSpPr>
        <p:grpSpPr>
          <a:xfrm>
            <a:off x="10949956" y="983796"/>
            <a:ext cx="445169" cy="445169"/>
            <a:chOff x="9459994" y="2925659"/>
            <a:chExt cx="445169" cy="44516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3DFCD8-FB42-49D5-935E-1FF57D5837D0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B7123A-2B57-44E7-81DF-0741C8490251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62BECF-AB5A-4E9D-A73E-8CA938EA362D}"/>
              </a:ext>
            </a:extLst>
          </p:cNvPr>
          <p:cNvGrpSpPr/>
          <p:nvPr/>
        </p:nvGrpSpPr>
        <p:grpSpPr>
          <a:xfrm>
            <a:off x="4716766" y="1092625"/>
            <a:ext cx="445169" cy="445169"/>
            <a:chOff x="9459994" y="2925659"/>
            <a:chExt cx="445169" cy="44516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F445939-30B4-4650-B7F2-438FC0DB5DA5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9358C0-A2D3-43B4-AC9B-EDE12A871CFB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39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E5334C6-1EF1-4E1A-B7A8-0B59DEFC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73" y="-104251"/>
            <a:ext cx="5777641" cy="3170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34471-B2E2-4B30-AD7E-0ED1D03ED195}"/>
              </a:ext>
            </a:extLst>
          </p:cNvPr>
          <p:cNvSpPr txBox="1"/>
          <p:nvPr/>
        </p:nvSpPr>
        <p:spPr>
          <a:xfrm>
            <a:off x="0" y="263072"/>
            <a:ext cx="6220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100%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생성됨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헬스 체크를 서버로 했을 경우 정상 작동 확인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LB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헬스 체크시에는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하는 것이 적용되나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임계치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Policy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설정을 여러 장애변수에 대비하여 설정을 여러 개를 적용을 하는 것이 좋을 듯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CPU, Memory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부족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트래픽 과다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서비스 데몬 다운 등에 대해 모두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Event rule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을 적용해야 할 듯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…)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4307E9-9B9D-48FC-B9B1-17B5ED6F1811}"/>
              </a:ext>
            </a:extLst>
          </p:cNvPr>
          <p:cNvSpPr/>
          <p:nvPr/>
        </p:nvSpPr>
        <p:spPr>
          <a:xfrm>
            <a:off x="10485001" y="1353857"/>
            <a:ext cx="231647" cy="90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56A30D1-92F3-4493-A207-EC96E0A3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02" y="3429000"/>
            <a:ext cx="4337031" cy="3324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DDCED2-37B7-4AEC-963A-7C0E3D9041FF}"/>
              </a:ext>
            </a:extLst>
          </p:cNvPr>
          <p:cNvSpPr txBox="1"/>
          <p:nvPr/>
        </p:nvSpPr>
        <p:spPr>
          <a:xfrm>
            <a:off x="7764684" y="3167390"/>
            <a:ext cx="3708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Auto Scaling </a:t>
            </a:r>
            <a:r>
              <a:rPr lang="ko-KR" altLang="en-US" sz="1100" dirty="0"/>
              <a:t>서버 기대 용량 확인 시 </a:t>
            </a:r>
            <a:r>
              <a:rPr lang="en-US" altLang="ko-KR" sz="1100" dirty="0"/>
              <a:t>2</a:t>
            </a:r>
            <a:r>
              <a:rPr lang="ko-KR" altLang="en-US" sz="1100" dirty="0"/>
              <a:t>대</a:t>
            </a:r>
            <a:r>
              <a:rPr lang="en-US" altLang="ko-KR" sz="1100" dirty="0"/>
              <a:t>, </a:t>
            </a:r>
            <a:r>
              <a:rPr lang="ko-KR" altLang="en-US" sz="1100" dirty="0"/>
              <a:t>생성 </a:t>
            </a:r>
            <a:r>
              <a:rPr lang="en-US" altLang="ko-KR" sz="1100" dirty="0"/>
              <a:t>2</a:t>
            </a:r>
            <a:r>
              <a:rPr lang="ko-KR" altLang="en-US" sz="1100" dirty="0"/>
              <a:t>대 중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888510-630D-4D87-AC3B-751AC623E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1" y="3076098"/>
            <a:ext cx="6830923" cy="35290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4F68C9-E899-4049-906D-58DE1E8782FF}"/>
              </a:ext>
            </a:extLst>
          </p:cNvPr>
          <p:cNvSpPr/>
          <p:nvPr/>
        </p:nvSpPr>
        <p:spPr>
          <a:xfrm>
            <a:off x="360028" y="4603241"/>
            <a:ext cx="3278038" cy="237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E318AE-6933-4BF1-B233-5701A146A05A}"/>
              </a:ext>
            </a:extLst>
          </p:cNvPr>
          <p:cNvSpPr/>
          <p:nvPr/>
        </p:nvSpPr>
        <p:spPr>
          <a:xfrm>
            <a:off x="5196660" y="4721922"/>
            <a:ext cx="265471" cy="1012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D8595-6979-4842-83DD-7E0D9AB86401}"/>
              </a:ext>
            </a:extLst>
          </p:cNvPr>
          <p:cNvSpPr txBox="1"/>
          <p:nvPr/>
        </p:nvSpPr>
        <p:spPr>
          <a:xfrm>
            <a:off x="7350616" y="261543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CPU</a:t>
            </a:r>
            <a:r>
              <a:rPr lang="ko-KR" altLang="en-US" sz="1100" dirty="0"/>
              <a:t>부하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084146-FF94-4AEB-B6FA-B33CD48F527B}"/>
              </a:ext>
            </a:extLst>
          </p:cNvPr>
          <p:cNvSpPr txBox="1"/>
          <p:nvPr/>
        </p:nvSpPr>
        <p:spPr>
          <a:xfrm>
            <a:off x="931126" y="2768845"/>
            <a:ext cx="2124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CPU</a:t>
            </a:r>
            <a:r>
              <a:rPr lang="ko-KR" altLang="en-US" sz="1100" dirty="0"/>
              <a:t>부하 생성 후 서버 증가됨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B78D46-F56E-4C0E-BFA0-AE9E619A68C4}"/>
              </a:ext>
            </a:extLst>
          </p:cNvPr>
          <p:cNvGrpSpPr/>
          <p:nvPr/>
        </p:nvGrpSpPr>
        <p:grpSpPr>
          <a:xfrm>
            <a:off x="10378239" y="3499922"/>
            <a:ext cx="445169" cy="445169"/>
            <a:chOff x="9459994" y="2925659"/>
            <a:chExt cx="445169" cy="44516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FD75A35-272D-4951-9731-E47CA01863E6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DE7E38-B120-47C1-8906-DD910EC222BD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F96B96B-BD86-4CCB-B5EB-1A725F9C3371}"/>
              </a:ext>
            </a:extLst>
          </p:cNvPr>
          <p:cNvGrpSpPr/>
          <p:nvPr/>
        </p:nvGrpSpPr>
        <p:grpSpPr>
          <a:xfrm>
            <a:off x="3413627" y="3099372"/>
            <a:ext cx="445169" cy="445169"/>
            <a:chOff x="9459994" y="2925659"/>
            <a:chExt cx="445169" cy="44516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9E8EE67-E363-4B61-9FDE-BA94C10BA0C1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F7DF71-786D-49FE-9EFA-9D52CDFC3D42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1F1AAE-8EB2-4F8B-B81C-529EF1B4D785}"/>
              </a:ext>
            </a:extLst>
          </p:cNvPr>
          <p:cNvGrpSpPr/>
          <p:nvPr/>
        </p:nvGrpSpPr>
        <p:grpSpPr>
          <a:xfrm>
            <a:off x="8766350" y="104894"/>
            <a:ext cx="445169" cy="445169"/>
            <a:chOff x="9459994" y="2925659"/>
            <a:chExt cx="445169" cy="44516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A13094A-39D0-4D50-A168-4F9FB2D9A37D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45B653-3583-4C01-9C35-765B59C20DFA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3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AFEA077-6098-483E-9D3B-9B304DF53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16988"/>
              </p:ext>
            </p:extLst>
          </p:nvPr>
        </p:nvGraphicFramePr>
        <p:xfrm>
          <a:off x="3495891" y="383401"/>
          <a:ext cx="8286186" cy="3215286"/>
        </p:xfrm>
        <a:graphic>
          <a:graphicData uri="http://schemas.openxmlformats.org/drawingml/2006/table">
            <a:tbl>
              <a:tblPr/>
              <a:tblGrid>
                <a:gridCol w="1908832">
                  <a:extLst>
                    <a:ext uri="{9D8B030D-6E8A-4147-A177-3AD203B41FA5}">
                      <a16:colId xmlns:a16="http://schemas.microsoft.com/office/drawing/2014/main" val="2102797447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3298381597"/>
                    </a:ext>
                  </a:extLst>
                </a:gridCol>
                <a:gridCol w="4888523">
                  <a:extLst>
                    <a:ext uri="{9D8B030D-6E8A-4147-A177-3AD203B41FA5}">
                      <a16:colId xmlns:a16="http://schemas.microsoft.com/office/drawing/2014/main" val="3293051455"/>
                    </a:ext>
                  </a:extLst>
                </a:gridCol>
              </a:tblGrid>
              <a:tr h="1275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Subnet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(Internet Gateway)</a:t>
                      </a: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effectLst/>
                      </a:endParaRP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할당된 </a:t>
                      </a:r>
                      <a:r>
                        <a:rPr lang="en-US" altLang="ko-KR" sz="1100" dirty="0">
                          <a:effectLst/>
                        </a:rPr>
                        <a:t>VPC</a:t>
                      </a:r>
                      <a:r>
                        <a:rPr lang="ko-KR" altLang="en-US" sz="1100" dirty="0">
                          <a:effectLst/>
                        </a:rPr>
                        <a:t>를 용도에 맞게 네트워크 공간을 세분화하여 사용할 수 있는 기능입니다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Subnet</a:t>
                      </a:r>
                      <a:r>
                        <a:rPr lang="ko-KR" altLang="en-US" sz="1100" dirty="0">
                          <a:effectLst/>
                        </a:rPr>
                        <a:t>은 </a:t>
                      </a:r>
                      <a:r>
                        <a:rPr lang="en-US" altLang="ko-KR" sz="1100" dirty="0">
                          <a:effectLst/>
                        </a:rPr>
                        <a:t>/16 ~ /28</a:t>
                      </a:r>
                      <a:r>
                        <a:rPr lang="ko-KR" altLang="en-US" sz="1100" dirty="0">
                          <a:effectLst/>
                        </a:rPr>
                        <a:t>의 네트워크 주소 할당이 가능합니다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Internet Gateway </a:t>
                      </a:r>
                      <a:r>
                        <a:rPr lang="ko-KR" altLang="en-US" sz="1100" dirty="0">
                          <a:effectLst/>
                        </a:rPr>
                        <a:t>연결한 </a:t>
                      </a:r>
                      <a:r>
                        <a:rPr lang="en-US" altLang="ko-KR" sz="1100" dirty="0">
                          <a:effectLst/>
                        </a:rPr>
                        <a:t>Subnet</a:t>
                      </a:r>
                      <a:r>
                        <a:rPr lang="ko-KR" altLang="en-US" sz="1100" dirty="0">
                          <a:effectLst/>
                        </a:rPr>
                        <a:t>은 인터넷과 연결이 가능하며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연결을 하지 않으면 인터넷 접속이 제한된 네트워크로 활용이 가능합니다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70100"/>
                  </a:ext>
                </a:extLst>
              </a:tr>
              <a:tr h="66347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NAT Gateway</a:t>
                      </a: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effectLst/>
                      </a:endParaRP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인터넷 접속이 제한된 네트워크에서 외부와의 통신을 위해 사용하는 게이트웨이</a:t>
                      </a:r>
                      <a:r>
                        <a:rPr lang="en-US" altLang="ko-KR" sz="1100" dirty="0">
                          <a:effectLst/>
                        </a:rPr>
                        <a:t>(Gateway)</a:t>
                      </a:r>
                      <a:r>
                        <a:rPr lang="ko-KR" altLang="en-US" sz="1100" dirty="0">
                          <a:effectLst/>
                        </a:rPr>
                        <a:t>로서 </a:t>
                      </a:r>
                      <a:r>
                        <a:rPr lang="en-US" altLang="ko-KR" sz="1100" dirty="0">
                          <a:effectLst/>
                        </a:rPr>
                        <a:t>IP </a:t>
                      </a:r>
                      <a:r>
                        <a:rPr lang="ko-KR" altLang="en-US" sz="1100" dirty="0">
                          <a:effectLst/>
                        </a:rPr>
                        <a:t>노출을 최소화하는 효과를 얻을 수 있습니다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73003"/>
                  </a:ext>
                </a:extLst>
              </a:tr>
              <a:tr h="127590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Route Table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라우팅 테이블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effectLst/>
                      </a:endParaRP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네트워크 경로를 설정할 수 있는 기능을 제공합니다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Route Table</a:t>
                      </a:r>
                      <a:r>
                        <a:rPr lang="ko-KR" altLang="en-US" sz="1100" dirty="0">
                          <a:effectLst/>
                        </a:rPr>
                        <a:t>은 </a:t>
                      </a:r>
                      <a:r>
                        <a:rPr lang="en-US" altLang="ko-KR" sz="1100" b="1" dirty="0">
                          <a:effectLst/>
                        </a:rPr>
                        <a:t>Destination</a:t>
                      </a:r>
                      <a:r>
                        <a:rPr lang="ko-KR" altLang="en-US" sz="1100" dirty="0">
                          <a:effectLst/>
                        </a:rPr>
                        <a:t>과 </a:t>
                      </a:r>
                      <a:r>
                        <a:rPr lang="en-US" altLang="ko-KR" sz="1100" b="1" dirty="0">
                          <a:effectLst/>
                        </a:rPr>
                        <a:t>Target</a:t>
                      </a:r>
                      <a:r>
                        <a:rPr lang="ko-KR" altLang="en-US" sz="1100" dirty="0">
                          <a:effectLst/>
                        </a:rPr>
                        <a:t>으로 구성되어 있습니다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VPC </a:t>
                      </a:r>
                      <a:r>
                        <a:rPr lang="ko-KR" altLang="en-US" sz="1100" dirty="0">
                          <a:effectLst/>
                        </a:rPr>
                        <a:t>내부 통신을 위한 </a:t>
                      </a:r>
                      <a:r>
                        <a:rPr lang="en-US" altLang="ko-KR" sz="1100" b="1" dirty="0">
                          <a:effectLst/>
                        </a:rPr>
                        <a:t>Local</a:t>
                      </a:r>
                      <a:r>
                        <a:rPr lang="ko-KR" altLang="en-US" sz="1100" dirty="0">
                          <a:effectLst/>
                        </a:rPr>
                        <a:t>은 기본적으로 설정되어 있습니다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ko-KR" altLang="en-US" sz="1100" dirty="0">
                          <a:effectLst/>
                        </a:rPr>
                        <a:t>단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공인 </a:t>
                      </a:r>
                      <a:r>
                        <a:rPr lang="en-US" altLang="ko-KR" sz="1100" dirty="0">
                          <a:effectLst/>
                        </a:rPr>
                        <a:t>Route Table</a:t>
                      </a:r>
                      <a:r>
                        <a:rPr lang="ko-KR" altLang="en-US" sz="1100" dirty="0">
                          <a:effectLst/>
                        </a:rPr>
                        <a:t>을 생성할 시에는 인터넷 통신을 위한 규칙이 자동으로 추가됩니다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74825" marR="74825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74608"/>
                  </a:ext>
                </a:extLst>
              </a:tr>
            </a:tbl>
          </a:graphicData>
        </a:graphic>
      </p:graphicFrame>
      <p:pic>
        <p:nvPicPr>
          <p:cNvPr id="1025" name="Picture 1" descr="1562741585734">
            <a:extLst>
              <a:ext uri="{FF2B5EF4-FFF2-40B4-BE49-F238E27FC236}">
                <a16:creationId xmlns:a16="http://schemas.microsoft.com/office/drawing/2014/main" id="{F8BE8010-5BC1-4B56-AAC1-251D4113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27" y="723629"/>
            <a:ext cx="11239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562741593004">
            <a:extLst>
              <a:ext uri="{FF2B5EF4-FFF2-40B4-BE49-F238E27FC236}">
                <a16:creationId xmlns:a16="http://schemas.microsoft.com/office/drawing/2014/main" id="{5F88BE66-B938-4094-8F2B-7ED5EE457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02" y="1950677"/>
            <a:ext cx="3524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1562741599874">
            <a:extLst>
              <a:ext uri="{FF2B5EF4-FFF2-40B4-BE49-F238E27FC236}">
                <a16:creationId xmlns:a16="http://schemas.microsoft.com/office/drawing/2014/main" id="{7746297F-9CDB-43EC-BC7F-4359527F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02" y="2885746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C810E-6360-412A-B0BF-9C095EAABADD}"/>
              </a:ext>
            </a:extLst>
          </p:cNvPr>
          <p:cNvSpPr txBox="1"/>
          <p:nvPr/>
        </p:nvSpPr>
        <p:spPr>
          <a:xfrm>
            <a:off x="704693" y="4517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VPC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8A422-9FFA-418F-9C9F-ADC54EA14A20}"/>
              </a:ext>
            </a:extLst>
          </p:cNvPr>
          <p:cNvSpPr txBox="1"/>
          <p:nvPr/>
        </p:nvSpPr>
        <p:spPr>
          <a:xfrm>
            <a:off x="181646" y="1361804"/>
            <a:ext cx="4073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Internet</a:t>
            </a:r>
            <a:r>
              <a:rPr lang="ko-KR" altLang="en-US" sz="1100" dirty="0"/>
              <a:t> </a:t>
            </a:r>
            <a:r>
              <a:rPr lang="en-US" altLang="ko-KR" sz="1100" dirty="0"/>
              <a:t>GW</a:t>
            </a:r>
            <a:r>
              <a:rPr lang="ko-KR" altLang="en-US" sz="1100" dirty="0"/>
              <a:t>는 </a:t>
            </a:r>
            <a:r>
              <a:rPr lang="en-US" altLang="ko-KR" sz="1100" dirty="0"/>
              <a:t>Subnet</a:t>
            </a:r>
            <a:r>
              <a:rPr lang="ko-KR" altLang="en-US" sz="1100" dirty="0"/>
              <a:t>생성시 </a:t>
            </a:r>
            <a:r>
              <a:rPr lang="en-US" altLang="ko-KR" sz="1100" dirty="0"/>
              <a:t>Y</a:t>
            </a:r>
            <a:r>
              <a:rPr lang="ko-KR" altLang="en-US" sz="1100" dirty="0"/>
              <a:t> 선택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en-US" altLang="ko-KR" sz="1100" dirty="0"/>
              <a:t>public</a:t>
            </a:r>
            <a:r>
              <a:rPr lang="ko-KR" altLang="en-US" sz="1100" dirty="0"/>
              <a:t> </a:t>
            </a:r>
            <a:r>
              <a:rPr lang="en-US" altLang="ko-KR" sz="1100" dirty="0"/>
              <a:t>subnet</a:t>
            </a:r>
            <a:r>
              <a:rPr lang="ko-KR" altLang="en-US" sz="1100" dirty="0"/>
              <a:t>인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D3EE0-45B8-47F7-8D3B-1487B64F89C6}"/>
              </a:ext>
            </a:extLst>
          </p:cNvPr>
          <p:cNvSpPr txBox="1"/>
          <p:nvPr/>
        </p:nvSpPr>
        <p:spPr>
          <a:xfrm>
            <a:off x="365107" y="3949212"/>
            <a:ext cx="101024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Routing table</a:t>
            </a:r>
            <a:r>
              <a:rPr lang="ko-KR" altLang="en-US" sz="1100" dirty="0"/>
              <a:t>에 네트워크 </a:t>
            </a:r>
            <a:r>
              <a:rPr lang="en-US" altLang="ko-KR" sz="1100" dirty="0"/>
              <a:t>subnet</a:t>
            </a:r>
            <a:r>
              <a:rPr lang="ko-KR" altLang="en-US" sz="1100" dirty="0"/>
              <a:t>울 등록하여 </a:t>
            </a:r>
            <a:r>
              <a:rPr lang="en-US" altLang="ko-KR" sz="1100" dirty="0"/>
              <a:t>on-</a:t>
            </a:r>
            <a:r>
              <a:rPr lang="en-US" altLang="ko-KR" sz="1100" dirty="0" err="1"/>
              <a:t>premnise</a:t>
            </a:r>
            <a:r>
              <a:rPr lang="ko-KR" altLang="en-US" sz="1100" dirty="0"/>
              <a:t>와 </a:t>
            </a:r>
            <a:r>
              <a:rPr lang="en-US" altLang="ko-KR" sz="1100" dirty="0"/>
              <a:t>IPSec VGW </a:t>
            </a:r>
            <a:r>
              <a:rPr lang="ko-KR" altLang="en-US" sz="1100" dirty="0"/>
              <a:t>라우팅 </a:t>
            </a:r>
            <a:r>
              <a:rPr lang="ko-KR" altLang="en-US" sz="1100" dirty="0" err="1"/>
              <a:t>전송가능하고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NACL</a:t>
            </a:r>
            <a:r>
              <a:rPr lang="ko-KR" altLang="en-US" sz="1100" dirty="0"/>
              <a:t>과 </a:t>
            </a:r>
            <a:r>
              <a:rPr lang="en-US" altLang="ko-KR" sz="1100" dirty="0"/>
              <a:t>ACG</a:t>
            </a:r>
            <a:r>
              <a:rPr lang="ko-KR" altLang="en-US" sz="1100" dirty="0"/>
              <a:t>를 허용하면 모든 가상머신에 접속 가능하다</a:t>
            </a:r>
            <a:r>
              <a:rPr lang="en-US" altLang="ko-KR" sz="1100" dirty="0"/>
              <a:t>…Private + Public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privat</a:t>
            </a:r>
            <a:r>
              <a:rPr lang="ko-KR" altLang="en-US" sz="1100" dirty="0"/>
              <a:t>용 </a:t>
            </a:r>
            <a:r>
              <a:rPr lang="en-US" altLang="ko-KR" sz="1100" dirty="0"/>
              <a:t>NACL</a:t>
            </a:r>
            <a:r>
              <a:rPr lang="ko-KR" altLang="en-US" sz="1100" dirty="0"/>
              <a:t>에서 </a:t>
            </a:r>
            <a:r>
              <a:rPr lang="en-US" altLang="ko-KR" sz="1100" dirty="0"/>
              <a:t>in/out </a:t>
            </a:r>
            <a:r>
              <a:rPr lang="ko-KR" altLang="en-US" sz="1100" dirty="0"/>
              <a:t>내부</a:t>
            </a:r>
            <a:r>
              <a:rPr lang="en-US" altLang="ko-KR" sz="1100" dirty="0"/>
              <a:t>subnet</a:t>
            </a:r>
            <a:r>
              <a:rPr lang="ko-KR" altLang="en-US" sz="1100" dirty="0"/>
              <a:t>에 대해 </a:t>
            </a:r>
            <a:r>
              <a:rPr lang="en-US" altLang="ko-KR" sz="1100" dirty="0"/>
              <a:t>open/</a:t>
            </a:r>
            <a:r>
              <a:rPr lang="ko-KR" altLang="en-US" sz="1100" dirty="0"/>
              <a:t>나머지 </a:t>
            </a:r>
            <a:r>
              <a:rPr lang="en-US" altLang="ko-KR" sz="1100" dirty="0"/>
              <a:t>deny , </a:t>
            </a:r>
          </a:p>
          <a:p>
            <a:r>
              <a:rPr lang="en-US" altLang="ko-KR" sz="1100" dirty="0"/>
              <a:t>public</a:t>
            </a:r>
            <a:r>
              <a:rPr lang="ko-KR" altLang="en-US" sz="1100" dirty="0"/>
              <a:t> </a:t>
            </a:r>
            <a:r>
              <a:rPr lang="en-US" altLang="ko-KR" sz="1100" dirty="0" err="1"/>
              <a:t>nacl</a:t>
            </a:r>
            <a:r>
              <a:rPr lang="ko-KR" altLang="en-US" sz="1100" dirty="0"/>
              <a:t>은 </a:t>
            </a:r>
            <a:r>
              <a:rPr lang="en-US" altLang="ko-KR" sz="1100" dirty="0"/>
              <a:t>in : </a:t>
            </a:r>
            <a:r>
              <a:rPr lang="ko-KR" altLang="en-US" sz="1100" dirty="0"/>
              <a:t>외부에서 </a:t>
            </a:r>
            <a:r>
              <a:rPr lang="ko-KR" altLang="en-US" sz="1100" dirty="0" err="1"/>
              <a:t>유입시</a:t>
            </a:r>
            <a:r>
              <a:rPr lang="ko-KR" altLang="en-US" sz="1100" dirty="0"/>
              <a:t> 특정 </a:t>
            </a:r>
            <a:r>
              <a:rPr lang="en-US" altLang="ko-KR" sz="1100" dirty="0"/>
              <a:t>port open , </a:t>
            </a:r>
            <a:r>
              <a:rPr lang="ko-KR" altLang="en-US" sz="1100" dirty="0"/>
              <a:t>나머지 </a:t>
            </a:r>
            <a:r>
              <a:rPr lang="en-US" altLang="ko-KR" sz="1100" dirty="0"/>
              <a:t>deny ,,, out</a:t>
            </a:r>
            <a:r>
              <a:rPr lang="ko-KR" altLang="en-US" sz="1100" dirty="0"/>
              <a:t>은 </a:t>
            </a:r>
            <a:r>
              <a:rPr lang="en-US" altLang="ko-KR" sz="1100" dirty="0"/>
              <a:t>any </a:t>
            </a:r>
            <a:r>
              <a:rPr lang="ko-KR" altLang="en-US" sz="1100" dirty="0"/>
              <a:t>허용</a:t>
            </a:r>
            <a:endParaRPr lang="en-US" altLang="ko-KR" sz="1100" dirty="0"/>
          </a:p>
          <a:p>
            <a:r>
              <a:rPr lang="en-US" altLang="ko-KR" sz="1100" dirty="0" err="1"/>
              <a:t>Acg</a:t>
            </a:r>
            <a:r>
              <a:rPr lang="ko-KR" altLang="en-US" sz="1100" dirty="0"/>
              <a:t>에서 </a:t>
            </a:r>
            <a:r>
              <a:rPr lang="en-US" altLang="ko-KR" sz="1100" dirty="0"/>
              <a:t>inbound </a:t>
            </a:r>
            <a:r>
              <a:rPr lang="ko-KR" altLang="en-US" sz="1100" dirty="0"/>
              <a:t>각 서버 포트 재정의</a:t>
            </a:r>
            <a:r>
              <a:rPr lang="en-US" altLang="ko-KR" sz="1100" dirty="0"/>
              <a:t> , out bound</a:t>
            </a:r>
            <a:r>
              <a:rPr lang="ko-KR" altLang="en-US" sz="1100" dirty="0"/>
              <a:t>는 내부</a:t>
            </a:r>
            <a:r>
              <a:rPr lang="en-US" altLang="ko-KR" sz="1100" dirty="0"/>
              <a:t>subnet</a:t>
            </a:r>
            <a:r>
              <a:rPr lang="ko-KR" altLang="en-US" sz="1100" dirty="0"/>
              <a:t>에 대해서만 정의하면 </a:t>
            </a:r>
            <a:r>
              <a:rPr lang="ko-KR" altLang="en-US" sz="1100" dirty="0" err="1"/>
              <a:t>될듯</a:t>
            </a:r>
            <a:r>
              <a:rPr lang="en-US" altLang="ko-KR" sz="1100" dirty="0"/>
              <a:t>…)</a:t>
            </a:r>
          </a:p>
          <a:p>
            <a:r>
              <a:rPr lang="ko-KR" altLang="en-US" sz="1100" dirty="0"/>
              <a:t>보안상 </a:t>
            </a:r>
            <a:r>
              <a:rPr lang="en-US" altLang="ko-KR" sz="1100" dirty="0"/>
              <a:t>Bastion</a:t>
            </a:r>
            <a:r>
              <a:rPr lang="ko-KR" altLang="en-US" sz="1100" dirty="0"/>
              <a:t>호스트 설정하여 내부 관리용 네트워크 생성하여 접속하는 것이 좋을 듯</a:t>
            </a:r>
            <a:r>
              <a:rPr lang="en-US" altLang="ko-KR" sz="1100" dirty="0"/>
              <a:t>…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서버 생성시 </a:t>
            </a:r>
            <a:r>
              <a:rPr lang="ko-KR" altLang="en-US" sz="1100" dirty="0" err="1">
                <a:sym typeface="Wingdings" panose="05000000000000000000" pitchFamily="2" charset="2"/>
              </a:rPr>
              <a:t>인터패이스</a:t>
            </a:r>
            <a:r>
              <a:rPr lang="ko-KR" altLang="en-US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2</a:t>
            </a:r>
            <a:r>
              <a:rPr lang="ko-KR" altLang="en-US" sz="1100" dirty="0">
                <a:sym typeface="Wingdings" panose="05000000000000000000" pitchFamily="2" charset="2"/>
              </a:rPr>
              <a:t>개 </a:t>
            </a:r>
            <a:r>
              <a:rPr lang="en-US" altLang="ko-KR" sz="1100" dirty="0">
                <a:sym typeface="Wingdings" panose="05000000000000000000" pitchFamily="2" charset="2"/>
              </a:rPr>
              <a:t>( </a:t>
            </a:r>
            <a:r>
              <a:rPr lang="en-US" altLang="ko-KR" sz="1100" dirty="0" err="1">
                <a:sym typeface="Wingdings" panose="05000000000000000000" pitchFamily="2" charset="2"/>
              </a:rPr>
              <a:t>mgmt</a:t>
            </a:r>
            <a:r>
              <a:rPr lang="ko-KR" altLang="en-US" sz="1100" dirty="0">
                <a:sym typeface="Wingdings" panose="05000000000000000000" pitchFamily="2" charset="2"/>
              </a:rPr>
              <a:t>용 추가</a:t>
            </a:r>
            <a:r>
              <a:rPr lang="en-US" altLang="ko-KR" sz="1100" dirty="0"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sym typeface="Wingdings" panose="05000000000000000000" pitchFamily="2" charset="2"/>
              </a:rPr>
              <a:t>하여 생성하면 가능</a:t>
            </a:r>
            <a:r>
              <a:rPr lang="en-US" altLang="ko-KR" sz="1100" dirty="0">
                <a:sym typeface="Wingdings" panose="05000000000000000000" pitchFamily="2" charset="2"/>
              </a:rPr>
              <a:t>…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58460-97AF-4741-B041-C85B6C702E6F}"/>
              </a:ext>
            </a:extLst>
          </p:cNvPr>
          <p:cNvSpPr txBox="1"/>
          <p:nvPr/>
        </p:nvSpPr>
        <p:spPr>
          <a:xfrm>
            <a:off x="704693" y="5150673"/>
            <a:ext cx="95991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LB </a:t>
            </a:r>
            <a:r>
              <a:rPr lang="ko-KR" altLang="en-US" sz="1100" b="1" dirty="0"/>
              <a:t>초기 생성시 </a:t>
            </a:r>
            <a:r>
              <a:rPr lang="en-US" altLang="ko-KR" sz="1100" b="1" dirty="0" err="1"/>
              <a:t>targe</a:t>
            </a:r>
            <a:r>
              <a:rPr lang="ko-KR" altLang="en-US" sz="1100" b="1" dirty="0"/>
              <a:t>그룹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서비스 포트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개만 적용</a:t>
            </a:r>
            <a:r>
              <a:rPr lang="en-US" altLang="ko-KR" sz="1100" b="1" dirty="0"/>
              <a:t>..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LB</a:t>
            </a:r>
            <a:r>
              <a:rPr lang="ko-KR" altLang="en-US" sz="1100" b="1" dirty="0">
                <a:solidFill>
                  <a:srgbClr val="FF0000"/>
                </a:solidFill>
              </a:rPr>
              <a:t>에서 </a:t>
            </a:r>
            <a:r>
              <a:rPr lang="ko-KR" altLang="en-US" sz="1100" b="1" dirty="0" err="1">
                <a:solidFill>
                  <a:srgbClr val="FF0000"/>
                </a:solidFill>
              </a:rPr>
              <a:t>리스너</a:t>
            </a:r>
            <a:r>
              <a:rPr lang="ko-KR" altLang="en-US" sz="1100" b="1" dirty="0">
                <a:solidFill>
                  <a:srgbClr val="FF0000"/>
                </a:solidFill>
              </a:rPr>
              <a:t> 추가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dirty="0"/>
              <a:t>Target</a:t>
            </a:r>
            <a:r>
              <a:rPr lang="ko-KR" altLang="en-US" sz="1100" dirty="0"/>
              <a:t>그룹을 추가하여 생성 </a:t>
            </a:r>
            <a:r>
              <a:rPr lang="en-US" altLang="ko-KR" sz="1100" dirty="0"/>
              <a:t>: </a:t>
            </a:r>
            <a:r>
              <a:rPr lang="ko-KR" altLang="en-US" sz="1100" dirty="0"/>
              <a:t>서비스 포트를 해당 서버와 매핑하여 타겟 그룹생성</a:t>
            </a:r>
            <a:endParaRPr lang="en-US" altLang="ko-KR" sz="11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100" dirty="0"/>
              <a:t>Target </a:t>
            </a:r>
            <a:r>
              <a:rPr lang="ko-KR" altLang="en-US" sz="1100" dirty="0"/>
              <a:t>그룹을 기존 </a:t>
            </a:r>
            <a:r>
              <a:rPr lang="en-US" altLang="ko-KR" sz="1100" dirty="0"/>
              <a:t>LB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추가 적용하면 됨</a:t>
            </a:r>
            <a:r>
              <a:rPr lang="en-US" altLang="ko-KR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100" dirty="0"/>
          </a:p>
          <a:p>
            <a:r>
              <a:rPr lang="en-US" altLang="ko-KR" sz="1100" dirty="0"/>
              <a:t>Private subnet</a:t>
            </a:r>
            <a:r>
              <a:rPr lang="ko-KR" altLang="en-US" sz="1100" dirty="0"/>
              <a:t>에 서버를 생성 </a:t>
            </a:r>
            <a:r>
              <a:rPr lang="ko-KR" altLang="en-US" sz="1100" dirty="0" err="1"/>
              <a:t>배치후</a:t>
            </a:r>
            <a:r>
              <a:rPr lang="ko-KR" altLang="en-US" sz="1100" dirty="0"/>
              <a:t> </a:t>
            </a:r>
            <a:r>
              <a:rPr lang="en-US" altLang="ko-KR" sz="1100" dirty="0"/>
              <a:t>LB</a:t>
            </a:r>
            <a:r>
              <a:rPr lang="ko-KR" altLang="en-US" sz="1100" dirty="0"/>
              <a:t>를 </a:t>
            </a:r>
            <a:r>
              <a:rPr lang="en-US" altLang="ko-KR" sz="1100" dirty="0"/>
              <a:t>Public</a:t>
            </a:r>
            <a:r>
              <a:rPr lang="ko-KR" altLang="en-US" sz="1100" dirty="0"/>
              <a:t>으로 생성하면 공인 </a:t>
            </a:r>
            <a:r>
              <a:rPr lang="en-US" altLang="ko-KR" sz="1100" dirty="0"/>
              <a:t>IP</a:t>
            </a:r>
            <a:r>
              <a:rPr lang="ko-KR" altLang="en-US" sz="1100" dirty="0"/>
              <a:t>가 적용이 되어 외부에서 </a:t>
            </a:r>
            <a:r>
              <a:rPr lang="en-US" altLang="ko-KR" sz="1100" dirty="0"/>
              <a:t>Private </a:t>
            </a:r>
            <a:r>
              <a:rPr lang="ko-KR" altLang="en-US" sz="1100" dirty="0"/>
              <a:t>서버로 접근 가능함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ym typeface="Wingdings" panose="05000000000000000000" pitchFamily="2" charset="2"/>
              </a:rPr>
              <a:t>안된야하는</a:t>
            </a:r>
            <a:r>
              <a:rPr lang="ko-KR" altLang="en-US" sz="1100" dirty="0">
                <a:sym typeface="Wingdings" panose="05000000000000000000" pitchFamily="2" charset="2"/>
              </a:rPr>
              <a:t> 것 아님</a:t>
            </a:r>
            <a:r>
              <a:rPr lang="en-US" altLang="ko-KR" sz="1100" dirty="0">
                <a:sym typeface="Wingdings" panose="05000000000000000000" pitchFamily="2" charset="2"/>
              </a:rPr>
              <a:t>??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549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2664BD-8802-40C8-98FC-334BE854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29" y="1815082"/>
            <a:ext cx="6773071" cy="476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B0816-284F-40CF-9602-35EAC4B28301}"/>
              </a:ext>
            </a:extLst>
          </p:cNvPr>
          <p:cNvSpPr txBox="1"/>
          <p:nvPr/>
        </p:nvSpPr>
        <p:spPr>
          <a:xfrm>
            <a:off x="281445" y="278413"/>
            <a:ext cx="102749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 scaling</a:t>
            </a:r>
          </a:p>
          <a:p>
            <a:endParaRPr lang="en-US" altLang="ko-KR" sz="1100" dirty="0"/>
          </a:p>
          <a:p>
            <a:r>
              <a:rPr lang="en-US" altLang="ko-KR" sz="1100" dirty="0"/>
              <a:t>1. Launch config </a:t>
            </a:r>
            <a:r>
              <a:rPr lang="ko-KR" altLang="en-US" sz="1100" dirty="0"/>
              <a:t>생성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서버 이미지 선택 </a:t>
            </a:r>
            <a:r>
              <a:rPr lang="en-US" altLang="ko-KR" sz="1100" dirty="0"/>
              <a:t>(</a:t>
            </a:r>
            <a:r>
              <a:rPr lang="ko-KR" altLang="en-US" sz="1100" dirty="0"/>
              <a:t>기본 </a:t>
            </a:r>
            <a:r>
              <a:rPr lang="en-US" altLang="ko-KR" sz="1100" dirty="0"/>
              <a:t>OS </a:t>
            </a:r>
            <a:r>
              <a:rPr lang="ko-KR" altLang="en-US" sz="1100" dirty="0"/>
              <a:t>또는 내 서버 이미지 선택 가능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서버 타입 선택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인증키 </a:t>
            </a:r>
            <a:r>
              <a:rPr lang="en-US" altLang="ko-KR" sz="1100" dirty="0"/>
              <a:t>, </a:t>
            </a:r>
            <a:r>
              <a:rPr lang="ko-KR" altLang="en-US" sz="1100" dirty="0"/>
              <a:t>방화벽 </a:t>
            </a:r>
            <a:r>
              <a:rPr lang="en-US" altLang="ko-KR" sz="1100" dirty="0"/>
              <a:t>(ACG) </a:t>
            </a:r>
            <a:r>
              <a:rPr lang="ko-KR" altLang="en-US" sz="1100" dirty="0"/>
              <a:t>설정</a:t>
            </a:r>
            <a:endParaRPr lang="en-US" altLang="ko-KR" sz="1100" dirty="0"/>
          </a:p>
          <a:p>
            <a:r>
              <a:rPr lang="en-US" altLang="ko-KR" sz="1100" dirty="0"/>
              <a:t>2. Auto Scaling Group </a:t>
            </a:r>
            <a:r>
              <a:rPr lang="ko-KR" altLang="en-US" sz="1100" dirty="0"/>
              <a:t>생성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Launch config </a:t>
            </a:r>
            <a:r>
              <a:rPr lang="ko-KR" altLang="en-US" sz="1100" dirty="0"/>
              <a:t>선택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그룹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최소</a:t>
            </a:r>
            <a:r>
              <a:rPr lang="en-US" altLang="ko-KR" sz="1100" dirty="0"/>
              <a:t>/</a:t>
            </a:r>
            <a:r>
              <a:rPr lang="ko-KR" altLang="en-US" sz="1100" dirty="0"/>
              <a:t>최대 용량</a:t>
            </a:r>
            <a:r>
              <a:rPr lang="en-US" altLang="ko-KR" sz="1100" dirty="0"/>
              <a:t>, </a:t>
            </a:r>
            <a:r>
              <a:rPr lang="ko-KR" altLang="en-US" sz="1100" dirty="0"/>
              <a:t>기대용량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쿠다운</a:t>
            </a:r>
            <a:r>
              <a:rPr lang="en-US" altLang="ko-KR" sz="1100" dirty="0"/>
              <a:t>,</a:t>
            </a:r>
            <a:r>
              <a:rPr lang="ko-KR" altLang="en-US" sz="1100" dirty="0"/>
              <a:t>헬스체크</a:t>
            </a:r>
            <a:r>
              <a:rPr lang="en-US" altLang="ko-KR" sz="1100" dirty="0"/>
              <a:t>, </a:t>
            </a:r>
            <a:r>
              <a:rPr lang="ko-KR" altLang="en-US" sz="1100" dirty="0"/>
              <a:t>연결할 </a:t>
            </a:r>
            <a:r>
              <a:rPr lang="en-US" altLang="ko-KR" sz="1100" dirty="0"/>
              <a:t>LB </a:t>
            </a:r>
            <a:r>
              <a:rPr lang="ko-KR" altLang="en-US" sz="1100" dirty="0"/>
              <a:t>선택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정책</a:t>
            </a:r>
            <a:r>
              <a:rPr lang="en-US" altLang="ko-KR" sz="1100" dirty="0"/>
              <a:t>/</a:t>
            </a:r>
            <a:r>
              <a:rPr lang="ko-KR" altLang="en-US" sz="1100" dirty="0"/>
              <a:t>일정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통보 설정</a:t>
            </a:r>
            <a:endParaRPr lang="en-US" altLang="ko-KR" sz="1100" dirty="0"/>
          </a:p>
          <a:p>
            <a:r>
              <a:rPr lang="en-US" altLang="ko-KR" sz="1100" dirty="0"/>
              <a:t>3. Auto Scaling Policy </a:t>
            </a:r>
            <a:r>
              <a:rPr lang="ko-KR" altLang="en-US" sz="1100" dirty="0"/>
              <a:t>설정은 </a:t>
            </a:r>
            <a:r>
              <a:rPr lang="en-US" altLang="ko-KR" sz="1100" dirty="0"/>
              <a:t>Cloud Insight &gt; Config &gt; Event rule</a:t>
            </a:r>
            <a:r>
              <a:rPr lang="ko-KR" altLang="en-US" sz="1100" dirty="0"/>
              <a:t>에서 설정 추가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Event rule </a:t>
            </a:r>
            <a:r>
              <a:rPr lang="ko-KR" altLang="en-US" sz="1100" dirty="0"/>
              <a:t>생성 </a:t>
            </a:r>
            <a:r>
              <a:rPr lang="en-US" altLang="ko-KR" sz="1100" dirty="0"/>
              <a:t>&gt; VPC Auto Scaling </a:t>
            </a:r>
            <a:r>
              <a:rPr lang="ko-KR" altLang="en-US" sz="1100" dirty="0"/>
              <a:t>선택 </a:t>
            </a:r>
            <a:r>
              <a:rPr lang="en-US" altLang="ko-KR" sz="1100" dirty="0"/>
              <a:t>(</a:t>
            </a:r>
            <a:r>
              <a:rPr lang="ko-KR" altLang="en-US" sz="1100" dirty="0"/>
              <a:t>다음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(1)</a:t>
            </a:r>
            <a:r>
              <a:rPr lang="ko-KR" altLang="en-US" sz="1100" dirty="0"/>
              <a:t>감시대상 설정 </a:t>
            </a:r>
            <a:r>
              <a:rPr lang="en-US" altLang="ko-KR" sz="1100" dirty="0"/>
              <a:t>(</a:t>
            </a:r>
            <a:r>
              <a:rPr lang="ko-KR" altLang="en-US" sz="1100" dirty="0"/>
              <a:t>그룹이 없으므로 추가 생성</a:t>
            </a:r>
            <a:r>
              <a:rPr lang="en-US" altLang="ko-KR" sz="1100" dirty="0"/>
              <a:t>) &gt; </a:t>
            </a:r>
            <a:r>
              <a:rPr lang="ko-KR" altLang="en-US" sz="1100" dirty="0"/>
              <a:t>그룹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선택가능한 감시대상 선택 </a:t>
            </a:r>
            <a:r>
              <a:rPr lang="en-US" altLang="ko-KR" sz="1100" dirty="0"/>
              <a:t>(Auto Scaling group</a:t>
            </a:r>
            <a:r>
              <a:rPr lang="ko-KR" altLang="en-US" sz="1100" dirty="0"/>
              <a:t>에서 </a:t>
            </a:r>
            <a:r>
              <a:rPr lang="ko-KR" altLang="en-US" sz="1100" dirty="0" err="1"/>
              <a:t>설정한것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(2)</a:t>
            </a:r>
            <a:r>
              <a:rPr lang="ko-KR" altLang="en-US" sz="1100" dirty="0"/>
              <a:t>감시항목 및 조건설정에서 감시대상 </a:t>
            </a:r>
            <a:r>
              <a:rPr lang="en-US" altLang="ko-KR" sz="1100" dirty="0"/>
              <a:t>Template</a:t>
            </a:r>
            <a:r>
              <a:rPr lang="ko-KR" altLang="en-US" sz="1100" dirty="0"/>
              <a:t>선택 </a:t>
            </a:r>
            <a:r>
              <a:rPr lang="en-US" altLang="ko-KR" sz="1100" dirty="0"/>
              <a:t>(</a:t>
            </a:r>
            <a:r>
              <a:rPr lang="ko-KR" altLang="en-US" sz="1100" dirty="0"/>
              <a:t>없으면 생성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(3)</a:t>
            </a:r>
            <a:r>
              <a:rPr lang="ko-KR" altLang="en-US" sz="1100" dirty="0"/>
              <a:t>액션설정 </a:t>
            </a:r>
            <a:r>
              <a:rPr lang="en-US" altLang="ko-KR" sz="1100" dirty="0"/>
              <a:t>: auto scaling</a:t>
            </a:r>
            <a:r>
              <a:rPr lang="ko-KR" altLang="en-US" sz="1100" dirty="0"/>
              <a:t>정책 탭에서 </a:t>
            </a:r>
            <a:r>
              <a:rPr lang="en-US" altLang="ko-KR" sz="1100" dirty="0"/>
              <a:t>Auto scaling group</a:t>
            </a:r>
            <a:r>
              <a:rPr lang="ko-KR" altLang="en-US" sz="1100" dirty="0"/>
              <a:t>설정 항목 액션 선택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(4)</a:t>
            </a:r>
            <a:r>
              <a:rPr lang="ko-KR" altLang="en-US" sz="1100" dirty="0"/>
              <a:t>최종 규칙 이름 적용 후 생성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Event rule</a:t>
            </a:r>
            <a:r>
              <a:rPr lang="ko-KR" altLang="en-US" sz="1100" dirty="0"/>
              <a:t>에 추가됨</a:t>
            </a:r>
            <a:r>
              <a:rPr lang="en-US" altLang="ko-KR" sz="1100" dirty="0"/>
              <a:t>..</a:t>
            </a:r>
            <a:r>
              <a:rPr lang="ko-KR" altLang="en-US" sz="1100" dirty="0"/>
              <a:t> 확인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Auto </a:t>
            </a:r>
            <a:r>
              <a:rPr lang="en-US" altLang="ko-KR" sz="1100" dirty="0" err="1">
                <a:solidFill>
                  <a:srgbClr val="FF0000"/>
                </a:solidFill>
              </a:rPr>
              <a:t>sacling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적용후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삭제시</a:t>
            </a:r>
            <a:r>
              <a:rPr lang="ko-KR" altLang="en-US" sz="1100" dirty="0">
                <a:solidFill>
                  <a:srgbClr val="FF0000"/>
                </a:solidFill>
              </a:rPr>
              <a:t> 서버가 남아 있으면 삭제되지 않음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설정시</a:t>
            </a:r>
            <a:r>
              <a:rPr lang="ko-KR" altLang="en-US" sz="1100" dirty="0"/>
              <a:t> 정확한  설정인지 다시 확인후 적용 주의</a:t>
            </a:r>
            <a:endParaRPr lang="en-US" altLang="ko-KR" sz="1100" dirty="0"/>
          </a:p>
          <a:p>
            <a:r>
              <a:rPr lang="en-US" altLang="ko-KR" sz="1100" dirty="0"/>
              <a:t>Auto scaling group</a:t>
            </a:r>
            <a:r>
              <a:rPr lang="ko-KR" altLang="en-US" sz="1100" dirty="0"/>
              <a:t>설정 번경에서 </a:t>
            </a:r>
            <a:r>
              <a:rPr lang="en-US" altLang="ko-KR" sz="1100" dirty="0">
                <a:solidFill>
                  <a:srgbClr val="FF0000"/>
                </a:solidFill>
              </a:rPr>
              <a:t>min/max/</a:t>
            </a:r>
            <a:r>
              <a:rPr lang="ko-KR" altLang="en-US" sz="1100" dirty="0">
                <a:solidFill>
                  <a:srgbClr val="FF0000"/>
                </a:solidFill>
              </a:rPr>
              <a:t>기대용량을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ko-KR" altLang="en-US" sz="1100" dirty="0">
                <a:solidFill>
                  <a:srgbClr val="FF0000"/>
                </a:solidFill>
              </a:rPr>
              <a:t>으로 </a:t>
            </a:r>
            <a:r>
              <a:rPr lang="ko-KR" altLang="en-US" sz="1100" dirty="0" err="1">
                <a:solidFill>
                  <a:srgbClr val="FF0000"/>
                </a:solidFill>
              </a:rPr>
              <a:t>변경후</a:t>
            </a:r>
            <a:r>
              <a:rPr lang="ko-KR" altLang="en-US" sz="1100" dirty="0">
                <a:solidFill>
                  <a:srgbClr val="FF0000"/>
                </a:solidFill>
              </a:rPr>
              <a:t> 삭제가능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ko-KR" altLang="en-US" sz="1100" dirty="0"/>
              <a:t>구축 </a:t>
            </a:r>
            <a:r>
              <a:rPr lang="ko-KR" altLang="en-US" sz="1100" dirty="0" err="1"/>
              <a:t>단계시</a:t>
            </a:r>
            <a:r>
              <a:rPr lang="ko-KR" altLang="en-US" sz="1100" dirty="0"/>
              <a:t> 별도의 동일한 서버를 생성 후 </a:t>
            </a:r>
            <a:r>
              <a:rPr lang="en-US" altLang="ko-KR" sz="1100" dirty="0"/>
              <a:t>(</a:t>
            </a:r>
            <a:r>
              <a:rPr lang="ko-KR" altLang="en-US" sz="1100" dirty="0"/>
              <a:t>이미지</a:t>
            </a:r>
            <a:r>
              <a:rPr lang="en-US" altLang="ko-KR" sz="1100" dirty="0"/>
              <a:t> </a:t>
            </a:r>
            <a:r>
              <a:rPr lang="ko-KR" altLang="en-US" sz="1100" dirty="0"/>
              <a:t>저장 </a:t>
            </a:r>
            <a:r>
              <a:rPr lang="en-US" altLang="ko-KR" sz="1100" dirty="0"/>
              <a:t>– OS,</a:t>
            </a:r>
            <a:r>
              <a:rPr lang="ko-KR" altLang="en-US" sz="1100" dirty="0"/>
              <a:t>스토리지</a:t>
            </a:r>
            <a:r>
              <a:rPr lang="en-US" altLang="ko-KR" sz="1100" dirty="0"/>
              <a:t>,App </a:t>
            </a:r>
            <a:r>
              <a:rPr lang="ko-KR" altLang="en-US" sz="1100" dirty="0"/>
              <a:t>모두 생성됨</a:t>
            </a:r>
            <a:r>
              <a:rPr lang="en-US" altLang="ko-KR" sz="1100" dirty="0"/>
              <a:t>)</a:t>
            </a:r>
            <a:r>
              <a:rPr lang="ko-KR" altLang="en-US" sz="1100" dirty="0"/>
              <a:t> 진행하는 것이 좋을 듯</a:t>
            </a:r>
            <a:r>
              <a:rPr lang="en-US" altLang="ko-KR" sz="1100" dirty="0"/>
              <a:t>…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스냅샹</a:t>
            </a:r>
            <a:r>
              <a:rPr lang="ko-KR" altLang="en-US" sz="1100" dirty="0"/>
              <a:t> </a:t>
            </a:r>
            <a:r>
              <a:rPr lang="en-US" altLang="ko-KR" sz="1100" dirty="0"/>
              <a:t>– </a:t>
            </a:r>
            <a:r>
              <a:rPr lang="ko-KR" altLang="en-US" sz="1100" dirty="0"/>
              <a:t>스토리지 이미지 복사</a:t>
            </a:r>
            <a:endParaRPr lang="en-US" altLang="ko-KR" sz="1100" dirty="0"/>
          </a:p>
          <a:p>
            <a:r>
              <a:rPr lang="ko-KR" altLang="en-US" sz="1100" dirty="0"/>
              <a:t>서버 이미지 </a:t>
            </a:r>
            <a:r>
              <a:rPr lang="en-US" altLang="ko-KR" sz="1100" dirty="0"/>
              <a:t>– </a:t>
            </a:r>
            <a:r>
              <a:rPr lang="ko-KR" altLang="en-US" sz="1100" dirty="0"/>
              <a:t>서버의 </a:t>
            </a:r>
            <a:r>
              <a:rPr lang="en-US" altLang="ko-KR" sz="1100" dirty="0"/>
              <a:t>OS, Data </a:t>
            </a:r>
            <a:r>
              <a:rPr lang="ko-KR" altLang="en-US" sz="1100" dirty="0"/>
              <a:t>스토리지 </a:t>
            </a:r>
            <a:r>
              <a:rPr lang="en-US" altLang="ko-KR" sz="1100" dirty="0"/>
              <a:t>, Application </a:t>
            </a:r>
            <a:r>
              <a:rPr lang="ko-KR" altLang="en-US" sz="1100" dirty="0"/>
              <a:t>모두 이미지로 저장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서버 생성시 모두 생성됨</a:t>
            </a:r>
            <a:r>
              <a:rPr lang="en-US" altLang="ko-KR" sz="1100" dirty="0">
                <a:sym typeface="Wingdings" panose="05000000000000000000" pitchFamily="2" charset="2"/>
              </a:rPr>
              <a:t>..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5037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41A2AE-6D73-4C6F-92A7-04188368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40" y="2286001"/>
            <a:ext cx="8439057" cy="4365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AE311-6B2D-48F8-863A-2703B0DC16D2}"/>
              </a:ext>
            </a:extLst>
          </p:cNvPr>
          <p:cNvSpPr txBox="1"/>
          <p:nvPr/>
        </p:nvSpPr>
        <p:spPr>
          <a:xfrm>
            <a:off x="6728604" y="2454571"/>
            <a:ext cx="216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Auto scaling group </a:t>
            </a:r>
            <a:r>
              <a:rPr lang="ko-KR" altLang="en-US" sz="1400" dirty="0"/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01EDC4-FA8C-40D5-B9D1-2E8DD5E2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4732"/>
            <a:ext cx="6728604" cy="1697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A0854-D4AD-4517-9D23-59D77EE98BC7}"/>
              </a:ext>
            </a:extLst>
          </p:cNvPr>
          <p:cNvSpPr txBox="1"/>
          <p:nvPr/>
        </p:nvSpPr>
        <p:spPr>
          <a:xfrm>
            <a:off x="1406988" y="5102372"/>
            <a:ext cx="46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Auto scaling group </a:t>
            </a:r>
            <a:r>
              <a:rPr lang="ko-KR" altLang="en-US" sz="1200" dirty="0" err="1"/>
              <a:t>설정후</a:t>
            </a:r>
            <a:r>
              <a:rPr lang="ko-KR" altLang="en-US" sz="1200" dirty="0"/>
              <a:t> 바로 서버 생성됨</a:t>
            </a:r>
            <a:r>
              <a:rPr lang="en-US" altLang="ko-KR" sz="1200" dirty="0"/>
              <a:t>-</a:t>
            </a:r>
            <a:r>
              <a:rPr lang="ko-KR" altLang="en-US" sz="1200" dirty="0"/>
              <a:t>기대용량 </a:t>
            </a:r>
            <a:r>
              <a:rPr lang="en-US" altLang="ko-KR" sz="1200" dirty="0"/>
              <a:t>1</a:t>
            </a:r>
            <a:r>
              <a:rPr lang="ko-KR" altLang="en-US" sz="1200" dirty="0"/>
              <a:t>충족 </a:t>
            </a:r>
            <a:r>
              <a:rPr lang="en-US" altLang="ko-KR" sz="1200" dirty="0">
                <a:sym typeface="Wingdings" panose="05000000000000000000" pitchFamily="2" charset="2"/>
              </a:rPr>
              <a:t> Cloud insight Event Rule</a:t>
            </a:r>
            <a:r>
              <a:rPr lang="ko-KR" altLang="en-US" sz="1200" dirty="0">
                <a:sym typeface="Wingdings" panose="05000000000000000000" pitchFamily="2" charset="2"/>
              </a:rPr>
              <a:t>에 </a:t>
            </a:r>
            <a:r>
              <a:rPr lang="en-US" altLang="ko-KR" sz="1200" dirty="0">
                <a:sym typeface="Wingdings" panose="05000000000000000000" pitchFamily="2" charset="2"/>
              </a:rPr>
              <a:t>Autoscaling </a:t>
            </a:r>
            <a:r>
              <a:rPr lang="ko-KR" altLang="en-US" sz="1200" dirty="0">
                <a:sym typeface="Wingdings" panose="05000000000000000000" pitchFamily="2" charset="2"/>
              </a:rPr>
              <a:t>생성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7296E-A32C-423C-B65E-D3C63A08D34E}"/>
              </a:ext>
            </a:extLst>
          </p:cNvPr>
          <p:cNvSpPr txBox="1"/>
          <p:nvPr/>
        </p:nvSpPr>
        <p:spPr>
          <a:xfrm>
            <a:off x="0" y="23136"/>
            <a:ext cx="1155957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1 - </a:t>
            </a:r>
            <a:r>
              <a:rPr lang="ko-KR" altLang="en-US" sz="1100" dirty="0"/>
              <a:t>서버 생성 </a:t>
            </a:r>
            <a:r>
              <a:rPr lang="en-US" altLang="ko-KR" sz="1100" dirty="0"/>
              <a:t>(bsh-web1)</a:t>
            </a:r>
          </a:p>
          <a:p>
            <a:r>
              <a:rPr lang="en-US" altLang="ko-KR" sz="1100" dirty="0"/>
              <a:t>2 - LB </a:t>
            </a:r>
            <a:r>
              <a:rPr lang="ko-KR" altLang="en-US" sz="1100" dirty="0"/>
              <a:t>생성 </a:t>
            </a:r>
            <a:r>
              <a:rPr lang="en-US" altLang="ko-KR" sz="1100" dirty="0"/>
              <a:t>(Target Group, Application Load Balance)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Target (bsh-web1)</a:t>
            </a:r>
            <a:r>
              <a:rPr lang="ko-KR" altLang="en-US" sz="1100" dirty="0"/>
              <a:t> </a:t>
            </a:r>
            <a:r>
              <a:rPr lang="en-US" altLang="ko-KR" sz="1100" dirty="0"/>
              <a:t>,</a:t>
            </a:r>
            <a:r>
              <a:rPr lang="ko-KR" altLang="en-US" sz="1100" dirty="0"/>
              <a:t> 헬스체크 </a:t>
            </a:r>
            <a:r>
              <a:rPr lang="en-US" altLang="ko-KR" sz="1100" dirty="0"/>
              <a:t>(http head, </a:t>
            </a:r>
            <a:r>
              <a:rPr lang="ko-KR" altLang="en-US" sz="1100" dirty="0"/>
              <a:t>헬스 </a:t>
            </a:r>
            <a:r>
              <a:rPr lang="ko-KR" altLang="en-US" sz="1100" dirty="0" err="1"/>
              <a:t>임계값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 err="1"/>
              <a:t>번체크</a:t>
            </a:r>
            <a:r>
              <a:rPr lang="en-US" altLang="ko-KR" sz="1100" dirty="0"/>
              <a:t>, Round Robin)</a:t>
            </a:r>
          </a:p>
          <a:p>
            <a:r>
              <a:rPr lang="en-US" altLang="ko-KR" sz="1100" dirty="0"/>
              <a:t>3 - </a:t>
            </a:r>
            <a:r>
              <a:rPr lang="en-US" altLang="ko-KR" sz="1100" dirty="0" err="1"/>
              <a:t>Atuo</a:t>
            </a:r>
            <a:r>
              <a:rPr lang="en-US" altLang="ko-KR" sz="1100" dirty="0"/>
              <a:t> Scaling </a:t>
            </a:r>
            <a:r>
              <a:rPr lang="ko-KR" altLang="en-US" sz="1100" dirty="0"/>
              <a:t>설정 </a:t>
            </a: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Launch Configuration  - </a:t>
            </a:r>
            <a:r>
              <a:rPr lang="ko-KR" altLang="en-US" sz="1100" dirty="0"/>
              <a:t>서버 </a:t>
            </a:r>
            <a:r>
              <a:rPr lang="en-US" altLang="ko-KR" sz="1100" dirty="0" err="1"/>
              <a:t>centos+iniscrip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bsh</a:t>
            </a:r>
            <a:r>
              <a:rPr lang="en-US" altLang="ko-KR" sz="1100" dirty="0"/>
              <a:t>-web-auto-launch)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Auto Scaling Group – </a:t>
            </a:r>
            <a:r>
              <a:rPr lang="ko-KR" altLang="en-US" sz="1100" dirty="0"/>
              <a:t>증가</a:t>
            </a:r>
            <a:r>
              <a:rPr lang="en-US" altLang="ko-KR" sz="1100" dirty="0"/>
              <a:t>/</a:t>
            </a:r>
            <a:r>
              <a:rPr lang="ko-KR" altLang="en-US" sz="1100" dirty="0"/>
              <a:t>감소</a:t>
            </a:r>
            <a:r>
              <a:rPr lang="en-US" altLang="ko-KR" sz="1100" dirty="0"/>
              <a:t>/</a:t>
            </a:r>
            <a:r>
              <a:rPr lang="ko-KR" altLang="en-US" sz="1100" dirty="0"/>
              <a:t>기대용량</a:t>
            </a:r>
            <a:r>
              <a:rPr lang="en-US" altLang="ko-KR" sz="110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Launch </a:t>
            </a:r>
            <a:r>
              <a:rPr lang="ko-KR" altLang="en-US" sz="1100" dirty="0"/>
              <a:t>선택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en-US" altLang="ko-KR" sz="1100" dirty="0" err="1">
                <a:sym typeface="Wingdings" panose="05000000000000000000" pitchFamily="2" charset="2"/>
              </a:rPr>
              <a:t>bsh</a:t>
            </a:r>
            <a:r>
              <a:rPr lang="en-US" altLang="ko-KR" sz="1100" dirty="0">
                <a:sym typeface="Wingdings" panose="05000000000000000000" pitchFamily="2" charset="2"/>
              </a:rPr>
              <a:t>-web-</a:t>
            </a:r>
            <a:r>
              <a:rPr lang="en-US" altLang="ko-KR" sz="1100" dirty="0" err="1">
                <a:sym typeface="Wingdings" panose="05000000000000000000" pitchFamily="2" charset="2"/>
              </a:rPr>
              <a:t>autscale</a:t>
            </a:r>
            <a:r>
              <a:rPr lang="en-US" altLang="ko-KR" sz="1100" dirty="0">
                <a:sym typeface="Wingdings" panose="05000000000000000000" pitchFamily="2" charset="2"/>
              </a:rPr>
              <a:t>-group (</a:t>
            </a:r>
            <a:r>
              <a:rPr lang="ko-KR" altLang="en-US" sz="1100" dirty="0">
                <a:sym typeface="Wingdings" panose="05000000000000000000" pitchFamily="2" charset="2"/>
              </a:rPr>
              <a:t>최소</a:t>
            </a:r>
            <a:r>
              <a:rPr lang="en-US" altLang="ko-KR" sz="1100" dirty="0">
                <a:sym typeface="Wingdings" panose="05000000000000000000" pitchFamily="2" charset="2"/>
              </a:rPr>
              <a:t>1,</a:t>
            </a:r>
            <a:r>
              <a:rPr lang="ko-KR" altLang="en-US" sz="1100" dirty="0">
                <a:sym typeface="Wingdings" panose="05000000000000000000" pitchFamily="2" charset="2"/>
              </a:rPr>
              <a:t>최대</a:t>
            </a:r>
            <a:r>
              <a:rPr lang="en-US" altLang="ko-KR" sz="1100" dirty="0">
                <a:sym typeface="Wingdings" panose="05000000000000000000" pitchFamily="2" charset="2"/>
              </a:rPr>
              <a:t>5,</a:t>
            </a:r>
            <a:r>
              <a:rPr lang="ko-KR" altLang="en-US" sz="1100" dirty="0">
                <a:sym typeface="Wingdings" panose="05000000000000000000" pitchFamily="2" charset="2"/>
              </a:rPr>
              <a:t>기대</a:t>
            </a:r>
            <a:r>
              <a:rPr lang="en-US" altLang="ko-KR" sz="1100" dirty="0">
                <a:sym typeface="Wingdings" panose="05000000000000000000" pitchFamily="2" charset="2"/>
              </a:rPr>
              <a:t>1, </a:t>
            </a:r>
            <a:r>
              <a:rPr lang="ko-KR" altLang="en-US" sz="1100" dirty="0" err="1">
                <a:sym typeface="Wingdings" panose="05000000000000000000" pitchFamily="2" charset="2"/>
              </a:rPr>
              <a:t>헬스체크유형</a:t>
            </a:r>
            <a:r>
              <a:rPr lang="en-US" altLang="ko-KR" sz="1100" dirty="0">
                <a:sym typeface="Wingdings" panose="05000000000000000000" pitchFamily="2" charset="2"/>
              </a:rPr>
              <a:t>:</a:t>
            </a:r>
            <a:r>
              <a:rPr lang="ko-KR" altLang="en-US" sz="1100" dirty="0">
                <a:sym typeface="Wingdings" panose="05000000000000000000" pitchFamily="2" charset="2"/>
              </a:rPr>
              <a:t>서버</a:t>
            </a:r>
            <a:r>
              <a:rPr lang="en-US" altLang="ko-KR" sz="1100" dirty="0">
                <a:sym typeface="Wingdings" panose="05000000000000000000" pitchFamily="2" charset="2"/>
              </a:rPr>
              <a:t>) </a:t>
            </a:r>
            <a:r>
              <a:rPr lang="ko-KR" altLang="en-US" sz="1100" dirty="0">
                <a:sym typeface="Wingdings" panose="05000000000000000000" pitchFamily="2" charset="2"/>
              </a:rPr>
              <a:t>정책 설정 </a:t>
            </a:r>
            <a:r>
              <a:rPr lang="en-US" altLang="ko-KR" sz="1100" dirty="0"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ym typeface="Wingdings" panose="05000000000000000000" pitchFamily="2" charset="2"/>
              </a:rPr>
              <a:t>증가 </a:t>
            </a:r>
            <a:r>
              <a:rPr lang="en-US" altLang="ko-KR" sz="1100" dirty="0">
                <a:sym typeface="Wingdings" panose="05000000000000000000" pitchFamily="2" charset="2"/>
              </a:rPr>
              <a:t>- </a:t>
            </a:r>
            <a:r>
              <a:rPr lang="en-US" altLang="ko-KR" sz="1100" dirty="0" err="1">
                <a:sym typeface="Wingdings" panose="05000000000000000000" pitchFamily="2" charset="2"/>
              </a:rPr>
              <a:t>bsh</a:t>
            </a:r>
            <a:r>
              <a:rPr lang="en-US" altLang="ko-KR" sz="1100" dirty="0">
                <a:sym typeface="Wingdings" panose="05000000000000000000" pitchFamily="2" charset="2"/>
              </a:rPr>
              <a:t>-web-</a:t>
            </a:r>
            <a:r>
              <a:rPr lang="en-US" altLang="ko-KR" sz="1100" dirty="0" err="1">
                <a:sym typeface="Wingdings" panose="05000000000000000000" pitchFamily="2" charset="2"/>
              </a:rPr>
              <a:t>autoscale</a:t>
            </a:r>
            <a:r>
              <a:rPr lang="en-US" altLang="ko-KR" sz="1100" dirty="0">
                <a:sym typeface="Wingdings" panose="05000000000000000000" pitchFamily="2" charset="2"/>
              </a:rPr>
              <a:t>-out : 1, </a:t>
            </a:r>
            <a:r>
              <a:rPr lang="ko-KR" altLang="en-US" sz="1100" dirty="0">
                <a:sym typeface="Wingdings" panose="05000000000000000000" pitchFamily="2" charset="2"/>
              </a:rPr>
              <a:t>감소 </a:t>
            </a:r>
            <a:r>
              <a:rPr lang="en-US" altLang="ko-KR" sz="1100" dirty="0">
                <a:sym typeface="Wingdings" panose="05000000000000000000" pitchFamily="2" charset="2"/>
              </a:rPr>
              <a:t>- </a:t>
            </a:r>
            <a:r>
              <a:rPr lang="en-US" altLang="ko-KR" sz="1100" dirty="0" err="1">
                <a:sym typeface="Wingdings" panose="05000000000000000000" pitchFamily="2" charset="2"/>
              </a:rPr>
              <a:t>bsh</a:t>
            </a:r>
            <a:r>
              <a:rPr lang="en-US" altLang="ko-KR" sz="1100" dirty="0">
                <a:sym typeface="Wingdings" panose="05000000000000000000" pitchFamily="2" charset="2"/>
              </a:rPr>
              <a:t>-web-</a:t>
            </a:r>
            <a:r>
              <a:rPr lang="en-US" altLang="ko-KR" sz="1100" dirty="0" err="1">
                <a:sym typeface="Wingdings" panose="05000000000000000000" pitchFamily="2" charset="2"/>
              </a:rPr>
              <a:t>autoscale</a:t>
            </a:r>
            <a:r>
              <a:rPr lang="en-US" altLang="ko-KR" sz="1100" dirty="0">
                <a:sym typeface="Wingdings" panose="05000000000000000000" pitchFamily="2" charset="2"/>
              </a:rPr>
              <a:t>-in : 1)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ym typeface="Wingdings" panose="05000000000000000000" pitchFamily="2" charset="2"/>
              </a:rPr>
              <a:t>테스트를 위해 </a:t>
            </a:r>
            <a:r>
              <a:rPr lang="ko-KR" altLang="en-US" sz="1100" dirty="0" err="1">
                <a:sym typeface="Wingdings" panose="05000000000000000000" pitchFamily="2" charset="2"/>
              </a:rPr>
              <a:t>쿨다운</a:t>
            </a:r>
            <a:r>
              <a:rPr lang="ko-KR" altLang="en-US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60</a:t>
            </a:r>
            <a:r>
              <a:rPr lang="ko-KR" altLang="en-US" sz="1100" dirty="0">
                <a:sym typeface="Wingdings" panose="05000000000000000000" pitchFamily="2" charset="2"/>
              </a:rPr>
              <a:t>초로 수정</a:t>
            </a: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서버 헬스 체크로 </a:t>
            </a:r>
            <a:r>
              <a:rPr lang="en-US" altLang="ko-KR" sz="1100" dirty="0"/>
              <a:t>CPU </a:t>
            </a:r>
            <a:r>
              <a:rPr lang="ko-KR" altLang="en-US" sz="1100" dirty="0"/>
              <a:t>임계치 적용 테스트 진행</a:t>
            </a:r>
            <a:r>
              <a:rPr lang="en-US" altLang="ko-KR" sz="1100" dirty="0"/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LB </a:t>
            </a:r>
            <a:r>
              <a:rPr lang="ko-KR" altLang="en-US" sz="1100" dirty="0"/>
              <a:t>또는 서버 선택 </a:t>
            </a:r>
            <a:r>
              <a:rPr lang="en-US" altLang="ko-KR" sz="1100" dirty="0"/>
              <a:t>(</a:t>
            </a:r>
            <a:r>
              <a:rPr lang="ko-KR" altLang="en-US" sz="1100" dirty="0"/>
              <a:t>서버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서버 </a:t>
            </a:r>
            <a:r>
              <a:rPr lang="en-US" altLang="ko-KR" sz="1100" dirty="0"/>
              <a:t>CPU</a:t>
            </a:r>
            <a:r>
              <a:rPr lang="ko-KR" altLang="en-US" sz="1100" dirty="0"/>
              <a:t>로 가능</a:t>
            </a:r>
            <a:r>
              <a:rPr lang="en-US" altLang="ko-KR" sz="1100" dirty="0"/>
              <a:t>? LB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서버 응답 체크</a:t>
            </a:r>
            <a:r>
              <a:rPr lang="en-US" altLang="ko-KR" sz="1100" dirty="0"/>
              <a:t>) </a:t>
            </a:r>
          </a:p>
          <a:p>
            <a:r>
              <a:rPr lang="en-US" altLang="ko-KR" sz="1100" dirty="0"/>
              <a:t>4 - Cloud Insight</a:t>
            </a:r>
            <a:r>
              <a:rPr lang="ko-KR" altLang="en-US" sz="1100" dirty="0"/>
              <a:t>의 </a:t>
            </a:r>
            <a:r>
              <a:rPr lang="en-US" altLang="ko-KR" sz="1100" dirty="0"/>
              <a:t>event rule</a:t>
            </a:r>
            <a:r>
              <a:rPr lang="ko-KR" altLang="en-US" sz="1100" dirty="0"/>
              <a:t>에 </a:t>
            </a:r>
            <a:r>
              <a:rPr lang="en-US" altLang="ko-KR" sz="1100" dirty="0"/>
              <a:t>VPC Auto scaling</a:t>
            </a:r>
            <a:r>
              <a:rPr lang="ko-KR" altLang="en-US" sz="1100" dirty="0"/>
              <a:t>이 </a:t>
            </a:r>
            <a:r>
              <a:rPr lang="ko-KR" altLang="en-US" sz="1100" dirty="0" err="1"/>
              <a:t>나타나는데는</a:t>
            </a:r>
            <a:r>
              <a:rPr lang="ko-KR" altLang="en-US" sz="1100" dirty="0"/>
              <a:t> </a:t>
            </a:r>
            <a:r>
              <a:rPr lang="en-US" altLang="ko-KR" sz="1100" dirty="0"/>
              <a:t>5~10</a:t>
            </a:r>
            <a:r>
              <a:rPr lang="ko-KR" altLang="en-US" sz="1100" dirty="0"/>
              <a:t>분소요 </a:t>
            </a:r>
            <a:r>
              <a:rPr lang="en-US" altLang="ko-KR" sz="1100" dirty="0"/>
              <a:t>(Auto </a:t>
            </a:r>
            <a:r>
              <a:rPr lang="en-US" altLang="ko-KR" sz="1100" dirty="0" err="1"/>
              <a:t>scalin</a:t>
            </a:r>
            <a:r>
              <a:rPr lang="ko-KR" altLang="en-US" sz="1100" dirty="0"/>
              <a:t>에 의해 서버 자동 </a:t>
            </a:r>
            <a:r>
              <a:rPr lang="ko-KR" altLang="en-US" sz="1100" dirty="0" err="1"/>
              <a:t>생성후</a:t>
            </a:r>
            <a:r>
              <a:rPr lang="ko-KR" altLang="en-US" sz="1100" dirty="0"/>
              <a:t> </a:t>
            </a:r>
            <a:r>
              <a:rPr lang="en-US" altLang="ko-KR" sz="1100" dirty="0"/>
              <a:t>5~10</a:t>
            </a:r>
            <a:r>
              <a:rPr lang="ko-KR" altLang="en-US" sz="1100" dirty="0"/>
              <a:t>분 소요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5 - Cloud insight</a:t>
            </a:r>
            <a:r>
              <a:rPr lang="ko-KR" altLang="en-US" sz="1100" dirty="0"/>
              <a:t>에서 </a:t>
            </a:r>
            <a:r>
              <a:rPr lang="en-US" altLang="ko-KR" sz="1100" dirty="0"/>
              <a:t>Event Rule </a:t>
            </a:r>
            <a:r>
              <a:rPr lang="ko-KR" altLang="en-US" sz="1100" dirty="0"/>
              <a:t>설정하여 임계치 적용</a:t>
            </a: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Scaling out </a:t>
            </a:r>
            <a:r>
              <a:rPr lang="ko-KR" altLang="en-US" sz="1100" dirty="0"/>
              <a:t>설정</a:t>
            </a: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Scale in </a:t>
            </a:r>
            <a:r>
              <a:rPr lang="ko-KR" altLang="en-US" sz="1100" dirty="0"/>
              <a:t>설정</a:t>
            </a: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각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개의 </a:t>
            </a:r>
            <a:r>
              <a:rPr lang="en-US" altLang="ko-KR" sz="1100" dirty="0">
                <a:solidFill>
                  <a:srgbClr val="FF0000"/>
                </a:solidFill>
              </a:rPr>
              <a:t>Event Rule</a:t>
            </a:r>
            <a:r>
              <a:rPr lang="ko-KR" altLang="en-US" sz="1100" dirty="0">
                <a:solidFill>
                  <a:srgbClr val="FF0000"/>
                </a:solidFill>
              </a:rPr>
              <a:t>을 생성 </a:t>
            </a:r>
            <a:r>
              <a:rPr lang="ko-KR" altLang="en-US" sz="1100" dirty="0" err="1">
                <a:solidFill>
                  <a:srgbClr val="FF0000"/>
                </a:solidFill>
              </a:rPr>
              <a:t>적용해야함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B66483-F998-4143-A513-1FDDC94C0FA8}"/>
              </a:ext>
            </a:extLst>
          </p:cNvPr>
          <p:cNvSpPr/>
          <p:nvPr/>
        </p:nvSpPr>
        <p:spPr>
          <a:xfrm>
            <a:off x="6274890" y="2334126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3FD2B8-35F4-4F42-9367-81179B59FF03}"/>
              </a:ext>
            </a:extLst>
          </p:cNvPr>
          <p:cNvSpPr/>
          <p:nvPr/>
        </p:nvSpPr>
        <p:spPr>
          <a:xfrm>
            <a:off x="6274889" y="5333204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7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FCE0CD-3150-445A-9CC3-84EB256B622C}"/>
              </a:ext>
            </a:extLst>
          </p:cNvPr>
          <p:cNvSpPr txBox="1"/>
          <p:nvPr/>
        </p:nvSpPr>
        <p:spPr>
          <a:xfrm>
            <a:off x="146648" y="797791"/>
            <a:ext cx="753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r>
              <a:rPr lang="ko-KR" altLang="en-US" sz="1200" dirty="0"/>
              <a:t> </a:t>
            </a:r>
            <a:r>
              <a:rPr lang="en-US" altLang="ko-KR" sz="1200" dirty="0"/>
              <a:t>Insight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Config &gt; Event Rule</a:t>
            </a:r>
            <a:r>
              <a:rPr lang="ko-KR" altLang="en-US" sz="1200" dirty="0"/>
              <a:t>생성 </a:t>
            </a:r>
            <a:r>
              <a:rPr lang="en-US" altLang="ko-KR" sz="1200" dirty="0"/>
              <a:t>&gt; </a:t>
            </a:r>
            <a:r>
              <a:rPr lang="ko-KR" altLang="en-US" sz="1200" dirty="0"/>
              <a:t>그룹 생성 </a:t>
            </a:r>
            <a:endParaRPr lang="en-US" altLang="ko-KR" sz="1200" dirty="0"/>
          </a:p>
          <a:p>
            <a:r>
              <a:rPr lang="en-US" altLang="ko-KR" sz="1200" dirty="0"/>
              <a:t>1. Out</a:t>
            </a:r>
            <a:r>
              <a:rPr lang="ko-KR" altLang="en-US" sz="1200" dirty="0"/>
              <a:t>을 위한 그룹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bsh</a:t>
            </a:r>
            <a:r>
              <a:rPr lang="en-US" altLang="ko-KR" sz="1200" dirty="0"/>
              <a:t>-web-</a:t>
            </a:r>
            <a:r>
              <a:rPr lang="en-US" altLang="ko-KR" sz="1200" dirty="0" err="1"/>
              <a:t>autoscale</a:t>
            </a:r>
            <a:r>
              <a:rPr lang="en-US" altLang="ko-KR" sz="1200" dirty="0"/>
              <a:t>-</a:t>
            </a:r>
            <a:r>
              <a:rPr lang="en-US" altLang="ko-KR" sz="1200" dirty="0" err="1"/>
              <a:t>eventrule</a:t>
            </a:r>
            <a:r>
              <a:rPr lang="en-US" altLang="ko-KR" sz="1200" dirty="0"/>
              <a:t>-group-out)</a:t>
            </a:r>
            <a:r>
              <a:rPr lang="ko-KR" altLang="en-US" sz="1200" dirty="0"/>
              <a:t>명으로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84BA05-9E24-4CAB-A351-D3BD65A9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1259456"/>
            <a:ext cx="6702697" cy="4114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7CE726-D9B8-4278-8EFD-5CA108249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63" y="2398143"/>
            <a:ext cx="5677204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8B056-F0F6-4665-B190-F0CF4AA52FC9}"/>
              </a:ext>
            </a:extLst>
          </p:cNvPr>
          <p:cNvSpPr txBox="1"/>
          <p:nvPr/>
        </p:nvSpPr>
        <p:spPr>
          <a:xfrm>
            <a:off x="5503652" y="1936478"/>
            <a:ext cx="753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r>
              <a:rPr lang="ko-KR" altLang="en-US" sz="1200" dirty="0"/>
              <a:t> </a:t>
            </a:r>
            <a:r>
              <a:rPr lang="en-US" altLang="ko-KR" sz="1200" dirty="0"/>
              <a:t>Insight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Config &gt; Event Rule</a:t>
            </a:r>
            <a:r>
              <a:rPr lang="ko-KR" altLang="en-US" sz="1200" dirty="0"/>
              <a:t>생성 </a:t>
            </a:r>
            <a:r>
              <a:rPr lang="en-US" altLang="ko-KR" sz="1200" dirty="0"/>
              <a:t>&gt; </a:t>
            </a:r>
            <a:r>
              <a:rPr lang="ko-KR" altLang="en-US" sz="1200" dirty="0"/>
              <a:t>그룹 생성 </a:t>
            </a:r>
            <a:endParaRPr lang="en-US" altLang="ko-KR" sz="1200" dirty="0"/>
          </a:p>
          <a:p>
            <a:r>
              <a:rPr lang="en-US" altLang="ko-KR" sz="1200" dirty="0"/>
              <a:t>1. Out</a:t>
            </a:r>
            <a:r>
              <a:rPr lang="ko-KR" altLang="en-US" sz="1200" dirty="0"/>
              <a:t>을 위한 템플릿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bsh</a:t>
            </a:r>
            <a:r>
              <a:rPr lang="en-US" altLang="ko-KR" sz="1200" dirty="0"/>
              <a:t>-web-</a:t>
            </a:r>
            <a:r>
              <a:rPr lang="en-US" altLang="ko-KR" sz="1200" dirty="0" err="1"/>
              <a:t>autoscale</a:t>
            </a:r>
            <a:r>
              <a:rPr lang="en-US" altLang="ko-KR" sz="1200" dirty="0"/>
              <a:t>-template-out)</a:t>
            </a:r>
            <a:r>
              <a:rPr lang="ko-KR" altLang="en-US" sz="1200" dirty="0"/>
              <a:t>명으로 생성 </a:t>
            </a:r>
            <a:r>
              <a:rPr lang="en-US" altLang="ko-KR" sz="1200" dirty="0"/>
              <a:t>:  </a:t>
            </a:r>
            <a:r>
              <a:rPr lang="en-US" altLang="ko-KR" sz="1200" dirty="0" err="1"/>
              <a:t>cpu_used_rto</a:t>
            </a:r>
            <a:r>
              <a:rPr lang="en-US" altLang="ko-KR" sz="1200" dirty="0"/>
              <a:t> </a:t>
            </a:r>
            <a:r>
              <a:rPr lang="ko-KR" altLang="en-US" sz="1200" dirty="0"/>
              <a:t>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B08F65-61D3-4AC2-9737-EAB14106C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615" y="5224174"/>
            <a:ext cx="5610827" cy="1633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67C13-039D-4DD7-8C42-D774B8E3FB35}"/>
              </a:ext>
            </a:extLst>
          </p:cNvPr>
          <p:cNvSpPr txBox="1"/>
          <p:nvPr/>
        </p:nvSpPr>
        <p:spPr>
          <a:xfrm>
            <a:off x="4371189" y="5700630"/>
            <a:ext cx="3884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Cpu</a:t>
            </a:r>
            <a:r>
              <a:rPr lang="en-US" altLang="ko-KR" sz="1200" dirty="0"/>
              <a:t>  &gt;= 10   1min</a:t>
            </a:r>
            <a:r>
              <a:rPr lang="ko-KR" altLang="en-US" sz="1200" dirty="0"/>
              <a:t>선택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ym typeface="Wingdings" panose="05000000000000000000" pitchFamily="2" charset="2"/>
              </a:rPr>
              <a:t>증분을</a:t>
            </a:r>
            <a:r>
              <a:rPr lang="ko-KR" altLang="en-US" sz="1200" dirty="0">
                <a:sym typeface="Wingdings" panose="05000000000000000000" pitchFamily="2" charset="2"/>
              </a:rPr>
              <a:t> 위한 설정만 함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24B637-6983-4472-93A2-22F4722048C3}"/>
              </a:ext>
            </a:extLst>
          </p:cNvPr>
          <p:cNvSpPr/>
          <p:nvPr/>
        </p:nvSpPr>
        <p:spPr>
          <a:xfrm>
            <a:off x="6096000" y="5234935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BBA4E2-DB0A-4EEE-9F6D-8598286D2F9F}"/>
              </a:ext>
            </a:extLst>
          </p:cNvPr>
          <p:cNvSpPr/>
          <p:nvPr/>
        </p:nvSpPr>
        <p:spPr>
          <a:xfrm>
            <a:off x="10694489" y="2646548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D1FE7D-7015-46B4-88C1-5CC3CE3A1537}"/>
              </a:ext>
            </a:extLst>
          </p:cNvPr>
          <p:cNvSpPr/>
          <p:nvPr/>
        </p:nvSpPr>
        <p:spPr>
          <a:xfrm>
            <a:off x="5380153" y="1375382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B2FBEA-6D9D-4440-8EA7-7847B5E6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1260795"/>
            <a:ext cx="7581530" cy="2411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2A0E8-6CDD-45F6-84C4-D20981B4B426}"/>
              </a:ext>
            </a:extLst>
          </p:cNvPr>
          <p:cNvSpPr txBox="1"/>
          <p:nvPr/>
        </p:nvSpPr>
        <p:spPr>
          <a:xfrm>
            <a:off x="340727" y="983796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ym typeface="Wingdings" panose="05000000000000000000" pitchFamily="2" charset="2"/>
              </a:rPr>
              <a:t>증분을</a:t>
            </a:r>
            <a:r>
              <a:rPr lang="ko-KR" altLang="en-US" sz="1200" dirty="0">
                <a:sym typeface="Wingdings" panose="05000000000000000000" pitchFamily="2" charset="2"/>
              </a:rPr>
              <a:t> 위한 </a:t>
            </a:r>
            <a:r>
              <a:rPr lang="en-US" altLang="ko-KR" sz="1200" dirty="0">
                <a:sym typeface="Wingdings" panose="05000000000000000000" pitchFamily="2" charset="2"/>
              </a:rPr>
              <a:t>Auto scaling group out</a:t>
            </a:r>
            <a:r>
              <a:rPr lang="ko-KR" altLang="en-US" sz="1200" dirty="0">
                <a:sym typeface="Wingdings" panose="05000000000000000000" pitchFamily="2" charset="2"/>
              </a:rPr>
              <a:t>만 선택 설정만 함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16D27-BD2E-4EB1-8DD3-73A2A7B2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84" y="3148244"/>
            <a:ext cx="6607946" cy="3623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441DA-1D4A-4176-9E09-E174CE8D44C2}"/>
              </a:ext>
            </a:extLst>
          </p:cNvPr>
          <p:cNvSpPr txBox="1"/>
          <p:nvPr/>
        </p:nvSpPr>
        <p:spPr>
          <a:xfrm>
            <a:off x="5584054" y="2732745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 </a:t>
            </a:r>
            <a:r>
              <a:rPr lang="en-US" altLang="ko-KR" sz="1200" dirty="0" err="1"/>
              <a:t>bsh</a:t>
            </a:r>
            <a:r>
              <a:rPr lang="en-US" altLang="ko-KR" sz="1200" dirty="0"/>
              <a:t>-web-autoscaling-out </a:t>
            </a:r>
            <a:r>
              <a:rPr lang="ko-KR" altLang="en-US" sz="1200" dirty="0"/>
              <a:t>으로 설정 저장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082645-E735-4C9F-91BB-DD0743C5DB33}"/>
              </a:ext>
            </a:extLst>
          </p:cNvPr>
          <p:cNvSpPr/>
          <p:nvPr/>
        </p:nvSpPr>
        <p:spPr>
          <a:xfrm>
            <a:off x="9459994" y="2925659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18CE6B-0C34-4EC4-A54D-1118EAAE44BC}"/>
              </a:ext>
            </a:extLst>
          </p:cNvPr>
          <p:cNvSpPr/>
          <p:nvPr/>
        </p:nvSpPr>
        <p:spPr>
          <a:xfrm>
            <a:off x="6318584" y="1833678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42A2D-931F-41D6-8087-9A42F0D244C5}"/>
              </a:ext>
            </a:extLst>
          </p:cNvPr>
          <p:cNvSpPr txBox="1"/>
          <p:nvPr/>
        </p:nvSpPr>
        <p:spPr>
          <a:xfrm>
            <a:off x="198406" y="487240"/>
            <a:ext cx="753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r>
              <a:rPr lang="ko-KR" altLang="en-US" sz="1200" dirty="0"/>
              <a:t> </a:t>
            </a:r>
            <a:r>
              <a:rPr lang="en-US" altLang="ko-KR" sz="1200" dirty="0"/>
              <a:t>Insight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Config &gt; Event Rule</a:t>
            </a:r>
            <a:r>
              <a:rPr lang="ko-KR" altLang="en-US" sz="1200" dirty="0"/>
              <a:t>생성 </a:t>
            </a:r>
            <a:r>
              <a:rPr lang="en-US" altLang="ko-KR" sz="1200" dirty="0"/>
              <a:t>&gt; </a:t>
            </a:r>
            <a:r>
              <a:rPr lang="ko-KR" altLang="en-US" sz="1200" dirty="0"/>
              <a:t>그룹 생성 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en-US" altLang="ko-KR" sz="1200" dirty="0" err="1"/>
              <a:t>scal</a:t>
            </a:r>
            <a:r>
              <a:rPr lang="en-US" altLang="ko-KR" sz="1200" dirty="0"/>
              <a:t>-in</a:t>
            </a:r>
            <a:r>
              <a:rPr lang="ko-KR" altLang="en-US" sz="1200" dirty="0"/>
              <a:t>을 위한 그룹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bsh</a:t>
            </a:r>
            <a:r>
              <a:rPr lang="en-US" altLang="ko-KR" sz="1200" dirty="0"/>
              <a:t>-web-</a:t>
            </a:r>
            <a:r>
              <a:rPr lang="en-US" altLang="ko-KR" sz="1200" dirty="0" err="1"/>
              <a:t>autoscale</a:t>
            </a:r>
            <a:r>
              <a:rPr lang="en-US" altLang="ko-KR" sz="1200" dirty="0"/>
              <a:t>-</a:t>
            </a:r>
            <a:r>
              <a:rPr lang="en-US" altLang="ko-KR" sz="1200" dirty="0" err="1"/>
              <a:t>eventrule</a:t>
            </a:r>
            <a:r>
              <a:rPr lang="en-US" altLang="ko-KR" sz="1200" dirty="0"/>
              <a:t>-group-in)</a:t>
            </a:r>
            <a:r>
              <a:rPr lang="ko-KR" altLang="en-US" sz="1200" dirty="0"/>
              <a:t>명으로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F3343-040F-4B14-90D3-A30D90B2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2" y="1095553"/>
            <a:ext cx="4976555" cy="3554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2968C-EB28-416C-A788-8A7B23311F0B}"/>
              </a:ext>
            </a:extLst>
          </p:cNvPr>
          <p:cNvSpPr txBox="1"/>
          <p:nvPr/>
        </p:nvSpPr>
        <p:spPr>
          <a:xfrm>
            <a:off x="5423753" y="1751811"/>
            <a:ext cx="753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r>
              <a:rPr lang="ko-KR" altLang="en-US" sz="1200" dirty="0"/>
              <a:t> </a:t>
            </a:r>
            <a:r>
              <a:rPr lang="en-US" altLang="ko-KR" sz="1200" dirty="0"/>
              <a:t>Insight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Config &gt; Event Rule</a:t>
            </a:r>
            <a:r>
              <a:rPr lang="ko-KR" altLang="en-US" sz="1200" dirty="0"/>
              <a:t>생성 </a:t>
            </a:r>
            <a:r>
              <a:rPr lang="en-US" altLang="ko-KR" sz="1200" dirty="0"/>
              <a:t>&gt; </a:t>
            </a:r>
            <a:r>
              <a:rPr lang="ko-KR" altLang="en-US" sz="1200" dirty="0"/>
              <a:t>그룹 생성 </a:t>
            </a:r>
            <a:endParaRPr lang="en-US" altLang="ko-KR" sz="1200" dirty="0"/>
          </a:p>
          <a:p>
            <a:r>
              <a:rPr lang="en-US" altLang="ko-KR" sz="1200" dirty="0"/>
              <a:t>2. in</a:t>
            </a:r>
            <a:r>
              <a:rPr lang="ko-KR" altLang="en-US" sz="1200" dirty="0"/>
              <a:t>을 위한 템플릿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bsh</a:t>
            </a:r>
            <a:r>
              <a:rPr lang="en-US" altLang="ko-KR" sz="1200" dirty="0"/>
              <a:t>-web-</a:t>
            </a:r>
            <a:r>
              <a:rPr lang="en-US" altLang="ko-KR" sz="1200" dirty="0" err="1"/>
              <a:t>autoscale</a:t>
            </a:r>
            <a:r>
              <a:rPr lang="en-US" altLang="ko-KR" sz="1200" dirty="0"/>
              <a:t>-template-in)</a:t>
            </a:r>
            <a:r>
              <a:rPr lang="ko-KR" altLang="en-US" sz="1200" dirty="0"/>
              <a:t>명으로 생성 </a:t>
            </a:r>
            <a:r>
              <a:rPr lang="en-US" altLang="ko-KR" sz="1200" dirty="0"/>
              <a:t>:  </a:t>
            </a:r>
            <a:r>
              <a:rPr lang="en-US" altLang="ko-KR" sz="1200" dirty="0" err="1"/>
              <a:t>cpu_used_rto</a:t>
            </a:r>
            <a:r>
              <a:rPr lang="en-US" altLang="ko-KR" sz="1200" dirty="0"/>
              <a:t> </a:t>
            </a:r>
            <a:r>
              <a:rPr lang="ko-KR" altLang="en-US" sz="1200" dirty="0"/>
              <a:t>선택</a:t>
            </a:r>
            <a:endParaRPr lang="en-US" altLang="ko-KR" sz="1200" dirty="0"/>
          </a:p>
          <a:p>
            <a:r>
              <a:rPr lang="en-US" altLang="ko-KR" sz="1200" dirty="0" err="1"/>
              <a:t>Cpu</a:t>
            </a:r>
            <a:r>
              <a:rPr lang="en-US" altLang="ko-KR" sz="1200" dirty="0"/>
              <a:t> 3% </a:t>
            </a:r>
            <a:r>
              <a:rPr lang="ko-KR" altLang="en-US" sz="1200" dirty="0" err="1"/>
              <a:t>미만시</a:t>
            </a:r>
            <a:r>
              <a:rPr lang="ko-KR" altLang="en-US" sz="1200" dirty="0"/>
              <a:t>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9DCE8-73C3-4194-A796-B0FE55BB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98" y="2479089"/>
            <a:ext cx="4225637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512BC5-9DED-4157-9BE6-D049C2E6F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44" y="4459858"/>
            <a:ext cx="5000656" cy="231876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69E729C-3D62-4B84-B4B7-B5617303675B}"/>
              </a:ext>
            </a:extLst>
          </p:cNvPr>
          <p:cNvSpPr/>
          <p:nvPr/>
        </p:nvSpPr>
        <p:spPr>
          <a:xfrm>
            <a:off x="8049065" y="2548553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831E0C-154D-4C0E-ACE0-4099F8241890}"/>
              </a:ext>
            </a:extLst>
          </p:cNvPr>
          <p:cNvSpPr/>
          <p:nvPr/>
        </p:nvSpPr>
        <p:spPr>
          <a:xfrm>
            <a:off x="4488398" y="1095553"/>
            <a:ext cx="445169" cy="44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02F7E8-059F-4BC2-A4FF-7AFC1BA26FD3}"/>
              </a:ext>
            </a:extLst>
          </p:cNvPr>
          <p:cNvGrpSpPr/>
          <p:nvPr/>
        </p:nvGrpSpPr>
        <p:grpSpPr>
          <a:xfrm>
            <a:off x="9459994" y="2925659"/>
            <a:ext cx="445169" cy="445169"/>
            <a:chOff x="9459994" y="2925659"/>
            <a:chExt cx="445169" cy="44516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DC76EEE-7748-4E3A-8706-34C37F85D6C0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4B9CC6-3968-4F25-B3B9-D354B6A1BF26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53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DCFC6-E668-4A6D-AE76-2CA8E195A84E}"/>
              </a:ext>
            </a:extLst>
          </p:cNvPr>
          <p:cNvSpPr txBox="1"/>
          <p:nvPr/>
        </p:nvSpPr>
        <p:spPr>
          <a:xfrm>
            <a:off x="340727" y="983796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ym typeface="Wingdings" panose="05000000000000000000" pitchFamily="2" charset="2"/>
              </a:rPr>
              <a:t>감소을</a:t>
            </a:r>
            <a:r>
              <a:rPr lang="ko-KR" altLang="en-US" sz="1200" dirty="0">
                <a:sym typeface="Wingdings" panose="05000000000000000000" pitchFamily="2" charset="2"/>
              </a:rPr>
              <a:t> 위한 </a:t>
            </a:r>
            <a:r>
              <a:rPr lang="en-US" altLang="ko-KR" sz="1200" dirty="0">
                <a:sym typeface="Wingdings" panose="05000000000000000000" pitchFamily="2" charset="2"/>
              </a:rPr>
              <a:t>Auto scaling group in</a:t>
            </a:r>
            <a:r>
              <a:rPr lang="ko-KR" altLang="en-US" sz="1200" dirty="0">
                <a:sym typeface="Wingdings" panose="05000000000000000000" pitchFamily="2" charset="2"/>
              </a:rPr>
              <a:t>만 액션 선택 설정만 함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5D6B5-395E-48F2-B6BC-2443470B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260795"/>
            <a:ext cx="6942338" cy="1599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01D8B3-3359-442D-89CD-6CDEE6DC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50" y="2682303"/>
            <a:ext cx="8037250" cy="4175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550EA-9810-449E-A69A-DB74E4167976}"/>
              </a:ext>
            </a:extLst>
          </p:cNvPr>
          <p:cNvSpPr txBox="1"/>
          <p:nvPr/>
        </p:nvSpPr>
        <p:spPr>
          <a:xfrm>
            <a:off x="5584054" y="2732745"/>
            <a:ext cx="524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 </a:t>
            </a:r>
            <a:r>
              <a:rPr lang="en-US" altLang="ko-KR" sz="1200" dirty="0" err="1"/>
              <a:t>bsh</a:t>
            </a:r>
            <a:r>
              <a:rPr lang="en-US" altLang="ko-KR" sz="1200" dirty="0"/>
              <a:t>-web-autoscaling-in </a:t>
            </a:r>
            <a:r>
              <a:rPr lang="ko-KR" altLang="en-US" sz="1200" dirty="0"/>
              <a:t>으로 설정 저장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265094-653A-4F9F-A239-7E7288828A04}"/>
              </a:ext>
            </a:extLst>
          </p:cNvPr>
          <p:cNvGrpSpPr/>
          <p:nvPr/>
        </p:nvGrpSpPr>
        <p:grpSpPr>
          <a:xfrm>
            <a:off x="9459994" y="2925659"/>
            <a:ext cx="445169" cy="445169"/>
            <a:chOff x="9459994" y="2925659"/>
            <a:chExt cx="445169" cy="44516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9FC2FB-B062-4074-B734-03EC208ACEA1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873F3F-DE89-4CFB-90BB-534330C62402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57F09D-F43A-4DCA-A887-60F11F149C81}"/>
              </a:ext>
            </a:extLst>
          </p:cNvPr>
          <p:cNvGrpSpPr/>
          <p:nvPr/>
        </p:nvGrpSpPr>
        <p:grpSpPr>
          <a:xfrm>
            <a:off x="5373080" y="1122295"/>
            <a:ext cx="445169" cy="445169"/>
            <a:chOff x="9459994" y="2925659"/>
            <a:chExt cx="445169" cy="44516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299032E-30F6-4EBE-98D4-BAB0A7465977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C926EA-3643-4896-89BE-CD0A23A24937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66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4A919E-F45D-4E40-B90C-21D55B20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62" y="0"/>
            <a:ext cx="7729268" cy="4240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09D047-0F78-412C-A687-6C12EB66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9" y="2903008"/>
            <a:ext cx="8643668" cy="2492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34471-B2E2-4B30-AD7E-0ED1D03ED195}"/>
              </a:ext>
            </a:extLst>
          </p:cNvPr>
          <p:cNvSpPr txBox="1"/>
          <p:nvPr/>
        </p:nvSpPr>
        <p:spPr>
          <a:xfrm>
            <a:off x="146649" y="826878"/>
            <a:ext cx="3605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 </a:t>
            </a:r>
            <a:r>
              <a:rPr lang="en-US" altLang="ko-KR" sz="1200" dirty="0"/>
              <a:t>CPU </a:t>
            </a:r>
            <a:r>
              <a:rPr lang="ko-KR" altLang="en-US" sz="1200" dirty="0"/>
              <a:t>부하 </a:t>
            </a:r>
            <a:r>
              <a:rPr lang="en-US" altLang="ko-KR" sz="1200" dirty="0"/>
              <a:t>100% </a:t>
            </a:r>
            <a:r>
              <a:rPr lang="ko-KR" altLang="en-US" sz="1200" dirty="0"/>
              <a:t>후</a:t>
            </a:r>
            <a:r>
              <a:rPr lang="en-US" altLang="ko-KR" sz="1200" dirty="0"/>
              <a:t> </a:t>
            </a:r>
            <a:r>
              <a:rPr lang="ko-KR" altLang="en-US" sz="1200" dirty="0"/>
              <a:t>서버 생성됨</a:t>
            </a:r>
            <a:r>
              <a:rPr lang="en-US" altLang="ko-KR" sz="1200" dirty="0"/>
              <a:t>…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헬스 체크를 서버로 했을 경우 정상 작동 확인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LB</a:t>
            </a:r>
            <a:r>
              <a:rPr lang="ko-KR" altLang="en-US" sz="1200" dirty="0"/>
              <a:t>로 헬스 체크시에는 </a:t>
            </a:r>
            <a:r>
              <a:rPr lang="en-US" altLang="ko-KR" sz="1200" dirty="0"/>
              <a:t>CPU</a:t>
            </a:r>
            <a:r>
              <a:rPr lang="ko-KR" altLang="en-US" sz="1200" dirty="0"/>
              <a:t>로 하는 것이 적용되나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아니면 서비스 포트 다운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D0E595-C891-4185-A9C9-ADF74F366082}"/>
              </a:ext>
            </a:extLst>
          </p:cNvPr>
          <p:cNvSpPr/>
          <p:nvPr/>
        </p:nvSpPr>
        <p:spPr>
          <a:xfrm>
            <a:off x="146649" y="4149389"/>
            <a:ext cx="8358996" cy="237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06A09-568A-44CB-AA2C-13E7A3A1A9ED}"/>
              </a:ext>
            </a:extLst>
          </p:cNvPr>
          <p:cNvSpPr/>
          <p:nvPr/>
        </p:nvSpPr>
        <p:spPr>
          <a:xfrm>
            <a:off x="6213987" y="1319022"/>
            <a:ext cx="265471" cy="146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72F31F-E0A1-48FA-80E6-93528C4F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825" y="4825003"/>
            <a:ext cx="6814375" cy="1894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2E826C-0CEC-4428-B1F1-AAE3F2597671}"/>
              </a:ext>
            </a:extLst>
          </p:cNvPr>
          <p:cNvSpPr/>
          <p:nvPr/>
        </p:nvSpPr>
        <p:spPr>
          <a:xfrm>
            <a:off x="2751825" y="5861764"/>
            <a:ext cx="6814375" cy="237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AFC5-C3E9-451B-BB2E-93FBF4864251}"/>
              </a:ext>
            </a:extLst>
          </p:cNvPr>
          <p:cNvSpPr txBox="1"/>
          <p:nvPr/>
        </p:nvSpPr>
        <p:spPr>
          <a:xfrm>
            <a:off x="7824159" y="5519749"/>
            <a:ext cx="36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감소후</a:t>
            </a:r>
            <a:r>
              <a:rPr lang="ko-KR" altLang="en-US" sz="1200" dirty="0"/>
              <a:t> 서버 기대용량 </a:t>
            </a:r>
            <a:r>
              <a:rPr lang="en-US" altLang="ko-KR" sz="1200" dirty="0"/>
              <a:t>1</a:t>
            </a:r>
            <a:r>
              <a:rPr lang="ko-KR" altLang="en-US" sz="1200" dirty="0"/>
              <a:t>대 충족</a:t>
            </a:r>
            <a:r>
              <a:rPr lang="en-US" altLang="ko-KR" sz="1200" dirty="0"/>
              <a:t> </a:t>
            </a:r>
            <a:r>
              <a:rPr lang="ko-KR" altLang="en-US" sz="1200" dirty="0"/>
              <a:t>상태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F23759-BD0B-4D04-BA83-83E38B319359}"/>
              </a:ext>
            </a:extLst>
          </p:cNvPr>
          <p:cNvGrpSpPr/>
          <p:nvPr/>
        </p:nvGrpSpPr>
        <p:grpSpPr>
          <a:xfrm>
            <a:off x="9459994" y="2925659"/>
            <a:ext cx="445169" cy="445169"/>
            <a:chOff x="9459994" y="2925659"/>
            <a:chExt cx="445169" cy="44516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2900CF-9284-45F0-8004-F2AC66920ECE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10BFF4-DBA7-4159-BBB2-80936C90C88B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327270-8E15-49A0-8B9A-E8C497CB1CFE}"/>
              </a:ext>
            </a:extLst>
          </p:cNvPr>
          <p:cNvGrpSpPr/>
          <p:nvPr/>
        </p:nvGrpSpPr>
        <p:grpSpPr>
          <a:xfrm>
            <a:off x="3931906" y="3151039"/>
            <a:ext cx="445169" cy="445169"/>
            <a:chOff x="9459994" y="2925659"/>
            <a:chExt cx="445169" cy="44516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1E48C6-206C-4CD3-982B-CF00CC91F136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D21246-0179-4B29-B21A-7C26664272D2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CB1D81-C6AD-471E-98C9-996A10397B4A}"/>
              </a:ext>
            </a:extLst>
          </p:cNvPr>
          <p:cNvGrpSpPr/>
          <p:nvPr/>
        </p:nvGrpSpPr>
        <p:grpSpPr>
          <a:xfrm>
            <a:off x="10057563" y="457762"/>
            <a:ext cx="445169" cy="445169"/>
            <a:chOff x="9459994" y="2925659"/>
            <a:chExt cx="445169" cy="44516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2363204-21A3-4389-89E3-C3564FFE4D00}"/>
                </a:ext>
              </a:extLst>
            </p:cNvPr>
            <p:cNvSpPr/>
            <p:nvPr/>
          </p:nvSpPr>
          <p:spPr>
            <a:xfrm>
              <a:off x="9459994" y="2925659"/>
              <a:ext cx="445169" cy="445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5389A-8191-42AB-9B0D-D8EA4C6AFB4C}"/>
                </a:ext>
              </a:extLst>
            </p:cNvPr>
            <p:cNvSpPr txBox="1"/>
            <p:nvPr/>
          </p:nvSpPr>
          <p:spPr>
            <a:xfrm>
              <a:off x="9459994" y="29635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88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1466</Words>
  <Application>Microsoft Office PowerPoint</Application>
  <PresentationFormat>와이드스크린</PresentationFormat>
  <Paragraphs>200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2020-12-08T08:22:34Z</dcterms:created>
  <dcterms:modified xsi:type="dcterms:W3CDTF">2020-12-15T07:37:17Z</dcterms:modified>
</cp:coreProperties>
</file>