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10287000" cx="18288000"/>
  <p:notesSz cx="6858000" cy="9144000"/>
  <p:embeddedFontLst>
    <p:embeddedFont>
      <p:font typeface="DM Sans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DM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23e67fd879_2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23e67fd879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23e67fd879_2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23e67fd879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23e67fd879_2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23e67fd879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23e67fd879_2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23e67fd879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23e67fd879_2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23e67fd879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23e67fd879_2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23e67fd879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23e67fd879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323e67fd879_2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23e67fd879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23e67fd87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23e67fd879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23e67fd87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1.jpg"/><Relationship Id="rId5" Type="http://schemas.openxmlformats.org/officeDocument/2006/relationships/hyperlink" Target="https://www.kaggle.com/datasets/nelgiriyewithana/top-spotify-songs-2023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11.png"/><Relationship Id="rId7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Relationship Id="rId4" Type="http://schemas.openxmlformats.org/officeDocument/2006/relationships/image" Target="../media/image23.png"/><Relationship Id="rId5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jpg"/><Relationship Id="rId4" Type="http://schemas.openxmlformats.org/officeDocument/2006/relationships/image" Target="../media/image22.png"/><Relationship Id="rId5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4" l="0" r="-1236" t="-20652"/>
            </a:stretch>
          </a:blipFill>
          <a:ln>
            <a:noFill/>
          </a:ln>
        </p:spPr>
      </p:sp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19520" r="0" t="16870"/>
          <a:stretch/>
        </p:blipFill>
        <p:spPr>
          <a:xfrm>
            <a:off x="11036942" y="553895"/>
            <a:ext cx="6677110" cy="97140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3"/>
          <p:cNvCxnSpPr/>
          <p:nvPr/>
        </p:nvCxnSpPr>
        <p:spPr>
          <a:xfrm rot="10800000">
            <a:off x="563420" y="-45048"/>
            <a:ext cx="0" cy="10377096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13"/>
          <p:cNvCxnSpPr/>
          <p:nvPr/>
        </p:nvCxnSpPr>
        <p:spPr>
          <a:xfrm rot="10800000">
            <a:off x="17724580" y="553895"/>
            <a:ext cx="0" cy="974772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13"/>
          <p:cNvCxnSpPr/>
          <p:nvPr/>
        </p:nvCxnSpPr>
        <p:spPr>
          <a:xfrm rot="10800000">
            <a:off x="566690" y="563420"/>
            <a:ext cx="17147361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9" name="Google Shape;89;p13"/>
          <p:cNvGrpSpPr/>
          <p:nvPr/>
        </p:nvGrpSpPr>
        <p:grpSpPr>
          <a:xfrm>
            <a:off x="1298030" y="8979333"/>
            <a:ext cx="9013828" cy="3266922"/>
            <a:chOff x="0" y="-47625"/>
            <a:chExt cx="2374012" cy="860425"/>
          </a:xfrm>
        </p:grpSpPr>
        <p:sp>
          <p:nvSpPr>
            <p:cNvPr id="90" name="Google Shape;90;p13"/>
            <p:cNvSpPr/>
            <p:nvPr/>
          </p:nvSpPr>
          <p:spPr>
            <a:xfrm>
              <a:off x="0" y="0"/>
              <a:ext cx="2374012" cy="145882"/>
            </a:xfrm>
            <a:custGeom>
              <a:rect b="b" l="l" r="r" t="t"/>
              <a:pathLst>
                <a:path extrusionOk="0" h="145882" w="2374012">
                  <a:moveTo>
                    <a:pt x="0" y="0"/>
                  </a:moveTo>
                  <a:lnTo>
                    <a:pt x="2374012" y="0"/>
                  </a:lnTo>
                  <a:lnTo>
                    <a:pt x="2374012" y="145882"/>
                  </a:lnTo>
                  <a:lnTo>
                    <a:pt x="0" y="1458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1" name="Google Shape;91;p1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2" name="Google Shape;92;p13"/>
          <p:cNvCxnSpPr/>
          <p:nvPr/>
        </p:nvCxnSpPr>
        <p:spPr>
          <a:xfrm rot="10800000">
            <a:off x="11027417" y="-109146"/>
            <a:ext cx="0" cy="10377096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13"/>
          <p:cNvCxnSpPr/>
          <p:nvPr/>
        </p:nvCxnSpPr>
        <p:spPr>
          <a:xfrm rot="10800000">
            <a:off x="7529921" y="-84032"/>
            <a:ext cx="0" cy="65697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4" name="Google Shape;94;p13"/>
          <p:cNvGrpSpPr/>
          <p:nvPr/>
        </p:nvGrpSpPr>
        <p:grpSpPr>
          <a:xfrm>
            <a:off x="2299275" y="6465324"/>
            <a:ext cx="7011385" cy="2703756"/>
            <a:chOff x="7" y="447672"/>
            <a:chExt cx="9348514" cy="3605009"/>
          </a:xfrm>
        </p:grpSpPr>
        <p:sp>
          <p:nvSpPr>
            <p:cNvPr id="95" name="Google Shape;95;p13"/>
            <p:cNvSpPr txBox="1"/>
            <p:nvPr/>
          </p:nvSpPr>
          <p:spPr>
            <a:xfrm>
              <a:off x="7" y="447672"/>
              <a:ext cx="9158700" cy="199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0">
                  <a:latin typeface="DM Sans"/>
                  <a:ea typeface="DM Sans"/>
                  <a:cs typeface="DM Sans"/>
                  <a:sym typeface="DM Sans"/>
                </a:rPr>
                <a:t>FINAL</a:t>
              </a:r>
              <a:endParaRPr/>
            </a:p>
          </p:txBody>
        </p:sp>
        <p:sp>
          <p:nvSpPr>
            <p:cNvPr id="96" name="Google Shape;96;p13"/>
            <p:cNvSpPr txBox="1"/>
            <p:nvPr/>
          </p:nvSpPr>
          <p:spPr>
            <a:xfrm>
              <a:off x="189821" y="2057681"/>
              <a:ext cx="9158700" cy="199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0">
                  <a:latin typeface="DM Sans"/>
                  <a:ea typeface="DM Sans"/>
                  <a:cs typeface="DM Sans"/>
                  <a:sym typeface="DM Sans"/>
                </a:rPr>
                <a:t>PROJECT</a:t>
              </a:r>
              <a:endParaRPr/>
            </a:p>
          </p:txBody>
        </p:sp>
      </p:grpSp>
      <p:sp>
        <p:nvSpPr>
          <p:cNvPr id="97" name="Google Shape;97;p13"/>
          <p:cNvSpPr txBox="1"/>
          <p:nvPr/>
        </p:nvSpPr>
        <p:spPr>
          <a:xfrm>
            <a:off x="1498950" y="9306625"/>
            <a:ext cx="4787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Olivia O’Mahoney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5804944" y="9306614"/>
            <a:ext cx="430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07/17/2023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1481381" y="82900"/>
            <a:ext cx="513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Data Science Programming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7739471" y="73835"/>
            <a:ext cx="305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spotify-2023.csv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220" name="Google Shape;220;p22"/>
          <p:cNvCxnSpPr/>
          <p:nvPr/>
        </p:nvCxnSpPr>
        <p:spPr>
          <a:xfrm rot="10800000">
            <a:off x="2310557" y="-44952"/>
            <a:ext cx="0" cy="103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22"/>
          <p:cNvCxnSpPr/>
          <p:nvPr/>
        </p:nvCxnSpPr>
        <p:spPr>
          <a:xfrm rot="10800000">
            <a:off x="17249775" y="-54397"/>
            <a:ext cx="0" cy="1048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2" name="Google Shape;2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7588" y="0"/>
            <a:ext cx="10152822" cy="1028700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2"/>
          <p:cNvSpPr txBox="1"/>
          <p:nvPr/>
        </p:nvSpPr>
        <p:spPr>
          <a:xfrm rot="-5400000">
            <a:off x="-2933275" y="4355000"/>
            <a:ext cx="820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Tail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229" name="Google Shape;229;p23"/>
          <p:cNvCxnSpPr/>
          <p:nvPr/>
        </p:nvCxnSpPr>
        <p:spPr>
          <a:xfrm rot="10800000">
            <a:off x="2310557" y="-44952"/>
            <a:ext cx="0" cy="103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" name="Google Shape;230;p23"/>
          <p:cNvCxnSpPr/>
          <p:nvPr/>
        </p:nvCxnSpPr>
        <p:spPr>
          <a:xfrm rot="10800000">
            <a:off x="17249775" y="-54397"/>
            <a:ext cx="0" cy="1048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1" name="Google Shape;2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7075" y="-44950"/>
            <a:ext cx="10153839" cy="103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3"/>
          <p:cNvSpPr txBox="1"/>
          <p:nvPr/>
        </p:nvSpPr>
        <p:spPr>
          <a:xfrm rot="-5400000">
            <a:off x="-2933275" y="4355000"/>
            <a:ext cx="820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Sample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238" name="Google Shape;238;p24"/>
          <p:cNvCxnSpPr/>
          <p:nvPr/>
        </p:nvCxnSpPr>
        <p:spPr>
          <a:xfrm rot="10800000">
            <a:off x="2310557" y="-44952"/>
            <a:ext cx="0" cy="103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24"/>
          <p:cNvCxnSpPr/>
          <p:nvPr/>
        </p:nvCxnSpPr>
        <p:spPr>
          <a:xfrm rot="10800000">
            <a:off x="17249775" y="-54397"/>
            <a:ext cx="0" cy="1048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0" name="Google Shape;240;p24"/>
          <p:cNvPicPr preferRelativeResize="0"/>
          <p:nvPr/>
        </p:nvPicPr>
        <p:blipFill rotWithShape="1">
          <a:blip r:embed="rId4">
            <a:alphaModFix/>
          </a:blip>
          <a:srcRect b="0" l="0" r="0" t="9239"/>
          <a:stretch/>
        </p:blipFill>
        <p:spPr>
          <a:xfrm>
            <a:off x="2310550" y="2740862"/>
            <a:ext cx="14939225" cy="48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4"/>
          <p:cNvSpPr txBox="1"/>
          <p:nvPr/>
        </p:nvSpPr>
        <p:spPr>
          <a:xfrm rot="-5400000">
            <a:off x="-2933275" y="4355000"/>
            <a:ext cx="820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Columns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247" name="Google Shape;247;p25"/>
          <p:cNvCxnSpPr/>
          <p:nvPr/>
        </p:nvCxnSpPr>
        <p:spPr>
          <a:xfrm rot="10800000">
            <a:off x="2310557" y="-44952"/>
            <a:ext cx="0" cy="103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25"/>
          <p:cNvCxnSpPr/>
          <p:nvPr/>
        </p:nvCxnSpPr>
        <p:spPr>
          <a:xfrm rot="10800000">
            <a:off x="17249775" y="-54397"/>
            <a:ext cx="0" cy="1048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9" name="Google Shape;2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0550" y="3282475"/>
            <a:ext cx="14939225" cy="372205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5"/>
          <p:cNvSpPr txBox="1"/>
          <p:nvPr/>
        </p:nvSpPr>
        <p:spPr>
          <a:xfrm rot="-5400000">
            <a:off x="-2933275" y="4355000"/>
            <a:ext cx="820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Shape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256" name="Google Shape;256;p26"/>
          <p:cNvCxnSpPr/>
          <p:nvPr/>
        </p:nvCxnSpPr>
        <p:spPr>
          <a:xfrm rot="10800000">
            <a:off x="2310557" y="-44952"/>
            <a:ext cx="0" cy="103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" name="Google Shape;257;p26"/>
          <p:cNvCxnSpPr/>
          <p:nvPr/>
        </p:nvCxnSpPr>
        <p:spPr>
          <a:xfrm rot="10800000">
            <a:off x="17249775" y="-54397"/>
            <a:ext cx="0" cy="1048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8" name="Google Shape;2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250" y="0"/>
            <a:ext cx="8881509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6"/>
          <p:cNvSpPr txBox="1"/>
          <p:nvPr/>
        </p:nvSpPr>
        <p:spPr>
          <a:xfrm rot="-5400000">
            <a:off x="-4130575" y="4312350"/>
            <a:ext cx="10595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Dataframe Types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265" name="Google Shape;265;p27"/>
          <p:cNvCxnSpPr/>
          <p:nvPr/>
        </p:nvCxnSpPr>
        <p:spPr>
          <a:xfrm rot="10800000">
            <a:off x="2310557" y="-44952"/>
            <a:ext cx="0" cy="103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6" name="Google Shape;266;p27"/>
          <p:cNvCxnSpPr/>
          <p:nvPr/>
        </p:nvCxnSpPr>
        <p:spPr>
          <a:xfrm rot="10800000">
            <a:off x="17249775" y="-54397"/>
            <a:ext cx="0" cy="1048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7" name="Google Shape;2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1456" y="0"/>
            <a:ext cx="7625090" cy="1028700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7"/>
          <p:cNvSpPr txBox="1"/>
          <p:nvPr/>
        </p:nvSpPr>
        <p:spPr>
          <a:xfrm rot="-5400000">
            <a:off x="-2933275" y="4355000"/>
            <a:ext cx="820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Describe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/>
          <p:nvPr/>
        </p:nvSpPr>
        <p:spPr>
          <a:xfrm>
            <a:off x="0" y="0"/>
            <a:ext cx="1984248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4" l="0" r="-1236" t="-20652"/>
            </a:stretch>
          </a:blipFill>
          <a:ln>
            <a:noFill/>
          </a:ln>
        </p:spPr>
      </p:sp>
      <p:sp>
        <p:nvSpPr>
          <p:cNvPr id="274" name="Google Shape;274;p28"/>
          <p:cNvSpPr txBox="1"/>
          <p:nvPr/>
        </p:nvSpPr>
        <p:spPr>
          <a:xfrm>
            <a:off x="572945" y="1209675"/>
            <a:ext cx="6779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DM Sans"/>
                <a:ea typeface="DM Sans"/>
                <a:cs typeface="DM Sans"/>
                <a:sym typeface="DM Sans"/>
              </a:rPr>
              <a:t>CLEANING THE DATA</a:t>
            </a:r>
            <a:endParaRPr/>
          </a:p>
        </p:txBody>
      </p:sp>
      <p:cxnSp>
        <p:nvCxnSpPr>
          <p:cNvPr id="275" name="Google Shape;275;p28"/>
          <p:cNvCxnSpPr/>
          <p:nvPr/>
        </p:nvCxnSpPr>
        <p:spPr>
          <a:xfrm rot="10800000">
            <a:off x="-82738" y="1019175"/>
            <a:ext cx="18453475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" name="Google Shape;276;p28"/>
          <p:cNvCxnSpPr/>
          <p:nvPr/>
        </p:nvCxnSpPr>
        <p:spPr>
          <a:xfrm rot="10800000">
            <a:off x="563420" y="-45048"/>
            <a:ext cx="0" cy="10377096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7" name="Google Shape;277;p28"/>
          <p:cNvSpPr txBox="1"/>
          <p:nvPr/>
        </p:nvSpPr>
        <p:spPr>
          <a:xfrm>
            <a:off x="572950" y="403575"/>
            <a:ext cx="1607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Many different ways I had cleaned the data such as outlier finding, NaN, and changing data types</a:t>
            </a:r>
            <a:endParaRPr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78" name="Google Shape;2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950" y="4014350"/>
            <a:ext cx="7638424" cy="331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8700" y="7331700"/>
            <a:ext cx="6830363" cy="29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89275" y="8398925"/>
            <a:ext cx="7786925" cy="16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39300" y="1209675"/>
            <a:ext cx="8648700" cy="68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/>
          <p:nvPr/>
        </p:nvSpPr>
        <p:spPr>
          <a:xfrm>
            <a:off x="0" y="0"/>
            <a:ext cx="196596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4" l="0" r="-1236" t="-20652"/>
            </a:stretch>
          </a:blipFill>
          <a:ln>
            <a:noFill/>
          </a:ln>
        </p:spPr>
      </p:sp>
      <p:cxnSp>
        <p:nvCxnSpPr>
          <p:cNvPr id="287" name="Google Shape;287;p29"/>
          <p:cNvCxnSpPr/>
          <p:nvPr/>
        </p:nvCxnSpPr>
        <p:spPr>
          <a:xfrm rot="10800000">
            <a:off x="5719384" y="-723900"/>
            <a:ext cx="0" cy="11347275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8" name="Google Shape;288;p29"/>
          <p:cNvCxnSpPr/>
          <p:nvPr/>
        </p:nvCxnSpPr>
        <p:spPr>
          <a:xfrm rot="10800000">
            <a:off x="5165488" y="-723926"/>
            <a:ext cx="0" cy="11166144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9" name="Google Shape;289;p29"/>
          <p:cNvSpPr txBox="1"/>
          <p:nvPr/>
        </p:nvSpPr>
        <p:spPr>
          <a:xfrm>
            <a:off x="211320" y="4534088"/>
            <a:ext cx="469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latin typeface="DM Sans"/>
                <a:ea typeface="DM Sans"/>
                <a:cs typeface="DM Sans"/>
                <a:sym typeface="DM Sans"/>
              </a:rPr>
              <a:t>My BoxPlots</a:t>
            </a:r>
            <a:endParaRPr b="1" sz="4700"/>
          </a:p>
        </p:txBody>
      </p:sp>
      <p:pic>
        <p:nvPicPr>
          <p:cNvPr id="290" name="Google Shape;290;p29"/>
          <p:cNvPicPr preferRelativeResize="0"/>
          <p:nvPr/>
        </p:nvPicPr>
        <p:blipFill rotWithShape="1">
          <a:blip r:embed="rId4">
            <a:alphaModFix/>
          </a:blip>
          <a:srcRect b="19601" l="0" r="0" t="0"/>
          <a:stretch/>
        </p:blipFill>
        <p:spPr>
          <a:xfrm>
            <a:off x="5719375" y="0"/>
            <a:ext cx="76091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9"/>
          <p:cNvPicPr preferRelativeResize="0"/>
          <p:nvPr/>
        </p:nvPicPr>
        <p:blipFill rotWithShape="1">
          <a:blip r:embed="rId4">
            <a:alphaModFix/>
          </a:blip>
          <a:srcRect b="0" l="0" r="33226" t="79885"/>
          <a:stretch/>
        </p:blipFill>
        <p:spPr>
          <a:xfrm>
            <a:off x="13328475" y="0"/>
            <a:ext cx="4959526" cy="2512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/>
          <p:cNvPicPr preferRelativeResize="0"/>
          <p:nvPr/>
        </p:nvPicPr>
        <p:blipFill rotWithShape="1">
          <a:blip r:embed="rId5">
            <a:alphaModFix/>
          </a:blip>
          <a:srcRect b="50000" l="0" r="31365" t="0"/>
          <a:stretch/>
        </p:blipFill>
        <p:spPr>
          <a:xfrm>
            <a:off x="13328475" y="2512175"/>
            <a:ext cx="4959526" cy="2462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9"/>
          <p:cNvPicPr preferRelativeResize="0"/>
          <p:nvPr/>
        </p:nvPicPr>
        <p:blipFill rotWithShape="1">
          <a:blip r:embed="rId5">
            <a:alphaModFix/>
          </a:blip>
          <a:srcRect b="50000" l="67391" r="0" t="0"/>
          <a:stretch/>
        </p:blipFill>
        <p:spPr>
          <a:xfrm>
            <a:off x="13328475" y="4974625"/>
            <a:ext cx="2356273" cy="246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9"/>
          <p:cNvPicPr preferRelativeResize="0"/>
          <p:nvPr/>
        </p:nvPicPr>
        <p:blipFill rotWithShape="1">
          <a:blip r:embed="rId5">
            <a:alphaModFix/>
          </a:blip>
          <a:srcRect b="0" l="0" r="63974" t="50000"/>
          <a:stretch/>
        </p:blipFill>
        <p:spPr>
          <a:xfrm>
            <a:off x="15684750" y="4974625"/>
            <a:ext cx="2603250" cy="2462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29"/>
          <p:cNvCxnSpPr/>
          <p:nvPr/>
        </p:nvCxnSpPr>
        <p:spPr>
          <a:xfrm flipH="1">
            <a:off x="5429175" y="-23800"/>
            <a:ext cx="47700" cy="103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96" name="Google Shape;296;p29"/>
          <p:cNvSpPr txBox="1"/>
          <p:nvPr/>
        </p:nvSpPr>
        <p:spPr>
          <a:xfrm>
            <a:off x="13435649" y="7950350"/>
            <a:ext cx="45735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 created boxplots to the the representation of </a:t>
            </a:r>
            <a:r>
              <a:rPr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variable</a:t>
            </a:r>
            <a:r>
              <a:rPr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data</a:t>
            </a:r>
            <a:endParaRPr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302" name="Google Shape;302;p30"/>
          <p:cNvCxnSpPr/>
          <p:nvPr/>
        </p:nvCxnSpPr>
        <p:spPr>
          <a:xfrm rot="10800000">
            <a:off x="563420" y="556957"/>
            <a:ext cx="0" cy="919076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3" name="Google Shape;303;p30"/>
          <p:cNvCxnSpPr/>
          <p:nvPr/>
        </p:nvCxnSpPr>
        <p:spPr>
          <a:xfrm rot="10800000">
            <a:off x="559610" y="563420"/>
            <a:ext cx="17173938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4" name="Google Shape;304;p30"/>
          <p:cNvCxnSpPr/>
          <p:nvPr/>
        </p:nvCxnSpPr>
        <p:spPr>
          <a:xfrm rot="10800000">
            <a:off x="17724580" y="562078"/>
            <a:ext cx="0" cy="918564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5" name="Google Shape;305;p30"/>
          <p:cNvCxnSpPr/>
          <p:nvPr/>
        </p:nvCxnSpPr>
        <p:spPr>
          <a:xfrm rot="10800000">
            <a:off x="554828" y="9738196"/>
            <a:ext cx="1717927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30"/>
          <p:cNvCxnSpPr/>
          <p:nvPr/>
        </p:nvCxnSpPr>
        <p:spPr>
          <a:xfrm rot="10800000">
            <a:off x="7480472" y="2823399"/>
            <a:ext cx="0" cy="689575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p30"/>
          <p:cNvCxnSpPr/>
          <p:nvPr/>
        </p:nvCxnSpPr>
        <p:spPr>
          <a:xfrm rot="10800000">
            <a:off x="563420" y="2825793"/>
            <a:ext cx="1715962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8" name="Google Shape;308;p30"/>
          <p:cNvCxnSpPr/>
          <p:nvPr/>
        </p:nvCxnSpPr>
        <p:spPr>
          <a:xfrm rot="10800000">
            <a:off x="12589281" y="2816268"/>
            <a:ext cx="0" cy="689575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9" name="Google Shape;309;p30"/>
          <p:cNvCxnSpPr/>
          <p:nvPr/>
        </p:nvCxnSpPr>
        <p:spPr>
          <a:xfrm rot="10800000">
            <a:off x="7480472" y="6271274"/>
            <a:ext cx="10256886" cy="2977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0" name="Google Shape;310;p30"/>
          <p:cNvSpPr txBox="1"/>
          <p:nvPr/>
        </p:nvSpPr>
        <p:spPr>
          <a:xfrm>
            <a:off x="5181602" y="1144062"/>
            <a:ext cx="79257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QUESTIONS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1" name="Google Shape;311;p30"/>
          <p:cNvSpPr txBox="1"/>
          <p:nvPr/>
        </p:nvSpPr>
        <p:spPr>
          <a:xfrm>
            <a:off x="7588208" y="2954747"/>
            <a:ext cx="3298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QUESTION</a:t>
            </a:r>
            <a:r>
              <a:rPr b="1" i="0" lang="en-US" sz="3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1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312" name="Google Shape;312;p30"/>
          <p:cNvSpPr txBox="1"/>
          <p:nvPr/>
        </p:nvSpPr>
        <p:spPr>
          <a:xfrm>
            <a:off x="7588208" y="3644992"/>
            <a:ext cx="48114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What is the average amount of streams in total?</a:t>
            </a:r>
            <a:endParaRPr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12694056" y="3039648"/>
            <a:ext cx="3298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QUESTION</a:t>
            </a:r>
            <a:r>
              <a:rPr b="1" i="0" lang="en-US" sz="3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2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314" name="Google Shape;314;p30"/>
          <p:cNvSpPr txBox="1"/>
          <p:nvPr/>
        </p:nvSpPr>
        <p:spPr>
          <a:xfrm>
            <a:off x="12694056" y="3729893"/>
            <a:ext cx="4811400" cy="28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What is the relationship between the danceability and energy?</a:t>
            </a:r>
            <a:endParaRPr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5" name="Google Shape;315;p30"/>
          <p:cNvSpPr txBox="1"/>
          <p:nvPr/>
        </p:nvSpPr>
        <p:spPr>
          <a:xfrm>
            <a:off x="7621080" y="6434394"/>
            <a:ext cx="3298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QUESTION</a:t>
            </a:r>
            <a:r>
              <a:rPr b="1" i="0" lang="en-US" sz="3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3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316" name="Google Shape;316;p30"/>
          <p:cNvSpPr txBox="1"/>
          <p:nvPr/>
        </p:nvSpPr>
        <p:spPr>
          <a:xfrm>
            <a:off x="7621080" y="7124639"/>
            <a:ext cx="4811400" cy="28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What is the relationship between bpm and amount of streams?</a:t>
            </a:r>
            <a:endParaRPr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12726927" y="6519295"/>
            <a:ext cx="3298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QUESTION</a:t>
            </a:r>
            <a:r>
              <a:rPr b="1" i="0" lang="en-US" sz="3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4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318" name="Google Shape;318;p30"/>
          <p:cNvSpPr txBox="1"/>
          <p:nvPr/>
        </p:nvSpPr>
        <p:spPr>
          <a:xfrm>
            <a:off x="12726927" y="7209540"/>
            <a:ext cx="48114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How many artists are in a certain range of streams?</a:t>
            </a:r>
            <a:endParaRPr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319" name="Google Shape;319;p30"/>
          <p:cNvCxnSpPr/>
          <p:nvPr/>
        </p:nvCxnSpPr>
        <p:spPr>
          <a:xfrm rot="10800000">
            <a:off x="6926576" y="2813874"/>
            <a:ext cx="0" cy="689575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0" name="Google Shape;320;p30"/>
          <p:cNvPicPr preferRelativeResize="0"/>
          <p:nvPr/>
        </p:nvPicPr>
        <p:blipFill rotWithShape="1">
          <a:blip r:embed="rId4">
            <a:alphaModFix/>
          </a:blip>
          <a:srcRect b="0" l="0" r="10305" t="0"/>
          <a:stretch/>
        </p:blipFill>
        <p:spPr>
          <a:xfrm>
            <a:off x="563425" y="4147300"/>
            <a:ext cx="6363150" cy="426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/>
          <p:nvPr/>
        </p:nvSpPr>
        <p:spPr>
          <a:xfrm>
            <a:off x="0" y="0"/>
            <a:ext cx="2007108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31"/>
          <p:cNvSpPr/>
          <p:nvPr/>
        </p:nvSpPr>
        <p:spPr>
          <a:xfrm>
            <a:off x="2741618" y="5480665"/>
            <a:ext cx="12806871" cy="3997347"/>
          </a:xfrm>
          <a:custGeom>
            <a:rect b="b" l="l" r="r" t="t"/>
            <a:pathLst>
              <a:path extrusionOk="0" h="1052626" w="3372448">
                <a:moveTo>
                  <a:pt x="0" y="0"/>
                </a:moveTo>
                <a:lnTo>
                  <a:pt x="3372448" y="0"/>
                </a:lnTo>
                <a:lnTo>
                  <a:pt x="3372448" y="1052626"/>
                </a:lnTo>
                <a:lnTo>
                  <a:pt x="0" y="105262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cap="flat" cmpd="sng" w="19050">
            <a:solidFill>
              <a:srgbClr val="FFFAF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31"/>
          <p:cNvSpPr/>
          <p:nvPr/>
        </p:nvSpPr>
        <p:spPr>
          <a:xfrm>
            <a:off x="2741625" y="809651"/>
            <a:ext cx="12806871" cy="5218910"/>
          </a:xfrm>
          <a:custGeom>
            <a:rect b="b" l="l" r="r" t="t"/>
            <a:pathLst>
              <a:path extrusionOk="0" h="1235245" w="3372448">
                <a:moveTo>
                  <a:pt x="0" y="0"/>
                </a:moveTo>
                <a:lnTo>
                  <a:pt x="3372448" y="0"/>
                </a:lnTo>
                <a:lnTo>
                  <a:pt x="3372448" y="1235245"/>
                </a:lnTo>
                <a:lnTo>
                  <a:pt x="0" y="123524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31"/>
          <p:cNvSpPr txBox="1"/>
          <p:nvPr/>
        </p:nvSpPr>
        <p:spPr>
          <a:xfrm>
            <a:off x="2741618" y="976895"/>
            <a:ext cx="12804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Question 1</a:t>
            </a:r>
            <a:endParaRPr sz="8000">
              <a:solidFill>
                <a:schemeClr val="dk1"/>
              </a:solidFill>
            </a:endParaRPr>
          </a:p>
        </p:txBody>
      </p:sp>
      <p:sp>
        <p:nvSpPr>
          <p:cNvPr id="329" name="Google Shape;329;p31"/>
          <p:cNvSpPr txBox="1"/>
          <p:nvPr/>
        </p:nvSpPr>
        <p:spPr>
          <a:xfrm>
            <a:off x="2741543" y="2443960"/>
            <a:ext cx="1280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What is the average amount of streams in total?</a:t>
            </a:r>
            <a:endParaRPr b="1" sz="2100">
              <a:solidFill>
                <a:srgbClr val="FFFAF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30" name="Google Shape;33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1625" y="6027275"/>
            <a:ext cx="12804750" cy="3450723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31" name="Google Shape;331;p31"/>
          <p:cNvCxnSpPr/>
          <p:nvPr/>
        </p:nvCxnSpPr>
        <p:spPr>
          <a:xfrm flipH="1">
            <a:off x="42750" y="3110550"/>
            <a:ext cx="18188100" cy="10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2" name="Google Shape;332;p31"/>
          <p:cNvSpPr txBox="1"/>
          <p:nvPr/>
        </p:nvSpPr>
        <p:spPr>
          <a:xfrm>
            <a:off x="3307500" y="3641450"/>
            <a:ext cx="11658600" cy="18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For this question, I used simple calculations to answer. I was curious what the total amount of streams combined </a:t>
            </a: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throughout</a:t>
            </a: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all of the songs was and the average number of streams. These answers would be relevant to streaming platforms and services such as Spotify where I got the data </a:t>
            </a: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from.</a:t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333" name="Google Shape;333;p31"/>
          <p:cNvCxnSpPr/>
          <p:nvPr/>
        </p:nvCxnSpPr>
        <p:spPr>
          <a:xfrm flipH="1">
            <a:off x="2660850" y="2190750"/>
            <a:ext cx="12903000" cy="1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>
            <a:off x="0" y="0"/>
            <a:ext cx="1997964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106" name="Google Shape;106;p14"/>
          <p:cNvCxnSpPr/>
          <p:nvPr/>
        </p:nvCxnSpPr>
        <p:spPr>
          <a:xfrm rot="10800000">
            <a:off x="563420" y="556957"/>
            <a:ext cx="0" cy="919076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14"/>
          <p:cNvCxnSpPr/>
          <p:nvPr/>
        </p:nvCxnSpPr>
        <p:spPr>
          <a:xfrm rot="10800000">
            <a:off x="559610" y="563420"/>
            <a:ext cx="17173938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" name="Google Shape;108;p14"/>
          <p:cNvCxnSpPr/>
          <p:nvPr/>
        </p:nvCxnSpPr>
        <p:spPr>
          <a:xfrm rot="10800000">
            <a:off x="554828" y="9738196"/>
            <a:ext cx="1717927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" name="Google Shape;109;p14"/>
          <p:cNvCxnSpPr/>
          <p:nvPr/>
        </p:nvCxnSpPr>
        <p:spPr>
          <a:xfrm flipH="1">
            <a:off x="559050" y="2819400"/>
            <a:ext cx="17214600" cy="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14"/>
          <p:cNvSpPr txBox="1"/>
          <p:nvPr/>
        </p:nvSpPr>
        <p:spPr>
          <a:xfrm>
            <a:off x="556984" y="952513"/>
            <a:ext cx="171792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MY DATA SCIENCE PROJECT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1611577" y="3424463"/>
            <a:ext cx="15073800" cy="53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For my final Data Science Programming Project, I needed to find a CSV file, explore it, clean it, and answer a few questions about it. I spent the course of a few months designing this project.</a:t>
            </a:r>
            <a:endParaRPr b="1" sz="3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My project revolves around a csv file containing the top songs of 2023 along with different characteristics of each song such as its name, artists, bpm, key, streams, and many more. </a:t>
            </a:r>
            <a:endParaRPr b="1" sz="3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This project will delve into the many different aspects and questions that arose reading this csv file!</a:t>
            </a:r>
            <a:endParaRPr b="1" sz="3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12" name="Google Shape;112;p14"/>
          <p:cNvCxnSpPr/>
          <p:nvPr/>
        </p:nvCxnSpPr>
        <p:spPr>
          <a:xfrm rot="10800000">
            <a:off x="17733558" y="559346"/>
            <a:ext cx="0" cy="9168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"/>
          <p:cNvSpPr/>
          <p:nvPr/>
        </p:nvSpPr>
        <p:spPr>
          <a:xfrm>
            <a:off x="0" y="0"/>
            <a:ext cx="1993392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4" l="0" r="-1236" t="-20652"/>
            </a:stretch>
          </a:blipFill>
          <a:ln>
            <a:noFill/>
          </a:ln>
        </p:spPr>
      </p:sp>
      <p:cxnSp>
        <p:nvCxnSpPr>
          <p:cNvPr id="339" name="Google Shape;339;p32"/>
          <p:cNvCxnSpPr/>
          <p:nvPr/>
        </p:nvCxnSpPr>
        <p:spPr>
          <a:xfrm rot="10800000">
            <a:off x="9144000" y="0"/>
            <a:ext cx="19050" cy="1028913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0" name="Google Shape;340;p32"/>
          <p:cNvSpPr txBox="1"/>
          <p:nvPr/>
        </p:nvSpPr>
        <p:spPr>
          <a:xfrm>
            <a:off x="10357811" y="611889"/>
            <a:ext cx="72948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DM Sans"/>
                <a:ea typeface="DM Sans"/>
                <a:cs typeface="DM Sans"/>
                <a:sym typeface="DM Sans"/>
              </a:rPr>
              <a:t>QUESTION 2</a:t>
            </a:r>
            <a:endParaRPr/>
          </a:p>
        </p:txBody>
      </p:sp>
      <p:sp>
        <p:nvSpPr>
          <p:cNvPr id="341" name="Google Shape;341;p32"/>
          <p:cNvSpPr txBox="1"/>
          <p:nvPr/>
        </p:nvSpPr>
        <p:spPr>
          <a:xfrm>
            <a:off x="10471044" y="3529317"/>
            <a:ext cx="7068300" cy="30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For this question, I decided that a scatterplot would be the best way to represent the data.</a:t>
            </a:r>
            <a:endParaRPr sz="2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I asked this question to see if there is correlation between the two columns within the csv.</a:t>
            </a:r>
            <a:endParaRPr sz="2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I 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concluded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 that there is not correlation between the two because the points are evenly 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dispersed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throughout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 the scatterplot.</a:t>
            </a:r>
            <a:endParaRPr sz="21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42" name="Google Shape;34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11875"/>
            <a:ext cx="9143999" cy="90653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32"/>
          <p:cNvCxnSpPr/>
          <p:nvPr/>
        </p:nvCxnSpPr>
        <p:spPr>
          <a:xfrm rot="10800000">
            <a:off x="9163058" y="8007344"/>
            <a:ext cx="10257000" cy="2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4" name="Google Shape;344;p32"/>
          <p:cNvSpPr txBox="1"/>
          <p:nvPr/>
        </p:nvSpPr>
        <p:spPr>
          <a:xfrm>
            <a:off x="9964500" y="8458350"/>
            <a:ext cx="80814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What is the relationship between the danceability and energy?</a:t>
            </a:r>
            <a:endParaRPr b="1"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345" name="Google Shape;345;p32"/>
          <p:cNvCxnSpPr/>
          <p:nvPr/>
        </p:nvCxnSpPr>
        <p:spPr>
          <a:xfrm flipH="1">
            <a:off x="9153471" y="2501265"/>
            <a:ext cx="9192600" cy="10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/>
          <p:nvPr/>
        </p:nvSpPr>
        <p:spPr>
          <a:xfrm>
            <a:off x="0" y="0"/>
            <a:ext cx="1970532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4" l="0" r="-1236" t="-20652"/>
            </a:stretch>
          </a:blipFill>
          <a:ln>
            <a:noFill/>
          </a:ln>
        </p:spPr>
      </p:sp>
      <p:pic>
        <p:nvPicPr>
          <p:cNvPr id="351" name="Google Shape;35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4275" y="775750"/>
            <a:ext cx="9192551" cy="87376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2" name="Google Shape;352;p33"/>
          <p:cNvCxnSpPr/>
          <p:nvPr/>
        </p:nvCxnSpPr>
        <p:spPr>
          <a:xfrm rot="10800000">
            <a:off x="9144000" y="0"/>
            <a:ext cx="19050" cy="1028913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3" name="Google Shape;353;p33"/>
          <p:cNvSpPr txBox="1"/>
          <p:nvPr/>
        </p:nvSpPr>
        <p:spPr>
          <a:xfrm>
            <a:off x="9964498" y="775750"/>
            <a:ext cx="73521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DM Sans"/>
                <a:ea typeface="DM Sans"/>
                <a:cs typeface="DM Sans"/>
                <a:sym typeface="DM Sans"/>
              </a:rPr>
              <a:t>QUESTION</a:t>
            </a:r>
            <a:r>
              <a:rPr b="1" i="0" lang="en-US" sz="9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3</a:t>
            </a:r>
            <a:endParaRPr/>
          </a:p>
        </p:txBody>
      </p:sp>
      <p:sp>
        <p:nvSpPr>
          <p:cNvPr id="354" name="Google Shape;354;p33"/>
          <p:cNvSpPr txBox="1"/>
          <p:nvPr/>
        </p:nvSpPr>
        <p:spPr>
          <a:xfrm>
            <a:off x="9977145" y="3611250"/>
            <a:ext cx="7545300" cy="30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This question was picked for 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songwriters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 and producers to see what hits do better than and if bpm has any 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correlation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 to that.</a:t>
            </a:r>
            <a:endParaRPr sz="2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I concluded that it has some correlation. </a:t>
            </a:r>
            <a:endParaRPr sz="2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If you look at the graph there are </a:t>
            </a:r>
            <a:r>
              <a:rPr b="1" lang="en-US" sz="2100">
                <a:latin typeface="DM Sans"/>
                <a:ea typeface="DM Sans"/>
                <a:cs typeface="DM Sans"/>
                <a:sym typeface="DM Sans"/>
              </a:rPr>
              <a:t>3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 major outliers which indicate that those songs do either significantly better or significantly worse than the average top streamed songs.</a:t>
            </a:r>
            <a:endParaRPr sz="2100"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355" name="Google Shape;355;p33"/>
          <p:cNvCxnSpPr/>
          <p:nvPr/>
        </p:nvCxnSpPr>
        <p:spPr>
          <a:xfrm flipH="1">
            <a:off x="9153525" y="2501265"/>
            <a:ext cx="9192546" cy="1059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Google Shape;356;p33"/>
          <p:cNvCxnSpPr/>
          <p:nvPr/>
        </p:nvCxnSpPr>
        <p:spPr>
          <a:xfrm rot="10800000">
            <a:off x="9163058" y="8007344"/>
            <a:ext cx="10257000" cy="2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7" name="Google Shape;357;p33"/>
          <p:cNvSpPr txBox="1"/>
          <p:nvPr/>
        </p:nvSpPr>
        <p:spPr>
          <a:xfrm>
            <a:off x="9977150" y="8491875"/>
            <a:ext cx="75453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What is the relationship between bpm and amount of streams?</a:t>
            </a:r>
            <a:endParaRPr b="1"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"/>
          <p:cNvSpPr/>
          <p:nvPr/>
        </p:nvSpPr>
        <p:spPr>
          <a:xfrm>
            <a:off x="0" y="0"/>
            <a:ext cx="2007108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4" l="0" r="-1236" t="-20652"/>
            </a:stretch>
          </a:blipFill>
          <a:ln>
            <a:noFill/>
          </a:ln>
        </p:spPr>
      </p:sp>
      <p:cxnSp>
        <p:nvCxnSpPr>
          <p:cNvPr id="363" name="Google Shape;363;p34"/>
          <p:cNvCxnSpPr/>
          <p:nvPr/>
        </p:nvCxnSpPr>
        <p:spPr>
          <a:xfrm rot="10800000">
            <a:off x="-94826" y="5133975"/>
            <a:ext cx="18440897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4" name="Google Shape;364;p34"/>
          <p:cNvCxnSpPr/>
          <p:nvPr/>
        </p:nvCxnSpPr>
        <p:spPr>
          <a:xfrm rot="10800000">
            <a:off x="9144000" y="0"/>
            <a:ext cx="19050" cy="1028913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5" name="Google Shape;365;p34"/>
          <p:cNvSpPr txBox="1"/>
          <p:nvPr/>
        </p:nvSpPr>
        <p:spPr>
          <a:xfrm>
            <a:off x="924592" y="1222672"/>
            <a:ext cx="72948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DM Sans"/>
                <a:ea typeface="DM Sans"/>
                <a:cs typeface="DM Sans"/>
                <a:sym typeface="DM Sans"/>
              </a:rPr>
              <a:t>QUESTION</a:t>
            </a:r>
            <a:r>
              <a:rPr b="1" i="0" lang="en-US" sz="9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b="1" lang="en-US" sz="9600">
                <a:latin typeface="DM Sans"/>
                <a:ea typeface="DM Sans"/>
                <a:cs typeface="DM Sans"/>
                <a:sym typeface="DM Sans"/>
              </a:rPr>
              <a:t>4</a:t>
            </a:r>
            <a:endParaRPr/>
          </a:p>
        </p:txBody>
      </p:sp>
      <p:sp>
        <p:nvSpPr>
          <p:cNvPr id="366" name="Google Shape;366;p34"/>
          <p:cNvSpPr txBox="1"/>
          <p:nvPr/>
        </p:nvSpPr>
        <p:spPr>
          <a:xfrm>
            <a:off x="10182225" y="981075"/>
            <a:ext cx="7077000" cy="30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For this last question, I wanted to know how many artists are within each interval of streams. I first started with smaller number such as 100,000 however that number was too small for this data. I eventually worked my way up to 100,000,000 to make the data easier to see.</a:t>
            </a:r>
            <a:endParaRPr sz="2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This would help to figure out where an artist lies in 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compassion</a:t>
            </a: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 to other artists out there.</a:t>
            </a:r>
            <a:endParaRPr sz="21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67" name="Google Shape;367;p34"/>
          <p:cNvPicPr preferRelativeResize="0"/>
          <p:nvPr/>
        </p:nvPicPr>
        <p:blipFill rotWithShape="1">
          <a:blip r:embed="rId4">
            <a:alphaModFix/>
          </a:blip>
          <a:srcRect b="0" l="1136" r="7187" t="0"/>
          <a:stretch/>
        </p:blipFill>
        <p:spPr>
          <a:xfrm>
            <a:off x="0" y="5133975"/>
            <a:ext cx="12303198" cy="515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4"/>
          <p:cNvPicPr preferRelativeResize="0"/>
          <p:nvPr/>
        </p:nvPicPr>
        <p:blipFill rotWithShape="1">
          <a:blip r:embed="rId5">
            <a:alphaModFix/>
          </a:blip>
          <a:srcRect b="0" l="0" r="1903" t="0"/>
          <a:stretch/>
        </p:blipFill>
        <p:spPr>
          <a:xfrm>
            <a:off x="12082400" y="5133975"/>
            <a:ext cx="6263674" cy="5155149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4"/>
          <p:cNvSpPr txBox="1"/>
          <p:nvPr/>
        </p:nvSpPr>
        <p:spPr>
          <a:xfrm>
            <a:off x="-9175" y="418175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How many artists are in a certain range of streams?</a:t>
            </a:r>
            <a:endParaRPr b="1" sz="2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370" name="Google Shape;370;p34"/>
          <p:cNvCxnSpPr/>
          <p:nvPr/>
        </p:nvCxnSpPr>
        <p:spPr>
          <a:xfrm rot="10800000">
            <a:off x="-1093942" y="3815432"/>
            <a:ext cx="10257000" cy="2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"/>
          <p:cNvSpPr/>
          <p:nvPr/>
        </p:nvSpPr>
        <p:spPr>
          <a:xfrm>
            <a:off x="0" y="0"/>
            <a:ext cx="2007108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376" name="Google Shape;376;p35"/>
          <p:cNvCxnSpPr/>
          <p:nvPr/>
        </p:nvCxnSpPr>
        <p:spPr>
          <a:xfrm rot="10800000">
            <a:off x="10832206" y="-143067"/>
            <a:ext cx="0" cy="10573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7" name="Google Shape;377;p35"/>
          <p:cNvCxnSpPr/>
          <p:nvPr/>
        </p:nvCxnSpPr>
        <p:spPr>
          <a:xfrm rot="10800000">
            <a:off x="10832194" y="5009359"/>
            <a:ext cx="17173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8" name="Google Shape;378;p35"/>
          <p:cNvCxnSpPr/>
          <p:nvPr/>
        </p:nvCxnSpPr>
        <p:spPr>
          <a:xfrm flipH="1">
            <a:off x="150" y="4267200"/>
            <a:ext cx="10877400" cy="6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9" name="Google Shape;379;p35"/>
          <p:cNvSpPr txBox="1"/>
          <p:nvPr/>
        </p:nvSpPr>
        <p:spPr>
          <a:xfrm>
            <a:off x="247650" y="1276175"/>
            <a:ext cx="103359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CLIENT </a:t>
            </a:r>
            <a:r>
              <a:rPr b="1" lang="en-US" sz="8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RECOMMENDATIONS</a:t>
            </a:r>
            <a:endParaRPr sz="8000">
              <a:solidFill>
                <a:schemeClr val="dk1"/>
              </a:solidFill>
            </a:endParaRPr>
          </a:p>
        </p:txBody>
      </p:sp>
      <p:grpSp>
        <p:nvGrpSpPr>
          <p:cNvPr id="380" name="Google Shape;380;p35"/>
          <p:cNvGrpSpPr/>
          <p:nvPr/>
        </p:nvGrpSpPr>
        <p:grpSpPr>
          <a:xfrm>
            <a:off x="11095332" y="2674130"/>
            <a:ext cx="6643575" cy="1723258"/>
            <a:chOff x="0" y="-66675"/>
            <a:chExt cx="8858100" cy="2297677"/>
          </a:xfrm>
        </p:grpSpPr>
        <p:sp>
          <p:nvSpPr>
            <p:cNvPr id="381" name="Google Shape;381;p35"/>
            <p:cNvSpPr txBox="1"/>
            <p:nvPr/>
          </p:nvSpPr>
          <p:spPr>
            <a:xfrm>
              <a:off x="0" y="-66675"/>
              <a:ext cx="88581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Option One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2" name="Google Shape;382;p35"/>
            <p:cNvSpPr txBox="1"/>
            <p:nvPr/>
          </p:nvSpPr>
          <p:spPr>
            <a:xfrm>
              <a:off x="0" y="593302"/>
              <a:ext cx="8858100" cy="16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Look at the streams of the songs that chart well and create a new song with those same attributes if your main goal is to create top-charting songs.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83" name="Google Shape;383;p35"/>
          <p:cNvGrpSpPr/>
          <p:nvPr/>
        </p:nvGrpSpPr>
        <p:grpSpPr>
          <a:xfrm>
            <a:off x="11095332" y="5304486"/>
            <a:ext cx="6643575" cy="1723258"/>
            <a:chOff x="0" y="-66675"/>
            <a:chExt cx="8858100" cy="2297677"/>
          </a:xfrm>
        </p:grpSpPr>
        <p:sp>
          <p:nvSpPr>
            <p:cNvPr id="384" name="Google Shape;384;p35"/>
            <p:cNvSpPr txBox="1"/>
            <p:nvPr/>
          </p:nvSpPr>
          <p:spPr>
            <a:xfrm>
              <a:off x="0" y="-66675"/>
              <a:ext cx="88581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Option Two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5" name="Google Shape;385;p35"/>
            <p:cNvSpPr txBox="1"/>
            <p:nvPr/>
          </p:nvSpPr>
          <p:spPr>
            <a:xfrm>
              <a:off x="0" y="593302"/>
              <a:ext cx="8858100" cy="16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Look at the bpm of the </a:t>
              </a:r>
              <a:r>
                <a:rPr lang="en-US" sz="21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most listened</a:t>
              </a:r>
              <a:r>
                <a:rPr lang="en-US" sz="21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 to songs. If the songs you make is not as streamed as other bpm’s, then try switching it up.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4" l="0" r="-1236" t="-20652"/>
            </a:stretch>
          </a:blipFill>
          <a:ln>
            <a:noFill/>
          </a:ln>
        </p:spPr>
      </p:sp>
      <p:sp>
        <p:nvSpPr>
          <p:cNvPr id="118" name="Google Shape;118;p15"/>
          <p:cNvSpPr txBox="1"/>
          <p:nvPr/>
        </p:nvSpPr>
        <p:spPr>
          <a:xfrm>
            <a:off x="1028700" y="995675"/>
            <a:ext cx="79272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DM Sans"/>
                <a:ea typeface="DM Sans"/>
                <a:cs typeface="DM Sans"/>
                <a:sym typeface="DM Sans"/>
              </a:rPr>
              <a:t>CONTENTS</a:t>
            </a:r>
            <a:endParaRPr/>
          </a:p>
        </p:txBody>
      </p:sp>
      <p:cxnSp>
        <p:nvCxnSpPr>
          <p:cNvPr id="119" name="Google Shape;119;p15"/>
          <p:cNvCxnSpPr/>
          <p:nvPr/>
        </p:nvCxnSpPr>
        <p:spPr>
          <a:xfrm rot="10800000">
            <a:off x="-15150" y="2501265"/>
            <a:ext cx="9178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15"/>
          <p:cNvSpPr txBox="1"/>
          <p:nvPr/>
        </p:nvSpPr>
        <p:spPr>
          <a:xfrm>
            <a:off x="1028700" y="2724789"/>
            <a:ext cx="960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1028700" y="4464054"/>
            <a:ext cx="960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1028700" y="6203319"/>
            <a:ext cx="960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1989729" y="3305825"/>
            <a:ext cx="538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DM Sans"/>
                <a:ea typeface="DM Sans"/>
                <a:cs typeface="DM Sans"/>
                <a:sym typeface="DM Sans"/>
              </a:rPr>
              <a:t>READING AND IMPORTING</a:t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1989716" y="6695934"/>
            <a:ext cx="359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DM Sans"/>
                <a:ea typeface="DM Sans"/>
                <a:cs typeface="DM Sans"/>
                <a:sym typeface="DM Sans"/>
              </a:rPr>
              <a:t>CLEANING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1989716" y="8416924"/>
            <a:ext cx="359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DM Sans"/>
                <a:ea typeface="DM Sans"/>
                <a:cs typeface="DM Sans"/>
                <a:sym typeface="DM Sans"/>
              </a:rPr>
              <a:t>QUESTIONS</a:t>
            </a:r>
            <a:endParaRPr/>
          </a:p>
        </p:txBody>
      </p:sp>
      <p:cxnSp>
        <p:nvCxnSpPr>
          <p:cNvPr id="126" name="Google Shape;126;p15"/>
          <p:cNvCxnSpPr/>
          <p:nvPr/>
        </p:nvCxnSpPr>
        <p:spPr>
          <a:xfrm rot="10800000">
            <a:off x="-15150" y="4239904"/>
            <a:ext cx="9178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5"/>
          <p:cNvCxnSpPr/>
          <p:nvPr/>
        </p:nvCxnSpPr>
        <p:spPr>
          <a:xfrm rot="10800000">
            <a:off x="-15150" y="5960119"/>
            <a:ext cx="9178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15"/>
          <p:cNvCxnSpPr/>
          <p:nvPr/>
        </p:nvCxnSpPr>
        <p:spPr>
          <a:xfrm rot="10800000">
            <a:off x="-15150" y="7699384"/>
            <a:ext cx="9178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15"/>
          <p:cNvCxnSpPr/>
          <p:nvPr/>
        </p:nvCxnSpPr>
        <p:spPr>
          <a:xfrm rot="10800000">
            <a:off x="9153525" y="-45048"/>
            <a:ext cx="0" cy="10377096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p15"/>
          <p:cNvSpPr txBox="1"/>
          <p:nvPr/>
        </p:nvSpPr>
        <p:spPr>
          <a:xfrm>
            <a:off x="1989716" y="4853722"/>
            <a:ext cx="359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DM Sans"/>
                <a:ea typeface="DM Sans"/>
                <a:cs typeface="DM Sans"/>
                <a:sym typeface="DM Sans"/>
              </a:rPr>
              <a:t>EXPLORING</a:t>
            </a: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1028700" y="7924319"/>
            <a:ext cx="960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DM Sans"/>
                <a:ea typeface="DM Sans"/>
                <a:cs typeface="DM Sans"/>
                <a:sym typeface="DM Sans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137" name="Google Shape;137;p16"/>
          <p:cNvCxnSpPr/>
          <p:nvPr/>
        </p:nvCxnSpPr>
        <p:spPr>
          <a:xfrm rot="10800000">
            <a:off x="553895" y="3720465"/>
            <a:ext cx="8583823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16"/>
          <p:cNvCxnSpPr/>
          <p:nvPr/>
        </p:nvCxnSpPr>
        <p:spPr>
          <a:xfrm rot="10800000">
            <a:off x="563420" y="-629375"/>
            <a:ext cx="0" cy="1037709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16"/>
          <p:cNvCxnSpPr/>
          <p:nvPr/>
        </p:nvCxnSpPr>
        <p:spPr>
          <a:xfrm rot="10800000">
            <a:off x="-113349" y="563420"/>
            <a:ext cx="1850743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16"/>
          <p:cNvCxnSpPr/>
          <p:nvPr/>
        </p:nvCxnSpPr>
        <p:spPr>
          <a:xfrm rot="10800000">
            <a:off x="17724580" y="-708374"/>
            <a:ext cx="0" cy="1045609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16"/>
          <p:cNvCxnSpPr/>
          <p:nvPr/>
        </p:nvCxnSpPr>
        <p:spPr>
          <a:xfrm rot="10800000">
            <a:off x="554828" y="9738196"/>
            <a:ext cx="1717927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16"/>
          <p:cNvCxnSpPr/>
          <p:nvPr/>
        </p:nvCxnSpPr>
        <p:spPr>
          <a:xfrm rot="10800000">
            <a:off x="9140371" y="563420"/>
            <a:ext cx="3629" cy="91652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16"/>
          <p:cNvSpPr txBox="1"/>
          <p:nvPr/>
        </p:nvSpPr>
        <p:spPr>
          <a:xfrm>
            <a:off x="882943" y="1500911"/>
            <a:ext cx="79257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IMPORTING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44" name="Google Shape;144;p16"/>
          <p:cNvCxnSpPr/>
          <p:nvPr/>
        </p:nvCxnSpPr>
        <p:spPr>
          <a:xfrm rot="10800000">
            <a:off x="9715420" y="553899"/>
            <a:ext cx="3629" cy="91652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p16"/>
          <p:cNvSpPr txBox="1"/>
          <p:nvPr/>
        </p:nvSpPr>
        <p:spPr>
          <a:xfrm>
            <a:off x="1125395" y="5036738"/>
            <a:ext cx="74529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very first step in my project is to import needed python  modules</a:t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modules I imported are</a:t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Char char="●"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numpy</a:t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Char char="●"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pandas</a:t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Char char="●"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matplotlib.pyplot</a:t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Char char="●"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seaborn</a:t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Char char="●"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os</a:t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Char char="●"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nltk</a:t>
            </a:r>
            <a:endParaRPr sz="2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06075" y="2496800"/>
            <a:ext cx="8028025" cy="4550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sp>
        <p:nvSpPr>
          <p:cNvPr id="152" name="Google Shape;152;p17"/>
          <p:cNvSpPr txBox="1"/>
          <p:nvPr/>
        </p:nvSpPr>
        <p:spPr>
          <a:xfrm>
            <a:off x="819540" y="4500221"/>
            <a:ext cx="9970800" cy="2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READING IN THE CSV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53" name="Google Shape;153;p17"/>
          <p:cNvCxnSpPr/>
          <p:nvPr/>
        </p:nvCxnSpPr>
        <p:spPr>
          <a:xfrm rot="10800000">
            <a:off x="563420" y="-45048"/>
            <a:ext cx="0" cy="1037709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17"/>
          <p:cNvCxnSpPr/>
          <p:nvPr/>
        </p:nvCxnSpPr>
        <p:spPr>
          <a:xfrm rot="10800000">
            <a:off x="17724580" y="553895"/>
            <a:ext cx="0" cy="974772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17"/>
          <p:cNvCxnSpPr/>
          <p:nvPr/>
        </p:nvCxnSpPr>
        <p:spPr>
          <a:xfrm rot="10800000">
            <a:off x="566690" y="563420"/>
            <a:ext cx="1714736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17"/>
          <p:cNvCxnSpPr/>
          <p:nvPr/>
        </p:nvCxnSpPr>
        <p:spPr>
          <a:xfrm rot="10800000">
            <a:off x="11027417" y="-109146"/>
            <a:ext cx="0" cy="1037709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17"/>
          <p:cNvCxnSpPr/>
          <p:nvPr/>
        </p:nvCxnSpPr>
        <p:spPr>
          <a:xfrm rot="10800000">
            <a:off x="4041866" y="-84032"/>
            <a:ext cx="0" cy="65697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17"/>
          <p:cNvCxnSpPr/>
          <p:nvPr/>
        </p:nvCxnSpPr>
        <p:spPr>
          <a:xfrm rot="10800000">
            <a:off x="7529921" y="-84032"/>
            <a:ext cx="0" cy="65697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" name="Google Shape;159;p17"/>
          <p:cNvSpPr txBox="1"/>
          <p:nvPr/>
        </p:nvSpPr>
        <p:spPr>
          <a:xfrm>
            <a:off x="773832" y="73835"/>
            <a:ext cx="305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Reading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4260941" y="73835"/>
            <a:ext cx="305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7739471" y="73835"/>
            <a:ext cx="305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CSV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 rotWithShape="1">
          <a:blip r:embed="rId4">
            <a:alphaModFix/>
          </a:blip>
          <a:srcRect b="0" l="0" r="34666" t="0"/>
          <a:stretch/>
        </p:blipFill>
        <p:spPr>
          <a:xfrm>
            <a:off x="11027425" y="3605738"/>
            <a:ext cx="6678101" cy="3644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/>
          <p:nvPr/>
        </p:nvSpPr>
        <p:spPr>
          <a:xfrm>
            <a:off x="0" y="0"/>
            <a:ext cx="1993392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4" l="0" r="-1236" t="-20652"/>
            </a:stretch>
          </a:blipFill>
          <a:ln>
            <a:noFill/>
          </a:ln>
        </p:spPr>
      </p:sp>
      <p:cxnSp>
        <p:nvCxnSpPr>
          <p:cNvPr id="168" name="Google Shape;168;p18"/>
          <p:cNvCxnSpPr/>
          <p:nvPr/>
        </p:nvCxnSpPr>
        <p:spPr>
          <a:xfrm flipH="1">
            <a:off x="566825" y="9620250"/>
            <a:ext cx="17935500" cy="1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18"/>
          <p:cNvCxnSpPr/>
          <p:nvPr/>
        </p:nvCxnSpPr>
        <p:spPr>
          <a:xfrm rot="10800000">
            <a:off x="563420" y="-45048"/>
            <a:ext cx="0" cy="10377096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18"/>
          <p:cNvCxnSpPr/>
          <p:nvPr/>
        </p:nvCxnSpPr>
        <p:spPr>
          <a:xfrm rot="10800000">
            <a:off x="17724580" y="553895"/>
            <a:ext cx="0" cy="974772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18"/>
          <p:cNvCxnSpPr/>
          <p:nvPr/>
        </p:nvCxnSpPr>
        <p:spPr>
          <a:xfrm rot="10800000">
            <a:off x="566690" y="563420"/>
            <a:ext cx="17147361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18"/>
          <p:cNvCxnSpPr/>
          <p:nvPr/>
        </p:nvCxnSpPr>
        <p:spPr>
          <a:xfrm rot="10800000">
            <a:off x="10534242" y="-112525"/>
            <a:ext cx="0" cy="103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18"/>
          <p:cNvCxnSpPr/>
          <p:nvPr/>
        </p:nvCxnSpPr>
        <p:spPr>
          <a:xfrm rot="10800000">
            <a:off x="3641250" y="-84050"/>
            <a:ext cx="0" cy="65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18"/>
          <p:cNvCxnSpPr/>
          <p:nvPr/>
        </p:nvCxnSpPr>
        <p:spPr>
          <a:xfrm rot="10800000">
            <a:off x="7311950" y="-144700"/>
            <a:ext cx="0" cy="65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p18"/>
          <p:cNvSpPr txBox="1"/>
          <p:nvPr/>
        </p:nvSpPr>
        <p:spPr>
          <a:xfrm>
            <a:off x="688182" y="61572"/>
            <a:ext cx="305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The</a:t>
            </a:r>
            <a:endParaRPr/>
          </a:p>
        </p:txBody>
      </p:sp>
      <p:sp>
        <p:nvSpPr>
          <p:cNvPr id="176" name="Google Shape;176;p18"/>
          <p:cNvSpPr txBox="1"/>
          <p:nvPr/>
        </p:nvSpPr>
        <p:spPr>
          <a:xfrm>
            <a:off x="4042816" y="82910"/>
            <a:ext cx="305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CSV</a:t>
            </a:r>
            <a:endParaRPr/>
          </a:p>
        </p:txBody>
      </p:sp>
      <p:sp>
        <p:nvSpPr>
          <p:cNvPr id="177" name="Google Shape;177;p18"/>
          <p:cNvSpPr txBox="1"/>
          <p:nvPr/>
        </p:nvSpPr>
        <p:spPr>
          <a:xfrm>
            <a:off x="7397609" y="82897"/>
            <a:ext cx="305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DM Sans"/>
                <a:ea typeface="DM Sans"/>
                <a:cs typeface="DM Sans"/>
                <a:sym typeface="DM Sans"/>
              </a:rPr>
              <a:t>File</a:t>
            </a:r>
            <a:endParaRPr/>
          </a:p>
        </p:txBody>
      </p:sp>
      <p:pic>
        <p:nvPicPr>
          <p:cNvPr id="178" name="Google Shape;178;p18"/>
          <p:cNvPicPr preferRelativeResize="0"/>
          <p:nvPr/>
        </p:nvPicPr>
        <p:blipFill rotWithShape="1">
          <a:blip r:embed="rId4">
            <a:alphaModFix/>
          </a:blip>
          <a:srcRect b="1941" l="0" r="0" t="0"/>
          <a:stretch/>
        </p:blipFill>
        <p:spPr>
          <a:xfrm>
            <a:off x="563425" y="584975"/>
            <a:ext cx="9970817" cy="898191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/>
        </p:nvSpPr>
        <p:spPr>
          <a:xfrm>
            <a:off x="8868165" y="4424271"/>
            <a:ext cx="9970800" cy="1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CSV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4" l="0" r="-1236" t="-20652"/>
            </a:stretch>
          </a:blipFill>
          <a:ln>
            <a:noFill/>
          </a:ln>
        </p:spPr>
      </p:sp>
      <p:cxnSp>
        <p:nvCxnSpPr>
          <p:cNvPr id="185" name="Google Shape;185;p19"/>
          <p:cNvCxnSpPr/>
          <p:nvPr/>
        </p:nvCxnSpPr>
        <p:spPr>
          <a:xfrm rot="10800000">
            <a:off x="2310557" y="-45048"/>
            <a:ext cx="0" cy="10377096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19"/>
          <p:cNvCxnSpPr/>
          <p:nvPr/>
        </p:nvCxnSpPr>
        <p:spPr>
          <a:xfrm rot="10800000">
            <a:off x="2301032" y="3720465"/>
            <a:ext cx="17147361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19"/>
          <p:cNvSpPr txBox="1"/>
          <p:nvPr/>
        </p:nvSpPr>
        <p:spPr>
          <a:xfrm>
            <a:off x="2671514" y="604838"/>
            <a:ext cx="12062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DM Sans"/>
                <a:ea typeface="DM Sans"/>
                <a:cs typeface="DM Sans"/>
                <a:sym typeface="DM Sans"/>
              </a:rPr>
              <a:t>EXPLORING THE DATA</a:t>
            </a:r>
            <a:endParaRPr/>
          </a:p>
        </p:txBody>
      </p:sp>
      <p:cxnSp>
        <p:nvCxnSpPr>
          <p:cNvPr id="188" name="Google Shape;188;p19"/>
          <p:cNvCxnSpPr/>
          <p:nvPr/>
        </p:nvCxnSpPr>
        <p:spPr>
          <a:xfrm rot="10800000">
            <a:off x="7280806" y="3710940"/>
            <a:ext cx="0" cy="6696713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19"/>
          <p:cNvCxnSpPr/>
          <p:nvPr/>
        </p:nvCxnSpPr>
        <p:spPr>
          <a:xfrm flipH="1" rot="10800000">
            <a:off x="12279526" y="5447603"/>
            <a:ext cx="22200" cy="497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19"/>
          <p:cNvCxnSpPr/>
          <p:nvPr/>
        </p:nvCxnSpPr>
        <p:spPr>
          <a:xfrm rot="10800000">
            <a:off x="17249775" y="-54461"/>
            <a:ext cx="0" cy="10481164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p19"/>
          <p:cNvSpPr txBox="1"/>
          <p:nvPr/>
        </p:nvSpPr>
        <p:spPr>
          <a:xfrm>
            <a:off x="2772650" y="4076137"/>
            <a:ext cx="404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DM Sans"/>
                <a:ea typeface="DM Sans"/>
                <a:cs typeface="DM Sans"/>
                <a:sym typeface="DM Sans"/>
              </a:rPr>
              <a:t>pandas</a:t>
            </a:r>
            <a:endParaRPr/>
          </a:p>
        </p:txBody>
      </p:sp>
      <p:sp>
        <p:nvSpPr>
          <p:cNvPr id="192" name="Google Shape;192;p19"/>
          <p:cNvSpPr txBox="1"/>
          <p:nvPr/>
        </p:nvSpPr>
        <p:spPr>
          <a:xfrm>
            <a:off x="2472475" y="4824850"/>
            <a:ext cx="46464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The python tool used to explore the data is 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DM Sans"/>
                <a:ea typeface="DM Sans"/>
                <a:cs typeface="DM Sans"/>
                <a:sym typeface="DM Sans"/>
              </a:rPr>
              <a:t>pandas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This tool uses many different function to explore many aspects of the data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10242247" y="4057887"/>
            <a:ext cx="40461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DM Sans"/>
                <a:ea typeface="DM Sans"/>
                <a:cs typeface="DM Sans"/>
                <a:sym typeface="DM Sans"/>
              </a:rPr>
              <a:t>Types of Exploration</a:t>
            </a:r>
            <a:endParaRPr/>
          </a:p>
        </p:txBody>
      </p:sp>
      <p:sp>
        <p:nvSpPr>
          <p:cNvPr id="194" name="Google Shape;194;p19"/>
          <p:cNvSpPr txBox="1"/>
          <p:nvPr/>
        </p:nvSpPr>
        <p:spPr>
          <a:xfrm>
            <a:off x="7517349" y="5577282"/>
            <a:ext cx="4511400" cy="3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pandas using many tools including: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df.head()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-3429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○"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shows the first few rows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df.tail()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-3429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○"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shows the last few rows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df.info()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-3429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○"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shows basic information of the csv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df.sample()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-3429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○"/>
            </a:pPr>
            <a:r>
              <a:rPr lang="en-US" sz="1800">
                <a:latin typeface="DM Sans"/>
                <a:ea typeface="DM Sans"/>
                <a:cs typeface="DM Sans"/>
                <a:sym typeface="DM Sans"/>
              </a:rPr>
              <a:t>samples a few rows in the dataset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12501825" y="5641525"/>
            <a:ext cx="4511400" cy="3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●"/>
            </a:pPr>
            <a:r>
              <a:rPr lang="en-US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df.columns()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○"/>
            </a:pPr>
            <a:r>
              <a:rPr lang="en-US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show the names of all the columns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●"/>
            </a:pPr>
            <a:r>
              <a:rPr lang="en-US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df.dtypes()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○"/>
            </a:pPr>
            <a:r>
              <a:rPr lang="en-US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shows the types of data in each column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●"/>
            </a:pPr>
            <a:r>
              <a:rPr lang="en-US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df.describe()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○"/>
            </a:pPr>
            <a:r>
              <a:rPr lang="en-US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describe the csv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96" name="Google Shape;196;p19"/>
          <p:cNvCxnSpPr/>
          <p:nvPr/>
        </p:nvCxnSpPr>
        <p:spPr>
          <a:xfrm rot="10800000">
            <a:off x="7280793" y="5417690"/>
            <a:ext cx="17147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pic>
        <p:nvPicPr>
          <p:cNvPr id="202" name="Google Shape;2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6700" y="0"/>
            <a:ext cx="10883350" cy="1028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20"/>
          <p:cNvCxnSpPr/>
          <p:nvPr/>
        </p:nvCxnSpPr>
        <p:spPr>
          <a:xfrm rot="10800000">
            <a:off x="2310557" y="-44952"/>
            <a:ext cx="0" cy="103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20"/>
          <p:cNvCxnSpPr/>
          <p:nvPr/>
        </p:nvCxnSpPr>
        <p:spPr>
          <a:xfrm rot="10800000">
            <a:off x="17249775" y="-54397"/>
            <a:ext cx="0" cy="1048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p20"/>
          <p:cNvSpPr txBox="1"/>
          <p:nvPr/>
        </p:nvSpPr>
        <p:spPr>
          <a:xfrm rot="-5400000">
            <a:off x="-2933275" y="4355000"/>
            <a:ext cx="820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Basic Info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/>
          <p:nvPr/>
        </p:nvSpPr>
        <p:spPr>
          <a:xfrm>
            <a:off x="0" y="0"/>
            <a:ext cx="19796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pic>
        <p:nvPicPr>
          <p:cNvPr id="211" name="Google Shape;2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9669" y="0"/>
            <a:ext cx="6808662" cy="10287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21"/>
          <p:cNvCxnSpPr/>
          <p:nvPr/>
        </p:nvCxnSpPr>
        <p:spPr>
          <a:xfrm rot="10800000">
            <a:off x="2310557" y="-44952"/>
            <a:ext cx="0" cy="103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21"/>
          <p:cNvCxnSpPr/>
          <p:nvPr/>
        </p:nvCxnSpPr>
        <p:spPr>
          <a:xfrm rot="10800000">
            <a:off x="17249775" y="-54397"/>
            <a:ext cx="0" cy="1048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" name="Google Shape;214;p21"/>
          <p:cNvSpPr txBox="1"/>
          <p:nvPr/>
        </p:nvSpPr>
        <p:spPr>
          <a:xfrm rot="-5400000">
            <a:off x="-2933275" y="4355000"/>
            <a:ext cx="820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Head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