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831" r:id="rId2"/>
  </p:sldMasterIdLst>
  <p:notesMasterIdLst>
    <p:notesMasterId r:id="rId23"/>
  </p:notesMasterIdLst>
  <p:sldIdLst>
    <p:sldId id="272" r:id="rId3"/>
    <p:sldId id="302" r:id="rId4"/>
    <p:sldId id="324" r:id="rId5"/>
    <p:sldId id="311" r:id="rId6"/>
    <p:sldId id="303" r:id="rId7"/>
    <p:sldId id="307" r:id="rId8"/>
    <p:sldId id="328" r:id="rId9"/>
    <p:sldId id="329" r:id="rId10"/>
    <p:sldId id="301" r:id="rId11"/>
    <p:sldId id="315" r:id="rId12"/>
    <p:sldId id="313" r:id="rId13"/>
    <p:sldId id="314" r:id="rId14"/>
    <p:sldId id="316" r:id="rId15"/>
    <p:sldId id="322" r:id="rId16"/>
    <p:sldId id="318" r:id="rId17"/>
    <p:sldId id="317" r:id="rId18"/>
    <p:sldId id="305" r:id="rId19"/>
    <p:sldId id="299" r:id="rId20"/>
    <p:sldId id="327" r:id="rId21"/>
    <p:sldId id="30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F99CC"/>
    <a:srgbClr val="FF6699"/>
    <a:srgbClr val="993366"/>
    <a:srgbClr val="008000"/>
    <a:srgbClr val="996600"/>
    <a:srgbClr val="FF0066"/>
    <a:srgbClr val="FFCC99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94504" autoAdjust="0"/>
  </p:normalViewPr>
  <p:slideViewPr>
    <p:cSldViewPr snapToGrid="0">
      <p:cViewPr varScale="1">
        <p:scale>
          <a:sx n="69" d="100"/>
          <a:sy n="69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A7951939-5229-437F-9AA0-D31E5A4BB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4163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73656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57692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159518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93988" y="1600200"/>
            <a:ext cx="63261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753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sbook_2819976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  <a:prstGeom prst="rect">
            <a:avLst/>
          </a:prstGeom>
        </p:spPr>
        <p:txBody>
          <a:bodyPr/>
          <a:lstStyle>
            <a:lvl1pPr algn="l">
              <a:buClr>
                <a:srgbClr val="FFFFFF"/>
              </a:buCl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 sz="3500" baseline="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294869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9526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29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74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65309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449779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951967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59809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42979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99493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926880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98845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8127-6214-4075-8C79-7847A7D4E74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E362-29AC-40E0-B20A-4068B75C6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7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7" r:id="rId13"/>
    <p:sldLayoutId id="2147483812" r:id="rId14"/>
    <p:sldLayoutId id="2147483813" r:id="rId1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36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12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11.xml"/><Relationship Id="rId11" Type="http://schemas.openxmlformats.org/officeDocument/2006/relationships/slide" Target="slide1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1768475" y="609600"/>
            <a:ext cx="6913563" cy="5267325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2786062" y="1358103"/>
            <a:ext cx="6929437" cy="3894936"/>
          </a:xfrm>
          <a:prstGeom prst="roundRect">
            <a:avLst>
              <a:gd name="adj" fmla="val 16667"/>
            </a:avLst>
          </a:prstGeom>
          <a:solidFill>
            <a:schemeClr val="bg1">
              <a:alpha val="36862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endParaRPr lang="en-US" sz="3000" b="1" dirty="0" smtClean="0">
              <a:latin typeface="Cambria" pitchFamily="18" charset="0"/>
            </a:endParaRPr>
          </a:p>
          <a:p>
            <a:pPr algn="ctr"/>
            <a:endParaRPr lang="en-US" sz="3000" b="1" dirty="0">
              <a:latin typeface="Cambria" pitchFamily="18" charset="0"/>
            </a:endParaRPr>
          </a:p>
          <a:p>
            <a:pPr algn="ctr"/>
            <a:r>
              <a:rPr lang="en-US" sz="3000" b="1" dirty="0" smtClean="0">
                <a:latin typeface="Cambria" pitchFamily="18" charset="0"/>
              </a:rPr>
              <a:t>PERANCANGAN SISTEM </a:t>
            </a:r>
            <a:r>
              <a:rPr lang="en-US" sz="3000" b="1" dirty="0">
                <a:latin typeface="Cambria" pitchFamily="18" charset="0"/>
              </a:rPr>
              <a:t>INFORMASI </a:t>
            </a:r>
            <a:endParaRPr lang="en-US" sz="3000" b="1" dirty="0" smtClean="0">
              <a:latin typeface="Cambria" pitchFamily="18" charset="0"/>
            </a:endParaRPr>
          </a:p>
          <a:p>
            <a:pPr algn="ctr"/>
            <a:r>
              <a:rPr lang="en-US" sz="3000" b="1" dirty="0" smtClean="0">
                <a:latin typeface="Cambria" pitchFamily="18" charset="0"/>
              </a:rPr>
              <a:t>PENJUALAN </a:t>
            </a:r>
            <a:r>
              <a:rPr lang="en-US" sz="3000" b="1" dirty="0">
                <a:latin typeface="Cambria" pitchFamily="18" charset="0"/>
              </a:rPr>
              <a:t>OBAT DI </a:t>
            </a:r>
            <a:r>
              <a:rPr lang="en-US" sz="3000" b="1" dirty="0" smtClean="0">
                <a:latin typeface="Cambria" pitchFamily="18" charset="0"/>
              </a:rPr>
              <a:t>APOTEK IP</a:t>
            </a:r>
          </a:p>
          <a:p>
            <a:pPr algn="ctr"/>
            <a:endParaRPr lang="en-US" sz="2000" b="1" dirty="0" smtClean="0">
              <a:latin typeface="Cambria" pitchFamily="18" charset="0"/>
            </a:endParaRPr>
          </a:p>
          <a:p>
            <a:pPr algn="ctr"/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Dosen</a:t>
            </a:r>
            <a:r>
              <a:rPr lang="en-US" sz="2000" b="1" dirty="0" smtClean="0">
                <a:latin typeface="Cambria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Gusti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Nyoman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Budiadnyana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,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S.Kom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., MM.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  <a:p>
            <a:pPr algn="ctr"/>
            <a:endParaRPr lang="en-US" sz="3000" b="1" dirty="0">
              <a:latin typeface="Cambria" pitchFamily="18" charset="0"/>
            </a:endParaRPr>
          </a:p>
          <a:p>
            <a:endParaRPr lang="en-US" altLang="zh-CN" sz="1000" dirty="0"/>
          </a:p>
        </p:txBody>
      </p:sp>
      <p:pic>
        <p:nvPicPr>
          <p:cNvPr id="3078" name="Picture 6" descr="D:\BJB+ FILE SIAKAD\File Campuran\logo stmik baru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2475" y="1358103"/>
            <a:ext cx="1342261" cy="13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5963" y="820777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0" dirty="0" smtClean="0">
                <a:solidFill>
                  <a:srgbClr val="003366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 TUGAS  </a:t>
            </a:r>
            <a:r>
              <a:rPr lang="en-US" altLang="zh-CN" b="1" i="0" dirty="0" smtClean="0">
                <a:solidFill>
                  <a:srgbClr val="FF330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MATAKULIAH</a:t>
            </a:r>
            <a:r>
              <a:rPr lang="en-US" altLang="zh-CN" b="1" i="0" dirty="0" smtClean="0">
                <a:latin typeface="Book Antiqua" panose="02040602050305030304" pitchFamily="18" charset="0"/>
                <a:cs typeface="Courier New" panose="02070309020205020404" pitchFamily="49" charset="0"/>
              </a:rPr>
              <a:t>   </a:t>
            </a:r>
            <a:r>
              <a:rPr lang="en-US" altLang="zh-CN" b="1" i="0" dirty="0" smtClean="0">
                <a:solidFill>
                  <a:srgbClr val="003366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PBO</a:t>
            </a:r>
            <a:endParaRPr lang="en-US" altLang="zh-CN" b="1" i="0" dirty="0">
              <a:solidFill>
                <a:srgbClr val="003366"/>
              </a:solidFill>
              <a:latin typeface="Book Antiqua" panose="02040602050305030304" pitchFamily="18" charset="0"/>
              <a:cs typeface="Courier New" panose="02070309020205020404" pitchFamily="49" charset="0"/>
            </a:endParaRPr>
          </a:p>
        </p:txBody>
      </p:sp>
      <p:pic>
        <p:nvPicPr>
          <p:cNvPr id="3079" name="Picture 7" descr="D:\BY\kuliah\animasi-bergerak-olahraga-hewan-003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8" y="5253038"/>
            <a:ext cx="1838325" cy="12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1591" y="209490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i="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RANCANGAN BASIS DATA</a:t>
            </a:r>
            <a:endParaRPr lang="en-US" altLang="zh-CN" sz="20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6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79438" y="29710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0880842"/>
              </p:ext>
            </p:extLst>
          </p:nvPr>
        </p:nvGraphicFramePr>
        <p:xfrm>
          <a:off x="1460310" y="1241945"/>
          <a:ext cx="7219667" cy="4913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060"/>
                <a:gridCol w="1856096"/>
                <a:gridCol w="4203511"/>
              </a:tblGrid>
              <a:tr h="4343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>
                          <a:effectLst/>
                        </a:rPr>
                        <a:t>Nama </a:t>
                      </a:r>
                      <a:r>
                        <a:rPr lang="en-US" sz="1200" dirty="0" err="1">
                          <a:effectLst/>
                        </a:rPr>
                        <a:t>Tabel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Keterangan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43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effectLst/>
                        </a:rPr>
                        <a:t>tbl_admin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data admin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432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>
                          <a:effectLst/>
                        </a:rPr>
                        <a:t>tbl_obat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obat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255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3.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 smtClean="0">
                          <a:effectLst/>
                        </a:rPr>
                        <a:t>tbl_kategori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kategori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obat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255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detail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 smtClean="0">
                          <a:effectLst/>
                        </a:rPr>
                        <a:t>Menyimpan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informasi</a:t>
                      </a:r>
                      <a:r>
                        <a:rPr lang="en-US" sz="1200" dirty="0" smtClean="0">
                          <a:effectLst/>
                        </a:rPr>
                        <a:t> detail</a:t>
                      </a:r>
                      <a:r>
                        <a:rPr lang="en-US" sz="1200" baseline="0" dirty="0" smtClean="0">
                          <a:effectLst/>
                        </a:rPr>
                        <a:t> data </a:t>
                      </a:r>
                      <a:r>
                        <a:rPr lang="en-US" sz="1200" baseline="0" dirty="0" err="1" smtClean="0">
                          <a:effectLst/>
                        </a:rPr>
                        <a:t>transaksi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90255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5.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tbl_konsumen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konsumen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255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6.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tbl_transaksi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 smtClean="0">
                          <a:effectLst/>
                        </a:rPr>
                        <a:t>transaksi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3180" y="609600"/>
            <a:ext cx="354456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Berikut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daftar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dibuat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2">
            <a:hlinkClick r:id="rId3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29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45155792"/>
              </p:ext>
            </p:extLst>
          </p:nvPr>
        </p:nvGraphicFramePr>
        <p:xfrm>
          <a:off x="423080" y="1624084"/>
          <a:ext cx="8407022" cy="4394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042"/>
                <a:gridCol w="3436163"/>
                <a:gridCol w="1500343"/>
                <a:gridCol w="1778474"/>
              </a:tblGrid>
              <a:tr h="7054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Ukuran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454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kd_admin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2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nm_admin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2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2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Jekel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2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Alamat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2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Telp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239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level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1038" y="427434"/>
            <a:ext cx="80019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1.	Nama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Tabel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tbl_admin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Primary Key 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kd_admin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Field	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288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5778331"/>
              </p:ext>
            </p:extLst>
          </p:nvPr>
        </p:nvGraphicFramePr>
        <p:xfrm>
          <a:off x="620973" y="1310186"/>
          <a:ext cx="8004411" cy="5047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011"/>
                <a:gridCol w="3271607"/>
                <a:gridCol w="1428492"/>
                <a:gridCol w="1693301"/>
              </a:tblGrid>
              <a:tr h="63092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Field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Ukuran 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kd_obat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35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nm_obat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35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kd_kategori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kd_admin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tgl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Date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tgl_ex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harga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7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stok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Number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Integer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0973" y="371857"/>
            <a:ext cx="79020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2.	Nama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Tabel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tbl_obat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Primary Key 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kd_obat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Field	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60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0041541"/>
              </p:ext>
            </p:extLst>
          </p:nvPr>
        </p:nvGraphicFramePr>
        <p:xfrm>
          <a:off x="512810" y="1774209"/>
          <a:ext cx="8118380" cy="3011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737"/>
                <a:gridCol w="3305175"/>
                <a:gridCol w="1474492"/>
                <a:gridCol w="1721976"/>
              </a:tblGrid>
              <a:tr h="69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Field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7653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kd_kategori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749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nm_kategori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r>
                        <a:rPr lang="en-US" sz="1200" dirty="0" smtClean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749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kd_admin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810" y="414389"/>
            <a:ext cx="81183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3.	Nama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tabel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: </a:t>
            </a:r>
            <a:r>
              <a:rPr lang="en-US" altLang="zh-CN" sz="1600" i="0" dirty="0" err="1" smtClean="0"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tbl_kategori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Primary Key 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kd_kategori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Field	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97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2305869"/>
              </p:ext>
            </p:extLst>
          </p:nvPr>
        </p:nvGraphicFramePr>
        <p:xfrm>
          <a:off x="512810" y="1774209"/>
          <a:ext cx="8118380" cy="3895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737"/>
                <a:gridCol w="3305175"/>
                <a:gridCol w="1474492"/>
                <a:gridCol w="1721976"/>
              </a:tblGrid>
              <a:tr h="805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Field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7653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no_transaksi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749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kd_obat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749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harga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Number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Integer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749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Jumlah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Number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Integer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810" y="414389"/>
            <a:ext cx="81183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sz="1600" i="0" dirty="0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4.	Nama </a:t>
            </a:r>
            <a:r>
              <a:rPr lang="en-US" altLang="zh-CN" sz="1600" i="0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tabel</a:t>
            </a:r>
            <a:r>
              <a:rPr lang="en-US" altLang="zh-CN" sz="1600" i="0" dirty="0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: detail</a:t>
            </a:r>
            <a:endParaRPr lang="en-US" altLang="zh-CN" sz="1600" i="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eaLnBrk="0" hangingPunct="0"/>
            <a:r>
              <a:rPr lang="en-US" altLang="zh-CN" sz="1600" i="0" dirty="0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Primary Key 	</a:t>
            </a:r>
            <a:r>
              <a:rPr lang="en-US" altLang="zh-CN" sz="1600" i="0" dirty="0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endParaRPr lang="en-US" altLang="zh-CN" sz="1600" i="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eaLnBrk="0" hangingPunct="0"/>
            <a:r>
              <a:rPr lang="en-US" altLang="zh-CN" sz="1600" dirty="0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Field		</a:t>
            </a:r>
            <a:r>
              <a:rPr lang="en-US" altLang="zh-CN" sz="1600" i="0" dirty="0" smtClean="0">
                <a:solidFill>
                  <a:srgbClr val="000000"/>
                </a:solidFill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endParaRPr lang="en-US" altLang="zh-CN" sz="1600" i="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6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43462063"/>
              </p:ext>
            </p:extLst>
          </p:nvPr>
        </p:nvGraphicFramePr>
        <p:xfrm>
          <a:off x="590753" y="1275548"/>
          <a:ext cx="8130166" cy="5275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196"/>
                <a:gridCol w="3323205"/>
                <a:gridCol w="1451009"/>
                <a:gridCol w="1719756"/>
              </a:tblGrid>
              <a:tr h="326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Field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277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kd_konsumen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56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nm_konsumen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503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kd_admin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503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SimSun"/>
                          <a:cs typeface="Arial"/>
                        </a:rPr>
                        <a:t>tgl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Date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SimSun"/>
                          <a:cs typeface="Arial"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503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jekel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779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alamat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779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telp 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779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keluhan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0752" y="444551"/>
            <a:ext cx="7962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5.	Nama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tabel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tbl_konsumen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Primary Key 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kd_konsumen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Field	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30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35741565"/>
              </p:ext>
            </p:extLst>
          </p:nvPr>
        </p:nvGraphicFramePr>
        <p:xfrm>
          <a:off x="521874" y="1610436"/>
          <a:ext cx="8100254" cy="4072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974"/>
                <a:gridCol w="3302411"/>
                <a:gridCol w="1470046"/>
                <a:gridCol w="1715823"/>
              </a:tblGrid>
              <a:tr h="933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Field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164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no_transaksi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6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kd_konsumen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6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kd_admin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6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tgl 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6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subtotal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73405" algn="l"/>
                        </a:tabLst>
                      </a:pPr>
                      <a:r>
                        <a:rPr lang="en-US" sz="12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1873" y="420002"/>
            <a:ext cx="81002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3088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6.	Nama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tabel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	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tbl_transaksi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3088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Primary Key 	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no_transaksi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3088" algn="l"/>
              </a:tabLst>
            </a:pP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	Field	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itchFamily="2" charset="-122"/>
                <a:cs typeface="Times New Roman" pitchFamily="18" charset="0"/>
              </a:rPr>
              <a:t>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6" name="object 2">
            <a:hlinkClick r:id="rId2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2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59428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1768475" y="1196975"/>
            <a:ext cx="6913563" cy="4679950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985963" y="1460500"/>
            <a:ext cx="6478587" cy="4089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58038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 altLang="zh-CN" sz="1200" dirty="0"/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2525487" y="419431"/>
            <a:ext cx="45415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Verdana" pitchFamily="34" charset="0"/>
              </a:rPr>
              <a:t>RUNNING </a:t>
            </a:r>
            <a:r>
              <a:rPr lang="en-US" altLang="zh-CN" sz="2800" b="1" dirty="0" smtClean="0">
                <a:solidFill>
                  <a:srgbClr val="002060"/>
                </a:solidFill>
                <a:latin typeface="Verdana" pitchFamily="34" charset="0"/>
              </a:rPr>
              <a:t>PROGRAM</a:t>
            </a:r>
            <a:endParaRPr lang="en-US" altLang="zh-CN" sz="28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1026" name="Picture 2" descr="D:\BY\kuliah\animasi-bergerak-berlari-002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6969" y="1653269"/>
            <a:ext cx="3309256" cy="386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>
            <a:hlinkClick r:id="rId4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2748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9"/>
          <p:cNvSpPr>
            <a:spLocks noChangeArrowheads="1"/>
          </p:cNvSpPr>
          <p:nvPr/>
        </p:nvSpPr>
        <p:spPr bwMode="auto">
          <a:xfrm>
            <a:off x="1768475" y="1196975"/>
            <a:ext cx="6913563" cy="4679950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5"/>
          <p:cNvSpPr>
            <a:spLocks noChangeArrowheads="1"/>
          </p:cNvSpPr>
          <p:nvPr/>
        </p:nvSpPr>
        <p:spPr bwMode="auto">
          <a:xfrm>
            <a:off x="1985963" y="1460500"/>
            <a:ext cx="6478587" cy="4089400"/>
          </a:xfrm>
          <a:prstGeom prst="roundRect">
            <a:avLst>
              <a:gd name="adj" fmla="val 16667"/>
            </a:avLst>
          </a:prstGeom>
          <a:solidFill>
            <a:srgbClr val="FFCC00">
              <a:alpha val="58038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sz="1200" dirty="0"/>
          </a:p>
        </p:txBody>
      </p:sp>
      <p:sp>
        <p:nvSpPr>
          <p:cNvPr id="5136" name="Text Box 30"/>
          <p:cNvSpPr txBox="1">
            <a:spLocks noChangeArrowheads="1"/>
          </p:cNvSpPr>
          <p:nvPr/>
        </p:nvSpPr>
        <p:spPr bwMode="auto">
          <a:xfrm>
            <a:off x="3212673" y="405784"/>
            <a:ext cx="371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0" dirty="0" smtClean="0">
                <a:solidFill>
                  <a:srgbClr val="FF0000"/>
                </a:solidFill>
                <a:latin typeface="Verdana" pitchFamily="34" charset="0"/>
              </a:rPr>
              <a:t>KESIMPULAN</a:t>
            </a:r>
            <a:endParaRPr lang="en-US" altLang="zh-CN" sz="2800" b="1" i="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18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59428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67888" y="2206615"/>
            <a:ext cx="570230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0926" indent="-514350" algn="just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id-ID" sz="2200" dirty="0">
                <a:latin typeface="Cambria" pitchFamily="18" charset="0"/>
              </a:rPr>
              <a:t>Dengan adanya program </a:t>
            </a:r>
            <a:r>
              <a:rPr lang="id-ID" sz="2200" dirty="0" smtClean="0">
                <a:latin typeface="Cambria" pitchFamily="18" charset="0"/>
              </a:rPr>
              <a:t>pe</a:t>
            </a:r>
            <a:r>
              <a:rPr lang="en-US" sz="2200" dirty="0" err="1" smtClean="0">
                <a:latin typeface="Cambria" pitchFamily="18" charset="0"/>
              </a:rPr>
              <a:t>njualan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obat</a:t>
            </a:r>
            <a:r>
              <a:rPr lang="id-ID" sz="2200" dirty="0" smtClean="0">
                <a:latin typeface="Cambria" pitchFamily="18" charset="0"/>
              </a:rPr>
              <a:t> </a:t>
            </a:r>
            <a:r>
              <a:rPr lang="id-ID" sz="2200" dirty="0">
                <a:latin typeface="Cambria" pitchFamily="18" charset="0"/>
              </a:rPr>
              <a:t>ini, diharapkan </a:t>
            </a:r>
            <a:r>
              <a:rPr lang="en-US" sz="2200" dirty="0" err="1" smtClean="0">
                <a:latin typeface="Cambria" pitchFamily="18" charset="0"/>
              </a:rPr>
              <a:t>dapat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id-ID" sz="2200" dirty="0" smtClean="0">
                <a:latin typeface="Cambria" pitchFamily="18" charset="0"/>
              </a:rPr>
              <a:t>memudahkan </a:t>
            </a:r>
            <a:r>
              <a:rPr lang="id-ID" sz="2200" dirty="0">
                <a:latin typeface="Cambria" pitchFamily="18" charset="0"/>
              </a:rPr>
              <a:t>dalam proses </a:t>
            </a:r>
            <a:r>
              <a:rPr lang="en-US" sz="2200" dirty="0" err="1" smtClean="0">
                <a:latin typeface="Cambria" pitchFamily="18" charset="0"/>
              </a:rPr>
              <a:t>penjualan</a:t>
            </a:r>
            <a:r>
              <a:rPr lang="id-ID" sz="2200" dirty="0" smtClean="0">
                <a:latin typeface="Cambria" pitchFamily="18" charset="0"/>
              </a:rPr>
              <a:t>.</a:t>
            </a:r>
            <a:endParaRPr lang="id-ID" sz="2200" dirty="0">
              <a:latin typeface="Cambria" pitchFamily="18" charset="0"/>
            </a:endParaRPr>
          </a:p>
          <a:p>
            <a:pPr marL="550926" indent="-514350" algn="just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200" dirty="0" err="1" smtClean="0">
                <a:latin typeface="Cambria" pitchFamily="18" charset="0"/>
              </a:rPr>
              <a:t>Pendataan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tanggal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kadaluarsa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obat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sudah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terkomputerisasi</a:t>
            </a:r>
            <a:r>
              <a:rPr lang="id-ID" sz="2200" dirty="0" smtClean="0">
                <a:latin typeface="Cambria" pitchFamily="18" charset="0"/>
              </a:rPr>
              <a:t>.</a:t>
            </a:r>
            <a:endParaRPr lang="id-ID" sz="2200" dirty="0">
              <a:latin typeface="Cambria" pitchFamily="18" charset="0"/>
            </a:endParaRPr>
          </a:p>
          <a:p>
            <a:pPr marL="550926" indent="-514350" algn="just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200" dirty="0" smtClean="0">
                <a:latin typeface="Cambria" pitchFamily="18" charset="0"/>
              </a:rPr>
              <a:t>Program </a:t>
            </a:r>
            <a:r>
              <a:rPr lang="en-US" sz="2200" dirty="0" err="1" smtClean="0">
                <a:latin typeface="Cambria" pitchFamily="18" charset="0"/>
              </a:rPr>
              <a:t>ini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masih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banyak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kekurangan</a:t>
            </a:r>
            <a:r>
              <a:rPr lang="en-US" sz="2200" dirty="0" smtClean="0">
                <a:latin typeface="Cambria" pitchFamily="18" charset="0"/>
              </a:rPr>
              <a:t>, </a:t>
            </a:r>
            <a:r>
              <a:rPr lang="en-US" sz="2200" dirty="0" err="1" smtClean="0">
                <a:latin typeface="Cambria" pitchFamily="18" charset="0"/>
              </a:rPr>
              <a:t>untuk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itu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kritik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dan</a:t>
            </a:r>
            <a:r>
              <a:rPr lang="en-US" sz="2200" dirty="0" smtClean="0">
                <a:latin typeface="Cambria" pitchFamily="18" charset="0"/>
              </a:rPr>
              <a:t> saran </a:t>
            </a:r>
            <a:r>
              <a:rPr lang="en-US" sz="2200" dirty="0" err="1" smtClean="0">
                <a:latin typeface="Cambria" pitchFamily="18" charset="0"/>
              </a:rPr>
              <a:t>sangat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</a:rPr>
              <a:t>diharapkan</a:t>
            </a:r>
            <a:r>
              <a:rPr lang="id-ID" sz="2200" dirty="0" smtClean="0">
                <a:latin typeface="Cambria" pitchFamily="18" charset="0"/>
              </a:rPr>
              <a:t>.  </a:t>
            </a:r>
            <a:endParaRPr lang="id-ID" sz="2200" dirty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771" y="2194560"/>
            <a:ext cx="7511021" cy="41992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8" y="0"/>
            <a:ext cx="3094966" cy="34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8928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428625" y="609600"/>
            <a:ext cx="8253413" cy="5267325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55093" y="1412875"/>
            <a:ext cx="7809457" cy="421000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  <a:alpha val="36862"/>
            </a:schemeClr>
          </a:solidFill>
          <a:ln>
            <a:noFill/>
          </a:ln>
        </p:spPr>
        <p:txBody>
          <a:bodyPr wrap="none" anchor="ctr"/>
          <a:lstStyle/>
          <a:p>
            <a:endParaRPr lang="en-US" altLang="zh-CN" sz="1000" dirty="0"/>
          </a:p>
        </p:txBody>
      </p:sp>
      <p:sp>
        <p:nvSpPr>
          <p:cNvPr id="6" name="Rectangle 5"/>
          <p:cNvSpPr/>
          <p:nvPr/>
        </p:nvSpPr>
        <p:spPr>
          <a:xfrm>
            <a:off x="4315079" y="871210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0" dirty="0" smtClean="0">
                <a:solidFill>
                  <a:srgbClr val="FF3300"/>
                </a:solidFill>
                <a:latin typeface="Book Antiqua" panose="02040602050305030304" pitchFamily="18" charset="0"/>
              </a:rPr>
              <a:t>TIM</a:t>
            </a:r>
            <a:r>
              <a:rPr lang="en-US" altLang="zh-CN" sz="2800" b="1" i="0" dirty="0" smtClean="0">
                <a:latin typeface="Book Antiqua" panose="02040602050305030304" pitchFamily="18" charset="0"/>
              </a:rPr>
              <a:t>   </a:t>
            </a:r>
            <a:r>
              <a:rPr lang="en-US" altLang="zh-CN" sz="2800" b="1" i="0" dirty="0" smtClean="0">
                <a:solidFill>
                  <a:srgbClr val="003366"/>
                </a:solidFill>
                <a:latin typeface="Book Antiqua" panose="02040602050305030304" pitchFamily="18" charset="0"/>
              </a:rPr>
              <a:t>PENYUSUN  </a:t>
            </a:r>
            <a:r>
              <a:rPr lang="en-US" altLang="zh-CN" sz="2800" b="1" i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:</a:t>
            </a:r>
            <a:endParaRPr lang="en-US" altLang="zh-CN" sz="28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5751" y="2057428"/>
            <a:ext cx="6731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Book Antiqua" panose="02040602050305030304" pitchFamily="18" charset="0"/>
              </a:rPr>
              <a:t>HAYATI NUPUS			2015-804-030</a:t>
            </a:r>
          </a:p>
          <a:p>
            <a:r>
              <a:rPr lang="en-US" i="0" dirty="0" smtClean="0">
                <a:latin typeface="Book Antiqua" panose="02040602050305030304" pitchFamily="18" charset="0"/>
              </a:rPr>
              <a:t>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DIAN APRIYANI			2015-804-040</a:t>
            </a:r>
            <a:endParaRPr lang="en-US" i="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r>
              <a:rPr lang="en-US" i="0" dirty="0" smtClean="0">
                <a:latin typeface="Book Antiqua" panose="02040602050305030304" pitchFamily="18" charset="0"/>
              </a:rPr>
              <a:t>INDRI </a:t>
            </a:r>
            <a:r>
              <a:rPr lang="en-US" i="0" dirty="0">
                <a:latin typeface="Book Antiqua" panose="02040602050305030304" pitchFamily="18" charset="0"/>
              </a:rPr>
              <a:t>TRI ASTUTI	</a:t>
            </a:r>
            <a:r>
              <a:rPr lang="en-US" i="0" dirty="0" smtClean="0">
                <a:latin typeface="Book Antiqua" panose="02040602050305030304" pitchFamily="18" charset="0"/>
              </a:rPr>
              <a:t>	2015-804-061</a:t>
            </a:r>
            <a:endParaRPr lang="en-US" i="0" dirty="0">
              <a:latin typeface="Book Antiqua" panose="02040602050305030304" pitchFamily="18" charset="0"/>
            </a:endParaRPr>
          </a:p>
          <a:p>
            <a:r>
              <a:rPr lang="en-US" i="0" dirty="0" smtClean="0">
                <a:latin typeface="Book Antiqua" panose="02040602050305030304" pitchFamily="18" charset="0"/>
              </a:rPr>
              <a:t>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NOVA </a:t>
            </a:r>
            <a:r>
              <a:rPr lang="en-US" i="0" dirty="0">
                <a:solidFill>
                  <a:srgbClr val="0070C0"/>
                </a:solidFill>
                <a:latin typeface="Book Antiqua" panose="02040602050305030304" pitchFamily="18" charset="0"/>
              </a:rPr>
              <a:t>PURNAMA 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SARI		2015-804-050</a:t>
            </a:r>
            <a:endParaRPr lang="en-US" i="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r>
              <a:rPr lang="en-US" i="0" dirty="0">
                <a:latin typeface="Book Antiqua" panose="02040602050305030304" pitchFamily="18" charset="0"/>
              </a:rPr>
              <a:t>GILANG ESTU		</a:t>
            </a:r>
            <a:r>
              <a:rPr lang="en-US" i="0" dirty="0" smtClean="0">
                <a:latin typeface="Book Antiqua" panose="02040602050305030304" pitchFamily="18" charset="0"/>
              </a:rPr>
              <a:t>	2014-804-283</a:t>
            </a:r>
            <a:endParaRPr lang="en-US" i="0" dirty="0">
              <a:latin typeface="Book Antiqua" panose="02040602050305030304" pitchFamily="18" charset="0"/>
            </a:endParaRPr>
          </a:p>
          <a:p>
            <a:r>
              <a:rPr lang="en-US" i="0" dirty="0" smtClean="0">
                <a:latin typeface="Book Antiqua" panose="02040602050305030304" pitchFamily="18" charset="0"/>
              </a:rPr>
              <a:t>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EKO </a:t>
            </a:r>
            <a:r>
              <a:rPr lang="en-US" i="0" dirty="0">
                <a:solidFill>
                  <a:srgbClr val="0070C0"/>
                </a:solidFill>
                <a:latin typeface="Book Antiqua" panose="02040602050305030304" pitchFamily="18" charset="0"/>
              </a:rPr>
              <a:t>CAHYONO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		2014-804-319</a:t>
            </a:r>
            <a:endParaRPr lang="en-US" i="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r>
              <a:rPr lang="en-US" i="0" dirty="0" smtClean="0">
                <a:latin typeface="Book Antiqua" panose="02040602050305030304" pitchFamily="18" charset="0"/>
              </a:rPr>
              <a:t> OONG </a:t>
            </a:r>
            <a:r>
              <a:rPr lang="en-US" i="0" dirty="0">
                <a:latin typeface="Book Antiqua" panose="02040602050305030304" pitchFamily="18" charset="0"/>
              </a:rPr>
              <a:t>JULIAN FERNANDA	</a:t>
            </a:r>
            <a:r>
              <a:rPr lang="en-US" i="0" dirty="0" smtClean="0">
                <a:latin typeface="Book Antiqua" panose="02040602050305030304" pitchFamily="18" charset="0"/>
              </a:rPr>
              <a:t>2016-804-234</a:t>
            </a:r>
            <a:r>
              <a:rPr lang="en-US" i="0" dirty="0">
                <a:latin typeface="Book Antiqua" panose="02040602050305030304" pitchFamily="18" charset="0"/>
              </a:rPr>
              <a:t>	</a:t>
            </a:r>
          </a:p>
          <a:p>
            <a:r>
              <a:rPr lang="en-US" i="0" dirty="0" smtClean="0">
                <a:latin typeface="Book Antiqua" panose="02040602050305030304" pitchFamily="18" charset="0"/>
              </a:rPr>
              <a:t>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ERVIRA </a:t>
            </a:r>
            <a:r>
              <a:rPr lang="en-US" i="0" dirty="0">
                <a:solidFill>
                  <a:srgbClr val="0070C0"/>
                </a:solidFill>
                <a:latin typeface="Book Antiqua" panose="02040602050305030304" pitchFamily="18" charset="0"/>
              </a:rPr>
              <a:t>ROSSHA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	2016-804-333</a:t>
            </a:r>
            <a:endParaRPr lang="en-US" i="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r>
              <a:rPr lang="en-US" i="0" dirty="0" smtClean="0">
                <a:latin typeface="Book Antiqua" panose="02040602050305030304" pitchFamily="18" charset="0"/>
              </a:rPr>
              <a:t>DWI </a:t>
            </a:r>
            <a:r>
              <a:rPr lang="en-US" i="0" dirty="0">
                <a:latin typeface="Book Antiqua" panose="02040602050305030304" pitchFamily="18" charset="0"/>
              </a:rPr>
              <a:t>NURURI		</a:t>
            </a:r>
            <a:r>
              <a:rPr lang="en-US" i="0" dirty="0" smtClean="0">
                <a:latin typeface="Book Antiqua" panose="02040602050305030304" pitchFamily="18" charset="0"/>
              </a:rPr>
              <a:t>	2015-804-073</a:t>
            </a:r>
          </a:p>
          <a:p>
            <a:r>
              <a:rPr lang="en-US" i="0" dirty="0" smtClean="0">
                <a:latin typeface="Book Antiqua" panose="02040602050305030304" pitchFamily="18" charset="0"/>
              </a:rPr>
              <a:t>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TRI </a:t>
            </a:r>
            <a:r>
              <a:rPr lang="en-US" i="0" dirty="0">
                <a:solidFill>
                  <a:srgbClr val="0070C0"/>
                </a:solidFill>
                <a:latin typeface="Book Antiqua" panose="02040602050305030304" pitchFamily="18" charset="0"/>
              </a:rPr>
              <a:t>BAYU PURNOMO	</a:t>
            </a:r>
            <a:r>
              <a:rPr lang="en-US" i="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	2016-804-209</a:t>
            </a:r>
            <a:endParaRPr lang="en-US" i="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endParaRPr lang="en-US" i="0" dirty="0">
              <a:latin typeface="Book Antiqua" panose="02040602050305030304" pitchFamily="18" charset="0"/>
            </a:endParaRPr>
          </a:p>
        </p:txBody>
      </p:sp>
      <p:pic>
        <p:nvPicPr>
          <p:cNvPr id="8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59428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59428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09" y="172003"/>
            <a:ext cx="8653669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09" y="1857254"/>
            <a:ext cx="8481391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1709927"/>
            <a:ext cx="9144000" cy="5148072"/>
          </a:xfrm>
          <a:custGeom>
            <a:avLst/>
            <a:gdLst/>
            <a:ahLst/>
            <a:cxnLst/>
            <a:rect l="l" t="t" r="r" b="b"/>
            <a:pathLst>
              <a:path w="9144000" h="5148072">
                <a:moveTo>
                  <a:pt x="0" y="5148072"/>
                </a:moveTo>
                <a:lnTo>
                  <a:pt x="9144000" y="5148072"/>
                </a:lnTo>
                <a:lnTo>
                  <a:pt x="9144000" y="0"/>
                </a:lnTo>
                <a:lnTo>
                  <a:pt x="0" y="0"/>
                </a:lnTo>
                <a:lnTo>
                  <a:pt x="0" y="514807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3300" y="2976956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3300" y="2257513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94300" y="4415828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94300" y="5135257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03300" y="4415828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200" y="4415828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9779B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03300" y="3696385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200" y="3696385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06A6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" y="2257513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DCCC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49700" y="2257513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49700" y="2976956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49700" y="3696385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49700" y="4415828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7200" y="2976956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DCCC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03300" y="5135257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7200" y="5135257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4F95C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49700" y="5135257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3300" y="5854700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49700" y="5854700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57200" y="5854700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80B04C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94300" y="2257513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48200" y="2257513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2783E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48200" y="4415828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DCCC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94300" y="3696385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48200" y="3696385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EE5496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194300" y="2976956"/>
            <a:ext cx="2946400" cy="546100"/>
          </a:xfrm>
          <a:custGeom>
            <a:avLst/>
            <a:gdLst/>
            <a:ahLst/>
            <a:cxnLst/>
            <a:rect l="l" t="t" r="r" b="b"/>
            <a:pathLst>
              <a:path w="2946400" h="546100">
                <a:moveTo>
                  <a:pt x="0" y="546100"/>
                </a:moveTo>
                <a:lnTo>
                  <a:pt x="2946400" y="546100"/>
                </a:lnTo>
                <a:lnTo>
                  <a:pt x="29464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48200" y="2976956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E8B53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140700" y="2257513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48200" y="5135257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DCCC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40700" y="2976956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40700" y="3696385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140700" y="4415828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140700" y="5135257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500" y="706437"/>
            <a:ext cx="6979882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000" b="1" dirty="0">
                <a:latin typeface="Cambria" pitchFamily="18" charset="0"/>
              </a:rPr>
              <a:t>PERANCANGAN SISTEM INFORMASI </a:t>
            </a:r>
          </a:p>
          <a:p>
            <a:pPr algn="ctr"/>
            <a:r>
              <a:rPr lang="en-US" sz="3000" b="1" dirty="0">
                <a:latin typeface="Cambria" pitchFamily="18" charset="0"/>
              </a:rPr>
              <a:t>PENJUALAN OBAT DI APOTEK IP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005015" y="6400800"/>
            <a:ext cx="2711511" cy="272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r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i="0" dirty="0" smtClean="0">
                <a:solidFill>
                  <a:srgbClr val="363435"/>
                </a:solidFill>
                <a:latin typeface="Times New Roman"/>
                <a:ea typeface="+mn-ea"/>
                <a:cs typeface="Times New Roman"/>
              </a:rPr>
              <a:t>TEAM PENYUSUN</a:t>
            </a:r>
            <a:endParaRPr sz="1400" b="1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200" y="5854700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>
              <a:solidFill>
                <a:prstClr val="black"/>
              </a:solidFill>
              <a:latin typeface="Calibri"/>
              <a:ea typeface="+mn-ea"/>
            </a:endParaRPr>
          </a:p>
          <a:p>
            <a:pPr marL="127191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04</a:t>
            </a:r>
            <a:endParaRPr sz="2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4" name="object 24">
            <a:hlinkClick r:id="rId2" action="ppaction://hlinksldjump"/>
          </p:cNvPr>
          <p:cNvSpPr txBox="1"/>
          <p:nvPr/>
        </p:nvSpPr>
        <p:spPr>
          <a:xfrm>
            <a:off x="1003300" y="5854700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Flowchart		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07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8200" y="5854700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200" y="5135257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>
              <a:solidFill>
                <a:prstClr val="black"/>
              </a:solidFill>
              <a:latin typeface="Calibri"/>
              <a:ea typeface="+mn-ea"/>
            </a:endParaRPr>
          </a:p>
          <a:p>
            <a:pPr marL="127191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03</a:t>
            </a:r>
            <a:endParaRPr sz="2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>
            <a:hlinkClick r:id="rId3" action="ppaction://hlinksldjump"/>
          </p:cNvPr>
          <p:cNvSpPr txBox="1"/>
          <p:nvPr/>
        </p:nvSpPr>
        <p:spPr>
          <a:xfrm>
            <a:off x="1003300" y="5135257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 smtClean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Batasan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Masalah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     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    </a:t>
            </a:r>
            <a:r>
              <a:rPr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0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6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8200" y="5135257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>
            <a:hlinkClick r:id="rId4" action="ppaction://hlinksldjump"/>
          </p:cNvPr>
          <p:cNvSpPr txBox="1"/>
          <p:nvPr/>
        </p:nvSpPr>
        <p:spPr>
          <a:xfrm>
            <a:off x="5194300" y="5135257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Running Program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               </a:t>
            </a:r>
            <a:r>
              <a:rPr sz="1600" i="0" spc="8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17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" y="4415828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>
              <a:solidFill>
                <a:prstClr val="black"/>
              </a:solidFill>
              <a:latin typeface="Calibri"/>
              <a:ea typeface="+mn-ea"/>
            </a:endParaRPr>
          </a:p>
          <a:p>
            <a:pPr marL="127191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02</a:t>
            </a:r>
            <a:endParaRPr sz="2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>
            <a:hlinkClick r:id="rId5" action="ppaction://hlinksldjump"/>
          </p:cNvPr>
          <p:cNvSpPr txBox="1"/>
          <p:nvPr/>
        </p:nvSpPr>
        <p:spPr>
          <a:xfrm>
            <a:off x="1003300" y="4415828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Identifikasi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Masalah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             </a:t>
            </a:r>
            <a:r>
              <a:rPr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0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5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8200" y="4415828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>
            <a:hlinkClick r:id="rId6" action="ppaction://hlinksldjump"/>
          </p:cNvPr>
          <p:cNvSpPr txBox="1"/>
          <p:nvPr/>
        </p:nvSpPr>
        <p:spPr>
          <a:xfrm>
            <a:off x="5194300" y="4415828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Tabel-tabel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		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</a:t>
            </a:r>
            <a:r>
              <a:rPr sz="1600" i="0" spc="259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11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3696385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>
              <a:solidFill>
                <a:prstClr val="black"/>
              </a:solidFill>
              <a:latin typeface="Calibri"/>
              <a:ea typeface="+mn-ea"/>
            </a:endParaRPr>
          </a:p>
          <a:p>
            <a:pPr marL="127191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01</a:t>
            </a:r>
            <a:endParaRPr sz="2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>
            <a:hlinkClick r:id="rId7" action="ppaction://hlinksldjump"/>
          </p:cNvPr>
          <p:cNvSpPr txBox="1"/>
          <p:nvPr/>
        </p:nvSpPr>
        <p:spPr>
          <a:xfrm>
            <a:off x="1003300" y="3696385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Latar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Belakang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                     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0</a:t>
            </a:r>
            <a:r>
              <a:rPr lang="en-US" sz="1600" b="1" i="0" baseline="5797" dirty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4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200" y="3750977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 dirty="0">
              <a:solidFill>
                <a:prstClr val="black"/>
              </a:solidFill>
              <a:latin typeface="Calibri"/>
              <a:ea typeface="+mn-ea"/>
            </a:endParaRPr>
          </a:p>
          <a:p>
            <a:pPr marL="127198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07</a:t>
            </a:r>
            <a:endParaRPr sz="2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>
            <a:hlinkClick r:id="rId8" action="ppaction://hlinksldjump"/>
          </p:cNvPr>
          <p:cNvSpPr txBox="1"/>
          <p:nvPr/>
        </p:nvSpPr>
        <p:spPr>
          <a:xfrm>
            <a:off x="5194300" y="3696385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 smtClean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Rancangan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Basis Data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</a:t>
            </a:r>
            <a:r>
              <a:rPr sz="1600" i="0" spc="86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10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976956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>
            <a:hlinkClick r:id="rId9" action="ppaction://hlinksldjump"/>
          </p:cNvPr>
          <p:cNvSpPr txBox="1"/>
          <p:nvPr/>
        </p:nvSpPr>
        <p:spPr>
          <a:xfrm>
            <a:off x="1003300" y="2976956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Tim </a:t>
            </a: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Penyusun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	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	  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</a:t>
            </a:r>
            <a:r>
              <a:rPr sz="1600" i="0" spc="1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0</a:t>
            </a:r>
            <a:r>
              <a:rPr lang="en-US" sz="1600" b="1" i="0" baseline="5797" dirty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2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200" y="3031548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>
              <a:solidFill>
                <a:prstClr val="black"/>
              </a:solidFill>
              <a:latin typeface="Calibri"/>
              <a:ea typeface="+mn-ea"/>
            </a:endParaRPr>
          </a:p>
          <a:p>
            <a:pPr marL="127198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06</a:t>
            </a:r>
            <a:endParaRPr sz="2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>
            <a:hlinkClick r:id="rId10" action="ppaction://hlinksldjump"/>
          </p:cNvPr>
          <p:cNvSpPr txBox="1"/>
          <p:nvPr/>
        </p:nvSpPr>
        <p:spPr>
          <a:xfrm>
            <a:off x="5194300" y="2990604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Class Diagram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                       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09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257513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 i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>
            <a:hlinkClick r:id="rId11" action="ppaction://hlinksldjump"/>
          </p:cNvPr>
          <p:cNvSpPr txBox="1"/>
          <p:nvPr/>
        </p:nvSpPr>
        <p:spPr>
          <a:xfrm>
            <a:off x="1003300" y="2257513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Judul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	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                       </a:t>
            </a:r>
            <a:r>
              <a:rPr sz="1600" i="0" spc="42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i="0" spc="42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        </a:t>
            </a:r>
            <a:r>
              <a:rPr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0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1</a:t>
            </a: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2312105"/>
            <a:ext cx="5461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>
              <a:solidFill>
                <a:prstClr val="black"/>
              </a:solidFill>
              <a:latin typeface="Calibri"/>
              <a:ea typeface="+mn-ea"/>
            </a:endParaRPr>
          </a:p>
          <a:p>
            <a:pPr marL="127198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05</a:t>
            </a:r>
            <a:endParaRPr sz="2000" i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object 2">
            <a:hlinkClick r:id="rId12" action="ppaction://hlinksldjump"/>
          </p:cNvPr>
          <p:cNvSpPr txBox="1"/>
          <p:nvPr/>
        </p:nvSpPr>
        <p:spPr>
          <a:xfrm>
            <a:off x="5194300" y="2271161"/>
            <a:ext cx="349250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1400"/>
              </a:lnSpc>
              <a:spcBef>
                <a:spcPts val="83"/>
              </a:spcBef>
              <a:spcAft>
                <a:spcPts val="0"/>
              </a:spcAft>
            </a:pPr>
            <a:endParaRPr sz="1600" i="0" dirty="0">
              <a:solidFill>
                <a:prstClr val="black"/>
              </a:solidFill>
              <a:latin typeface="Book Antiqua" panose="02040602050305030304" pitchFamily="18" charset="0"/>
              <a:ea typeface="+mn-ea"/>
            </a:endParaRPr>
          </a:p>
          <a:p>
            <a:pPr marL="171450" fontAlgn="auto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Use Case</a:t>
            </a:r>
            <a:r>
              <a:rPr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 </a:t>
            </a:r>
            <a:r>
              <a:rPr lang="en-US" sz="1600" i="0" dirty="0" smtClean="0">
                <a:solidFill>
                  <a:srgbClr val="363435"/>
                </a:solidFill>
                <a:latin typeface="Book Antiqua" panose="02040602050305030304" pitchFamily="18" charset="0"/>
                <a:ea typeface="+mn-ea"/>
                <a:cs typeface="Times New Roman"/>
              </a:rPr>
              <a:t>		       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Times New Roman"/>
                <a:cs typeface="Times New Roman"/>
              </a:rPr>
              <a:t>08</a:t>
            </a:r>
            <a:endParaRPr sz="1100" i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bject 11"/>
          <p:cNvSpPr txBox="1"/>
          <p:nvPr/>
        </p:nvSpPr>
        <p:spPr>
          <a:xfrm>
            <a:off x="4648200" y="4402296"/>
            <a:ext cx="546100" cy="546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 dirty="0">
              <a:solidFill>
                <a:prstClr val="black"/>
              </a:solidFill>
              <a:latin typeface="Calibri"/>
              <a:ea typeface="+mn-ea"/>
            </a:endParaRPr>
          </a:p>
          <a:p>
            <a:pPr marL="127198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</a:t>
            </a:r>
            <a:r>
              <a:rPr lang="en-US"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8</a:t>
            </a:r>
            <a:endParaRPr sz="2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9" name="object 11"/>
          <p:cNvSpPr txBox="1"/>
          <p:nvPr/>
        </p:nvSpPr>
        <p:spPr>
          <a:xfrm>
            <a:off x="4648200" y="5135257"/>
            <a:ext cx="546100" cy="546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 dirty="0">
              <a:solidFill>
                <a:prstClr val="black"/>
              </a:solidFill>
              <a:latin typeface="Calibri"/>
              <a:ea typeface="+mn-ea"/>
            </a:endParaRPr>
          </a:p>
          <a:p>
            <a:pPr marL="127198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0</a:t>
            </a:r>
            <a:r>
              <a:rPr lang="en-US" sz="3000" b="1" i="0" baseline="1449" dirty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9</a:t>
            </a:r>
            <a:endParaRPr sz="2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5" name="object 56"/>
          <p:cNvSpPr/>
          <p:nvPr/>
        </p:nvSpPr>
        <p:spPr>
          <a:xfrm>
            <a:off x="4677926" y="5841169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0" y="546100"/>
                </a:moveTo>
                <a:lnTo>
                  <a:pt x="546100" y="546100"/>
                </a:lnTo>
                <a:lnTo>
                  <a:pt x="5461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E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10">
            <a:hlinkClick r:id="rId13" action="ppaction://hlinksldjump"/>
          </p:cNvPr>
          <p:cNvSpPr txBox="1"/>
          <p:nvPr/>
        </p:nvSpPr>
        <p:spPr>
          <a:xfrm>
            <a:off x="5224026" y="5841169"/>
            <a:ext cx="3492500" cy="5461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3"/>
              </a:spcBef>
            </a:pPr>
            <a:endParaRPr sz="1600" i="0" dirty="0" smtClean="0">
              <a:latin typeface="Book Antiqua" panose="02040602050305030304" pitchFamily="18" charset="0"/>
            </a:endParaRPr>
          </a:p>
          <a:p>
            <a:pPr marL="171450">
              <a:lnSpc>
                <a:spcPts val="1379"/>
              </a:lnSpc>
            </a:pPr>
            <a:r>
              <a:rPr lang="en-US" sz="1600" i="0" dirty="0" err="1" smtClean="0">
                <a:solidFill>
                  <a:srgbClr val="363435"/>
                </a:solidFill>
                <a:latin typeface="Book Antiqua" panose="02040602050305030304" pitchFamily="18" charset="0"/>
                <a:cs typeface="Times New Roman"/>
              </a:rPr>
              <a:t>Kesimpulan</a:t>
            </a:r>
            <a:r>
              <a:rPr sz="1600" i="0" spc="0" dirty="0" smtClean="0">
                <a:solidFill>
                  <a:srgbClr val="363435"/>
                </a:solidFill>
                <a:latin typeface="Book Antiqua" panose="02040602050305030304" pitchFamily="18" charset="0"/>
                <a:cs typeface="Times New Roman"/>
              </a:rPr>
              <a:t>                                   </a:t>
            </a:r>
            <a:r>
              <a:rPr lang="en-US" sz="1600" b="1" i="0" baseline="5797" dirty="0" smtClean="0">
                <a:solidFill>
                  <a:srgbClr val="363435"/>
                </a:solidFill>
                <a:latin typeface="Book Antiqua" panose="02040602050305030304" pitchFamily="18" charset="0"/>
                <a:cs typeface="Times New Roman"/>
              </a:rPr>
              <a:t>1</a:t>
            </a:r>
            <a:r>
              <a:rPr lang="en-US" sz="1600" b="1" i="0" spc="0" baseline="5797" dirty="0" smtClean="0">
                <a:solidFill>
                  <a:srgbClr val="363435"/>
                </a:solidFill>
                <a:latin typeface="Book Antiqua" panose="02040602050305030304" pitchFamily="18" charset="0"/>
                <a:cs typeface="Times New Roman"/>
              </a:rPr>
              <a:t>8</a:t>
            </a:r>
            <a:endParaRPr sz="1600" i="0" dirty="0"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77" name="object 11"/>
          <p:cNvSpPr txBox="1"/>
          <p:nvPr/>
        </p:nvSpPr>
        <p:spPr>
          <a:xfrm>
            <a:off x="4674764" y="5847405"/>
            <a:ext cx="546100" cy="546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650"/>
              </a:lnSpc>
              <a:spcBef>
                <a:spcPts val="44"/>
              </a:spcBef>
              <a:spcAft>
                <a:spcPts val="0"/>
              </a:spcAft>
            </a:pPr>
            <a:endParaRPr sz="650" i="0" dirty="0">
              <a:solidFill>
                <a:prstClr val="black"/>
              </a:solidFill>
              <a:latin typeface="Calibri"/>
              <a:ea typeface="+mn-ea"/>
            </a:endParaRPr>
          </a:p>
          <a:p>
            <a:pPr marL="127198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</a:pPr>
            <a:r>
              <a:rPr sz="1000" i="0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STEP</a:t>
            </a:r>
            <a:endParaRPr sz="1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22684" fontAlgn="auto">
              <a:lnSpc>
                <a:spcPts val="2014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b="1" i="0" baseline="1449" dirty="0" smtClean="0">
                <a:solidFill>
                  <a:srgbClr val="FDFDFD"/>
                </a:solidFill>
                <a:latin typeface="Times New Roman"/>
                <a:ea typeface="+mn-ea"/>
                <a:cs typeface="Times New Roman"/>
              </a:rPr>
              <a:t>10</a:t>
            </a:r>
            <a:endParaRPr sz="2000" i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660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1768475" y="609600"/>
            <a:ext cx="6913563" cy="5267325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999610" y="805218"/>
            <a:ext cx="6478587" cy="4913193"/>
          </a:xfrm>
          <a:prstGeom prst="roundRect">
            <a:avLst>
              <a:gd name="adj" fmla="val 16667"/>
            </a:avLst>
          </a:prstGeom>
          <a:solidFill>
            <a:srgbClr val="0070C0">
              <a:alpha val="36862"/>
            </a:srgbClr>
          </a:solidFill>
          <a:ln>
            <a:noFill/>
          </a:ln>
        </p:spPr>
        <p:txBody>
          <a:bodyPr wrap="none" anchor="ctr"/>
          <a:lstStyle/>
          <a:p>
            <a:endParaRPr lang="en-US" altLang="zh-CN" sz="1000" dirty="0"/>
          </a:p>
        </p:txBody>
      </p:sp>
      <p:sp>
        <p:nvSpPr>
          <p:cNvPr id="10" name="Rectangle 9"/>
          <p:cNvSpPr/>
          <p:nvPr/>
        </p:nvSpPr>
        <p:spPr>
          <a:xfrm>
            <a:off x="4125032" y="166800"/>
            <a:ext cx="418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0" dirty="0" smtClean="0">
                <a:solidFill>
                  <a:srgbClr val="FF3300"/>
                </a:solidFill>
                <a:latin typeface="Book Antiqua" panose="02040602050305030304" pitchFamily="18" charset="0"/>
              </a:rPr>
              <a:t>LATAR</a:t>
            </a:r>
            <a:r>
              <a:rPr lang="en-US" altLang="zh-CN" sz="2800" b="1" i="0" dirty="0" smtClean="0">
                <a:latin typeface="Book Antiqua" panose="02040602050305030304" pitchFamily="18" charset="0"/>
              </a:rPr>
              <a:t>  </a:t>
            </a:r>
            <a:r>
              <a:rPr lang="en-US" altLang="zh-CN" sz="2800" b="1" i="0" dirty="0" smtClean="0">
                <a:solidFill>
                  <a:srgbClr val="003366"/>
                </a:solidFill>
                <a:latin typeface="Book Antiqua" panose="02040602050305030304" pitchFamily="18" charset="0"/>
              </a:rPr>
              <a:t>BELAKANG  </a:t>
            </a:r>
            <a:r>
              <a:rPr lang="en-US" altLang="zh-CN" sz="2800" b="1" i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:</a:t>
            </a:r>
            <a:endParaRPr lang="en-US" altLang="zh-CN" sz="28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2499" y="1061211"/>
            <a:ext cx="6057901" cy="4093428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i="0" dirty="0" smtClean="0">
                <a:latin typeface="Bell MT" panose="02020503060305020303" pitchFamily="18" charset="0"/>
              </a:rPr>
              <a:t>	</a:t>
            </a:r>
            <a:r>
              <a:rPr lang="en-US" sz="2000" i="0" dirty="0" err="1" smtClean="0">
                <a:latin typeface="Bell MT" panose="02020503060305020303" pitchFamily="18" charset="0"/>
              </a:rPr>
              <a:t>Dengan</a:t>
            </a:r>
            <a:r>
              <a:rPr lang="en-US" sz="2000" i="0" dirty="0" smtClean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tingkat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rutinitas</a:t>
            </a:r>
            <a:r>
              <a:rPr lang="en-US" sz="2000" i="0" dirty="0">
                <a:latin typeface="Bell MT" panose="02020503060305020303" pitchFamily="18" charset="0"/>
              </a:rPr>
              <a:t> di </a:t>
            </a:r>
            <a:r>
              <a:rPr lang="en-US" sz="2000" i="0" dirty="0" err="1">
                <a:latin typeface="Bell MT" panose="02020503060305020303" pitchFamily="18" charset="0"/>
              </a:rPr>
              <a:t>apotek</a:t>
            </a:r>
            <a:r>
              <a:rPr lang="en-US" sz="2000" i="0" dirty="0">
                <a:latin typeface="Bell MT" panose="02020503060305020303" pitchFamily="18" charset="0"/>
              </a:rPr>
              <a:t> yang </a:t>
            </a:r>
            <a:r>
              <a:rPr lang="en-US" sz="2000" i="0" dirty="0" err="1">
                <a:latin typeface="Bell MT" panose="02020503060305020303" pitchFamily="18" charset="0"/>
              </a:rPr>
              <a:t>tinggi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banyaknya</a:t>
            </a:r>
            <a:r>
              <a:rPr lang="en-US" sz="2000" i="0" dirty="0">
                <a:latin typeface="Bell MT" panose="02020503060305020303" pitchFamily="18" charset="0"/>
              </a:rPr>
              <a:t> data yang </a:t>
            </a:r>
            <a:r>
              <a:rPr lang="en-US" sz="2000" i="0" dirty="0" err="1">
                <a:latin typeface="Bell MT" panose="02020503060305020303" pitchFamily="18" charset="0"/>
              </a:rPr>
              <a:t>harus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diolah</a:t>
            </a:r>
            <a:r>
              <a:rPr lang="en-US" sz="2000" i="0" dirty="0">
                <a:latin typeface="Bell MT" panose="02020503060305020303" pitchFamily="18" charset="0"/>
              </a:rPr>
              <a:t>, </a:t>
            </a:r>
            <a:r>
              <a:rPr lang="en-US" sz="2000" i="0" dirty="0" err="1">
                <a:latin typeface="Bell MT" panose="02020503060305020303" pitchFamily="18" charset="0"/>
              </a:rPr>
              <a:t>tingkat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kesalahan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dalam</a:t>
            </a:r>
            <a:r>
              <a:rPr lang="en-US" sz="2000" i="0" dirty="0">
                <a:latin typeface="Bell MT" panose="02020503060305020303" pitchFamily="18" charset="0"/>
              </a:rPr>
              <a:t> proses </a:t>
            </a:r>
            <a:r>
              <a:rPr lang="en-US" sz="2000" i="0" dirty="0" err="1">
                <a:latin typeface="Bell MT" panose="02020503060305020303" pitchFamily="18" charset="0"/>
              </a:rPr>
              <a:t>pengolahan</a:t>
            </a:r>
            <a:r>
              <a:rPr lang="en-US" sz="2000" i="0" dirty="0">
                <a:latin typeface="Bell MT" panose="02020503060305020303" pitchFamily="18" charset="0"/>
              </a:rPr>
              <a:t> data </a:t>
            </a:r>
            <a:r>
              <a:rPr lang="en-US" sz="2000" i="0" dirty="0" err="1">
                <a:latin typeface="Bell MT" panose="02020503060305020303" pitchFamily="18" charset="0"/>
              </a:rPr>
              <a:t>akan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lebih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meningkat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jika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dilakukan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dengan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cara-cara</a:t>
            </a:r>
            <a:r>
              <a:rPr lang="en-US" sz="2000" i="0" dirty="0">
                <a:latin typeface="Bell MT" panose="02020503060305020303" pitchFamily="18" charset="0"/>
              </a:rPr>
              <a:t> manual. </a:t>
            </a:r>
            <a:r>
              <a:rPr lang="en-US" sz="2000" i="0" dirty="0" err="1">
                <a:latin typeface="Bell MT" panose="02020503060305020303" pitchFamily="18" charset="0"/>
              </a:rPr>
              <a:t>Maka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penerapan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suatu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alat</a:t>
            </a:r>
            <a:r>
              <a:rPr lang="en-US" sz="2000" i="0" dirty="0">
                <a:latin typeface="Bell MT" panose="02020503060305020303" pitchFamily="18" charset="0"/>
              </a:rPr>
              <a:t> bantu </a:t>
            </a:r>
            <a:r>
              <a:rPr lang="en-US" sz="2000" i="0" dirty="0" err="1">
                <a:latin typeface="Bell MT" panose="02020503060305020303" pitchFamily="18" charset="0"/>
              </a:rPr>
              <a:t>berupa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perangkat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keras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perangkat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lunak</a:t>
            </a:r>
            <a:r>
              <a:rPr lang="en-US" sz="2000" i="0" dirty="0">
                <a:latin typeface="Bell MT" panose="02020503060305020303" pitchFamily="18" charset="0"/>
              </a:rPr>
              <a:t> yang </a:t>
            </a:r>
            <a:r>
              <a:rPr lang="en-US" sz="2000" i="0" dirty="0" err="1">
                <a:latin typeface="Bell MT" panose="02020503060305020303" pitchFamily="18" charset="0"/>
              </a:rPr>
              <a:t>dapat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mengelola</a:t>
            </a:r>
            <a:r>
              <a:rPr lang="en-US" sz="2000" i="0" dirty="0">
                <a:latin typeface="Bell MT" panose="02020503060305020303" pitchFamily="18" charset="0"/>
              </a:rPr>
              <a:t> data </a:t>
            </a:r>
            <a:r>
              <a:rPr lang="en-US" sz="2000" i="0" dirty="0" err="1">
                <a:latin typeface="Bell MT" panose="02020503060305020303" pitchFamily="18" charset="0"/>
              </a:rPr>
              <a:t>secara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cepat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tepat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memang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sudah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sepantasnya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diterapkan</a:t>
            </a:r>
            <a:r>
              <a:rPr lang="en-US" sz="2000" i="0" dirty="0">
                <a:latin typeface="Bell MT" panose="02020503060305020303" pitchFamily="18" charset="0"/>
              </a:rPr>
              <a:t> di </a:t>
            </a:r>
            <a:r>
              <a:rPr lang="en-US" sz="2000" i="0" dirty="0" err="1">
                <a:latin typeface="Bell MT" panose="02020503060305020303" pitchFamily="18" charset="0"/>
              </a:rPr>
              <a:t>sebuah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apotek</a:t>
            </a:r>
            <a:r>
              <a:rPr lang="en-US" sz="2000" i="0" dirty="0">
                <a:latin typeface="Bell MT" panose="02020503060305020303" pitchFamily="18" charset="0"/>
              </a:rPr>
              <a:t>.</a:t>
            </a:r>
          </a:p>
          <a:p>
            <a:pPr algn="just"/>
            <a:endParaRPr lang="en-US" sz="2000" i="0" dirty="0">
              <a:latin typeface="Bell MT" panose="02020503060305020303" pitchFamily="18" charset="0"/>
            </a:endParaRPr>
          </a:p>
          <a:p>
            <a:pPr algn="just"/>
            <a:r>
              <a:rPr lang="en-US" sz="2000" i="0" dirty="0">
                <a:latin typeface="Bell MT" panose="02020503060305020303" pitchFamily="18" charset="0"/>
              </a:rPr>
              <a:t>	</a:t>
            </a:r>
            <a:r>
              <a:rPr lang="en-US" sz="2000" i="0" dirty="0" err="1">
                <a:latin typeface="Bell MT" panose="02020503060305020303" pitchFamily="18" charset="0"/>
              </a:rPr>
              <a:t>Berdasarkan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hal-hal</a:t>
            </a:r>
            <a:r>
              <a:rPr lang="en-US" sz="2000" i="0" dirty="0">
                <a:latin typeface="Bell MT" panose="02020503060305020303" pitchFamily="18" charset="0"/>
              </a:rPr>
              <a:t> yang </a:t>
            </a:r>
            <a:r>
              <a:rPr lang="en-US" sz="2000" i="0" dirty="0" err="1">
                <a:latin typeface="Bell MT" panose="02020503060305020303" pitchFamily="18" charset="0"/>
              </a:rPr>
              <a:t>dikemukakan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diatas</a:t>
            </a:r>
            <a:r>
              <a:rPr lang="en-US" sz="2000" i="0" dirty="0">
                <a:latin typeface="Bell MT" panose="02020503060305020303" pitchFamily="18" charset="0"/>
              </a:rPr>
              <a:t>, kami </a:t>
            </a:r>
            <a:r>
              <a:rPr lang="en-US" sz="2000" i="0" dirty="0" err="1">
                <a:latin typeface="Bell MT" panose="02020503060305020303" pitchFamily="18" charset="0"/>
              </a:rPr>
              <a:t>bermaksud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merancang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b="1" i="0" dirty="0" err="1">
                <a:latin typeface="Bell MT" panose="02020503060305020303" pitchFamily="18" charset="0"/>
              </a:rPr>
              <a:t>Sistem</a:t>
            </a:r>
            <a:r>
              <a:rPr lang="en-US" sz="2000" b="1" i="0" dirty="0">
                <a:latin typeface="Bell MT" panose="02020503060305020303" pitchFamily="18" charset="0"/>
              </a:rPr>
              <a:t> </a:t>
            </a:r>
            <a:r>
              <a:rPr lang="en-US" sz="2000" b="1" i="0" dirty="0" err="1">
                <a:latin typeface="Bell MT" panose="02020503060305020303" pitchFamily="18" charset="0"/>
              </a:rPr>
              <a:t>Informasi</a:t>
            </a:r>
            <a:r>
              <a:rPr lang="en-US" sz="2000" b="1" i="0" dirty="0">
                <a:latin typeface="Bell MT" panose="02020503060305020303" pitchFamily="18" charset="0"/>
              </a:rPr>
              <a:t> </a:t>
            </a:r>
            <a:r>
              <a:rPr lang="en-US" sz="2000" b="1" i="0" dirty="0" err="1">
                <a:latin typeface="Bell MT" panose="02020503060305020303" pitchFamily="18" charset="0"/>
              </a:rPr>
              <a:t>Penjualan</a:t>
            </a:r>
            <a:r>
              <a:rPr lang="en-US" sz="2000" b="1" i="0" dirty="0">
                <a:latin typeface="Bell MT" panose="02020503060305020303" pitchFamily="18" charset="0"/>
              </a:rPr>
              <a:t> </a:t>
            </a:r>
            <a:r>
              <a:rPr lang="en-US" sz="2000" b="1" i="0" dirty="0" err="1">
                <a:latin typeface="Bell MT" panose="02020503060305020303" pitchFamily="18" charset="0"/>
              </a:rPr>
              <a:t>Obat</a:t>
            </a:r>
            <a:r>
              <a:rPr lang="en-US" sz="2000" b="1" i="0" dirty="0">
                <a:latin typeface="Bell MT" panose="02020503060305020303" pitchFamily="18" charset="0"/>
              </a:rPr>
              <a:t> di </a:t>
            </a:r>
            <a:r>
              <a:rPr lang="en-US" sz="2000" b="1" i="0" dirty="0" err="1" smtClean="0">
                <a:latin typeface="Bell MT" panose="02020503060305020303" pitchFamily="18" charset="0"/>
              </a:rPr>
              <a:t>Apotek</a:t>
            </a:r>
            <a:r>
              <a:rPr lang="en-US" sz="2000" b="1" i="0" dirty="0" smtClean="0">
                <a:latin typeface="Bell MT" panose="02020503060305020303" pitchFamily="18" charset="0"/>
              </a:rPr>
              <a:t> IP </a:t>
            </a:r>
            <a:r>
              <a:rPr lang="en-US" sz="2000" i="0" dirty="0">
                <a:latin typeface="Bell MT" panose="02020503060305020303" pitchFamily="18" charset="0"/>
              </a:rPr>
              <a:t>yang </a:t>
            </a:r>
            <a:r>
              <a:rPr lang="en-US" sz="2000" i="0" dirty="0" err="1">
                <a:latin typeface="Bell MT" panose="02020503060305020303" pitchFamily="18" charset="0"/>
              </a:rPr>
              <a:t>diharapkan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dapat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memberikan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kemudahan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kepada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petugas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apotek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dalam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menyelesaikan</a:t>
            </a:r>
            <a:r>
              <a:rPr lang="en-US" sz="2000" i="0" dirty="0">
                <a:latin typeface="Bell MT" panose="02020503060305020303" pitchFamily="18" charset="0"/>
              </a:rPr>
              <a:t> </a:t>
            </a:r>
            <a:r>
              <a:rPr lang="en-US" sz="2000" i="0" dirty="0" err="1">
                <a:latin typeface="Bell MT" panose="02020503060305020303" pitchFamily="18" charset="0"/>
              </a:rPr>
              <a:t>pekerjaannya</a:t>
            </a:r>
            <a:r>
              <a:rPr lang="en-US" sz="2000" i="0" dirty="0">
                <a:latin typeface="Bell MT" panose="02020503060305020303" pitchFamily="18" charset="0"/>
              </a:rPr>
              <a:t>.</a:t>
            </a:r>
            <a:endParaRPr lang="en-US" sz="2000" i="0" dirty="0" smtClean="0">
              <a:effectLst/>
              <a:latin typeface="Bell MT" panose="02020503060305020303" pitchFamily="18" charset="0"/>
            </a:endParaRPr>
          </a:p>
        </p:txBody>
      </p:sp>
      <p:pic>
        <p:nvPicPr>
          <p:cNvPr id="4101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59428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12" name="object 2">
            <a:hlinkClick r:id="rId3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</a:t>
            </a: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60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1768475" y="609600"/>
            <a:ext cx="6913563" cy="5267325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1793" y="739748"/>
            <a:ext cx="4525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i="0" dirty="0" smtClean="0">
                <a:solidFill>
                  <a:srgbClr val="FF3300"/>
                </a:solidFill>
                <a:latin typeface="Book Antiqua" panose="02040602050305030304" pitchFamily="18" charset="0"/>
              </a:rPr>
              <a:t>IDENTIFIKASI </a:t>
            </a:r>
            <a:r>
              <a:rPr lang="en-US" altLang="zh-CN" sz="2400" b="1" i="0" dirty="0" smtClean="0">
                <a:latin typeface="Book Antiqua" panose="02040602050305030304" pitchFamily="18" charset="0"/>
              </a:rPr>
              <a:t>   </a:t>
            </a:r>
            <a:r>
              <a:rPr lang="en-US" altLang="zh-CN" sz="2400" b="1" i="0" dirty="0" smtClean="0">
                <a:solidFill>
                  <a:srgbClr val="003366"/>
                </a:solidFill>
                <a:latin typeface="Book Antiqua" panose="02040602050305030304" pitchFamily="18" charset="0"/>
              </a:rPr>
              <a:t>MASALAH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:</a:t>
            </a:r>
            <a:endParaRPr lang="en-US" altLang="zh-CN" sz="24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59428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985963" y="1324842"/>
            <a:ext cx="6478587" cy="4188853"/>
          </a:xfrm>
          <a:prstGeom prst="roundRect">
            <a:avLst>
              <a:gd name="adj" fmla="val 16667"/>
            </a:avLst>
          </a:prstGeom>
          <a:solidFill>
            <a:srgbClr val="0070C0">
              <a:alpha val="36862"/>
            </a:srgbClr>
          </a:solidFill>
          <a:ln>
            <a:noFill/>
          </a:ln>
        </p:spPr>
        <p:txBody>
          <a:bodyPr wrap="none" anchor="ctr"/>
          <a:lstStyle/>
          <a:p>
            <a:pPr lvl="0" algn="just"/>
            <a:endParaRPr lang="en-US" i="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1188" y="1746913"/>
            <a:ext cx="5477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i="0" dirty="0" err="1">
                <a:latin typeface="Book Antiqua" panose="02040602050305030304" pitchFamily="18" charset="0"/>
              </a:rPr>
              <a:t>Sulitnya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pencarian</a:t>
            </a:r>
            <a:r>
              <a:rPr lang="en-US" i="0" dirty="0">
                <a:latin typeface="Book Antiqua" panose="02040602050305030304" pitchFamily="18" charset="0"/>
              </a:rPr>
              <a:t> data </a:t>
            </a:r>
            <a:r>
              <a:rPr lang="en-US" i="0" dirty="0" err="1">
                <a:latin typeface="Book Antiqua" panose="02040602050305030304" pitchFamily="18" charset="0"/>
              </a:rPr>
              <a:t>penjualan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obat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karena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 smtClean="0">
                <a:latin typeface="Book Antiqua" panose="02040602050305030304" pitchFamily="18" charset="0"/>
              </a:rPr>
              <a:t>ketidakteraturan</a:t>
            </a:r>
            <a:r>
              <a:rPr lang="en-US" i="0" dirty="0" smtClean="0">
                <a:latin typeface="Book Antiqua" panose="02040602050305030304" pitchFamily="18" charset="0"/>
              </a:rPr>
              <a:t> </a:t>
            </a:r>
            <a:r>
              <a:rPr lang="en-US" i="0" dirty="0" err="1" smtClean="0">
                <a:latin typeface="Book Antiqua" panose="02040602050305030304" pitchFamily="18" charset="0"/>
              </a:rPr>
              <a:t>dalam</a:t>
            </a:r>
            <a:r>
              <a:rPr lang="en-US" i="0" dirty="0" smtClean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pencatatan</a:t>
            </a:r>
            <a:r>
              <a:rPr lang="en-US" i="0" dirty="0">
                <a:latin typeface="Book Antiqua" panose="02040602050305030304" pitchFamily="18" charset="0"/>
              </a:rPr>
              <a:t>  </a:t>
            </a:r>
            <a:r>
              <a:rPr lang="en-US" i="0" dirty="0" err="1">
                <a:latin typeface="Book Antiqua" panose="02040602050305030304" pitchFamily="18" charset="0"/>
              </a:rPr>
              <a:t>dan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penyimpanan</a:t>
            </a:r>
            <a:r>
              <a:rPr lang="en-US" i="0" dirty="0">
                <a:latin typeface="Book Antiqua" panose="02040602050305030304" pitchFamily="18" charset="0"/>
              </a:rPr>
              <a:t> data </a:t>
            </a:r>
            <a:r>
              <a:rPr lang="en-US" i="0" dirty="0" err="1">
                <a:latin typeface="Book Antiqua" panose="02040602050305030304" pitchFamily="18" charset="0"/>
              </a:rPr>
              <a:t>transaksi</a:t>
            </a:r>
            <a:r>
              <a:rPr lang="en-US" i="0" dirty="0">
                <a:latin typeface="Book Antiqua" panose="02040602050305030304" pitchFamily="18" charset="0"/>
              </a:rPr>
              <a:t>.</a:t>
            </a:r>
          </a:p>
          <a:p>
            <a:endParaRPr lang="en-US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i="0" dirty="0" err="1">
                <a:latin typeface="Book Antiqua" panose="02040602050305030304" pitchFamily="18" charset="0"/>
              </a:rPr>
              <a:t>Pengolahan</a:t>
            </a:r>
            <a:r>
              <a:rPr lang="en-US" i="0" dirty="0">
                <a:latin typeface="Book Antiqua" panose="02040602050305030304" pitchFamily="18" charset="0"/>
              </a:rPr>
              <a:t> data </a:t>
            </a:r>
            <a:r>
              <a:rPr lang="en-US" i="0" dirty="0" err="1">
                <a:latin typeface="Book Antiqua" panose="02040602050305030304" pitchFamily="18" charset="0"/>
              </a:rPr>
              <a:t>transaksi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penjualan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obat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masih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dilakukan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secara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smtClean="0">
                <a:latin typeface="Book Antiqua" panose="02040602050305030304" pitchFamily="18" charset="0"/>
              </a:rPr>
              <a:t>manual </a:t>
            </a:r>
            <a:r>
              <a:rPr lang="en-US" i="0" dirty="0" err="1" smtClean="0">
                <a:latin typeface="Book Antiqua" panose="02040602050305030304" pitchFamily="18" charset="0"/>
              </a:rPr>
              <a:t>menyebabkan</a:t>
            </a:r>
            <a:r>
              <a:rPr lang="en-US" i="0" dirty="0" smtClean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lambatnya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pembuatan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laporan</a:t>
            </a:r>
            <a:r>
              <a:rPr lang="en-US" i="0" dirty="0">
                <a:latin typeface="Book Antiqua" panose="02040602050305030304" pitchFamily="18" charset="0"/>
              </a:rPr>
              <a:t> – </a:t>
            </a:r>
            <a:r>
              <a:rPr lang="en-US" i="0" dirty="0" err="1">
                <a:latin typeface="Book Antiqua" panose="02040602050305030304" pitchFamily="18" charset="0"/>
              </a:rPr>
              <a:t>laporan</a:t>
            </a:r>
            <a:r>
              <a:rPr lang="en-US" i="0" dirty="0">
                <a:latin typeface="Book Antiqua" panose="02040602050305030304" pitchFamily="18" charset="0"/>
              </a:rPr>
              <a:t> yang </a:t>
            </a:r>
            <a:r>
              <a:rPr lang="en-US" i="0" dirty="0" err="1">
                <a:latin typeface="Book Antiqua" panose="02040602050305030304" pitchFamily="18" charset="0"/>
              </a:rPr>
              <a:t>akan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 smtClean="0">
                <a:latin typeface="Book Antiqua" panose="02040602050305030304" pitchFamily="18" charset="0"/>
              </a:rPr>
              <a:t>diserahkan</a:t>
            </a:r>
            <a:r>
              <a:rPr lang="en-US" i="0" dirty="0" smtClean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pada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pemilik</a:t>
            </a:r>
            <a:r>
              <a:rPr lang="en-US" i="0" dirty="0">
                <a:latin typeface="Book Antiqua" panose="02040602050305030304" pitchFamily="18" charset="0"/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>
                <a:latin typeface="Book Antiqua" panose="02040602050305030304" pitchFamily="18" charset="0"/>
              </a:rPr>
              <a:t>Tidak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adanya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pencatatan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secara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lengkap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tentang</a:t>
            </a:r>
            <a:r>
              <a:rPr lang="en-US" i="0" dirty="0">
                <a:latin typeface="Book Antiqua" panose="02040602050305030304" pitchFamily="18" charset="0"/>
              </a:rPr>
              <a:t> </a:t>
            </a:r>
            <a:r>
              <a:rPr lang="en-US" i="0" dirty="0" err="1">
                <a:latin typeface="Book Antiqua" panose="02040602050305030304" pitchFamily="18" charset="0"/>
              </a:rPr>
              <a:t>obat</a:t>
            </a:r>
            <a:r>
              <a:rPr lang="en-US" i="0" dirty="0">
                <a:latin typeface="Book Antiqua" panose="02040602050305030304" pitchFamily="18" charset="0"/>
              </a:rPr>
              <a:t> yang </a:t>
            </a:r>
            <a:r>
              <a:rPr lang="en-US" i="0" dirty="0" err="1" smtClean="0">
                <a:latin typeface="Book Antiqua" panose="02040602050305030304" pitchFamily="18" charset="0"/>
              </a:rPr>
              <a:t>kadaluarsa</a:t>
            </a:r>
            <a:r>
              <a:rPr lang="en-US" i="0" dirty="0">
                <a:latin typeface="Book Antiqua" panose="02040602050305030304" pitchFamily="18" charset="0"/>
              </a:rPr>
              <a:t>.</a:t>
            </a:r>
            <a:endParaRPr lang="en-US" dirty="0"/>
          </a:p>
        </p:txBody>
      </p:sp>
      <p:sp>
        <p:nvSpPr>
          <p:cNvPr id="10" name="object 2">
            <a:hlinkClick r:id="rId3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1768475" y="609600"/>
            <a:ext cx="6913563" cy="5267325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59428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98663" y="1419367"/>
            <a:ext cx="6434706" cy="4061271"/>
          </a:xfrm>
          <a:prstGeom prst="roundRect">
            <a:avLst>
              <a:gd name="adj" fmla="val 16667"/>
            </a:avLst>
          </a:prstGeom>
          <a:solidFill>
            <a:srgbClr val="FFCC00">
              <a:alpha val="58038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Ø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7843" y="861486"/>
            <a:ext cx="3195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0" dirty="0" smtClean="0">
                <a:solidFill>
                  <a:srgbClr val="FF3300"/>
                </a:solidFill>
                <a:latin typeface="Book Antiqua" panose="02040602050305030304" pitchFamily="18" charset="0"/>
              </a:rPr>
              <a:t>BATASAN</a:t>
            </a:r>
            <a:r>
              <a:rPr lang="en-US" altLang="zh-CN" sz="2000" b="1" i="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  </a:t>
            </a:r>
            <a:r>
              <a:rPr lang="en-US" altLang="zh-CN" sz="2000" b="1" i="0" dirty="0" smtClean="0">
                <a:solidFill>
                  <a:srgbClr val="003366"/>
                </a:solidFill>
                <a:latin typeface="Book Antiqua" panose="02040602050305030304" pitchFamily="18" charset="0"/>
              </a:rPr>
              <a:t>MASALAH </a:t>
            </a:r>
            <a:r>
              <a:rPr lang="en-US" altLang="zh-CN" sz="2000" b="1" i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:</a:t>
            </a:r>
            <a:endParaRPr lang="en-US" altLang="zh-CN" sz="20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6771" y="2251886"/>
            <a:ext cx="58236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 err="1" smtClean="0">
                <a:latin typeface="Book Antiqua" panose="02040602050305030304" pitchFamily="18" charset="0"/>
              </a:rPr>
              <a:t>Hanya</a:t>
            </a:r>
            <a:r>
              <a:rPr lang="en-US" sz="2000" i="0" dirty="0" smtClean="0">
                <a:latin typeface="Book Antiqua" panose="02040602050305030304" pitchFamily="18" charset="0"/>
              </a:rPr>
              <a:t> </a:t>
            </a:r>
            <a:r>
              <a:rPr lang="en-US" sz="2000" i="0" dirty="0" err="1" smtClean="0">
                <a:latin typeface="Book Antiqua" panose="02040602050305030304" pitchFamily="18" charset="0"/>
              </a:rPr>
              <a:t>membahas</a:t>
            </a:r>
            <a:r>
              <a:rPr lang="en-US" sz="2000" i="0" dirty="0" smtClean="0">
                <a:latin typeface="Book Antiqua" panose="02040602050305030304" pitchFamily="18" charset="0"/>
              </a:rPr>
              <a:t> </a:t>
            </a:r>
            <a:r>
              <a:rPr lang="en-US" sz="2000" i="0" dirty="0" err="1" smtClean="0">
                <a:latin typeface="Book Antiqua" panose="02040602050305030304" pitchFamily="18" charset="0"/>
              </a:rPr>
              <a:t>penjualan</a:t>
            </a:r>
            <a:r>
              <a:rPr lang="en-US" sz="2000" i="0" dirty="0" smtClean="0">
                <a:latin typeface="Book Antiqua" panose="02040602050305030304" pitchFamily="18" charset="0"/>
              </a:rPr>
              <a:t> </a:t>
            </a:r>
            <a:r>
              <a:rPr lang="en-US" sz="2000" i="0" dirty="0" err="1" smtClean="0">
                <a:latin typeface="Book Antiqua" panose="02040602050305030304" pitchFamily="18" charset="0"/>
              </a:rPr>
              <a:t>obat</a:t>
            </a:r>
            <a:r>
              <a:rPr lang="en-US" sz="2000" i="0" dirty="0" smtClean="0">
                <a:latin typeface="Book Antiqua" panose="02040602050305030304" pitchFamily="18" charset="0"/>
              </a:rPr>
              <a:t> </a:t>
            </a:r>
            <a:r>
              <a:rPr lang="en-US" sz="2000" i="0" dirty="0" err="1" smtClean="0">
                <a:latin typeface="Book Antiqua" panose="02040602050305030304" pitchFamily="18" charset="0"/>
              </a:rPr>
              <a:t>pada</a:t>
            </a:r>
            <a:r>
              <a:rPr lang="en-US" sz="2000" i="0" dirty="0" smtClean="0">
                <a:latin typeface="Book Antiqua" panose="02040602050305030304" pitchFamily="18" charset="0"/>
              </a:rPr>
              <a:t> </a:t>
            </a:r>
            <a:r>
              <a:rPr lang="en-US" sz="2000" i="0" dirty="0" err="1" smtClean="0">
                <a:latin typeface="Book Antiqua" panose="02040602050305030304" pitchFamily="18" charset="0"/>
              </a:rPr>
              <a:t>pelanggan</a:t>
            </a:r>
            <a:endParaRPr lang="en-US" sz="2000" i="0" dirty="0">
              <a:latin typeface="Book Antiqua" panose="02040602050305030304" pitchFamily="18" charset="0"/>
            </a:endParaRPr>
          </a:p>
          <a:p>
            <a:endParaRPr lang="en-US" sz="2000" i="0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 err="1" smtClean="0">
                <a:latin typeface="Book Antiqua" panose="02040602050305030304" pitchFamily="18" charset="0"/>
              </a:rPr>
              <a:t>Transaksi</a:t>
            </a:r>
            <a:r>
              <a:rPr lang="en-US" sz="2000" i="0" dirty="0" smtClean="0">
                <a:latin typeface="Book Antiqua" panose="02040602050305030304" pitchFamily="18" charset="0"/>
              </a:rPr>
              <a:t> </a:t>
            </a:r>
            <a:r>
              <a:rPr lang="en-US" sz="2000" i="0" dirty="0">
                <a:latin typeface="Book Antiqua" panose="02040602050305030304" pitchFamily="18" charset="0"/>
              </a:rPr>
              <a:t>yang </a:t>
            </a:r>
            <a:r>
              <a:rPr lang="en-US" sz="2000" i="0" dirty="0" err="1">
                <a:latin typeface="Book Antiqua" panose="02040602050305030304" pitchFamily="18" charset="0"/>
              </a:rPr>
              <a:t>digunakan</a:t>
            </a:r>
            <a:r>
              <a:rPr lang="en-US" sz="2000" i="0" dirty="0">
                <a:latin typeface="Book Antiqua" panose="02040602050305030304" pitchFamily="18" charset="0"/>
              </a:rPr>
              <a:t> </a:t>
            </a:r>
            <a:r>
              <a:rPr lang="en-US" sz="2000" i="0" dirty="0" err="1">
                <a:latin typeface="Book Antiqua" panose="02040602050305030304" pitchFamily="18" charset="0"/>
              </a:rPr>
              <a:t>merupakan</a:t>
            </a:r>
            <a:r>
              <a:rPr lang="en-US" sz="2000" i="0" dirty="0">
                <a:latin typeface="Book Antiqua" panose="02040602050305030304" pitchFamily="18" charset="0"/>
              </a:rPr>
              <a:t> </a:t>
            </a:r>
            <a:r>
              <a:rPr lang="en-US" sz="2000" i="0" dirty="0" err="1">
                <a:latin typeface="Book Antiqua" panose="02040602050305030304" pitchFamily="18" charset="0"/>
              </a:rPr>
              <a:t>pembayaran</a:t>
            </a:r>
            <a:r>
              <a:rPr lang="en-US" sz="2000" i="0" dirty="0">
                <a:latin typeface="Book Antiqua" panose="02040602050305030304" pitchFamily="18" charset="0"/>
              </a:rPr>
              <a:t> </a:t>
            </a:r>
            <a:r>
              <a:rPr lang="en-US" sz="2000" i="0" dirty="0" err="1">
                <a:latin typeface="Book Antiqua" panose="02040602050305030304" pitchFamily="18" charset="0"/>
              </a:rPr>
              <a:t>secara</a:t>
            </a:r>
            <a:r>
              <a:rPr lang="en-US" sz="2000" i="0" dirty="0">
                <a:latin typeface="Book Antiqua" panose="02040602050305030304" pitchFamily="18" charset="0"/>
              </a:rPr>
              <a:t> </a:t>
            </a:r>
            <a:r>
              <a:rPr lang="en-US" sz="2000" i="0" dirty="0" err="1">
                <a:latin typeface="Book Antiqua" panose="02040602050305030304" pitchFamily="18" charset="0"/>
              </a:rPr>
              <a:t>tunai</a:t>
            </a:r>
            <a:r>
              <a:rPr lang="en-US" sz="2000" i="0" dirty="0" smtClean="0">
                <a:latin typeface="Book Antiqua" panose="020406020503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 err="1" smtClean="0">
                <a:latin typeface="Book Antiqua" panose="02040602050305030304" pitchFamily="18" charset="0"/>
              </a:rPr>
              <a:t>Membahas</a:t>
            </a:r>
            <a:r>
              <a:rPr lang="en-US" sz="2000" i="0" dirty="0" smtClean="0">
                <a:latin typeface="Book Antiqua" panose="02040602050305030304" pitchFamily="18" charset="0"/>
              </a:rPr>
              <a:t> </a:t>
            </a:r>
            <a:r>
              <a:rPr lang="en-US" sz="2000" i="0" dirty="0" err="1">
                <a:latin typeface="Book Antiqua" panose="02040602050305030304" pitchFamily="18" charset="0"/>
              </a:rPr>
              <a:t>tentang</a:t>
            </a:r>
            <a:r>
              <a:rPr lang="en-US" sz="2000" i="0" dirty="0">
                <a:latin typeface="Book Antiqua" panose="02040602050305030304" pitchFamily="18" charset="0"/>
              </a:rPr>
              <a:t> data </a:t>
            </a:r>
            <a:r>
              <a:rPr lang="en-US" sz="2000" i="0" dirty="0" err="1">
                <a:latin typeface="Book Antiqua" panose="02040602050305030304" pitchFamily="18" charset="0"/>
              </a:rPr>
              <a:t>obat</a:t>
            </a:r>
            <a:r>
              <a:rPr lang="en-US" sz="2000" i="0" dirty="0">
                <a:latin typeface="Book Antiqua" panose="02040602050305030304" pitchFamily="18" charset="0"/>
              </a:rPr>
              <a:t> yang </a:t>
            </a:r>
            <a:r>
              <a:rPr lang="en-US" sz="2000" i="0" dirty="0" err="1" smtClean="0">
                <a:latin typeface="Book Antiqua" panose="02040602050305030304" pitchFamily="18" charset="0"/>
              </a:rPr>
              <a:t>kadaluarsa</a:t>
            </a:r>
            <a:endParaRPr lang="en-US" sz="2000" i="0" dirty="0">
              <a:latin typeface="Book Antiqua" panose="02040602050305030304" pitchFamily="18" charset="0"/>
            </a:endParaRPr>
          </a:p>
        </p:txBody>
      </p:sp>
      <p:sp>
        <p:nvSpPr>
          <p:cNvPr id="12" name="object 2">
            <a:hlinkClick r:id="rId3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61884" y="6521868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6332" y="0"/>
            <a:ext cx="3467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FLOWCHART </a:t>
            </a:r>
            <a:r>
              <a:rPr lang="en-US" altLang="zh-CN" sz="2000" b="1" i="0" dirty="0" smtClean="0">
                <a:solidFill>
                  <a:srgbClr val="003366"/>
                </a:solidFill>
                <a:latin typeface="Book Antiqua" panose="02040602050305030304" pitchFamily="18" charset="0"/>
              </a:rPr>
              <a:t>  DIAGRAM</a:t>
            </a:r>
            <a:endParaRPr lang="en-US" altLang="zh-CN" sz="20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6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79438" y="29710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2">
            <a:hlinkClick r:id="rId3" action="ppaction://hlinksldjump"/>
          </p:cNvPr>
          <p:cNvSpPr txBox="1"/>
          <p:nvPr/>
        </p:nvSpPr>
        <p:spPr>
          <a:xfrm>
            <a:off x="8238081" y="6453585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287" y="400110"/>
            <a:ext cx="7676547" cy="59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86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99143" y="209490"/>
            <a:ext cx="3082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i="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USE</a:t>
            </a:r>
            <a:r>
              <a:rPr lang="en-US" altLang="zh-CN" sz="2000" b="1" i="0" dirty="0" smtClean="0">
                <a:latin typeface="Book Antiqua" panose="02040602050305030304" pitchFamily="18" charset="0"/>
              </a:rPr>
              <a:t>  </a:t>
            </a:r>
            <a:r>
              <a:rPr lang="en-US" altLang="zh-CN" sz="2000" b="1" i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CASE </a:t>
            </a:r>
            <a:r>
              <a:rPr lang="en-US" altLang="zh-CN" sz="2000" b="1" i="0" dirty="0" smtClean="0">
                <a:solidFill>
                  <a:srgbClr val="003366"/>
                </a:solidFill>
                <a:latin typeface="Book Antiqua" panose="02040602050305030304" pitchFamily="18" charset="0"/>
              </a:rPr>
              <a:t>  DIAGRAM</a:t>
            </a:r>
            <a:endParaRPr lang="en-US" altLang="zh-CN" sz="20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6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79438" y="29710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2">
            <a:hlinkClick r:id="rId3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  <p:pic>
        <p:nvPicPr>
          <p:cNvPr id="1026" name="Picture 2" descr="D:\tugas pak nyoman SI 6\FIX PPT Pak Nyoman\Use case 1 DEC 20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6537" y="609600"/>
            <a:ext cx="7181998" cy="555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3075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05613" y="6349227"/>
            <a:ext cx="1182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Cooper Black" pitchFamily="18" charset="0"/>
              </a:rPr>
              <a:t>TUGAS </a:t>
            </a:r>
            <a:r>
              <a:rPr lang="en-US" altLang="zh-CN" sz="1200" b="1" dirty="0" smtClean="0">
                <a:solidFill>
                  <a:srgbClr val="002060"/>
                </a:solidFill>
                <a:latin typeface="Cooper Black" pitchFamily="18" charset="0"/>
              </a:rPr>
              <a:t>PBO</a:t>
            </a:r>
            <a:endParaRPr lang="en-US" altLang="zh-CN" sz="1200" b="1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9623" y="338273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i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CLASS</a:t>
            </a:r>
            <a:r>
              <a:rPr lang="en-US" altLang="zh-CN" sz="2000" b="1" i="0" dirty="0" smtClean="0">
                <a:solidFill>
                  <a:srgbClr val="003366"/>
                </a:solidFill>
                <a:latin typeface="Book Antiqua" panose="02040602050305030304" pitchFamily="18" charset="0"/>
              </a:rPr>
              <a:t>  DIAGRAM</a:t>
            </a:r>
            <a:endParaRPr lang="en-US" altLang="zh-CN" sz="2000" b="1" i="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5" descr="D:\BY\kuliah\animasi-bergerak-olahraga-hewan-00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79438" y="2971006"/>
            <a:ext cx="22415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tugas pak nyoman\Class Revisi 1 DEC 2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8174" y="738383"/>
            <a:ext cx="7697336" cy="56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hlinkClick r:id="rId4" action="ppaction://hlinksldjump"/>
          </p:cNvPr>
          <p:cNvSpPr txBox="1"/>
          <p:nvPr/>
        </p:nvSpPr>
        <p:spPr>
          <a:xfrm>
            <a:off x="8093121" y="6288087"/>
            <a:ext cx="770827" cy="345282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pPr marL="127191">
              <a:lnSpc>
                <a:spcPct val="95825"/>
              </a:lnSpc>
            </a:pPr>
            <a:r>
              <a:rPr lang="en-US" sz="2000" b="1" baseline="1449" dirty="0" smtClean="0">
                <a:solidFill>
                  <a:srgbClr val="FDFDFD"/>
                </a:solidFill>
                <a:latin typeface="Book Antiqua" panose="02040602050305030304" pitchFamily="18" charset="0"/>
                <a:cs typeface="Times New Roman"/>
              </a:rPr>
              <a:t> NEXT</a:t>
            </a:r>
            <a:endParaRPr sz="1400" dirty="0"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82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343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501</Words>
  <Application>Microsoft Office PowerPoint</Application>
  <PresentationFormat>On-screen Show (4:3)</PresentationFormat>
  <Paragraphs>325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ppt幻灯设计/ppt模板设计</cp:keywords>
  <dc:description>nordridesign.com</dc:description>
  <cp:lastModifiedBy>Gonzales</cp:lastModifiedBy>
  <cp:revision>55</cp:revision>
  <dcterms:created xsi:type="dcterms:W3CDTF">2017-11-07T08:41:27Z</dcterms:created>
  <dcterms:modified xsi:type="dcterms:W3CDTF">2017-12-05T11:22:05Z</dcterms:modified>
</cp:coreProperties>
</file>