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53544-681A-446A-859A-78000337D5B4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9515-2441-4BD4-8963-23CACEAA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0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53544-681A-446A-859A-78000337D5B4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9515-2441-4BD4-8963-23CACEAA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0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53544-681A-446A-859A-78000337D5B4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9515-2441-4BD4-8963-23CACEAA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10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604684" y="274638"/>
            <a:ext cx="8422216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91985" y="1600201"/>
            <a:ext cx="8434916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745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53544-681A-446A-859A-78000337D5B4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9515-2441-4BD4-8963-23CACEAA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57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53544-681A-446A-859A-78000337D5B4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9515-2441-4BD4-8963-23CACEAA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66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53544-681A-446A-859A-78000337D5B4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9515-2441-4BD4-8963-23CACEAA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83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53544-681A-446A-859A-78000337D5B4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9515-2441-4BD4-8963-23CACEAA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50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53544-681A-446A-859A-78000337D5B4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9515-2441-4BD4-8963-23CACEAA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6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53544-681A-446A-859A-78000337D5B4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9515-2441-4BD4-8963-23CACEAA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67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53544-681A-446A-859A-78000337D5B4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9515-2441-4BD4-8963-23CACEAA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87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53544-681A-446A-859A-78000337D5B4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9515-2441-4BD4-8963-23CACEAA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30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53544-681A-446A-859A-78000337D5B4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39515-2441-4BD4-8963-23CACEAA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2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92702" y="872197"/>
            <a:ext cx="10044332" cy="5148775"/>
          </a:xfrm>
          <a:custGeom>
            <a:avLst/>
            <a:gdLst>
              <a:gd name="connsiteX0" fmla="*/ 0 w 10044332"/>
              <a:gd name="connsiteY0" fmla="*/ 811253 h 4867421"/>
              <a:gd name="connsiteX1" fmla="*/ 811253 w 10044332"/>
              <a:gd name="connsiteY1" fmla="*/ 0 h 4867421"/>
              <a:gd name="connsiteX2" fmla="*/ 9233079 w 10044332"/>
              <a:gd name="connsiteY2" fmla="*/ 0 h 4867421"/>
              <a:gd name="connsiteX3" fmla="*/ 10044332 w 10044332"/>
              <a:gd name="connsiteY3" fmla="*/ 811253 h 4867421"/>
              <a:gd name="connsiteX4" fmla="*/ 10044332 w 10044332"/>
              <a:gd name="connsiteY4" fmla="*/ 4056168 h 4867421"/>
              <a:gd name="connsiteX5" fmla="*/ 9233079 w 10044332"/>
              <a:gd name="connsiteY5" fmla="*/ 4867421 h 4867421"/>
              <a:gd name="connsiteX6" fmla="*/ 811253 w 10044332"/>
              <a:gd name="connsiteY6" fmla="*/ 4867421 h 4867421"/>
              <a:gd name="connsiteX7" fmla="*/ 0 w 10044332"/>
              <a:gd name="connsiteY7" fmla="*/ 4056168 h 4867421"/>
              <a:gd name="connsiteX8" fmla="*/ 0 w 10044332"/>
              <a:gd name="connsiteY8" fmla="*/ 811253 h 4867421"/>
              <a:gd name="connsiteX0" fmla="*/ 0 w 10044332"/>
              <a:gd name="connsiteY0" fmla="*/ 811253 h 4867421"/>
              <a:gd name="connsiteX1" fmla="*/ 811253 w 10044332"/>
              <a:gd name="connsiteY1" fmla="*/ 0 h 4867421"/>
              <a:gd name="connsiteX2" fmla="*/ 9233079 w 10044332"/>
              <a:gd name="connsiteY2" fmla="*/ 0 h 4867421"/>
              <a:gd name="connsiteX3" fmla="*/ 10044332 w 10044332"/>
              <a:gd name="connsiteY3" fmla="*/ 797186 h 4867421"/>
              <a:gd name="connsiteX4" fmla="*/ 10044332 w 10044332"/>
              <a:gd name="connsiteY4" fmla="*/ 4056168 h 4867421"/>
              <a:gd name="connsiteX5" fmla="*/ 9233079 w 10044332"/>
              <a:gd name="connsiteY5" fmla="*/ 4867421 h 4867421"/>
              <a:gd name="connsiteX6" fmla="*/ 811253 w 10044332"/>
              <a:gd name="connsiteY6" fmla="*/ 4867421 h 4867421"/>
              <a:gd name="connsiteX7" fmla="*/ 0 w 10044332"/>
              <a:gd name="connsiteY7" fmla="*/ 4056168 h 4867421"/>
              <a:gd name="connsiteX8" fmla="*/ 0 w 10044332"/>
              <a:gd name="connsiteY8" fmla="*/ 811253 h 486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44332" h="4867421">
                <a:moveTo>
                  <a:pt x="0" y="811253"/>
                </a:moveTo>
                <a:cubicBezTo>
                  <a:pt x="0" y="363210"/>
                  <a:pt x="363210" y="0"/>
                  <a:pt x="811253" y="0"/>
                </a:cubicBezTo>
                <a:lnTo>
                  <a:pt x="9233079" y="0"/>
                </a:lnTo>
                <a:cubicBezTo>
                  <a:pt x="9681122" y="0"/>
                  <a:pt x="10044332" y="349143"/>
                  <a:pt x="10044332" y="797186"/>
                </a:cubicBezTo>
                <a:lnTo>
                  <a:pt x="10044332" y="4056168"/>
                </a:lnTo>
                <a:cubicBezTo>
                  <a:pt x="10044332" y="4504211"/>
                  <a:pt x="9681122" y="4867421"/>
                  <a:pt x="9233079" y="4867421"/>
                </a:cubicBezTo>
                <a:lnTo>
                  <a:pt x="811253" y="4867421"/>
                </a:lnTo>
                <a:cubicBezTo>
                  <a:pt x="363210" y="4867421"/>
                  <a:pt x="0" y="4504211"/>
                  <a:pt x="0" y="4056168"/>
                </a:cubicBezTo>
                <a:lnTo>
                  <a:pt x="0" y="811253"/>
                </a:lnTo>
                <a:close/>
              </a:path>
            </a:pathLst>
          </a:custGeom>
          <a:effectLst>
            <a:outerShdw blurRad="177800" dist="127000" dir="7800000" algn="ctr" rotWithShape="0">
              <a:srgbClr val="FF0000">
                <a:alpha val="95000"/>
              </a:srgbClr>
            </a:outerShdw>
            <a:reflection blurRad="25400" stA="45000" endPos="2000" dist="50800" dir="5400000" sy="-100000" algn="bl" rotWithShape="0"/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ood" dir="t"/>
            </a:scene3d>
            <a:sp3d extrusionH="57150" prstMaterial="legacyWireframe">
              <a:bevelT w="63500" prst="relaxedInset"/>
              <a:bevelB w="82550" h="38100" prst="coolSlant"/>
            </a:sp3d>
          </a:bodyPr>
          <a:lstStyle/>
          <a:p>
            <a:pPr algn="ctr"/>
            <a:endParaRPr lang="en-US"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50800" dist="50800" dir="5400000" algn="ctr" rotWithShape="0">
                  <a:srgbClr val="000000">
                    <a:alpha val="95000"/>
                  </a:srgbClr>
                </a:outerShdw>
                <a:reflection stA="93000" endPos="65000" dist="50800" dir="5400000" sy="-100000" algn="bl" rotWithShape="0"/>
              </a:effectLst>
            </a:endParaRPr>
          </a:p>
        </p:txBody>
      </p:sp>
      <p:sp>
        <p:nvSpPr>
          <p:cNvPr id="5" name="Wave 4"/>
          <p:cNvSpPr/>
          <p:nvPr/>
        </p:nvSpPr>
        <p:spPr>
          <a:xfrm>
            <a:off x="1934308" y="1875439"/>
            <a:ext cx="8961120" cy="4171276"/>
          </a:xfrm>
          <a:prstGeom prst="wave">
            <a:avLst>
              <a:gd name="adj1" fmla="val 12500"/>
              <a:gd name="adj2" fmla="val 2011"/>
            </a:avLst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 prstMaterial="legacyWireframe">
              <a:bevelT w="152400"/>
              <a:bevelB w="209550"/>
              <a:extrusionClr>
                <a:schemeClr val="accent1"/>
              </a:extrusionClr>
            </a:sp3d>
          </a:bodyPr>
          <a:lstStyle/>
          <a:p>
            <a:pPr algn="ctr"/>
            <a:endParaRPr lang="en-US">
              <a:effectLst>
                <a:outerShdw blurRad="50800" dist="50800" dir="9600000" algn="ctr" rotWithShape="0">
                  <a:srgbClr val="000000">
                    <a:alpha val="99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2563835" y="1139892"/>
            <a:ext cx="2795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TUGAS</a:t>
            </a:r>
            <a:r>
              <a:rPr lang="en-US" sz="2000" b="1" dirty="0" smtClean="0">
                <a:latin typeface="BatangChe" panose="02030609000101010101" pitchFamily="49" charset="-127"/>
                <a:ea typeface="BatangChe" panose="02030609000101010101" pitchFamily="49" charset="-127"/>
              </a:rPr>
              <a:t> MATAKULIAH </a:t>
            </a:r>
            <a:r>
              <a:rPr lang="en-US" sz="2000" b="1" dirty="0" smtClean="0">
                <a:solidFill>
                  <a:srgbClr val="FF0000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SIA</a:t>
            </a:r>
            <a:endParaRPr lang="en-US" sz="2000" b="1" dirty="0">
              <a:solidFill>
                <a:srgbClr val="FF0000"/>
              </a:solidFill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3194" y="305268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27475" y="3006970"/>
            <a:ext cx="69248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ookman Old Style" panose="02050604050505020204" pitchFamily="18" charset="0"/>
              </a:rPr>
              <a:t>STUDI KASUS PT.SEDERHANA (</a:t>
            </a:r>
            <a:r>
              <a:rPr lang="en-US" sz="2800" dirty="0" err="1">
                <a:latin typeface="Bookman Old Style" panose="02050604050505020204" pitchFamily="18" charset="0"/>
              </a:rPr>
              <a:t>Produksi</a:t>
            </a:r>
            <a:r>
              <a:rPr lang="en-US" sz="2800" dirty="0">
                <a:latin typeface="Bookman Old Style" panose="02050604050505020204" pitchFamily="18" charset="0"/>
              </a:rPr>
              <a:t> </a:t>
            </a:r>
            <a:r>
              <a:rPr lang="en-US" sz="2800" dirty="0" err="1" smtClean="0">
                <a:latin typeface="Bookman Old Style" panose="02050604050505020204" pitchFamily="18" charset="0"/>
              </a:rPr>
              <a:t>Garmen</a:t>
            </a:r>
            <a:r>
              <a:rPr lang="en-US" sz="2800" dirty="0" smtClean="0">
                <a:latin typeface="Bookman Old Style" panose="02050604050505020204" pitchFamily="18" charset="0"/>
              </a:rPr>
              <a:t>)</a:t>
            </a:r>
            <a:endParaRPr lang="en-US" sz="2800" dirty="0">
              <a:latin typeface="Bookman Old Style" panose="0205060405050502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54548" y="441725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16093" y="437153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41905" y="4312367"/>
            <a:ext cx="645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Dosen</a:t>
            </a:r>
            <a:r>
              <a:rPr lang="en-US" b="1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US" b="1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:  </a:t>
            </a:r>
            <a:r>
              <a:rPr lang="en-US" b="1" dirty="0" err="1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Erni</a:t>
            </a:r>
            <a:r>
              <a:rPr lang="en-US" b="1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US" b="1" dirty="0" err="1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Pebrina</a:t>
            </a:r>
            <a:r>
              <a:rPr lang="en-US" b="1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SE.,MMSI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384302" y="6356409"/>
            <a:ext cx="1807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TUGAS</a:t>
            </a:r>
            <a:r>
              <a:rPr lang="en-US" sz="2000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SIA</a:t>
            </a:r>
            <a:endParaRPr lang="en-US" sz="2000" dirty="0">
              <a:solidFill>
                <a:srgbClr val="FF0000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6683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56" y="1067832"/>
            <a:ext cx="10553700" cy="43941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04549" y="335348"/>
            <a:ext cx="4407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DFD SIKLUS </a:t>
            </a:r>
            <a:r>
              <a:rPr lang="en-US" sz="2800" b="1" dirty="0" smtClean="0">
                <a:solidFill>
                  <a:srgbClr val="FF0000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PENDAPATAN</a:t>
            </a:r>
            <a:endParaRPr lang="en-US" sz="2800" b="1" dirty="0">
              <a:solidFill>
                <a:srgbClr val="FF0000"/>
              </a:solidFill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57302" y="6218374"/>
            <a:ext cx="1807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TUGAS</a:t>
            </a:r>
            <a:r>
              <a:rPr lang="en-US" sz="2000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SIA</a:t>
            </a:r>
            <a:endParaRPr lang="en-US" sz="2000" dirty="0">
              <a:solidFill>
                <a:srgbClr val="FF0000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79" y="5834062"/>
            <a:ext cx="2500241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86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900" y="189468"/>
            <a:ext cx="2469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FLOWCHAT SIKLUS</a:t>
            </a:r>
            <a:r>
              <a:rPr lang="en-US" sz="2400" dirty="0" smtClean="0">
                <a:solidFill>
                  <a:srgbClr val="FF0000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PENDAPATAN</a:t>
            </a:r>
            <a:endParaRPr lang="en-US" sz="2400" dirty="0">
              <a:solidFill>
                <a:srgbClr val="FF0000"/>
              </a:solidFill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765" y="1326995"/>
            <a:ext cx="3061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tangChe" panose="02030609000101010101" pitchFamily="49" charset="-127"/>
                <a:ea typeface="BatangChe" panose="02030609000101010101" pitchFamily="49" charset="-127"/>
              </a:rPr>
              <a:t>PROSES ORDER PENJUALAN SAMPAI PENGIRIMAN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79" y="5834062"/>
            <a:ext cx="2500241" cy="828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95119" y="6371750"/>
            <a:ext cx="1807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TUGAS</a:t>
            </a:r>
            <a:r>
              <a:rPr lang="en-US" sz="2000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SIA</a:t>
            </a:r>
            <a:endParaRPr lang="en-US" sz="2000" dirty="0">
              <a:solidFill>
                <a:srgbClr val="FF0000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220" y="-122581"/>
            <a:ext cx="81053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51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25600" y="444500"/>
            <a:ext cx="374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SIKLUS</a:t>
            </a:r>
            <a:r>
              <a:rPr lang="en-US" sz="2400" b="1" dirty="0" smtClean="0">
                <a:solidFill>
                  <a:srgbClr val="FF0000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PRODUKSI</a:t>
            </a:r>
            <a:endParaRPr lang="en-US" sz="2400" b="1" dirty="0">
              <a:solidFill>
                <a:srgbClr val="FF0000"/>
              </a:solidFill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99411" y="1054873"/>
            <a:ext cx="10508566" cy="4811151"/>
          </a:xfrm>
          <a:prstGeom prst="rect">
            <a:avLst/>
          </a:prstGeom>
          <a:effectLst>
            <a:innerShdw blurRad="152400" dist="50800" dir="4800000">
              <a:srgbClr val="FF0000">
                <a:alpha val="96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1619148" y="1687918"/>
            <a:ext cx="8517205" cy="3545059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sz="2400" dirty="0" err="1">
                <a:latin typeface="Tekton Pro" panose="020F0603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Siklus</a:t>
            </a:r>
            <a:r>
              <a:rPr lang="en-US" sz="2400" dirty="0">
                <a:latin typeface="Tekton Pro" panose="020F0603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Tekton Pro" panose="020F0603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produksi</a:t>
            </a:r>
            <a:r>
              <a:rPr lang="en-US" sz="2400" dirty="0">
                <a:latin typeface="Tekton Pro" panose="020F0603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Tekton Pro" panose="020F0603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merupakan</a:t>
            </a:r>
            <a:r>
              <a:rPr lang="en-US" sz="2400" dirty="0">
                <a:latin typeface="Tekton Pro" panose="020F0603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proses </a:t>
            </a:r>
            <a:r>
              <a:rPr lang="en-US" sz="2400" dirty="0" err="1">
                <a:latin typeface="Tekton Pro" panose="020F0603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penentuan</a:t>
            </a:r>
            <a:r>
              <a:rPr lang="en-US" sz="2400" dirty="0">
                <a:latin typeface="Tekton Pro" panose="020F0603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item </a:t>
            </a:r>
            <a:r>
              <a:rPr lang="en-US" sz="2400" dirty="0" err="1">
                <a:latin typeface="Tekton Pro" panose="020F0603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apa</a:t>
            </a:r>
            <a:r>
              <a:rPr lang="en-US" sz="2400" dirty="0">
                <a:latin typeface="Tekton Pro" panose="020F0603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Tekton Pro" panose="020F0603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akan</a:t>
            </a:r>
            <a:r>
              <a:rPr lang="en-US" sz="2400" dirty="0">
                <a:latin typeface="Tekton Pro" panose="020F0603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Tekton Pro" panose="020F0603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diproduksi</a:t>
            </a:r>
            <a:r>
              <a:rPr lang="en-US" sz="2400" dirty="0">
                <a:latin typeface="Tekton Pro" panose="020F0603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yang </a:t>
            </a:r>
            <a:r>
              <a:rPr lang="en-US" sz="2400" dirty="0" err="1">
                <a:latin typeface="Tekton Pro" panose="020F0603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dimulai</a:t>
            </a:r>
            <a:r>
              <a:rPr lang="en-US" sz="2400" dirty="0">
                <a:latin typeface="Tekton Pro" panose="020F0603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Tekton Pro" panose="020F0603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US" sz="2400" dirty="0">
                <a:latin typeface="Tekton Pro" panose="020F0603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Tekton Pro" panose="020F0603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diterimanya</a:t>
            </a:r>
            <a:r>
              <a:rPr lang="en-US" sz="2400" dirty="0">
                <a:latin typeface="Tekton Pro" panose="020F0603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order </a:t>
            </a:r>
            <a:r>
              <a:rPr lang="en-US" sz="2400" dirty="0" err="1">
                <a:latin typeface="Tekton Pro" panose="020F0603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dari</a:t>
            </a:r>
            <a:r>
              <a:rPr lang="en-US" sz="2400" dirty="0">
                <a:latin typeface="Tekton Pro" panose="020F0603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Tekton Pro" panose="020F0603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pelanggan</a:t>
            </a:r>
            <a:r>
              <a:rPr lang="en-US" sz="2400" dirty="0">
                <a:latin typeface="Tekton Pro" panose="020F0603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Tekton Pro" panose="020F0603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dilanjutkan</a:t>
            </a:r>
            <a:r>
              <a:rPr lang="en-US" sz="2400" dirty="0">
                <a:latin typeface="Tekton Pro" panose="020F0603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Tekton Pro" panose="020F0603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US" sz="2400" dirty="0">
                <a:latin typeface="Tekton Pro" panose="020F0603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Tekton Pro" panose="020F0603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desain</a:t>
            </a:r>
            <a:r>
              <a:rPr lang="en-US" sz="2400" dirty="0">
                <a:latin typeface="Tekton Pro" panose="020F0603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Tekton Pro" panose="020F0603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serta</a:t>
            </a:r>
            <a:r>
              <a:rPr lang="en-US" sz="2400" dirty="0">
                <a:latin typeface="Tekton Pro" panose="020F0603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Tekton Pro" panose="020F0603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pembelian</a:t>
            </a:r>
            <a:r>
              <a:rPr lang="en-US" sz="2400" dirty="0">
                <a:latin typeface="Tekton Pro" panose="020F0603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Tekton Pro" panose="020F0603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bahan</a:t>
            </a:r>
            <a:r>
              <a:rPr lang="en-US" sz="2400" dirty="0">
                <a:latin typeface="Tekton Pro" panose="020F0603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Tekton Pro" panose="020F0603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baku</a:t>
            </a:r>
            <a:r>
              <a:rPr lang="en-US" sz="2400" dirty="0">
                <a:latin typeface="Tekton Pro" panose="020F0603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79" y="5834062"/>
            <a:ext cx="2500241" cy="8286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136353" y="6248399"/>
            <a:ext cx="1807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TUGAS</a:t>
            </a:r>
            <a:r>
              <a:rPr lang="en-US" sz="2000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SIA</a:t>
            </a:r>
            <a:endParaRPr lang="en-US" sz="2000" dirty="0">
              <a:solidFill>
                <a:srgbClr val="FF0000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678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/>
          <p:cNvSpPr txBox="1"/>
          <p:nvPr/>
        </p:nvSpPr>
        <p:spPr>
          <a:xfrm>
            <a:off x="472679" y="163996"/>
            <a:ext cx="38607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DFD SIKLUS </a:t>
            </a:r>
            <a:r>
              <a:rPr lang="en-US" sz="2400" b="1" dirty="0" smtClean="0">
                <a:solidFill>
                  <a:srgbClr val="FF0000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PRODUKSI</a:t>
            </a:r>
            <a:endParaRPr lang="en-US" sz="2400" b="1" dirty="0">
              <a:solidFill>
                <a:srgbClr val="FF0000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18617" y="903068"/>
            <a:ext cx="222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Aktivita</a:t>
            </a:r>
            <a:r>
              <a:rPr lang="en-US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b="1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dalam</a:t>
            </a:r>
            <a:r>
              <a:rPr lang="en-US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proses </a:t>
            </a:r>
            <a:r>
              <a:rPr lang="en-US" b="1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produksi</a:t>
            </a:r>
            <a:endParaRPr lang="en-US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79" y="5834062"/>
            <a:ext cx="2500241" cy="828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56840" y="6068446"/>
            <a:ext cx="1807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TUGAS</a:t>
            </a:r>
            <a:r>
              <a:rPr lang="en-US" sz="2000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SIA</a:t>
            </a:r>
            <a:endParaRPr lang="en-US" sz="2000" dirty="0">
              <a:solidFill>
                <a:srgbClr val="FF0000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17" y="163996"/>
            <a:ext cx="9379780" cy="590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2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81000"/>
            <a:ext cx="7721600" cy="57334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3261" y="381000"/>
            <a:ext cx="3311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FLOWCHAT SIKLUS </a:t>
            </a:r>
            <a:r>
              <a:rPr lang="en-US" sz="2400" b="1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PRODUKSI</a:t>
            </a:r>
            <a:endParaRPr lang="en-US" sz="2400" b="1" dirty="0">
              <a:solidFill>
                <a:srgbClr val="FF0000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79" y="5834062"/>
            <a:ext cx="2500241" cy="828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12082" y="6114415"/>
            <a:ext cx="1807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TUGAS</a:t>
            </a:r>
            <a:r>
              <a:rPr lang="en-US" sz="2000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SIA</a:t>
            </a:r>
            <a:endParaRPr lang="en-US" sz="2000" dirty="0">
              <a:solidFill>
                <a:srgbClr val="FF0000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98245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9126" y="262401"/>
            <a:ext cx="322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SIKLUS </a:t>
            </a:r>
            <a:r>
              <a:rPr lang="en-US" sz="2400" b="1" dirty="0" smtClean="0">
                <a:solidFill>
                  <a:srgbClr val="FF0000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PENGGAJIAN</a:t>
            </a:r>
            <a:endParaRPr lang="en-US" sz="2400" b="1" dirty="0">
              <a:solidFill>
                <a:srgbClr val="FF0000"/>
              </a:solidFill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37956" y="942536"/>
            <a:ext cx="9509760" cy="4726744"/>
          </a:xfrm>
          <a:prstGeom prst="rect">
            <a:avLst/>
          </a:prstGeom>
          <a:effectLst>
            <a:innerShdw blurRad="127000" dist="228600" dir="21000000">
              <a:srgbClr val="FF0000">
                <a:alpha val="43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ultidocument 5"/>
          <p:cNvSpPr/>
          <p:nvPr/>
        </p:nvSpPr>
        <p:spPr>
          <a:xfrm>
            <a:off x="1744393" y="1048043"/>
            <a:ext cx="8131126" cy="4515729"/>
          </a:xfrm>
          <a:prstGeom prst="flowChartMulti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dirty="0" err="1">
                <a:solidFill>
                  <a:schemeClr val="tx1"/>
                </a:solidFill>
                <a:latin typeface="Sitka Heading" panose="02000505000000020004" pitchFamily="2" charset="0"/>
                <a:ea typeface="Calibri" panose="020F0502020204030204" pitchFamily="34" charset="0"/>
                <a:cs typeface="Arial" panose="020B0604020202020204" pitchFamily="34" charset="0"/>
              </a:rPr>
              <a:t>Siklus</a:t>
            </a:r>
            <a:r>
              <a:rPr lang="en-US" dirty="0">
                <a:solidFill>
                  <a:schemeClr val="tx1"/>
                </a:solidFill>
                <a:latin typeface="Sitka Heading" panose="02000505000000020004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itka Heading" panose="02000505000000020004" pitchFamily="2" charset="0"/>
                <a:ea typeface="Calibri" panose="020F0502020204030204" pitchFamily="34" charset="0"/>
                <a:cs typeface="Arial" panose="020B0604020202020204" pitchFamily="34" charset="0"/>
              </a:rPr>
              <a:t>penggajian</a:t>
            </a:r>
            <a:r>
              <a:rPr lang="en-US" dirty="0">
                <a:solidFill>
                  <a:schemeClr val="tx1"/>
                </a:solidFill>
                <a:latin typeface="Sitka Heading" panose="02000505000000020004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itka Heading" panose="02000505000000020004" pitchFamily="2" charset="0"/>
                <a:ea typeface="Calibri" panose="020F0502020204030204" pitchFamily="34" charset="0"/>
                <a:cs typeface="Arial" panose="020B0604020202020204" pitchFamily="34" charset="0"/>
              </a:rPr>
              <a:t>merupakan</a:t>
            </a:r>
            <a:r>
              <a:rPr lang="en-US" dirty="0">
                <a:solidFill>
                  <a:schemeClr val="tx1"/>
                </a:solidFill>
                <a:latin typeface="Sitka Heading" panose="02000505000000020004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itka Heading" panose="02000505000000020004" pitchFamily="2" charset="0"/>
                <a:ea typeface="Calibri" panose="020F0502020204030204" pitchFamily="34" charset="0"/>
                <a:cs typeface="Arial" panose="020B0604020202020204" pitchFamily="34" charset="0"/>
              </a:rPr>
              <a:t>aktivitas</a:t>
            </a:r>
            <a:r>
              <a:rPr lang="en-US" dirty="0">
                <a:solidFill>
                  <a:schemeClr val="tx1"/>
                </a:solidFill>
                <a:latin typeface="Sitka Heading" panose="02000505000000020004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itka Heading" panose="02000505000000020004" pitchFamily="2" charset="0"/>
                <a:ea typeface="Calibri" panose="020F0502020204030204" pitchFamily="34" charset="0"/>
                <a:cs typeface="Arial" panose="020B0604020202020204" pitchFamily="34" charset="0"/>
              </a:rPr>
              <a:t>bisnis</a:t>
            </a:r>
            <a:r>
              <a:rPr lang="en-US" dirty="0">
                <a:solidFill>
                  <a:schemeClr val="tx1"/>
                </a:solidFill>
                <a:latin typeface="Sitka Heading" panose="02000505000000020004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itka Heading" panose="02000505000000020004" pitchFamily="2" charset="0"/>
                <a:ea typeface="Calibri" panose="020F0502020204030204" pitchFamily="34" charset="0"/>
                <a:cs typeface="Arial" panose="020B0604020202020204" pitchFamily="34" charset="0"/>
              </a:rPr>
              <a:t>dan</a:t>
            </a:r>
            <a:r>
              <a:rPr lang="en-US" dirty="0">
                <a:solidFill>
                  <a:schemeClr val="tx1"/>
                </a:solidFill>
                <a:latin typeface="Sitka Heading" panose="02000505000000020004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itka Heading" panose="02000505000000020004" pitchFamily="2" charset="0"/>
                <a:ea typeface="Calibri" panose="020F0502020204030204" pitchFamily="34" charset="0"/>
                <a:cs typeface="Arial" panose="020B0604020202020204" pitchFamily="34" charset="0"/>
              </a:rPr>
              <a:t>pemrosesan</a:t>
            </a:r>
            <a:r>
              <a:rPr lang="en-US" dirty="0">
                <a:solidFill>
                  <a:schemeClr val="tx1"/>
                </a:solidFill>
                <a:latin typeface="Sitka Heading" panose="02000505000000020004" pitchFamily="2" charset="0"/>
                <a:ea typeface="Calibri" panose="020F0502020204030204" pitchFamily="34" charset="0"/>
                <a:cs typeface="Arial" panose="020B0604020202020204" pitchFamily="34" charset="0"/>
              </a:rPr>
              <a:t> data yang </a:t>
            </a:r>
            <a:r>
              <a:rPr lang="en-US" dirty="0" err="1">
                <a:solidFill>
                  <a:schemeClr val="tx1"/>
                </a:solidFill>
                <a:latin typeface="Sitka Heading" panose="02000505000000020004" pitchFamily="2" charset="0"/>
                <a:ea typeface="Calibri" panose="020F0502020204030204" pitchFamily="34" charset="0"/>
                <a:cs typeface="Arial" panose="020B0604020202020204" pitchFamily="34" charset="0"/>
              </a:rPr>
              <a:t>berulang</a:t>
            </a:r>
            <a:r>
              <a:rPr lang="en-US" dirty="0">
                <a:solidFill>
                  <a:schemeClr val="tx1"/>
                </a:solidFill>
                <a:latin typeface="Sitka Heading" panose="02000505000000020004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itka Heading" panose="02000505000000020004" pitchFamily="2" charset="0"/>
                <a:ea typeface="Calibri" panose="020F0502020204030204" pitchFamily="34" charset="0"/>
                <a:cs typeface="Arial" panose="020B0604020202020204" pitchFamily="34" charset="0"/>
              </a:rPr>
              <a:t>dan</a:t>
            </a:r>
            <a:r>
              <a:rPr lang="en-US" dirty="0">
                <a:solidFill>
                  <a:schemeClr val="tx1"/>
                </a:solidFill>
                <a:latin typeface="Sitka Heading" panose="02000505000000020004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itka Heading" panose="02000505000000020004" pitchFamily="2" charset="0"/>
                <a:ea typeface="Calibri" panose="020F0502020204030204" pitchFamily="34" charset="0"/>
                <a:cs typeface="Arial" panose="020B0604020202020204" pitchFamily="34" charset="0"/>
              </a:rPr>
              <a:t>berkaitan</a:t>
            </a:r>
            <a:r>
              <a:rPr lang="en-US" dirty="0">
                <a:solidFill>
                  <a:schemeClr val="tx1"/>
                </a:solidFill>
                <a:latin typeface="Sitka Heading" panose="02000505000000020004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itka Heading" panose="02000505000000020004" pitchFamily="2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Sitka Heading" panose="02000505000000020004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itka Heading" panose="02000505000000020004" pitchFamily="2" charset="0"/>
                <a:ea typeface="Calibri" panose="020F0502020204030204" pitchFamily="34" charset="0"/>
                <a:cs typeface="Arial" panose="020B0604020202020204" pitchFamily="34" charset="0"/>
              </a:rPr>
              <a:t>pengelolaan</a:t>
            </a:r>
            <a:r>
              <a:rPr lang="en-US" dirty="0">
                <a:solidFill>
                  <a:schemeClr val="tx1"/>
                </a:solidFill>
                <a:latin typeface="Sitka Heading" panose="02000505000000020004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itka Heading" panose="02000505000000020004" pitchFamily="2" charset="0"/>
                <a:ea typeface="Calibri" panose="020F0502020204030204" pitchFamily="34" charset="0"/>
                <a:cs typeface="Arial" panose="020B0604020202020204" pitchFamily="34" charset="0"/>
              </a:rPr>
              <a:t>karyawan.Bagian</a:t>
            </a:r>
            <a:r>
              <a:rPr lang="en-US" dirty="0">
                <a:solidFill>
                  <a:schemeClr val="tx1"/>
                </a:solidFill>
                <a:latin typeface="Sitka Heading" panose="02000505000000020004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itka Heading" panose="02000505000000020004" pitchFamily="2" charset="0"/>
                <a:ea typeface="Calibri" panose="020F0502020204030204" pitchFamily="34" charset="0"/>
                <a:cs typeface="Arial" panose="020B0604020202020204" pitchFamily="34" charset="0"/>
              </a:rPr>
              <a:t>personalia</a:t>
            </a:r>
            <a:r>
              <a:rPr lang="en-US" dirty="0">
                <a:solidFill>
                  <a:schemeClr val="tx1"/>
                </a:solidFill>
                <a:latin typeface="Sitka Heading" panose="02000505000000020004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itka Heading" panose="02000505000000020004" pitchFamily="2" charset="0"/>
                <a:ea typeface="Calibri" panose="020F0502020204030204" pitchFamily="34" charset="0"/>
                <a:cs typeface="Arial" panose="020B0604020202020204" pitchFamily="34" charset="0"/>
              </a:rPr>
              <a:t>secara</a:t>
            </a:r>
            <a:r>
              <a:rPr lang="en-US" dirty="0">
                <a:solidFill>
                  <a:schemeClr val="tx1"/>
                </a:solidFill>
                <a:latin typeface="Sitka Heading" panose="02000505000000020004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itka Heading" panose="02000505000000020004" pitchFamily="2" charset="0"/>
                <a:ea typeface="Calibri" panose="020F0502020204030204" pitchFamily="34" charset="0"/>
                <a:cs typeface="Arial" panose="020B0604020202020204" pitchFamily="34" charset="0"/>
              </a:rPr>
              <a:t>periodik</a:t>
            </a:r>
            <a:r>
              <a:rPr lang="en-US" dirty="0">
                <a:solidFill>
                  <a:schemeClr val="tx1"/>
                </a:solidFill>
                <a:latin typeface="Sitka Heading" panose="02000505000000020004" pitchFamily="2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Sitka Heading" panose="02000505000000020004" pitchFamily="2" charset="0"/>
                <a:ea typeface="Calibri" panose="020F0502020204030204" pitchFamily="34" charset="0"/>
                <a:cs typeface="Arial" panose="020B0604020202020204" pitchFamily="34" charset="0"/>
              </a:rPr>
              <a:t>melakukan</a:t>
            </a:r>
            <a:r>
              <a:rPr lang="en-US" dirty="0">
                <a:solidFill>
                  <a:schemeClr val="tx1"/>
                </a:solidFill>
                <a:latin typeface="Sitka Heading" panose="02000505000000020004" pitchFamily="2" charset="0"/>
                <a:ea typeface="Calibri" panose="020F0502020204030204" pitchFamily="34" charset="0"/>
                <a:cs typeface="Arial" panose="020B0604020202020204" pitchFamily="34" charset="0"/>
              </a:rPr>
              <a:t> update </a:t>
            </a:r>
            <a:r>
              <a:rPr lang="en-US" dirty="0" err="1">
                <a:solidFill>
                  <a:schemeClr val="tx1"/>
                </a:solidFill>
                <a:latin typeface="Sitka Heading" panose="02000505000000020004" pitchFamily="2" charset="0"/>
                <a:ea typeface="Calibri" panose="020F0502020204030204" pitchFamily="34" charset="0"/>
                <a:cs typeface="Arial" panose="020B0604020202020204" pitchFamily="34" charset="0"/>
              </a:rPr>
              <a:t>terhadap</a:t>
            </a:r>
            <a:r>
              <a:rPr lang="en-US" dirty="0">
                <a:solidFill>
                  <a:schemeClr val="tx1"/>
                </a:solidFill>
                <a:latin typeface="Sitka Heading" panose="02000505000000020004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itka Heading" panose="02000505000000020004" pitchFamily="2" charset="0"/>
                <a:ea typeface="Calibri" panose="020F0502020204030204" pitchFamily="34" charset="0"/>
                <a:cs typeface="Arial" panose="020B0604020202020204" pitchFamily="34" charset="0"/>
              </a:rPr>
              <a:t>hal-hal</a:t>
            </a:r>
            <a:r>
              <a:rPr lang="en-US" dirty="0">
                <a:solidFill>
                  <a:schemeClr val="tx1"/>
                </a:solidFill>
                <a:latin typeface="Sitka Heading" panose="02000505000000020004" pitchFamily="2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Sitka Heading" panose="02000505000000020004" pitchFamily="2" charset="0"/>
                <a:ea typeface="Calibri" panose="020F0502020204030204" pitchFamily="34" charset="0"/>
                <a:cs typeface="Arial" panose="020B0604020202020204" pitchFamily="34" charset="0"/>
              </a:rPr>
              <a:t>berkaitan</a:t>
            </a:r>
            <a:r>
              <a:rPr lang="en-US" dirty="0">
                <a:solidFill>
                  <a:schemeClr val="tx1"/>
                </a:solidFill>
                <a:latin typeface="Sitka Heading" panose="02000505000000020004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itka Heading" panose="02000505000000020004" pitchFamily="2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Sitka Heading" panose="02000505000000020004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itka Heading" panose="02000505000000020004" pitchFamily="2" charset="0"/>
                <a:ea typeface="Calibri" panose="020F0502020204030204" pitchFamily="34" charset="0"/>
                <a:cs typeface="Arial" panose="020B0604020202020204" pitchFamily="34" charset="0"/>
              </a:rPr>
              <a:t>kejadian</a:t>
            </a:r>
            <a:r>
              <a:rPr lang="en-US" dirty="0">
                <a:solidFill>
                  <a:schemeClr val="tx1"/>
                </a:solidFill>
                <a:latin typeface="Sitka Heading" panose="02000505000000020004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itka Heading" panose="02000505000000020004" pitchFamily="2" charset="0"/>
                <a:ea typeface="Calibri" panose="020F0502020204030204" pitchFamily="34" charset="0"/>
                <a:cs typeface="Arial" panose="020B0604020202020204" pitchFamily="34" charset="0"/>
              </a:rPr>
              <a:t>pengkaryawanan</a:t>
            </a:r>
            <a:r>
              <a:rPr lang="en-US" dirty="0">
                <a:solidFill>
                  <a:schemeClr val="tx1"/>
                </a:solidFill>
                <a:latin typeface="Sitka Heading" panose="02000505000000020004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itka Heading" panose="02000505000000020004" pitchFamily="2" charset="0"/>
                <a:ea typeface="Calibri" panose="020F0502020204030204" pitchFamily="34" charset="0"/>
                <a:cs typeface="Arial" panose="020B0604020202020204" pitchFamily="34" charset="0"/>
              </a:rPr>
              <a:t>seperti,adanya</a:t>
            </a:r>
            <a:r>
              <a:rPr lang="en-US" dirty="0">
                <a:solidFill>
                  <a:schemeClr val="tx1"/>
                </a:solidFill>
                <a:latin typeface="Sitka Heading" panose="02000505000000020004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itka Heading" panose="02000505000000020004" pitchFamily="2" charset="0"/>
                <a:ea typeface="Calibri" panose="020F0502020204030204" pitchFamily="34" charset="0"/>
                <a:cs typeface="Arial" panose="020B0604020202020204" pitchFamily="34" charset="0"/>
              </a:rPr>
              <a:t>karyawan</a:t>
            </a:r>
            <a:r>
              <a:rPr lang="en-US" dirty="0">
                <a:solidFill>
                  <a:schemeClr val="tx1"/>
                </a:solidFill>
                <a:latin typeface="Sitka Heading" panose="02000505000000020004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itka Heading" panose="02000505000000020004" pitchFamily="2" charset="0"/>
                <a:ea typeface="Calibri" panose="020F0502020204030204" pitchFamily="34" charset="0"/>
                <a:cs typeface="Arial" panose="020B0604020202020204" pitchFamily="34" charset="0"/>
              </a:rPr>
              <a:t>baru</a:t>
            </a:r>
            <a:r>
              <a:rPr lang="en-US" dirty="0">
                <a:solidFill>
                  <a:schemeClr val="tx1"/>
                </a:solidFill>
                <a:latin typeface="Sitka Heading" panose="02000505000000020004" pitchFamily="2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Sitka Heading" panose="02000505000000020004" pitchFamily="2" charset="0"/>
                <a:ea typeface="Calibri" panose="020F0502020204030204" pitchFamily="34" charset="0"/>
                <a:cs typeface="Arial" panose="020B0604020202020204" pitchFamily="34" charset="0"/>
              </a:rPr>
              <a:t>karyawan</a:t>
            </a:r>
            <a:r>
              <a:rPr lang="en-US" dirty="0">
                <a:solidFill>
                  <a:schemeClr val="tx1"/>
                </a:solidFill>
                <a:latin typeface="Sitka Heading" panose="02000505000000020004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itka Heading" panose="02000505000000020004" pitchFamily="2" charset="0"/>
                <a:ea typeface="Calibri" panose="020F0502020204030204" pitchFamily="34" charset="0"/>
                <a:cs typeface="Arial" panose="020B0604020202020204" pitchFamily="34" charset="0"/>
              </a:rPr>
              <a:t>keluar</a:t>
            </a:r>
            <a:r>
              <a:rPr lang="en-US" dirty="0">
                <a:solidFill>
                  <a:schemeClr val="tx1"/>
                </a:solidFill>
                <a:latin typeface="Sitka Heading" panose="02000505000000020004" pitchFamily="2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Sitka Heading" panose="02000505000000020004" pitchFamily="2" charset="0"/>
                <a:ea typeface="Calibri" panose="020F0502020204030204" pitchFamily="34" charset="0"/>
                <a:cs typeface="Arial" panose="020B0604020202020204" pitchFamily="34" charset="0"/>
              </a:rPr>
              <a:t>kenaikan</a:t>
            </a:r>
            <a:r>
              <a:rPr lang="en-US" dirty="0">
                <a:solidFill>
                  <a:schemeClr val="tx1"/>
                </a:solidFill>
                <a:latin typeface="Sitka Heading" panose="02000505000000020004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itka Heading" panose="02000505000000020004" pitchFamily="2" charset="0"/>
                <a:ea typeface="Calibri" panose="020F0502020204030204" pitchFamily="34" charset="0"/>
                <a:cs typeface="Arial" panose="020B0604020202020204" pitchFamily="34" charset="0"/>
              </a:rPr>
              <a:t>gaji</a:t>
            </a:r>
            <a:r>
              <a:rPr lang="en-US" dirty="0">
                <a:solidFill>
                  <a:schemeClr val="tx1"/>
                </a:solidFill>
                <a:latin typeface="Sitka Heading" panose="02000505000000020004" pitchFamily="2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Sitka Heading" panose="02000505000000020004" pitchFamily="2" charset="0"/>
                <a:ea typeface="Calibri" panose="020F0502020204030204" pitchFamily="34" charset="0"/>
                <a:cs typeface="Arial" panose="020B0604020202020204" pitchFamily="34" charset="0"/>
              </a:rPr>
              <a:t>perubahan</a:t>
            </a:r>
            <a:r>
              <a:rPr lang="en-US" dirty="0">
                <a:solidFill>
                  <a:schemeClr val="tx1"/>
                </a:solidFill>
                <a:latin typeface="Sitka Heading" panose="02000505000000020004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itka Heading" panose="02000505000000020004" pitchFamily="2" charset="0"/>
                <a:ea typeface="Calibri" panose="020F0502020204030204" pitchFamily="34" charset="0"/>
                <a:cs typeface="Arial" panose="020B0604020202020204" pitchFamily="34" charset="0"/>
              </a:rPr>
              <a:t>pajak</a:t>
            </a:r>
            <a:r>
              <a:rPr lang="en-US" dirty="0">
                <a:solidFill>
                  <a:schemeClr val="tx1"/>
                </a:solidFill>
                <a:latin typeface="Sitka Heading" panose="02000505000000020004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itka Heading" panose="02000505000000020004" pitchFamily="2" charset="0"/>
                <a:ea typeface="Calibri" panose="020F0502020204030204" pitchFamily="34" charset="0"/>
                <a:cs typeface="Arial" panose="020B0604020202020204" pitchFamily="34" charset="0"/>
              </a:rPr>
              <a:t>pnghasilan</a:t>
            </a:r>
            <a:r>
              <a:rPr lang="en-US" dirty="0">
                <a:solidFill>
                  <a:schemeClr val="tx1"/>
                </a:solidFill>
                <a:latin typeface="Sitka Heading" panose="02000505000000020004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itka Heading" panose="02000505000000020004" pitchFamily="2" charset="0"/>
                <a:ea typeface="Calibri" panose="020F0502020204030204" pitchFamily="34" charset="0"/>
                <a:cs typeface="Arial" panose="020B0604020202020204" pitchFamily="34" charset="0"/>
              </a:rPr>
              <a:t>atau</a:t>
            </a:r>
            <a:r>
              <a:rPr lang="en-US" dirty="0">
                <a:solidFill>
                  <a:schemeClr val="tx1"/>
                </a:solidFill>
                <a:latin typeface="Sitka Heading" panose="02000505000000020004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itka Heading" panose="02000505000000020004" pitchFamily="2" charset="0"/>
                <a:ea typeface="Calibri" panose="020F0502020204030204" pitchFamily="34" charset="0"/>
                <a:cs typeface="Arial" panose="020B0604020202020204" pitchFamily="34" charset="0"/>
              </a:rPr>
              <a:t>perubahan</a:t>
            </a:r>
            <a:r>
              <a:rPr lang="en-US" dirty="0">
                <a:solidFill>
                  <a:schemeClr val="tx1"/>
                </a:solidFill>
                <a:latin typeface="Sitka Heading" panose="02000505000000020004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itka Heading" panose="02000505000000020004" pitchFamily="2" charset="0"/>
                <a:ea typeface="Calibri" panose="020F0502020204030204" pitchFamily="34" charset="0"/>
                <a:cs typeface="Arial" panose="020B0604020202020204" pitchFamily="34" charset="0"/>
              </a:rPr>
              <a:t>tarif</a:t>
            </a:r>
            <a:r>
              <a:rPr lang="en-US" dirty="0">
                <a:solidFill>
                  <a:schemeClr val="tx1"/>
                </a:solidFill>
                <a:latin typeface="Sitka Heading" panose="02000505000000020004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itka Heading" panose="02000505000000020004" pitchFamily="2" charset="0"/>
                <a:ea typeface="Calibri" panose="020F0502020204030204" pitchFamily="34" charset="0"/>
                <a:cs typeface="Arial" panose="020B0604020202020204" pitchFamily="34" charset="0"/>
              </a:rPr>
              <a:t>pajak</a:t>
            </a:r>
            <a:r>
              <a:rPr lang="en-US" dirty="0">
                <a:solidFill>
                  <a:schemeClr val="tx1"/>
                </a:solidFill>
                <a:latin typeface="Sitka Heading" panose="02000505000000020004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itka Heading" panose="02000505000000020004" pitchFamily="2" charset="0"/>
                <a:ea typeface="Calibri" panose="020F0502020204030204" pitchFamily="34" charset="0"/>
                <a:cs typeface="Arial" panose="020B0604020202020204" pitchFamily="34" charset="0"/>
              </a:rPr>
              <a:t>penghasilan</a:t>
            </a:r>
            <a:r>
              <a:rPr lang="en-US" dirty="0">
                <a:solidFill>
                  <a:schemeClr val="tx1"/>
                </a:solidFill>
                <a:latin typeface="Sitka Heading" panose="02000505000000020004" pitchFamily="2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/>
              </a:solidFill>
              <a:latin typeface="Sitka Heading" panose="02000505000000020004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75519" y="6068446"/>
            <a:ext cx="1807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TUGAS</a:t>
            </a:r>
            <a:r>
              <a:rPr lang="en-US" sz="2000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SIA</a:t>
            </a:r>
            <a:endParaRPr lang="en-US" sz="2000" dirty="0">
              <a:solidFill>
                <a:srgbClr val="FF0000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79" y="5834062"/>
            <a:ext cx="2500241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9007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1979" y="389282"/>
            <a:ext cx="2781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FLOWCHAT SIKLUS </a:t>
            </a:r>
            <a:r>
              <a:rPr lang="en-US" sz="2400" b="1" dirty="0" smtClean="0">
                <a:solidFill>
                  <a:srgbClr val="FF0000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PENGGAJIAN</a:t>
            </a:r>
          </a:p>
          <a:p>
            <a:endParaRPr lang="en-US" sz="2400" b="1" dirty="0">
              <a:solidFill>
                <a:schemeClr val="accent1"/>
              </a:solidFill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284" y="288217"/>
            <a:ext cx="7993381" cy="55358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79" y="5834062"/>
            <a:ext cx="2500241" cy="828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75519" y="6068446"/>
            <a:ext cx="1807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TUGAS</a:t>
            </a:r>
            <a:r>
              <a:rPr lang="en-US" sz="2000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SIA</a:t>
            </a:r>
            <a:endParaRPr lang="en-US" sz="2000" dirty="0">
              <a:solidFill>
                <a:srgbClr val="FF0000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411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1369" y="621195"/>
            <a:ext cx="185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DFD SIKLUS </a:t>
            </a:r>
            <a:r>
              <a:rPr lang="en-US" sz="2400" b="1" dirty="0" smtClean="0">
                <a:solidFill>
                  <a:srgbClr val="FF0000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PENGGAJIAN</a:t>
            </a:r>
            <a:endParaRPr lang="en-US" sz="2400" b="1" dirty="0">
              <a:solidFill>
                <a:srgbClr val="FF0000"/>
              </a:solidFill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75519" y="6293529"/>
            <a:ext cx="1807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TUGAS</a:t>
            </a:r>
            <a:r>
              <a:rPr lang="en-US" sz="2000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SIA</a:t>
            </a:r>
            <a:endParaRPr lang="en-US" sz="2000" dirty="0">
              <a:solidFill>
                <a:srgbClr val="FF0000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79" y="5834062"/>
            <a:ext cx="2500241" cy="828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568" y="431827"/>
            <a:ext cx="9926431" cy="573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67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00699" y="304885"/>
            <a:ext cx="4955203" cy="5601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spcAft>
                <a:spcPts val="1000"/>
              </a:spcAft>
            </a:pPr>
            <a:r>
              <a:rPr lang="en-US" sz="2400" b="1" dirty="0">
                <a:solidFill>
                  <a:schemeClr val="accent1"/>
                </a:solidFill>
                <a:latin typeface="BatangChe" panose="02030609000101010101" pitchFamily="49" charset="-127"/>
                <a:ea typeface="BatangChe" panose="02030609000101010101" pitchFamily="49" charset="-127"/>
                <a:cs typeface="Arial" panose="020B0604020202020204" pitchFamily="34" charset="0"/>
              </a:rPr>
              <a:t>SIKLUS</a:t>
            </a:r>
            <a:r>
              <a:rPr lang="en-US" sz="2400" b="1" dirty="0">
                <a:latin typeface="BatangChe" panose="02030609000101010101" pitchFamily="49" charset="-127"/>
                <a:ea typeface="BatangChe" panose="02030609000101010101" pitchFamily="49" charset="-127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BatangChe" panose="02030609000101010101" pitchFamily="49" charset="-127"/>
                <a:ea typeface="BatangChe" panose="02030609000101010101" pitchFamily="49" charset="-127"/>
                <a:cs typeface="Arial" panose="020B0604020202020204" pitchFamily="34" charset="0"/>
              </a:rPr>
              <a:t>BUKU BESAR DAN PELAPORAN</a:t>
            </a:r>
            <a:endParaRPr lang="en-US" sz="2400" b="1" dirty="0">
              <a:solidFill>
                <a:srgbClr val="FF0000"/>
              </a:solidFill>
              <a:effectLst/>
              <a:latin typeface="BatangChe" panose="02030609000101010101" pitchFamily="49" charset="-127"/>
              <a:ea typeface="BatangChe" panose="0203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9317" y="865038"/>
            <a:ext cx="10170941" cy="467763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63500">
                  <a:schemeClr val="accent1">
                    <a:alpha val="40000"/>
                  </a:schemeClr>
                </a:glow>
                <a:outerShdw blurRad="127000" dist="165100" dir="9600000" sx="105000" sy="105000" algn="ctr" rotWithShape="0">
                  <a:srgbClr val="FF0000">
                    <a:alpha val="85000"/>
                  </a:srgbClr>
                </a:outerShdw>
                <a:reflection blurRad="241300" stA="84000" endPos="70000" dist="127000" dir="5400000" sy="-100000" algn="bl" rotWithShape="0"/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181686" y="1139483"/>
            <a:ext cx="9017391" cy="398115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en-US" sz="2000" dirty="0" err="1">
                <a:solidFill>
                  <a:schemeClr val="tx1"/>
                </a:solidFill>
                <a:latin typeface="Tekton Pro Ext" panose="020F0605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Siklus</a:t>
            </a:r>
            <a:r>
              <a:rPr lang="en-US" sz="2000" dirty="0">
                <a:solidFill>
                  <a:schemeClr val="tx1"/>
                </a:solidFill>
                <a:latin typeface="Tekton Pro Ext" panose="020F0605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ekton Pro Ext" panose="020F0605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buku</a:t>
            </a:r>
            <a:r>
              <a:rPr lang="en-US" sz="2000" dirty="0">
                <a:solidFill>
                  <a:schemeClr val="tx1"/>
                </a:solidFill>
                <a:latin typeface="Tekton Pro Ext" panose="020F0605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ekton Pro Ext" panose="020F0605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besar</a:t>
            </a:r>
            <a:r>
              <a:rPr lang="en-US" sz="2000" dirty="0">
                <a:solidFill>
                  <a:schemeClr val="tx1"/>
                </a:solidFill>
                <a:latin typeface="Tekton Pro Ext" panose="020F0605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ekton Pro Ext" panose="020F0605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dan</a:t>
            </a:r>
            <a:r>
              <a:rPr lang="en-US" sz="2000" dirty="0">
                <a:solidFill>
                  <a:schemeClr val="tx1"/>
                </a:solidFill>
                <a:latin typeface="Tekton Pro Ext" panose="020F0605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ekton Pro Ext" panose="020F0605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pelaporan</a:t>
            </a:r>
            <a:r>
              <a:rPr lang="en-US" sz="2000" dirty="0">
                <a:solidFill>
                  <a:schemeClr val="tx1"/>
                </a:solidFill>
                <a:latin typeface="Tekton Pro Ext" panose="020F0605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ekton Pro Ext" panose="020F0605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merupakan</a:t>
            </a:r>
            <a:r>
              <a:rPr lang="en-US" sz="2000" dirty="0">
                <a:solidFill>
                  <a:schemeClr val="tx1"/>
                </a:solidFill>
                <a:latin typeface="Tekton Pro Ext" panose="020F0605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ekton Pro Ext" panose="020F0605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siklus</a:t>
            </a:r>
            <a:r>
              <a:rPr lang="en-US" sz="2000" dirty="0">
                <a:solidFill>
                  <a:schemeClr val="tx1"/>
                </a:solidFill>
                <a:latin typeface="Tekton Pro Ext" panose="020F0605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ekton Pro Ext" panose="020F0605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terakhir</a:t>
            </a:r>
            <a:r>
              <a:rPr lang="en-US" sz="2000" dirty="0">
                <a:solidFill>
                  <a:schemeClr val="tx1"/>
                </a:solidFill>
                <a:latin typeface="Tekton Pro Ext" panose="020F0605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ekton Pro Ext" panose="020F0605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dalam</a:t>
            </a:r>
            <a:r>
              <a:rPr lang="en-US" sz="2000" dirty="0">
                <a:solidFill>
                  <a:schemeClr val="tx1"/>
                </a:solidFill>
                <a:latin typeface="Tekton Pro Ext" panose="020F0605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system </a:t>
            </a:r>
            <a:r>
              <a:rPr lang="en-US" sz="2000" dirty="0" err="1">
                <a:solidFill>
                  <a:schemeClr val="tx1"/>
                </a:solidFill>
                <a:latin typeface="Tekton Pro Ext" panose="020F0605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informasi</a:t>
            </a:r>
            <a:r>
              <a:rPr lang="en-US" sz="2000" dirty="0">
                <a:solidFill>
                  <a:schemeClr val="tx1"/>
                </a:solidFill>
                <a:latin typeface="Tekton Pro Ext" panose="020F0605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ekton Pro Ext" panose="020F0605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akuntansi</a:t>
            </a:r>
            <a:r>
              <a:rPr lang="en-US" sz="2000" dirty="0">
                <a:solidFill>
                  <a:schemeClr val="tx1"/>
                </a:solidFill>
                <a:latin typeface="Tekton Pro Ext" panose="020F0605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ekton Pro Ext" panose="020F0605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Siklus</a:t>
            </a:r>
            <a:r>
              <a:rPr lang="en-US" sz="2000" dirty="0">
                <a:solidFill>
                  <a:schemeClr val="tx1"/>
                </a:solidFill>
                <a:latin typeface="Tekton Pro Ext" panose="020F0605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ekton Pro Ext" panose="020F0605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US" sz="2000" dirty="0">
                <a:solidFill>
                  <a:schemeClr val="tx1"/>
                </a:solidFill>
                <a:latin typeface="Tekton Pro Ext" panose="020F0605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ekton Pro Ext" panose="020F0605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meringkas</a:t>
            </a:r>
            <a:r>
              <a:rPr lang="en-US" sz="2000" dirty="0">
                <a:solidFill>
                  <a:schemeClr val="tx1"/>
                </a:solidFill>
                <a:latin typeface="Tekton Pro Ext" panose="020F0605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ekton Pro Ext" panose="020F0605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seluruh</a:t>
            </a:r>
            <a:r>
              <a:rPr lang="en-US" sz="2000" dirty="0">
                <a:solidFill>
                  <a:schemeClr val="tx1"/>
                </a:solidFill>
                <a:latin typeface="Tekton Pro Ext" panose="020F0605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ekton Pro Ext" panose="020F0605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transaksi</a:t>
            </a:r>
            <a:r>
              <a:rPr lang="en-US" sz="2000" dirty="0">
                <a:solidFill>
                  <a:schemeClr val="tx1"/>
                </a:solidFill>
                <a:latin typeface="Tekton Pro Ext" panose="020F0605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ekton Pro Ext" panose="020F0605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reguler</a:t>
            </a:r>
            <a:r>
              <a:rPr lang="en-US" sz="2000" dirty="0">
                <a:solidFill>
                  <a:schemeClr val="tx1"/>
                </a:solidFill>
                <a:latin typeface="Tekton Pro Ext" panose="020F0605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ekton Pro Ext" panose="020F0605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dari</a:t>
            </a:r>
            <a:r>
              <a:rPr lang="en-US" sz="2000" dirty="0">
                <a:solidFill>
                  <a:schemeClr val="tx1"/>
                </a:solidFill>
                <a:latin typeface="Tekton Pro Ext" panose="020F0605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ekton Pro Ext" panose="020F0605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berbagai</a:t>
            </a:r>
            <a:r>
              <a:rPr lang="en-US" sz="2000" dirty="0">
                <a:solidFill>
                  <a:schemeClr val="tx1"/>
                </a:solidFill>
                <a:latin typeface="Tekton Pro Ext" panose="020F0605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ekton Pro Ext" panose="020F0605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siklus</a:t>
            </a:r>
            <a:r>
              <a:rPr lang="en-US" sz="2000" dirty="0">
                <a:solidFill>
                  <a:schemeClr val="tx1"/>
                </a:solidFill>
                <a:latin typeface="Tekton Pro Ext" panose="020F0605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ekton Pro Ext" panose="020F0605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dan</a:t>
            </a:r>
            <a:r>
              <a:rPr lang="en-US" sz="2000" dirty="0">
                <a:solidFill>
                  <a:schemeClr val="tx1"/>
                </a:solidFill>
                <a:latin typeface="Tekton Pro Ext" panose="020F0605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system </a:t>
            </a:r>
            <a:r>
              <a:rPr lang="en-US" sz="2000" dirty="0" err="1">
                <a:solidFill>
                  <a:schemeClr val="tx1"/>
                </a:solidFill>
                <a:latin typeface="Tekton Pro Ext" panose="020F0605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lainnya</a:t>
            </a:r>
            <a:r>
              <a:rPr lang="en-US" sz="2000" dirty="0">
                <a:solidFill>
                  <a:schemeClr val="tx1"/>
                </a:solidFill>
                <a:latin typeface="Tekton Pro Ext" panose="020F0605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2000" dirty="0" err="1">
                <a:solidFill>
                  <a:schemeClr val="tx1"/>
                </a:solidFill>
                <a:latin typeface="Tekton Pro Ext" panose="020F0605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Terdiri</a:t>
            </a:r>
            <a:r>
              <a:rPr lang="en-US" sz="2000" dirty="0">
                <a:solidFill>
                  <a:schemeClr val="tx1"/>
                </a:solidFill>
                <a:latin typeface="Tekton Pro Ext" panose="020F0605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ekton Pro Ext" panose="020F0605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atas</a:t>
            </a:r>
            <a:r>
              <a:rPr lang="en-US" sz="2000" dirty="0">
                <a:solidFill>
                  <a:schemeClr val="tx1"/>
                </a:solidFill>
                <a:latin typeface="Tekton Pro Ext" panose="020F0605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ekton Pro Ext" panose="020F0605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kegiatan</a:t>
            </a:r>
            <a:r>
              <a:rPr lang="en-US" sz="2000" dirty="0">
                <a:solidFill>
                  <a:schemeClr val="tx1"/>
                </a:solidFill>
                <a:latin typeface="Tekton Pro Ext" panose="020F0605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ekton Pro Ext" panose="020F0605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pengolahan</a:t>
            </a:r>
            <a:r>
              <a:rPr lang="en-US" sz="2000" dirty="0">
                <a:solidFill>
                  <a:schemeClr val="tx1"/>
                </a:solidFill>
                <a:latin typeface="Tekton Pro Ext" panose="020F0605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data yang </a:t>
            </a:r>
            <a:r>
              <a:rPr lang="en-US" sz="2000" dirty="0" err="1">
                <a:solidFill>
                  <a:schemeClr val="tx1"/>
                </a:solidFill>
                <a:latin typeface="Tekton Pro Ext" panose="020F0605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berkatan</a:t>
            </a:r>
            <a:r>
              <a:rPr lang="en-US" sz="2000" dirty="0">
                <a:solidFill>
                  <a:schemeClr val="tx1"/>
                </a:solidFill>
                <a:latin typeface="Tekton Pro Ext" panose="020F0605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ekton Pro Ext" panose="020F0605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US" sz="2000" dirty="0">
                <a:solidFill>
                  <a:schemeClr val="tx1"/>
                </a:solidFill>
                <a:latin typeface="Tekton Pro Ext" panose="020F0605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proses </a:t>
            </a:r>
            <a:r>
              <a:rPr lang="en-US" sz="2000" dirty="0" err="1">
                <a:solidFill>
                  <a:schemeClr val="tx1"/>
                </a:solidFill>
                <a:latin typeface="Tekton Pro Ext" panose="020F0605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pemutakhiran</a:t>
            </a:r>
            <a:r>
              <a:rPr lang="en-US" sz="2000" dirty="0">
                <a:solidFill>
                  <a:schemeClr val="tx1"/>
                </a:solidFill>
                <a:latin typeface="Tekton Pro Ext" panose="020F0605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(updating) </a:t>
            </a:r>
            <a:r>
              <a:rPr lang="en-US" sz="2000" dirty="0" err="1">
                <a:solidFill>
                  <a:schemeClr val="tx1"/>
                </a:solidFill>
                <a:latin typeface="Tekton Pro Ext" panose="020F0605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rekening-rekening</a:t>
            </a:r>
            <a:r>
              <a:rPr lang="en-US" sz="2000" dirty="0">
                <a:solidFill>
                  <a:schemeClr val="tx1"/>
                </a:solidFill>
                <a:latin typeface="Tekton Pro Ext" panose="020F0605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ekton Pro Ext" panose="020F0605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buku</a:t>
            </a:r>
            <a:r>
              <a:rPr lang="en-US" sz="2000" dirty="0">
                <a:solidFill>
                  <a:schemeClr val="tx1"/>
                </a:solidFill>
                <a:latin typeface="Tekton Pro Ext" panose="020F0605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ekton Pro Ext" panose="020F0605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besar</a:t>
            </a:r>
            <a:r>
              <a:rPr lang="en-US" sz="2000" dirty="0">
                <a:solidFill>
                  <a:schemeClr val="tx1"/>
                </a:solidFill>
                <a:latin typeface="Tekton Pro Ext" panose="020F0605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ekton Pro Ext" panose="020F0605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dan</a:t>
            </a:r>
            <a:r>
              <a:rPr lang="en-US" sz="2000" dirty="0">
                <a:solidFill>
                  <a:schemeClr val="tx1"/>
                </a:solidFill>
                <a:latin typeface="Tekton Pro Ext" panose="020F0605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ekton Pro Ext" panose="020F0605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pembuatan</a:t>
            </a:r>
            <a:r>
              <a:rPr lang="en-US" sz="2000" dirty="0">
                <a:solidFill>
                  <a:schemeClr val="tx1"/>
                </a:solidFill>
                <a:latin typeface="Tekton Pro Ext" panose="020F0605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ekton Pro Ext" panose="020F0605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laporan</a:t>
            </a:r>
            <a:r>
              <a:rPr lang="en-US" sz="2000" dirty="0">
                <a:solidFill>
                  <a:schemeClr val="tx1"/>
                </a:solidFill>
                <a:latin typeface="Tekton Pro Ext" panose="020F0605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2000" dirty="0" err="1">
                <a:solidFill>
                  <a:schemeClr val="tx1"/>
                </a:solidFill>
                <a:latin typeface="Tekton Pro Ext" panose="020F0605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merupakan</a:t>
            </a:r>
            <a:r>
              <a:rPr lang="en-US" sz="2000" dirty="0">
                <a:solidFill>
                  <a:schemeClr val="tx1"/>
                </a:solidFill>
                <a:latin typeface="Tekton Pro Ext" panose="020F0605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ekton Pro Ext" panose="020F0605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ikhtisar</a:t>
            </a:r>
            <a:r>
              <a:rPr lang="en-US" sz="2000" dirty="0">
                <a:solidFill>
                  <a:schemeClr val="tx1"/>
                </a:solidFill>
                <a:latin typeface="Tekton Pro Ext" panose="020F0605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ekton Pro Ext" panose="020F0605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hasil</a:t>
            </a:r>
            <a:r>
              <a:rPr lang="en-US" sz="2000" dirty="0">
                <a:solidFill>
                  <a:schemeClr val="tx1"/>
                </a:solidFill>
                <a:latin typeface="Tekton Pro Ext" panose="020F0605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ekton Pro Ext" panose="020F0605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operasi</a:t>
            </a:r>
            <a:r>
              <a:rPr lang="en-US" sz="2000" dirty="0">
                <a:solidFill>
                  <a:schemeClr val="tx1"/>
                </a:solidFill>
                <a:latin typeface="Tekton Pro Ext" panose="020F0605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ekton Pro Ext" panose="020F0605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perusahaan</a:t>
            </a:r>
            <a:r>
              <a:rPr lang="en-US" sz="2000" dirty="0">
                <a:solidFill>
                  <a:schemeClr val="tx1"/>
                </a:solidFill>
                <a:latin typeface="Tekton Pro Ext" panose="020F06050202080209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79" y="5834062"/>
            <a:ext cx="2500241" cy="8286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777046" y="6102824"/>
            <a:ext cx="1807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TUGAS</a:t>
            </a:r>
            <a:r>
              <a:rPr lang="en-US" sz="2000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SIA</a:t>
            </a:r>
            <a:endParaRPr lang="en-US" sz="2000" dirty="0">
              <a:solidFill>
                <a:srgbClr val="FF0000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164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700" y="103962"/>
            <a:ext cx="28605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1000"/>
              </a:spcAft>
            </a:pPr>
            <a:r>
              <a:rPr lang="en-US" sz="2800" b="1" dirty="0" smtClean="0">
                <a:solidFill>
                  <a:schemeClr val="accent1"/>
                </a:solidFill>
                <a:latin typeface="BatangChe" panose="02030609000101010101" pitchFamily="49" charset="-127"/>
                <a:ea typeface="BatangChe" panose="02030609000101010101" pitchFamily="49" charset="-127"/>
                <a:cs typeface="Arial" panose="020B0604020202020204" pitchFamily="34" charset="0"/>
              </a:rPr>
              <a:t>DFD SIKLUS </a:t>
            </a:r>
            <a:r>
              <a:rPr lang="en-US" sz="2800" b="1" dirty="0" smtClean="0">
                <a:solidFill>
                  <a:srgbClr val="FF0000"/>
                </a:solidFill>
                <a:latin typeface="BatangChe" panose="02030609000101010101" pitchFamily="49" charset="-127"/>
                <a:ea typeface="BatangChe" panose="02030609000101010101" pitchFamily="49" charset="-127"/>
                <a:cs typeface="Arial" panose="020B0604020202020204" pitchFamily="34" charset="0"/>
              </a:rPr>
              <a:t>BUKU BESAR &amp; LAPORAN  </a:t>
            </a:r>
            <a:endParaRPr lang="en-US" sz="2800" b="1" dirty="0">
              <a:solidFill>
                <a:srgbClr val="FF0000"/>
              </a:solidFill>
              <a:effectLst/>
              <a:latin typeface="BatangChe" panose="02030609000101010101" pitchFamily="49" charset="-127"/>
              <a:ea typeface="BatangChe" panose="02030609000101010101" pitchFamily="49" charset="-127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223" y="103962"/>
            <a:ext cx="9007878" cy="58330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875519" y="6138591"/>
            <a:ext cx="1807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TUGAS</a:t>
            </a:r>
            <a:r>
              <a:rPr lang="en-US" sz="2000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SIA</a:t>
            </a:r>
            <a:endParaRPr lang="en-US" sz="2000" dirty="0">
              <a:solidFill>
                <a:srgbClr val="FF0000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79" y="5834062"/>
            <a:ext cx="2500241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07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89943" y="235634"/>
            <a:ext cx="3756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LATAR</a:t>
            </a:r>
            <a:r>
              <a:rPr lang="en-US" sz="2400" b="1" dirty="0" smtClean="0">
                <a:latin typeface="Book Antiqua" panose="02040602050305030304" pitchFamily="18" charset="0"/>
              </a:rPr>
              <a:t> </a:t>
            </a:r>
            <a:r>
              <a:rPr lang="en-US" sz="2400" b="1" dirty="0" smtClean="0">
                <a:solidFill>
                  <a:schemeClr val="accent1"/>
                </a:solidFill>
                <a:latin typeface="Book Antiqua" panose="02040602050305030304" pitchFamily="18" charset="0"/>
              </a:rPr>
              <a:t>BELAKANG </a:t>
            </a:r>
            <a:endParaRPr lang="en-US" sz="2400" b="1" dirty="0">
              <a:solidFill>
                <a:schemeClr val="accent1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06609" y="858883"/>
            <a:ext cx="9959927" cy="5151343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Alternate Process 4"/>
          <p:cNvSpPr/>
          <p:nvPr/>
        </p:nvSpPr>
        <p:spPr>
          <a:xfrm>
            <a:off x="1759829" y="1111934"/>
            <a:ext cx="9481625" cy="47548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PT. SEDERHANA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merupakan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perusahaan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swasta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nasional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yang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berlokasi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di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Balaraja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bergerak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dibidang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garment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yaitu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produksi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baju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jadi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. Perusahaan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ini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mempunyai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karyawan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1000 orang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dan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persainagan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ketat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di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dalam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industri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tekstil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.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Industri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garment di Indonesia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selain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merambah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pasar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local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sekarang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ini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banyak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yang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sudah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mencapai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pasar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internasional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melalui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eksport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dan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import yang di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hasilkan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insudtri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garmen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adalah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berupa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bahan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baku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yang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diproduksi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sampai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menghasilkan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pakaian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jadi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.</a:t>
            </a:r>
          </a:p>
          <a:p>
            <a:endParaRPr lang="en-US" sz="2000" b="1" dirty="0">
              <a:solidFill>
                <a:schemeClr val="tx1"/>
              </a:solidFill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31902" y="6263277"/>
            <a:ext cx="1807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TUGAS</a:t>
            </a:r>
            <a:r>
              <a:rPr lang="en-US" sz="2000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SIA</a:t>
            </a:r>
            <a:endParaRPr lang="en-US" sz="2000" dirty="0">
              <a:solidFill>
                <a:srgbClr val="FF0000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88" y="6025103"/>
            <a:ext cx="2500241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9834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1979" y="397565"/>
            <a:ext cx="2438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FLOWCHAT </a:t>
            </a:r>
            <a:r>
              <a:rPr lang="en-US" sz="2400" b="1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BUKU BESAR &amp; PELAPORAN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On-line</a:t>
            </a:r>
            <a:endParaRPr lang="en-US" sz="2400" b="1" dirty="0">
              <a:solidFill>
                <a:srgbClr val="FF0000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79" y="5834062"/>
            <a:ext cx="2500241" cy="8286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895936" y="6562660"/>
            <a:ext cx="1807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TUGAS</a:t>
            </a:r>
            <a:r>
              <a:rPr lang="en-US" sz="2000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SIA</a:t>
            </a:r>
            <a:endParaRPr lang="en-US" sz="2000" dirty="0">
              <a:solidFill>
                <a:srgbClr val="FF0000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220" y="0"/>
            <a:ext cx="9441621" cy="715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57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5" y="618978"/>
            <a:ext cx="11464364" cy="62390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9520" y="-295422"/>
            <a:ext cx="4558135" cy="291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45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310" y="172003"/>
            <a:ext cx="8653669" cy="1485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310" y="1857254"/>
            <a:ext cx="8481391" cy="3886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79" y="5834062"/>
            <a:ext cx="2500241" cy="8286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875519" y="6125339"/>
            <a:ext cx="1807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TUGAS</a:t>
            </a:r>
            <a:r>
              <a:rPr lang="en-US" sz="2000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SIA</a:t>
            </a:r>
            <a:endParaRPr lang="en-US" sz="2000" dirty="0">
              <a:solidFill>
                <a:srgbClr val="FF0000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0468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98080" y="184834"/>
            <a:ext cx="3756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RUMUSAN </a:t>
            </a:r>
            <a:r>
              <a:rPr lang="en-US" sz="2400" b="1" dirty="0" smtClean="0">
                <a:solidFill>
                  <a:schemeClr val="accent1"/>
                </a:solidFill>
                <a:latin typeface="Book Antiqua" panose="02040602050305030304" pitchFamily="18" charset="0"/>
              </a:rPr>
              <a:t>MASALAH</a:t>
            </a:r>
            <a:endParaRPr lang="en-US" sz="2400" b="1" dirty="0">
              <a:solidFill>
                <a:schemeClr val="accent1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55809" y="782683"/>
            <a:ext cx="9959927" cy="5151343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Alternate Process 3"/>
          <p:cNvSpPr/>
          <p:nvPr/>
        </p:nvSpPr>
        <p:spPr>
          <a:xfrm>
            <a:off x="1709029" y="1010334"/>
            <a:ext cx="9481625" cy="47548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Sistem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informasi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akuntansi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memiliki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peranan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penting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dalam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operasional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dan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pengembangan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suatu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bentuk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usaha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.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Melihat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peranan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penting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tersebut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,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maka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penulis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merumusakan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masalah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penelitian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sebagai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berikut</a:t>
            </a:r>
            <a:r>
              <a:rPr lang="en-US" sz="2000" b="1" dirty="0" smtClean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:</a:t>
            </a:r>
          </a:p>
          <a:p>
            <a:endParaRPr lang="en-US" sz="2000" b="1" dirty="0">
              <a:solidFill>
                <a:schemeClr val="tx1"/>
              </a:solidFill>
              <a:latin typeface="BatangChe" panose="02030609000101010101" pitchFamily="49" charset="-127"/>
              <a:ea typeface="BatangChe" panose="02030609000101010101" pitchFamily="49" charset="-127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1.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Rancangan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system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informasi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yang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baik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yang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terdiri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dari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Siklus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pengeluran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,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siklus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pendapatan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,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siklus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produksi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,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siklus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penggajian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,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siklus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buku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besar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(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beserta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DFD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dan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i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flowchart)</a:t>
            </a:r>
            <a:endParaRPr lang="en-US" sz="2000" b="1" dirty="0">
              <a:solidFill>
                <a:schemeClr val="tx1"/>
              </a:solidFill>
              <a:latin typeface="BatangChe" panose="02030609000101010101" pitchFamily="49" charset="-127"/>
              <a:ea typeface="BatangChe" panose="02030609000101010101" pitchFamily="49" charset="-127"/>
            </a:endParaRPr>
          </a:p>
          <a:p>
            <a:r>
              <a:rPr lang="en-US" sz="2000" b="1" i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2.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Struktur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organisasi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yang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mendukung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perancangan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SIA yang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baik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di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perusahaan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terssebut</a:t>
            </a:r>
            <a:endParaRPr lang="en-US" sz="2000" b="1" dirty="0">
              <a:solidFill>
                <a:schemeClr val="tx1"/>
              </a:solidFill>
              <a:latin typeface="BatangChe" panose="02030609000101010101" pitchFamily="49" charset="-127"/>
              <a:ea typeface="BatangChe" panose="02030609000101010101" pitchFamily="49" charset="-127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3.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Pengendalian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internal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untuk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mencegah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terjadinya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kecurangan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/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kesalahan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ditiap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siklus</a:t>
            </a:r>
            <a:endParaRPr lang="en-US" sz="2000" b="1" dirty="0">
              <a:solidFill>
                <a:schemeClr val="tx1"/>
              </a:solidFill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90602" y="6292909"/>
            <a:ext cx="1807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TUGAS</a:t>
            </a:r>
            <a:r>
              <a:rPr lang="en-US" sz="2000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SIA</a:t>
            </a:r>
            <a:endParaRPr lang="en-US" sz="2000" dirty="0">
              <a:solidFill>
                <a:srgbClr val="FF0000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88" y="6025103"/>
            <a:ext cx="2500241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17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15103" y="532227"/>
            <a:ext cx="1171575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Direktur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496763" y="930372"/>
            <a:ext cx="1270" cy="428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5220288" y="1358997"/>
            <a:ext cx="468630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220288" y="1358997"/>
            <a:ext cx="0" cy="200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639263" y="1549497"/>
            <a:ext cx="1238250" cy="581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000"/>
              </a:spcAft>
            </a:pP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Dept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umum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personalia</a:t>
            </a:r>
            <a:endParaRPr lang="en-US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1000"/>
              </a:spcAft>
            </a:pP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06113" y="1635222"/>
            <a:ext cx="1181100" cy="581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Dept keuangan &amp; Akuntansi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82488" y="1635222"/>
            <a:ext cx="1181100" cy="581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Dept Produksi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287463" y="1635222"/>
            <a:ext cx="1276350" cy="581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Dept Pemasaran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9906588" y="1358997"/>
            <a:ext cx="0" cy="25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696663" y="1358997"/>
            <a:ext cx="0" cy="200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182563" y="1365347"/>
            <a:ext cx="0" cy="247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86888" y="2382617"/>
            <a:ext cx="0" cy="148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896438" y="2525492"/>
            <a:ext cx="962025" cy="314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Administrasi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96438" y="3187162"/>
            <a:ext cx="914400" cy="323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Personalia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96438" y="3683732"/>
            <a:ext cx="962025" cy="295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Pengupahan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4687523" y="2776952"/>
            <a:ext cx="2089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4686888" y="3384012"/>
            <a:ext cx="2089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24353" y="3860897"/>
            <a:ext cx="209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686888" y="2382617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220288" y="2150207"/>
            <a:ext cx="0" cy="209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696663" y="2138142"/>
            <a:ext cx="800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210888" y="2525492"/>
            <a:ext cx="1076325" cy="314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Akuntansi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0253" y="3187162"/>
            <a:ext cx="1076325" cy="323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Keuangan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210253" y="3683732"/>
            <a:ext cx="1076325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Pembukuan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7495493" y="2140047"/>
            <a:ext cx="1270" cy="1724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287213" y="2776952"/>
            <a:ext cx="208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288483" y="3384012"/>
            <a:ext cx="209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285943" y="3857722"/>
            <a:ext cx="209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182563" y="2138142"/>
            <a:ext cx="99060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696788" y="2525492"/>
            <a:ext cx="1200150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Pengawas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96788" y="3168112"/>
            <a:ext cx="120015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Pola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696788" y="3636107"/>
            <a:ext cx="120015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Cutting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696788" y="4328892"/>
            <a:ext cx="1200150" cy="295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Sewing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696788" y="4758787"/>
            <a:ext cx="120015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QC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696788" y="5197572"/>
            <a:ext cx="120015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Finishing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696788" y="5909407"/>
            <a:ext cx="120015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Gudang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9173163" y="2140047"/>
            <a:ext cx="0" cy="3895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896938" y="2776952"/>
            <a:ext cx="276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8896938" y="3384012"/>
            <a:ext cx="276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896938" y="4422872"/>
            <a:ext cx="276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896938" y="3783427"/>
            <a:ext cx="276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896938" y="4899122"/>
            <a:ext cx="276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896938" y="5404582"/>
            <a:ext cx="276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8896938" y="6040217"/>
            <a:ext cx="276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9477963" y="2138142"/>
            <a:ext cx="428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9477963" y="2216882"/>
            <a:ext cx="0" cy="1114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9773238" y="2515967"/>
            <a:ext cx="1057275" cy="33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penjualan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9772603" y="3168112"/>
            <a:ext cx="1057275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Administrasi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9477963" y="2769967"/>
            <a:ext cx="295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9477963" y="3374487"/>
            <a:ext cx="295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2529841" y="41968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3" name="Rectangle 65"/>
          <p:cNvSpPr>
            <a:spLocks noChangeArrowheads="1"/>
          </p:cNvSpPr>
          <p:nvPr/>
        </p:nvSpPr>
        <p:spPr bwMode="auto">
          <a:xfrm>
            <a:off x="2529841" y="8768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74"/>
          <p:cNvSpPr>
            <a:spLocks noChangeArrowheads="1"/>
          </p:cNvSpPr>
          <p:nvPr/>
        </p:nvSpPr>
        <p:spPr bwMode="auto">
          <a:xfrm>
            <a:off x="2529841" y="8768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75595" y="560332"/>
            <a:ext cx="4420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Struktur</a:t>
            </a:r>
            <a:r>
              <a:rPr lang="en-US" sz="2000" b="1" dirty="0">
                <a:solidFill>
                  <a:srgbClr val="FF0000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O</a:t>
            </a:r>
            <a:r>
              <a:rPr lang="en-US" sz="2000" b="1" dirty="0" err="1" smtClean="0">
                <a:solidFill>
                  <a:srgbClr val="FF0000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rganisasi</a:t>
            </a:r>
            <a:r>
              <a:rPr lang="en-US" sz="2000" b="1" dirty="0" smtClean="0"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PT. SEDERHANA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054102" y="6214207"/>
            <a:ext cx="1807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TUGAS</a:t>
            </a:r>
            <a:r>
              <a:rPr lang="en-US" sz="2000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SIA</a:t>
            </a:r>
            <a:endParaRPr lang="en-US" sz="2000" dirty="0">
              <a:solidFill>
                <a:srgbClr val="FF0000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88" y="6025103"/>
            <a:ext cx="2500241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76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7385035" y="412988"/>
            <a:ext cx="3654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000" b="1" dirty="0" err="1">
                <a:solidFill>
                  <a:schemeClr val="accent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Sistem</a:t>
            </a:r>
            <a:r>
              <a:rPr lang="en-US" sz="2000" b="1" dirty="0">
                <a:solidFill>
                  <a:schemeClr val="accent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informasi</a:t>
            </a:r>
            <a:r>
              <a:rPr lang="en-US" sz="2000" b="1" dirty="0">
                <a:solidFill>
                  <a:schemeClr val="accent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akuntansi</a:t>
            </a:r>
            <a:r>
              <a:rPr lang="en-US" sz="2000" b="1" dirty="0">
                <a:solidFill>
                  <a:schemeClr val="accent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PT. SEDERHANA</a:t>
            </a:r>
          </a:p>
        </p:txBody>
      </p:sp>
      <p:sp>
        <p:nvSpPr>
          <p:cNvPr id="3" name="Rectangle 2"/>
          <p:cNvSpPr/>
          <p:nvPr/>
        </p:nvSpPr>
        <p:spPr>
          <a:xfrm>
            <a:off x="1738365" y="1319348"/>
            <a:ext cx="9300754" cy="4624251"/>
          </a:xfrm>
          <a:prstGeom prst="rect">
            <a:avLst/>
          </a:prstGeom>
          <a:effectLst>
            <a:innerShdw blurRad="215900" dist="63500" dir="3600000">
              <a:srgbClr val="FF0000">
                <a:alpha val="89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Snip Single Corner Rectangle 4"/>
          <p:cNvSpPr/>
          <p:nvPr/>
        </p:nvSpPr>
        <p:spPr>
          <a:xfrm>
            <a:off x="2234753" y="1639387"/>
            <a:ext cx="8307977" cy="3984172"/>
          </a:xfrm>
          <a:prstGeom prst="snip1Rect">
            <a:avLst/>
          </a:prstGeom>
          <a:scene3d>
            <a:camera prst="orthographicFront"/>
            <a:lightRig rig="contrasting" dir="t"/>
          </a:scene3d>
          <a:sp3d prstMaterial="metal">
            <a:bevelT w="139700" h="107950" prst="divot"/>
            <a:bevelB w="165100" prst="coolSlan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Sistem</a:t>
            </a:r>
            <a:r>
              <a:rPr lang="en-US" sz="24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informasi</a:t>
            </a:r>
            <a:r>
              <a:rPr lang="en-US" sz="24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untuk</a:t>
            </a:r>
            <a:r>
              <a:rPr lang="en-US" sz="24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tiap-tiap</a:t>
            </a:r>
            <a:r>
              <a:rPr lang="en-US" sz="24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perusahaan</a:t>
            </a:r>
            <a:r>
              <a:rPr lang="en-US" sz="24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berbeda</a:t>
            </a:r>
            <a:r>
              <a:rPr lang="en-US" sz="24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satu</a:t>
            </a:r>
            <a:r>
              <a:rPr lang="en-US" sz="24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dengan</a:t>
            </a:r>
            <a:r>
              <a:rPr lang="en-US" sz="24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yang </a:t>
            </a:r>
            <a:r>
              <a:rPr lang="en-US" sz="24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lain.Hal</a:t>
            </a:r>
            <a:r>
              <a:rPr lang="en-US" sz="24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itu</a:t>
            </a:r>
            <a:r>
              <a:rPr lang="en-US" sz="24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dikarenakan</a:t>
            </a:r>
            <a:r>
              <a:rPr lang="en-US" sz="24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jenis</a:t>
            </a:r>
            <a:r>
              <a:rPr lang="en-US" sz="24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dan</a:t>
            </a:r>
            <a:r>
              <a:rPr lang="en-US" sz="24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tiap</a:t>
            </a:r>
            <a:r>
              <a:rPr lang="en-US" sz="24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perusahaan</a:t>
            </a:r>
            <a:r>
              <a:rPr lang="en-US" sz="24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juga</a:t>
            </a:r>
            <a:r>
              <a:rPr lang="en-US" sz="24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berbeda.Sistem</a:t>
            </a:r>
            <a:r>
              <a:rPr lang="en-US" sz="24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informasi</a:t>
            </a:r>
            <a:r>
              <a:rPr lang="en-US" sz="24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akuntansi</a:t>
            </a:r>
            <a:r>
              <a:rPr lang="en-US" sz="24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yang </a:t>
            </a:r>
            <a:r>
              <a:rPr lang="en-US" sz="24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dikembangkan</a:t>
            </a:r>
            <a:r>
              <a:rPr lang="en-US" sz="24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di PT. SEDERHANA </a:t>
            </a:r>
            <a:r>
              <a:rPr lang="en-US" sz="24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adalah</a:t>
            </a:r>
            <a:r>
              <a:rPr lang="en-US" sz="24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system </a:t>
            </a:r>
            <a:r>
              <a:rPr lang="en-US" sz="24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informasi</a:t>
            </a:r>
            <a:r>
              <a:rPr lang="en-US" sz="24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yang </a:t>
            </a:r>
            <a:r>
              <a:rPr lang="en-US" sz="24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meliputi</a:t>
            </a:r>
            <a:r>
              <a:rPr lang="en-US" sz="24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Siklus</a:t>
            </a:r>
            <a:r>
              <a:rPr lang="en-US" sz="24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pendapatan</a:t>
            </a:r>
            <a:r>
              <a:rPr lang="en-US" sz="24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siklus</a:t>
            </a:r>
            <a:r>
              <a:rPr lang="en-US" sz="24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pengeluaran</a:t>
            </a:r>
            <a:r>
              <a:rPr lang="en-US" sz="2400" b="1" dirty="0" smtClean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, </a:t>
            </a:r>
            <a:r>
              <a:rPr lang="en-US" sz="2400" b="1" dirty="0" err="1" smtClean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Siklus</a:t>
            </a:r>
            <a:r>
              <a:rPr lang="en-US" sz="2400" b="1" dirty="0" smtClean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produksi</a:t>
            </a:r>
            <a:r>
              <a:rPr lang="en-US" sz="2400" b="1" dirty="0" smtClean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, </a:t>
            </a:r>
            <a:r>
              <a:rPr lang="en-US" sz="2400" b="1" dirty="0" err="1" smtClean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Siklus</a:t>
            </a:r>
            <a:r>
              <a:rPr lang="en-US" sz="2400" b="1" dirty="0" smtClean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penggajian</a:t>
            </a:r>
            <a:r>
              <a:rPr lang="en-US" sz="24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dan</a:t>
            </a:r>
            <a:r>
              <a:rPr lang="en-US" sz="24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S</a:t>
            </a:r>
            <a:r>
              <a:rPr lang="en-US" sz="2400" b="1" dirty="0" err="1" smtClean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iklus</a:t>
            </a:r>
            <a:r>
              <a:rPr lang="en-US" sz="2400" b="1" dirty="0" smtClean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buku</a:t>
            </a:r>
            <a:r>
              <a:rPr lang="en-US" sz="24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besar</a:t>
            </a:r>
            <a:r>
              <a:rPr lang="en-US" sz="24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pelaporan</a:t>
            </a:r>
            <a:r>
              <a:rPr lang="en-US" sz="24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135270" y="6263638"/>
            <a:ext cx="1807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TUGAS</a:t>
            </a:r>
            <a:r>
              <a:rPr lang="en-US" sz="2000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SIA</a:t>
            </a:r>
            <a:endParaRPr lang="en-US" sz="2000" dirty="0">
              <a:solidFill>
                <a:srgbClr val="FF0000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88" y="6025103"/>
            <a:ext cx="2500241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15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15100" y="29210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SIKLUS</a:t>
            </a:r>
            <a:r>
              <a:rPr lang="en-US" sz="2000" b="1" dirty="0" smtClean="0">
                <a:latin typeface="Century Gothic" panose="020B0502020202020204" pitchFamily="34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PENGELUARAN</a:t>
            </a:r>
            <a:endParaRPr lang="en-US" sz="20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89000" y="806510"/>
            <a:ext cx="10515600" cy="5200590"/>
          </a:xfrm>
          <a:prstGeom prst="rect">
            <a:avLst/>
          </a:prstGeom>
          <a:noFill/>
          <a:effectLst>
            <a:glow rad="127000">
              <a:schemeClr val="accent1">
                <a:lumMod val="75000"/>
              </a:schemeClr>
            </a:glow>
            <a:outerShdw blurRad="50800" dist="38100" dir="13500000" algn="br" rotWithShape="0">
              <a:schemeClr val="accent1">
                <a:lumMod val="60000"/>
                <a:lumOff val="40000"/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contourW="12700" prstMaterial="legacyWireframe">
            <a:contourClr>
              <a:schemeClr val="accent1">
                <a:lumMod val="40000"/>
                <a:lumOff val="60000"/>
              </a:schemeClr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140851" y="1044605"/>
            <a:ext cx="9994900" cy="4724400"/>
          </a:xfrm>
          <a:prstGeom prst="roundRect">
            <a:avLst/>
          </a:prstGeom>
          <a:effectLst>
            <a:glow rad="76200">
              <a:schemeClr val="accent5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Merupakan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serangkaian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aktivitas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bisnis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dan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kegiatan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pengolahan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data yang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berhubungan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dengan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pembelian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dan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pembayaran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atas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barang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dan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jasa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yang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dibeli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.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Aktivitas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bisnis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yang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pertama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kali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dilakukan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dalam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siklus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pengeluaran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adalah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permintaan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pembelian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barang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atau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suplai</a:t>
            </a:r>
            <a:r>
              <a:rPr lang="en-US" sz="2000" b="1" dirty="0" smtClean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. </a:t>
            </a:r>
            <a:r>
              <a:rPr lang="en-US" sz="2000" b="1" dirty="0" err="1" smtClean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Keputusan</a:t>
            </a:r>
            <a:r>
              <a:rPr lang="en-US" sz="2000" b="1" dirty="0" smtClean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kunci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yang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dibuat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pada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proses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ini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adalah</a:t>
            </a:r>
            <a:r>
              <a:rPr lang="en-US" sz="2000" b="1" dirty="0" smtClean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mengidentifikasi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barang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apa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saja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yang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akan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dibeli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,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kapan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dibutuhkan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dan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berapa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banyak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yang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akan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dibeli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.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Dalam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siklus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pengeluaran</a:t>
            </a:r>
            <a:r>
              <a:rPr lang="en-US" sz="2000" b="1" dirty="0" smtClean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yang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merupakan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siklus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kedua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dari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siklus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kegiatan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pokok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perusahaan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,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terkait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empat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kejadian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ekonomi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atau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transaksi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,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yaitu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pembelian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,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penerimaan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barang</a:t>
            </a:r>
            <a:r>
              <a:rPr lang="en-US" sz="2000" b="1" dirty="0" smtClean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, </a:t>
            </a:r>
            <a:r>
              <a:rPr lang="en-US" sz="2000" b="1" dirty="0" err="1" smtClean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pencatatan</a:t>
            </a:r>
            <a:r>
              <a:rPr lang="en-US" sz="2000" b="1" dirty="0" smtClean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utang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dan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pelunasan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piutang</a:t>
            </a:r>
            <a:r>
              <a:rPr lang="en-US" sz="2000" b="1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31902" y="6229290"/>
            <a:ext cx="1807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TUGAS</a:t>
            </a:r>
            <a:r>
              <a:rPr lang="en-US" sz="2000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SIA</a:t>
            </a:r>
            <a:endParaRPr lang="en-US" sz="2000" dirty="0">
              <a:solidFill>
                <a:srgbClr val="FF0000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88" y="6025103"/>
            <a:ext cx="2500241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12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92935" y="165100"/>
            <a:ext cx="5382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DFD SIKLUS </a:t>
            </a:r>
            <a:r>
              <a:rPr lang="en-US" sz="3200" b="1" dirty="0" smtClean="0">
                <a:solidFill>
                  <a:srgbClr val="FF0000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PENGELUARAN </a:t>
            </a:r>
            <a:endParaRPr lang="en-US" sz="3200" b="1" dirty="0">
              <a:solidFill>
                <a:srgbClr val="FF0000"/>
              </a:solidFill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196" name="Rectangle 196"/>
          <p:cNvSpPr>
            <a:spLocks noChangeArrowheads="1"/>
          </p:cNvSpPr>
          <p:nvPr/>
        </p:nvSpPr>
        <p:spPr bwMode="auto">
          <a:xfrm>
            <a:off x="1143000" y="-3911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7" name="Rectangle 199"/>
          <p:cNvSpPr>
            <a:spLocks noChangeArrowheads="1"/>
          </p:cNvSpPr>
          <p:nvPr/>
        </p:nvSpPr>
        <p:spPr bwMode="auto">
          <a:xfrm>
            <a:off x="1143000" y="-345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8" name="Rectangle 202"/>
          <p:cNvSpPr>
            <a:spLocks noChangeArrowheads="1"/>
          </p:cNvSpPr>
          <p:nvPr/>
        </p:nvSpPr>
        <p:spPr bwMode="auto">
          <a:xfrm>
            <a:off x="1143000" y="-345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9" name="Rectangle 208"/>
          <p:cNvSpPr>
            <a:spLocks noChangeArrowheads="1"/>
          </p:cNvSpPr>
          <p:nvPr/>
        </p:nvSpPr>
        <p:spPr bwMode="auto">
          <a:xfrm>
            <a:off x="1143000" y="-345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0" name="Rectangle 210"/>
          <p:cNvSpPr>
            <a:spLocks noChangeArrowheads="1"/>
          </p:cNvSpPr>
          <p:nvPr/>
        </p:nvSpPr>
        <p:spPr bwMode="auto">
          <a:xfrm>
            <a:off x="1143000" y="-345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1" name="Rectangle 214"/>
          <p:cNvSpPr>
            <a:spLocks noChangeArrowheads="1"/>
          </p:cNvSpPr>
          <p:nvPr/>
        </p:nvSpPr>
        <p:spPr bwMode="auto">
          <a:xfrm>
            <a:off x="1143000" y="-345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2" name="Rectangle 216"/>
          <p:cNvSpPr>
            <a:spLocks noChangeArrowheads="1"/>
          </p:cNvSpPr>
          <p:nvPr/>
        </p:nvSpPr>
        <p:spPr bwMode="auto">
          <a:xfrm>
            <a:off x="1143000" y="-345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4" name="TextBox 223"/>
          <p:cNvSpPr txBox="1"/>
          <p:nvPr/>
        </p:nvSpPr>
        <p:spPr>
          <a:xfrm>
            <a:off x="10257302" y="6218374"/>
            <a:ext cx="1807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TUGAS</a:t>
            </a:r>
            <a:r>
              <a:rPr lang="en-US" sz="2000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SIA</a:t>
            </a:r>
            <a:endParaRPr lang="en-US" sz="2000" dirty="0">
              <a:solidFill>
                <a:srgbClr val="FF0000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88" y="6025103"/>
            <a:ext cx="2500241" cy="8286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11" y="892740"/>
            <a:ext cx="10315554" cy="498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5969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256488" y="1299001"/>
            <a:ext cx="2990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tangChe" panose="02030609000101010101" pitchFamily="49" charset="-127"/>
                <a:ea typeface="BatangChe" panose="02030609000101010101" pitchFamily="49" charset="-127"/>
              </a:rPr>
              <a:t>Proses </a:t>
            </a:r>
            <a:r>
              <a:rPr lang="en-US" b="1" dirty="0" err="1">
                <a:latin typeface="BatangChe" panose="02030609000101010101" pitchFamily="49" charset="-127"/>
                <a:ea typeface="BatangChe" panose="02030609000101010101" pitchFamily="49" charset="-127"/>
              </a:rPr>
              <a:t>permintaan</a:t>
            </a:r>
            <a:r>
              <a:rPr lang="en-US" b="1" dirty="0"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b="1" dirty="0" err="1">
                <a:latin typeface="BatangChe" panose="02030609000101010101" pitchFamily="49" charset="-127"/>
                <a:ea typeface="BatangChe" panose="02030609000101010101" pitchFamily="49" charset="-127"/>
              </a:rPr>
              <a:t>pembelian</a:t>
            </a:r>
            <a:r>
              <a:rPr lang="en-US" b="1" dirty="0"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b="1" dirty="0" err="1">
                <a:latin typeface="BatangChe" panose="02030609000101010101" pitchFamily="49" charset="-127"/>
                <a:ea typeface="BatangChe" panose="02030609000101010101" pitchFamily="49" charset="-127"/>
              </a:rPr>
              <a:t>sampai</a:t>
            </a:r>
            <a:r>
              <a:rPr lang="en-US" b="1" dirty="0"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b="1" dirty="0" err="1">
                <a:latin typeface="BatangChe" panose="02030609000101010101" pitchFamily="49" charset="-127"/>
                <a:ea typeface="BatangChe" panose="02030609000101010101" pitchFamily="49" charset="-127"/>
              </a:rPr>
              <a:t>penerimaan</a:t>
            </a:r>
            <a:r>
              <a:rPr lang="en-US" b="1" dirty="0"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b="1" dirty="0" err="1">
                <a:latin typeface="BatangChe" panose="02030609000101010101" pitchFamily="49" charset="-127"/>
                <a:ea typeface="BatangChe" panose="02030609000101010101" pitchFamily="49" charset="-127"/>
              </a:rPr>
              <a:t>barang</a:t>
            </a:r>
            <a:endParaRPr lang="en-US" b="1" dirty="0"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6179" y="208696"/>
            <a:ext cx="2722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FLOWCHAT SIKLUS </a:t>
            </a:r>
            <a:r>
              <a:rPr lang="en-US" sz="2400" b="1" dirty="0" smtClean="0">
                <a:solidFill>
                  <a:srgbClr val="FF0000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PENGELUARAN</a:t>
            </a:r>
            <a:endParaRPr lang="en-US" sz="2400" b="1" dirty="0">
              <a:solidFill>
                <a:srgbClr val="FF0000"/>
              </a:solidFill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88" y="6025103"/>
            <a:ext cx="2500241" cy="828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57302" y="6218374"/>
            <a:ext cx="1807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TUGAS</a:t>
            </a:r>
            <a:r>
              <a:rPr lang="en-US" sz="2000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SIA</a:t>
            </a:r>
            <a:endParaRPr lang="en-US" sz="2000" dirty="0">
              <a:solidFill>
                <a:srgbClr val="FF0000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729" y="105547"/>
            <a:ext cx="10058400" cy="674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5242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1100" y="46990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SIKLUS</a:t>
            </a:r>
            <a:r>
              <a:rPr lang="en-US" sz="2400" b="1" dirty="0" smtClean="0">
                <a:solidFill>
                  <a:srgbClr val="FF0000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PENDAPATAN</a:t>
            </a:r>
            <a:endParaRPr lang="en-US" sz="2400" b="1" dirty="0">
              <a:solidFill>
                <a:srgbClr val="FF0000"/>
              </a:solidFill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54100" y="1155700"/>
            <a:ext cx="9118600" cy="4521200"/>
          </a:xfrm>
          <a:prstGeom prst="rect">
            <a:avLst/>
          </a:prstGeom>
          <a:effectLst>
            <a:glow rad="165100">
              <a:schemeClr val="accent2">
                <a:alpha val="40000"/>
              </a:schemeClr>
            </a:glow>
            <a:innerShdw blurRad="114300" dist="139700" dir="13200000">
              <a:srgbClr val="FF0000">
                <a:alpha val="45000"/>
              </a:srgbClr>
            </a:innerShdw>
            <a:softEdge rad="127000"/>
          </a:effectLst>
          <a:scene3d>
            <a:camera prst="orthographicFront">
              <a:rot lat="1800000" lon="0" rev="0"/>
            </a:camera>
            <a:lightRig rig="threePt" dir="t"/>
          </a:scene3d>
          <a:sp3d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562100" y="1727200"/>
            <a:ext cx="7632700" cy="31623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merupakan</a:t>
            </a:r>
            <a:r>
              <a:rPr lang="en-US" sz="2000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serangkaian</a:t>
            </a:r>
            <a:r>
              <a:rPr lang="en-US" sz="2000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kegiatan</a:t>
            </a:r>
            <a:r>
              <a:rPr lang="en-US" sz="2000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bisnis</a:t>
            </a:r>
            <a:r>
              <a:rPr lang="en-US" sz="2000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yang </a:t>
            </a:r>
            <a:r>
              <a:rPr lang="en-US" sz="2000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terjadi</a:t>
            </a:r>
            <a:r>
              <a:rPr lang="en-US" sz="2000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secara</a:t>
            </a:r>
            <a:r>
              <a:rPr lang="en-US" sz="2000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berulang</a:t>
            </a:r>
            <a:r>
              <a:rPr lang="en-US" sz="2000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dan</a:t>
            </a:r>
            <a:r>
              <a:rPr lang="en-US" sz="2000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kegiatan</a:t>
            </a:r>
            <a:r>
              <a:rPr lang="en-US" sz="2000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pengolahan</a:t>
            </a:r>
            <a:r>
              <a:rPr lang="en-US" sz="2000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informasi,yang</a:t>
            </a:r>
            <a:r>
              <a:rPr lang="en-US" sz="2000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berhubungan</a:t>
            </a:r>
            <a:r>
              <a:rPr lang="en-US" sz="2000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dengan</a:t>
            </a:r>
            <a:r>
              <a:rPr lang="en-US" sz="2000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penyerahan</a:t>
            </a:r>
            <a:r>
              <a:rPr lang="en-US" sz="2000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barang</a:t>
            </a:r>
            <a:r>
              <a:rPr lang="en-US" sz="2000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dan</a:t>
            </a:r>
            <a:r>
              <a:rPr lang="en-US" sz="2000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jasa</a:t>
            </a:r>
            <a:r>
              <a:rPr lang="en-US" sz="2000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kepada</a:t>
            </a:r>
            <a:r>
              <a:rPr lang="en-US" sz="2000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pelanggan</a:t>
            </a:r>
            <a:r>
              <a:rPr lang="en-US" sz="2000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dan</a:t>
            </a:r>
            <a:r>
              <a:rPr lang="en-US" sz="2000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penerimaan</a:t>
            </a:r>
            <a:r>
              <a:rPr lang="en-US" sz="2000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pembayaran</a:t>
            </a:r>
            <a:r>
              <a:rPr lang="en-US" sz="2000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kas</a:t>
            </a:r>
            <a:r>
              <a:rPr lang="en-US" sz="2000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dari</a:t>
            </a:r>
            <a:r>
              <a:rPr lang="en-US" sz="2000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penyerahan</a:t>
            </a:r>
            <a:r>
              <a:rPr lang="en-US" sz="2000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barang</a:t>
            </a:r>
            <a:r>
              <a:rPr lang="en-US" sz="2000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dan</a:t>
            </a:r>
            <a:r>
              <a:rPr lang="en-US" sz="2000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jasa</a:t>
            </a:r>
            <a:r>
              <a:rPr lang="en-US" sz="2000" dirty="0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tersebut</a:t>
            </a:r>
            <a:endParaRPr lang="en-US" sz="2000" dirty="0">
              <a:solidFill>
                <a:schemeClr val="tx1"/>
              </a:solidFill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79" y="5834062"/>
            <a:ext cx="2500241" cy="828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57302" y="6218374"/>
            <a:ext cx="1807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TUGAS</a:t>
            </a:r>
            <a:r>
              <a:rPr lang="en-US" sz="2000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SIA</a:t>
            </a:r>
            <a:endParaRPr lang="en-US" sz="2000" dirty="0">
              <a:solidFill>
                <a:srgbClr val="FF0000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760644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609</Words>
  <Application>Microsoft Office PowerPoint</Application>
  <PresentationFormat>Widescreen</PresentationFormat>
  <Paragraphs>84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7" baseType="lpstr">
      <vt:lpstr>Adobe Fangsong Std R</vt:lpstr>
      <vt:lpstr>Adobe Myungjo Std M</vt:lpstr>
      <vt:lpstr>Batang</vt:lpstr>
      <vt:lpstr>BatangChe</vt:lpstr>
      <vt:lpstr>Arial</vt:lpstr>
      <vt:lpstr>Book Antiqua</vt:lpstr>
      <vt:lpstr>Bookman Old Style</vt:lpstr>
      <vt:lpstr>Calibri</vt:lpstr>
      <vt:lpstr>Calibri Light</vt:lpstr>
      <vt:lpstr>Century Gothic</vt:lpstr>
      <vt:lpstr>Sitka Heading</vt:lpstr>
      <vt:lpstr>Tekton Pro</vt:lpstr>
      <vt:lpstr>Tekton Pro Ext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INTEL and AMD PC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INTEL_AMD-PC</dc:creator>
  <cp:lastModifiedBy>INTEL_AMD-PC</cp:lastModifiedBy>
  <cp:revision>28</cp:revision>
  <dcterms:created xsi:type="dcterms:W3CDTF">2017-12-02T04:34:17Z</dcterms:created>
  <dcterms:modified xsi:type="dcterms:W3CDTF">2017-12-05T02:20:37Z</dcterms:modified>
</cp:coreProperties>
</file>