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7" r:id="rId3"/>
    <p:sldId id="326" r:id="rId4"/>
    <p:sldId id="256" r:id="rId6"/>
    <p:sldId id="313" r:id="rId7"/>
    <p:sldId id="306" r:id="rId8"/>
    <p:sldId id="340" r:id="rId9"/>
    <p:sldId id="341" r:id="rId10"/>
    <p:sldId id="342" r:id="rId11"/>
    <p:sldId id="337" r:id="rId12"/>
    <p:sldId id="343" r:id="rId13"/>
    <p:sldId id="344" r:id="rId14"/>
    <p:sldId id="345" r:id="rId15"/>
    <p:sldId id="346" r:id="rId16"/>
    <p:sldId id="338" r:id="rId17"/>
    <p:sldId id="347" r:id="rId18"/>
    <p:sldId id="348" r:id="rId19"/>
    <p:sldId id="349" r:id="rId20"/>
    <p:sldId id="350" r:id="rId21"/>
    <p:sldId id="339" r:id="rId22"/>
    <p:sldId id="351" r:id="rId23"/>
    <p:sldId id="352" r:id="rId24"/>
    <p:sldId id="353" r:id="rId25"/>
    <p:sldId id="354" r:id="rId26"/>
    <p:sldId id="335" r:id="rId27"/>
    <p:sldId id="293" r:id="rId28"/>
  </p:sldIdLst>
  <p:sldSz cx="9144000" cy="514477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8C6F"/>
    <a:srgbClr val="9E9794"/>
    <a:srgbClr val="D3D3D3"/>
    <a:srgbClr val="3F5A4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6318" autoAdjust="0"/>
  </p:normalViewPr>
  <p:slideViewPr>
    <p:cSldViewPr snapToGrid="0">
      <p:cViewPr varScale="1">
        <p:scale>
          <a:sx n="143" d="100"/>
          <a:sy n="143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05E10-D3F3-43EA-9577-068BBAFB32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FEB93-17D5-4CD9-A4FC-E3186C7610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62DCF-4FA6-4A5C-A52D-C0723025E8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9BB06-7EE2-456A-B3F0-372892F184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F931-1C39-45FB-B94A-0A5F622B0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367D-6DD9-4A5C-B8E0-AB1017AD77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prism isInverted="1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F931-1C39-45FB-B94A-0A5F622B0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367D-6DD9-4A5C-B8E0-AB1017AD77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prism isInverted="1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F931-1C39-45FB-B94A-0A5F622B0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367D-6DD9-4A5C-B8E0-AB1017AD77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prism isInverted="1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F931-1C39-45FB-B94A-0A5F622B0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367D-6DD9-4A5C-B8E0-AB1017AD77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prism isInverted="1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F931-1C39-45FB-B94A-0A5F622B0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367D-6DD9-4A5C-B8E0-AB1017AD77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prism isInverted="1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F931-1C39-45FB-B94A-0A5F622B0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367D-6DD9-4A5C-B8E0-AB1017AD77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prism isInverted="1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F931-1C39-45FB-B94A-0A5F622B0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367D-6DD9-4A5C-B8E0-AB1017AD77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prism isInverted="1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F931-1C39-45FB-B94A-0A5F622B0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367D-6DD9-4A5C-B8E0-AB1017AD77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prism isInverted="1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F931-1C39-45FB-B94A-0A5F622B0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367D-6DD9-4A5C-B8E0-AB1017AD77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prism isInverted="1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F931-1C39-45FB-B94A-0A5F622B0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367D-6DD9-4A5C-B8E0-AB1017AD77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prism isInverted="1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F931-1C39-45FB-B94A-0A5F622B0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367D-6DD9-4A5C-B8E0-AB1017AD77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prism isInverted="1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8F931-1C39-45FB-B94A-0A5F622B0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2367D-6DD9-4A5C-B8E0-AB1017AD77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prism isInverted="1"/>
      </p:transition>
    </mc:Choice>
    <mc:Fallback>
      <p:transition spd="slow" advClick="0" advTm="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4410222" y="1649150"/>
            <a:ext cx="1290320" cy="19773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7200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串串</a:t>
            </a:r>
            <a:endParaRPr lang="zh-CN" altLang="en-US" sz="7200" spc="225" dirty="0">
              <a:solidFill>
                <a:schemeClr val="tx1">
                  <a:lumMod val="65000"/>
                  <a:lumOff val="35000"/>
                </a:schemeClr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73460" y="1344209"/>
            <a:ext cx="1290320" cy="19773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7200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诗词</a:t>
            </a:r>
            <a:endParaRPr lang="zh-CN" altLang="en-US" sz="7200" spc="225" dirty="0">
              <a:solidFill>
                <a:schemeClr val="tx1">
                  <a:lumMod val="65000"/>
                  <a:lumOff val="35000"/>
                </a:schemeClr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08" y="2196439"/>
            <a:ext cx="2816589" cy="294814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77636" y="225324"/>
            <a:ext cx="3665190" cy="437515"/>
          </a:xfrm>
          <a:prstGeom prst="rect">
            <a:avLst/>
          </a:prstGeom>
          <a:ln w="28575">
            <a:noFill/>
          </a:ln>
        </p:spPr>
        <p:txBody>
          <a:bodyPr vert="horz" wrap="square" lIns="68580" tIns="34290" rIns="68580" bIns="34290">
            <a:spAutoFit/>
          </a:bodyPr>
          <a:lstStyle/>
          <a:p>
            <a:r>
              <a:rPr lang="zh-CN" altLang="en-US" sz="2400" dirty="0">
                <a:blipFill dpi="0" rotWithShape="1">
                  <a:blip r:embed="rId2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把诗句从九宫格</a:t>
            </a:r>
            <a:r>
              <a:rPr lang="zh-CN" altLang="en-US" sz="2400" dirty="0">
                <a:blipFill dpi="0" rotWithShape="1">
                  <a:blip r:embed="rId2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找出来</a:t>
            </a:r>
            <a:endParaRPr lang="zh-CN" altLang="en-US" sz="2400" dirty="0">
              <a:blipFill dpi="0" rotWithShape="1">
                <a:blip r:embed="rId2"/>
                <a:srcRect/>
                <a:tile tx="0" ty="0" sx="100000" sy="100000" flip="none" algn="r"/>
              </a:blip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39470" y="1153160"/>
            <a:ext cx="3139440" cy="3098800"/>
            <a:chOff x="912" y="1740"/>
            <a:chExt cx="4944" cy="4880"/>
          </a:xfrm>
        </p:grpSpPr>
        <p:pic>
          <p:nvPicPr>
            <p:cNvPr id="29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" y="1740"/>
              <a:ext cx="1669" cy="1669"/>
            </a:xfrm>
            <a:prstGeom prst="rect">
              <a:avLst/>
            </a:prstGeom>
          </p:spPr>
        </p:pic>
        <p:pic>
          <p:nvPicPr>
            <p:cNvPr id="30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1740"/>
              <a:ext cx="1669" cy="1669"/>
            </a:xfrm>
            <a:prstGeom prst="rect">
              <a:avLst/>
            </a:prstGeom>
          </p:spPr>
        </p:pic>
        <p:pic>
          <p:nvPicPr>
            <p:cNvPr id="31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8" y="1740"/>
              <a:ext cx="1669" cy="1669"/>
            </a:xfrm>
            <a:prstGeom prst="rect">
              <a:avLst/>
            </a:prstGeom>
          </p:spPr>
        </p:pic>
        <p:pic>
          <p:nvPicPr>
            <p:cNvPr id="3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" y="3346"/>
              <a:ext cx="1669" cy="1669"/>
            </a:xfrm>
            <a:prstGeom prst="rect">
              <a:avLst/>
            </a:prstGeom>
          </p:spPr>
        </p:pic>
        <p:pic>
          <p:nvPicPr>
            <p:cNvPr id="33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3346"/>
              <a:ext cx="1669" cy="1669"/>
            </a:xfrm>
            <a:prstGeom prst="rect">
              <a:avLst/>
            </a:prstGeom>
          </p:spPr>
        </p:pic>
        <p:pic>
          <p:nvPicPr>
            <p:cNvPr id="34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3346"/>
              <a:ext cx="1669" cy="1669"/>
            </a:xfrm>
            <a:prstGeom prst="rect">
              <a:avLst/>
            </a:prstGeom>
          </p:spPr>
        </p:pic>
        <p:pic>
          <p:nvPicPr>
            <p:cNvPr id="35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" y="4952"/>
              <a:ext cx="1669" cy="1669"/>
            </a:xfrm>
            <a:prstGeom prst="rect">
              <a:avLst/>
            </a:prstGeom>
          </p:spPr>
        </p:pic>
        <p:pic>
          <p:nvPicPr>
            <p:cNvPr id="36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4952"/>
              <a:ext cx="1669" cy="1669"/>
            </a:xfrm>
            <a:prstGeom prst="rect">
              <a:avLst/>
            </a:prstGeom>
          </p:spPr>
        </p:pic>
        <p:pic>
          <p:nvPicPr>
            <p:cNvPr id="37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4952"/>
              <a:ext cx="1669" cy="1669"/>
            </a:xfrm>
            <a:prstGeom prst="rect">
              <a:avLst/>
            </a:prstGeom>
          </p:spPr>
        </p:pic>
      </p:grpSp>
      <p:sp>
        <p:nvSpPr>
          <p:cNvPr id="38" name="文本框 37"/>
          <p:cNvSpPr txBox="1"/>
          <p:nvPr/>
        </p:nvSpPr>
        <p:spPr>
          <a:xfrm>
            <a:off x="1021715" y="13614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小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61210" y="238125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荷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171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露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6184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尖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165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尖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088640" y="133477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蝉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8165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角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54860" y="134239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夏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1028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才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201795" y="1238885"/>
            <a:ext cx="4572000" cy="2879725"/>
            <a:chOff x="6617" y="1951"/>
            <a:chExt cx="7200" cy="45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" y="1951"/>
              <a:ext cx="4455" cy="4535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/>
          </p:nvSpPr>
          <p:spPr>
            <a:xfrm>
              <a:off x="9359" y="3062"/>
              <a:ext cx="1669" cy="6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charset="0"/>
                  <a:ea typeface="仿宋" charset="0"/>
                </a:rPr>
                <a:t>答案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仿宋" charset="0"/>
                <a:ea typeface="仿宋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431" y="3935"/>
              <a:ext cx="3771" cy="6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2400" b="1">
                  <a:latin typeface="仿宋" charset="0"/>
                  <a:ea typeface="仿宋" charset="0"/>
                </a:rPr>
                <a:t>小荷才露尖尖角</a:t>
              </a:r>
              <a:endParaRPr lang="zh-CN" altLang="en-US" sz="2400" b="1">
                <a:latin typeface="仿宋" charset="0"/>
                <a:ea typeface="仿宋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617" y="4809"/>
              <a:ext cx="72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《小池》</a:t>
              </a:r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杨万里</a:t>
              </a:r>
              <a:endParaRPr lang="zh-CN" altLang="en-US" sz="1400">
                <a:latin typeface="仿宋" charset="0"/>
                <a:ea typeface="仿宋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08" y="2196439"/>
            <a:ext cx="2816589" cy="294814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77636" y="225324"/>
            <a:ext cx="3665190" cy="437515"/>
          </a:xfrm>
          <a:prstGeom prst="rect">
            <a:avLst/>
          </a:prstGeom>
          <a:ln w="28575">
            <a:noFill/>
          </a:ln>
        </p:spPr>
        <p:txBody>
          <a:bodyPr vert="horz" wrap="square" lIns="68580" tIns="34290" rIns="68580" bIns="34290">
            <a:spAutoFit/>
          </a:bodyPr>
          <a:lstStyle/>
          <a:p>
            <a:r>
              <a:rPr lang="zh-CN" altLang="en-US" sz="2400" dirty="0">
                <a:blipFill dpi="0" rotWithShape="1">
                  <a:blip r:embed="rId2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把诗句从九宫格</a:t>
            </a:r>
            <a:r>
              <a:rPr lang="zh-CN" altLang="en-US" sz="2400" dirty="0">
                <a:blipFill dpi="0" rotWithShape="1">
                  <a:blip r:embed="rId2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找出来</a:t>
            </a:r>
            <a:endParaRPr lang="zh-CN" altLang="en-US" sz="2400" dirty="0">
              <a:blipFill dpi="0" rotWithShape="1">
                <a:blip r:embed="rId2"/>
                <a:srcRect/>
                <a:tile tx="0" ty="0" sx="100000" sy="100000" flip="none" algn="r"/>
              </a:blip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39470" y="1153160"/>
            <a:ext cx="3139440" cy="3098800"/>
            <a:chOff x="912" y="1740"/>
            <a:chExt cx="4944" cy="4880"/>
          </a:xfrm>
        </p:grpSpPr>
        <p:pic>
          <p:nvPicPr>
            <p:cNvPr id="29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" y="1740"/>
              <a:ext cx="1669" cy="1669"/>
            </a:xfrm>
            <a:prstGeom prst="rect">
              <a:avLst/>
            </a:prstGeom>
          </p:spPr>
        </p:pic>
        <p:pic>
          <p:nvPicPr>
            <p:cNvPr id="30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1740"/>
              <a:ext cx="1669" cy="1669"/>
            </a:xfrm>
            <a:prstGeom prst="rect">
              <a:avLst/>
            </a:prstGeom>
          </p:spPr>
        </p:pic>
        <p:pic>
          <p:nvPicPr>
            <p:cNvPr id="31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8" y="1740"/>
              <a:ext cx="1669" cy="1669"/>
            </a:xfrm>
            <a:prstGeom prst="rect">
              <a:avLst/>
            </a:prstGeom>
          </p:spPr>
        </p:pic>
        <p:pic>
          <p:nvPicPr>
            <p:cNvPr id="3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" y="3346"/>
              <a:ext cx="1669" cy="1669"/>
            </a:xfrm>
            <a:prstGeom prst="rect">
              <a:avLst/>
            </a:prstGeom>
          </p:spPr>
        </p:pic>
        <p:pic>
          <p:nvPicPr>
            <p:cNvPr id="33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3346"/>
              <a:ext cx="1669" cy="1669"/>
            </a:xfrm>
            <a:prstGeom prst="rect">
              <a:avLst/>
            </a:prstGeom>
          </p:spPr>
        </p:pic>
        <p:pic>
          <p:nvPicPr>
            <p:cNvPr id="34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3346"/>
              <a:ext cx="1669" cy="1669"/>
            </a:xfrm>
            <a:prstGeom prst="rect">
              <a:avLst/>
            </a:prstGeom>
          </p:spPr>
        </p:pic>
        <p:pic>
          <p:nvPicPr>
            <p:cNvPr id="35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" y="4952"/>
              <a:ext cx="1669" cy="1669"/>
            </a:xfrm>
            <a:prstGeom prst="rect">
              <a:avLst/>
            </a:prstGeom>
          </p:spPr>
        </p:pic>
        <p:pic>
          <p:nvPicPr>
            <p:cNvPr id="36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4952"/>
              <a:ext cx="1669" cy="1669"/>
            </a:xfrm>
            <a:prstGeom prst="rect">
              <a:avLst/>
            </a:prstGeom>
          </p:spPr>
        </p:pic>
        <p:pic>
          <p:nvPicPr>
            <p:cNvPr id="37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4952"/>
              <a:ext cx="1669" cy="1669"/>
            </a:xfrm>
            <a:prstGeom prst="rect">
              <a:avLst/>
            </a:prstGeom>
          </p:spPr>
        </p:pic>
      </p:grpSp>
      <p:sp>
        <p:nvSpPr>
          <p:cNvPr id="38" name="文本框 37"/>
          <p:cNvSpPr txBox="1"/>
          <p:nvPr/>
        </p:nvSpPr>
        <p:spPr>
          <a:xfrm>
            <a:off x="1021715" y="13614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西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61210" y="238125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香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171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稻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6184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花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165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里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088640" y="133477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丰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8165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说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54860" y="134239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年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1028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水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201795" y="1238885"/>
            <a:ext cx="4572000" cy="2879725"/>
            <a:chOff x="6617" y="1951"/>
            <a:chExt cx="7200" cy="45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" y="1951"/>
              <a:ext cx="4455" cy="4535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/>
          </p:nvSpPr>
          <p:spPr>
            <a:xfrm>
              <a:off x="9359" y="3062"/>
              <a:ext cx="1669" cy="6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charset="0"/>
                  <a:ea typeface="仿宋" charset="0"/>
                </a:rPr>
                <a:t>答案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仿宋" charset="0"/>
                <a:ea typeface="仿宋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431" y="3935"/>
              <a:ext cx="3771" cy="6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2400" b="1">
                  <a:latin typeface="仿宋" charset="0"/>
                  <a:ea typeface="仿宋" charset="0"/>
                </a:rPr>
                <a:t>稻花香里说丰年</a:t>
              </a:r>
              <a:endParaRPr lang="zh-CN" altLang="en-US" sz="2400" b="1">
                <a:latin typeface="仿宋" charset="0"/>
                <a:ea typeface="仿宋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617" y="4809"/>
              <a:ext cx="72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《西江月》</a:t>
              </a:r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辛弃疾</a:t>
              </a:r>
              <a:endParaRPr lang="zh-CN" altLang="en-US" sz="1400">
                <a:latin typeface="仿宋" charset="0"/>
                <a:ea typeface="仿宋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08" y="2196439"/>
            <a:ext cx="2816589" cy="294814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77636" y="225324"/>
            <a:ext cx="3665190" cy="437515"/>
          </a:xfrm>
          <a:prstGeom prst="rect">
            <a:avLst/>
          </a:prstGeom>
          <a:ln w="28575">
            <a:noFill/>
          </a:ln>
        </p:spPr>
        <p:txBody>
          <a:bodyPr vert="horz" wrap="square" lIns="68580" tIns="34290" rIns="68580" bIns="34290">
            <a:spAutoFit/>
          </a:bodyPr>
          <a:lstStyle/>
          <a:p>
            <a:r>
              <a:rPr lang="zh-CN" altLang="en-US" sz="2400" dirty="0">
                <a:blipFill dpi="0" rotWithShape="1">
                  <a:blip r:embed="rId2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把诗句从九宫格</a:t>
            </a:r>
            <a:r>
              <a:rPr lang="zh-CN" altLang="en-US" sz="2400" dirty="0">
                <a:blipFill dpi="0" rotWithShape="1">
                  <a:blip r:embed="rId2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找出来</a:t>
            </a:r>
            <a:endParaRPr lang="zh-CN" altLang="en-US" sz="2400" dirty="0">
              <a:blipFill dpi="0" rotWithShape="1">
                <a:blip r:embed="rId2"/>
                <a:srcRect/>
                <a:tile tx="0" ty="0" sx="100000" sy="100000" flip="none" algn="r"/>
              </a:blip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39470" y="1153160"/>
            <a:ext cx="3139440" cy="3098800"/>
            <a:chOff x="912" y="1740"/>
            <a:chExt cx="4944" cy="4880"/>
          </a:xfrm>
        </p:grpSpPr>
        <p:pic>
          <p:nvPicPr>
            <p:cNvPr id="29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" y="1740"/>
              <a:ext cx="1669" cy="1669"/>
            </a:xfrm>
            <a:prstGeom prst="rect">
              <a:avLst/>
            </a:prstGeom>
          </p:spPr>
        </p:pic>
        <p:pic>
          <p:nvPicPr>
            <p:cNvPr id="30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1740"/>
              <a:ext cx="1669" cy="1669"/>
            </a:xfrm>
            <a:prstGeom prst="rect">
              <a:avLst/>
            </a:prstGeom>
          </p:spPr>
        </p:pic>
        <p:pic>
          <p:nvPicPr>
            <p:cNvPr id="31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8" y="1740"/>
              <a:ext cx="1669" cy="1669"/>
            </a:xfrm>
            <a:prstGeom prst="rect">
              <a:avLst/>
            </a:prstGeom>
          </p:spPr>
        </p:pic>
        <p:pic>
          <p:nvPicPr>
            <p:cNvPr id="3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" y="3346"/>
              <a:ext cx="1669" cy="1669"/>
            </a:xfrm>
            <a:prstGeom prst="rect">
              <a:avLst/>
            </a:prstGeom>
          </p:spPr>
        </p:pic>
        <p:pic>
          <p:nvPicPr>
            <p:cNvPr id="33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3346"/>
              <a:ext cx="1669" cy="1669"/>
            </a:xfrm>
            <a:prstGeom prst="rect">
              <a:avLst/>
            </a:prstGeom>
          </p:spPr>
        </p:pic>
        <p:pic>
          <p:nvPicPr>
            <p:cNvPr id="34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3346"/>
              <a:ext cx="1669" cy="1669"/>
            </a:xfrm>
            <a:prstGeom prst="rect">
              <a:avLst/>
            </a:prstGeom>
          </p:spPr>
        </p:pic>
        <p:pic>
          <p:nvPicPr>
            <p:cNvPr id="35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" y="4952"/>
              <a:ext cx="1669" cy="1669"/>
            </a:xfrm>
            <a:prstGeom prst="rect">
              <a:avLst/>
            </a:prstGeom>
          </p:spPr>
        </p:pic>
        <p:pic>
          <p:nvPicPr>
            <p:cNvPr id="36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4952"/>
              <a:ext cx="1669" cy="1669"/>
            </a:xfrm>
            <a:prstGeom prst="rect">
              <a:avLst/>
            </a:prstGeom>
          </p:spPr>
        </p:pic>
        <p:pic>
          <p:nvPicPr>
            <p:cNvPr id="37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4952"/>
              <a:ext cx="1669" cy="1669"/>
            </a:xfrm>
            <a:prstGeom prst="rect">
              <a:avLst/>
            </a:prstGeom>
          </p:spPr>
        </p:pic>
      </p:grpSp>
      <p:sp>
        <p:nvSpPr>
          <p:cNvPr id="38" name="文本框 37"/>
          <p:cNvSpPr txBox="1"/>
          <p:nvPr/>
        </p:nvSpPr>
        <p:spPr>
          <a:xfrm>
            <a:off x="1021715" y="13614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树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61210" y="238125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天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171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穷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6184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无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165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叶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088640" y="133477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泉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8165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莲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54860" y="134239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接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1028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碧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201795" y="1238885"/>
            <a:ext cx="4572000" cy="2879725"/>
            <a:chOff x="6617" y="1951"/>
            <a:chExt cx="7200" cy="45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" y="1951"/>
              <a:ext cx="4455" cy="4535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/>
          </p:nvSpPr>
          <p:spPr>
            <a:xfrm>
              <a:off x="9359" y="3062"/>
              <a:ext cx="1669" cy="6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charset="0"/>
                  <a:ea typeface="仿宋" charset="0"/>
                </a:rPr>
                <a:t>答案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仿宋" charset="0"/>
                <a:ea typeface="仿宋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431" y="3935"/>
              <a:ext cx="3771" cy="6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2400" b="1">
                  <a:latin typeface="仿宋" charset="0"/>
                  <a:ea typeface="仿宋" charset="0"/>
                </a:rPr>
                <a:t>接天莲叶无穷碧</a:t>
              </a:r>
              <a:endParaRPr lang="zh-CN" altLang="en-US" sz="2400" b="1">
                <a:latin typeface="仿宋" charset="0"/>
                <a:ea typeface="仿宋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617" y="4809"/>
              <a:ext cx="720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《</a:t>
              </a:r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晓出净慈寺送林子方》</a:t>
              </a:r>
              <a:endParaRPr lang="zh-CN" altLang="en-US" sz="1400">
                <a:latin typeface="仿宋" charset="0"/>
                <a:ea typeface="仿宋" charset="0"/>
                <a:sym typeface="+mn-ea"/>
              </a:endParaRPr>
            </a:p>
            <a:p>
              <a:pPr algn="ctr"/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杨万里</a:t>
              </a:r>
              <a:endParaRPr lang="zh-CN" altLang="en-US" sz="1400">
                <a:latin typeface="仿宋" charset="0"/>
                <a:ea typeface="仿宋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08" y="2196439"/>
            <a:ext cx="2816589" cy="294814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77636" y="225324"/>
            <a:ext cx="3665190" cy="437515"/>
          </a:xfrm>
          <a:prstGeom prst="rect">
            <a:avLst/>
          </a:prstGeom>
          <a:ln w="28575">
            <a:noFill/>
          </a:ln>
        </p:spPr>
        <p:txBody>
          <a:bodyPr vert="horz" wrap="square" lIns="68580" tIns="34290" rIns="68580" bIns="34290">
            <a:spAutoFit/>
          </a:bodyPr>
          <a:lstStyle/>
          <a:p>
            <a:r>
              <a:rPr lang="zh-CN" altLang="en-US" sz="2400" dirty="0">
                <a:blipFill dpi="0" rotWithShape="1">
                  <a:blip r:embed="rId2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把诗句从九宫格</a:t>
            </a:r>
            <a:r>
              <a:rPr lang="zh-CN" altLang="en-US" sz="2400" dirty="0">
                <a:blipFill dpi="0" rotWithShape="1">
                  <a:blip r:embed="rId2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找出来</a:t>
            </a:r>
            <a:endParaRPr lang="zh-CN" altLang="en-US" sz="2400" dirty="0">
              <a:blipFill dpi="0" rotWithShape="1">
                <a:blip r:embed="rId2"/>
                <a:srcRect/>
                <a:tile tx="0" ty="0" sx="100000" sy="100000" flip="none" algn="r"/>
              </a:blip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39470" y="1153160"/>
            <a:ext cx="3139440" cy="3098800"/>
            <a:chOff x="912" y="1740"/>
            <a:chExt cx="4944" cy="4880"/>
          </a:xfrm>
        </p:grpSpPr>
        <p:pic>
          <p:nvPicPr>
            <p:cNvPr id="29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" y="1740"/>
              <a:ext cx="1669" cy="1669"/>
            </a:xfrm>
            <a:prstGeom prst="rect">
              <a:avLst/>
            </a:prstGeom>
          </p:spPr>
        </p:pic>
        <p:pic>
          <p:nvPicPr>
            <p:cNvPr id="30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1740"/>
              <a:ext cx="1669" cy="1669"/>
            </a:xfrm>
            <a:prstGeom prst="rect">
              <a:avLst/>
            </a:prstGeom>
          </p:spPr>
        </p:pic>
        <p:pic>
          <p:nvPicPr>
            <p:cNvPr id="31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8" y="1740"/>
              <a:ext cx="1669" cy="1669"/>
            </a:xfrm>
            <a:prstGeom prst="rect">
              <a:avLst/>
            </a:prstGeom>
          </p:spPr>
        </p:pic>
        <p:pic>
          <p:nvPicPr>
            <p:cNvPr id="3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" y="3346"/>
              <a:ext cx="1669" cy="1669"/>
            </a:xfrm>
            <a:prstGeom prst="rect">
              <a:avLst/>
            </a:prstGeom>
          </p:spPr>
        </p:pic>
        <p:pic>
          <p:nvPicPr>
            <p:cNvPr id="33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3346"/>
              <a:ext cx="1669" cy="1669"/>
            </a:xfrm>
            <a:prstGeom prst="rect">
              <a:avLst/>
            </a:prstGeom>
          </p:spPr>
        </p:pic>
        <p:pic>
          <p:nvPicPr>
            <p:cNvPr id="34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3346"/>
              <a:ext cx="1669" cy="1669"/>
            </a:xfrm>
            <a:prstGeom prst="rect">
              <a:avLst/>
            </a:prstGeom>
          </p:spPr>
        </p:pic>
        <p:pic>
          <p:nvPicPr>
            <p:cNvPr id="35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" y="4952"/>
              <a:ext cx="1669" cy="1669"/>
            </a:xfrm>
            <a:prstGeom prst="rect">
              <a:avLst/>
            </a:prstGeom>
          </p:spPr>
        </p:pic>
        <p:pic>
          <p:nvPicPr>
            <p:cNvPr id="36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4952"/>
              <a:ext cx="1669" cy="1669"/>
            </a:xfrm>
            <a:prstGeom prst="rect">
              <a:avLst/>
            </a:prstGeom>
          </p:spPr>
        </p:pic>
        <p:pic>
          <p:nvPicPr>
            <p:cNvPr id="37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4952"/>
              <a:ext cx="1669" cy="1669"/>
            </a:xfrm>
            <a:prstGeom prst="rect">
              <a:avLst/>
            </a:prstGeom>
          </p:spPr>
        </p:pic>
      </p:grpSp>
      <p:sp>
        <p:nvSpPr>
          <p:cNvPr id="38" name="文本框 37"/>
          <p:cNvSpPr txBox="1"/>
          <p:nvPr/>
        </p:nvSpPr>
        <p:spPr>
          <a:xfrm>
            <a:off x="1021715" y="13614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潋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61210" y="238125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水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171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晴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6184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方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165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好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088640" y="133477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西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8165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总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54860" y="134239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光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1028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滟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201795" y="1238885"/>
            <a:ext cx="4572000" cy="2879725"/>
            <a:chOff x="6617" y="1951"/>
            <a:chExt cx="7200" cy="45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" y="1951"/>
              <a:ext cx="4455" cy="4535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/>
          </p:nvSpPr>
          <p:spPr>
            <a:xfrm>
              <a:off x="9359" y="3062"/>
              <a:ext cx="1669" cy="6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charset="0"/>
                  <a:ea typeface="仿宋" charset="0"/>
                </a:rPr>
                <a:t>答案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仿宋" charset="0"/>
                <a:ea typeface="仿宋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431" y="3935"/>
              <a:ext cx="3771" cy="6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2400" b="1">
                  <a:latin typeface="仿宋" charset="0"/>
                  <a:ea typeface="仿宋" charset="0"/>
                </a:rPr>
                <a:t>水光潋滟晴方好</a:t>
              </a:r>
              <a:endParaRPr lang="zh-CN" altLang="en-US" sz="2400" b="1">
                <a:latin typeface="仿宋" charset="0"/>
                <a:ea typeface="仿宋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617" y="4809"/>
              <a:ext cx="720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《饮湖上初晴后雨</a:t>
              </a:r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》</a:t>
              </a:r>
              <a:endParaRPr lang="zh-CN" altLang="en-US" sz="1400">
                <a:latin typeface="仿宋" charset="0"/>
                <a:ea typeface="仿宋" charset="0"/>
                <a:sym typeface="+mn-ea"/>
              </a:endParaRPr>
            </a:p>
            <a:p>
              <a:pPr algn="ctr"/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苏轼</a:t>
              </a:r>
              <a:endParaRPr lang="zh-CN" altLang="en-US" sz="1400">
                <a:latin typeface="仿宋" charset="0"/>
                <a:ea typeface="仿宋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89003" y="1755885"/>
            <a:ext cx="567690" cy="623990"/>
          </a:xfrm>
          <a:prstGeom prst="rect">
            <a:avLst/>
          </a:prstGeom>
          <a:solidFill>
            <a:srgbClr val="A88C6F"/>
          </a:solidFill>
          <a:ln>
            <a:noFill/>
          </a:ln>
        </p:spPr>
        <p:txBody>
          <a:bodyPr vert="eaVert" wrap="square" lIns="68580" tIns="34290" rIns="68580" bIns="34290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秋</a:t>
            </a:r>
            <a:endParaRPr lang="zh-CN" altLang="en-US" sz="2800" dirty="0">
              <a:solidFill>
                <a:schemeClr val="bg1"/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84884" y="2568072"/>
            <a:ext cx="644525" cy="1046480"/>
          </a:xfrm>
          <a:prstGeom prst="rect">
            <a:avLst/>
          </a:prstGeom>
          <a:noFill/>
        </p:spPr>
        <p:txBody>
          <a:bodyPr vert="eaVert" wrap="none" lIns="68580" tIns="34290" rIns="68580" bIns="3429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100" dirty="0">
                <a:solidFill>
                  <a:schemeClr val="tx1"/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霜叶红于二月花</a:t>
            </a:r>
            <a:endParaRPr lang="zh-CN" altLang="en-US" sz="1100" dirty="0">
              <a:solidFill>
                <a:schemeClr val="tx1"/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100" dirty="0">
                <a:solidFill>
                  <a:schemeClr val="tx1"/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停车坐爱枫林晚</a:t>
            </a:r>
            <a:endParaRPr lang="zh-CN" altLang="en-US" sz="1100" dirty="0">
              <a:solidFill>
                <a:schemeClr val="tx1"/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775018" y="910263"/>
            <a:ext cx="0" cy="33156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38" y="1144429"/>
            <a:ext cx="1838325" cy="40005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77636" y="225324"/>
            <a:ext cx="3665190" cy="437515"/>
          </a:xfrm>
          <a:prstGeom prst="rect">
            <a:avLst/>
          </a:prstGeom>
          <a:ln w="28575">
            <a:noFill/>
          </a:ln>
        </p:spPr>
        <p:txBody>
          <a:bodyPr vert="horz" wrap="square" lIns="68580" tIns="34290" rIns="68580" bIns="34290">
            <a:spAutoFit/>
          </a:bodyPr>
          <a:lstStyle/>
          <a:p>
            <a:r>
              <a:rPr lang="zh-CN" altLang="en-US" sz="2400" dirty="0">
                <a:blipFill dpi="0" rotWithShape="1">
                  <a:blip r:embed="rId2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把诗句从九宫格</a:t>
            </a:r>
            <a:r>
              <a:rPr lang="zh-CN" altLang="en-US" sz="2400" dirty="0">
                <a:blipFill dpi="0" rotWithShape="1">
                  <a:blip r:embed="rId2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找出来</a:t>
            </a:r>
            <a:endParaRPr lang="zh-CN" altLang="en-US" sz="2400" dirty="0">
              <a:blipFill dpi="0" rotWithShape="1">
                <a:blip r:embed="rId2"/>
                <a:srcRect/>
                <a:tile tx="0" ty="0" sx="100000" sy="100000" flip="none" algn="r"/>
              </a:blip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39470" y="1153160"/>
            <a:ext cx="3139440" cy="3098800"/>
            <a:chOff x="912" y="1740"/>
            <a:chExt cx="4944" cy="4880"/>
          </a:xfrm>
        </p:grpSpPr>
        <p:pic>
          <p:nvPicPr>
            <p:cNvPr id="29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" y="1740"/>
              <a:ext cx="1669" cy="1669"/>
            </a:xfrm>
            <a:prstGeom prst="rect">
              <a:avLst/>
            </a:prstGeom>
          </p:spPr>
        </p:pic>
        <p:pic>
          <p:nvPicPr>
            <p:cNvPr id="30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1740"/>
              <a:ext cx="1669" cy="1669"/>
            </a:xfrm>
            <a:prstGeom prst="rect">
              <a:avLst/>
            </a:prstGeom>
          </p:spPr>
        </p:pic>
        <p:pic>
          <p:nvPicPr>
            <p:cNvPr id="31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8" y="1740"/>
              <a:ext cx="1669" cy="1669"/>
            </a:xfrm>
            <a:prstGeom prst="rect">
              <a:avLst/>
            </a:prstGeom>
          </p:spPr>
        </p:pic>
        <p:pic>
          <p:nvPicPr>
            <p:cNvPr id="3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" y="3346"/>
              <a:ext cx="1669" cy="1669"/>
            </a:xfrm>
            <a:prstGeom prst="rect">
              <a:avLst/>
            </a:prstGeom>
          </p:spPr>
        </p:pic>
        <p:pic>
          <p:nvPicPr>
            <p:cNvPr id="33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3346"/>
              <a:ext cx="1669" cy="1669"/>
            </a:xfrm>
            <a:prstGeom prst="rect">
              <a:avLst/>
            </a:prstGeom>
          </p:spPr>
        </p:pic>
        <p:pic>
          <p:nvPicPr>
            <p:cNvPr id="34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3346"/>
              <a:ext cx="1669" cy="1669"/>
            </a:xfrm>
            <a:prstGeom prst="rect">
              <a:avLst/>
            </a:prstGeom>
          </p:spPr>
        </p:pic>
        <p:pic>
          <p:nvPicPr>
            <p:cNvPr id="35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" y="4952"/>
              <a:ext cx="1669" cy="1669"/>
            </a:xfrm>
            <a:prstGeom prst="rect">
              <a:avLst/>
            </a:prstGeom>
          </p:spPr>
        </p:pic>
        <p:pic>
          <p:nvPicPr>
            <p:cNvPr id="36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4952"/>
              <a:ext cx="1669" cy="1669"/>
            </a:xfrm>
            <a:prstGeom prst="rect">
              <a:avLst/>
            </a:prstGeom>
          </p:spPr>
        </p:pic>
        <p:pic>
          <p:nvPicPr>
            <p:cNvPr id="37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4952"/>
              <a:ext cx="1669" cy="1669"/>
            </a:xfrm>
            <a:prstGeom prst="rect">
              <a:avLst/>
            </a:prstGeom>
          </p:spPr>
        </p:pic>
      </p:grpSp>
      <p:sp>
        <p:nvSpPr>
          <p:cNvPr id="38" name="文本框 37"/>
          <p:cNvSpPr txBox="1"/>
          <p:nvPr/>
        </p:nvSpPr>
        <p:spPr>
          <a:xfrm>
            <a:off x="1021715" y="13614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雨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61210" y="238125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山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171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秋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6184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风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165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霄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088640" y="133477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空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8165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一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54860" y="134239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新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1028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后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201795" y="1238885"/>
            <a:ext cx="4572000" cy="2879725"/>
            <a:chOff x="6617" y="1951"/>
            <a:chExt cx="7200" cy="45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" y="1951"/>
              <a:ext cx="4455" cy="4535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/>
          </p:nvSpPr>
          <p:spPr>
            <a:xfrm>
              <a:off x="9359" y="3062"/>
              <a:ext cx="1669" cy="6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charset="0"/>
                  <a:ea typeface="仿宋" charset="0"/>
                </a:rPr>
                <a:t>答案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仿宋" charset="0"/>
                <a:ea typeface="仿宋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431" y="3935"/>
              <a:ext cx="3771" cy="6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2400" b="1">
                  <a:latin typeface="仿宋" charset="0"/>
                  <a:ea typeface="仿宋" charset="0"/>
                </a:rPr>
                <a:t>空山新雨后</a:t>
              </a:r>
              <a:endParaRPr lang="zh-CN" altLang="en-US" sz="2400" b="1">
                <a:latin typeface="仿宋" charset="0"/>
                <a:ea typeface="仿宋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617" y="4809"/>
              <a:ext cx="72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《山居秋暝》</a:t>
              </a:r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王维</a:t>
              </a:r>
              <a:endParaRPr lang="zh-CN" altLang="en-US" sz="1400">
                <a:latin typeface="仿宋" charset="0"/>
                <a:ea typeface="仿宋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38" y="1144429"/>
            <a:ext cx="1838325" cy="40005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77636" y="225324"/>
            <a:ext cx="3665190" cy="437515"/>
          </a:xfrm>
          <a:prstGeom prst="rect">
            <a:avLst/>
          </a:prstGeom>
          <a:ln w="28575">
            <a:noFill/>
          </a:ln>
        </p:spPr>
        <p:txBody>
          <a:bodyPr vert="horz" wrap="square" lIns="68580" tIns="34290" rIns="68580" bIns="34290">
            <a:spAutoFit/>
          </a:bodyPr>
          <a:lstStyle/>
          <a:p>
            <a:r>
              <a:rPr lang="zh-CN" altLang="en-US" sz="2400" dirty="0">
                <a:blipFill dpi="0" rotWithShape="1">
                  <a:blip r:embed="rId2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把诗句从九宫格</a:t>
            </a:r>
            <a:r>
              <a:rPr lang="zh-CN" altLang="en-US" sz="2400" dirty="0">
                <a:blipFill dpi="0" rotWithShape="1">
                  <a:blip r:embed="rId2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找出来</a:t>
            </a:r>
            <a:endParaRPr lang="zh-CN" altLang="en-US" sz="2400" dirty="0">
              <a:blipFill dpi="0" rotWithShape="1">
                <a:blip r:embed="rId2"/>
                <a:srcRect/>
                <a:tile tx="0" ty="0" sx="100000" sy="100000" flip="none" algn="r"/>
              </a:blip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39470" y="1153160"/>
            <a:ext cx="3139440" cy="3098800"/>
            <a:chOff x="912" y="1740"/>
            <a:chExt cx="4944" cy="4880"/>
          </a:xfrm>
        </p:grpSpPr>
        <p:pic>
          <p:nvPicPr>
            <p:cNvPr id="29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" y="1740"/>
              <a:ext cx="1669" cy="1669"/>
            </a:xfrm>
            <a:prstGeom prst="rect">
              <a:avLst/>
            </a:prstGeom>
          </p:spPr>
        </p:pic>
        <p:pic>
          <p:nvPicPr>
            <p:cNvPr id="30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1740"/>
              <a:ext cx="1669" cy="1669"/>
            </a:xfrm>
            <a:prstGeom prst="rect">
              <a:avLst/>
            </a:prstGeom>
          </p:spPr>
        </p:pic>
        <p:pic>
          <p:nvPicPr>
            <p:cNvPr id="31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8" y="1740"/>
              <a:ext cx="1669" cy="1669"/>
            </a:xfrm>
            <a:prstGeom prst="rect">
              <a:avLst/>
            </a:prstGeom>
          </p:spPr>
        </p:pic>
        <p:pic>
          <p:nvPicPr>
            <p:cNvPr id="3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" y="3346"/>
              <a:ext cx="1669" cy="1669"/>
            </a:xfrm>
            <a:prstGeom prst="rect">
              <a:avLst/>
            </a:prstGeom>
          </p:spPr>
        </p:pic>
        <p:pic>
          <p:nvPicPr>
            <p:cNvPr id="33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3346"/>
              <a:ext cx="1669" cy="1669"/>
            </a:xfrm>
            <a:prstGeom prst="rect">
              <a:avLst/>
            </a:prstGeom>
          </p:spPr>
        </p:pic>
        <p:pic>
          <p:nvPicPr>
            <p:cNvPr id="34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3346"/>
              <a:ext cx="1669" cy="1669"/>
            </a:xfrm>
            <a:prstGeom prst="rect">
              <a:avLst/>
            </a:prstGeom>
          </p:spPr>
        </p:pic>
        <p:pic>
          <p:nvPicPr>
            <p:cNvPr id="35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" y="4952"/>
              <a:ext cx="1669" cy="1669"/>
            </a:xfrm>
            <a:prstGeom prst="rect">
              <a:avLst/>
            </a:prstGeom>
          </p:spPr>
        </p:pic>
        <p:pic>
          <p:nvPicPr>
            <p:cNvPr id="36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4952"/>
              <a:ext cx="1669" cy="1669"/>
            </a:xfrm>
            <a:prstGeom prst="rect">
              <a:avLst/>
            </a:prstGeom>
          </p:spPr>
        </p:pic>
        <p:pic>
          <p:nvPicPr>
            <p:cNvPr id="37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4952"/>
              <a:ext cx="1669" cy="1669"/>
            </a:xfrm>
            <a:prstGeom prst="rect">
              <a:avLst/>
            </a:prstGeom>
          </p:spPr>
        </p:pic>
      </p:grpSp>
      <p:sp>
        <p:nvSpPr>
          <p:cNvPr id="38" name="文本框 37"/>
          <p:cNvSpPr txBox="1"/>
          <p:nvPr/>
        </p:nvSpPr>
        <p:spPr>
          <a:xfrm>
            <a:off x="1021715" y="13614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悲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61210" y="238125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秋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171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廖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6184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天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165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风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088640" y="133477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逢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8165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古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54860" y="134239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自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1028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寂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201795" y="1238885"/>
            <a:ext cx="4572000" cy="2879725"/>
            <a:chOff x="6617" y="1951"/>
            <a:chExt cx="7200" cy="45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" y="1951"/>
              <a:ext cx="4455" cy="4535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/>
          </p:nvSpPr>
          <p:spPr>
            <a:xfrm>
              <a:off x="9359" y="3062"/>
              <a:ext cx="1669" cy="6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charset="0"/>
                  <a:ea typeface="仿宋" charset="0"/>
                </a:rPr>
                <a:t>答案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仿宋" charset="0"/>
                <a:ea typeface="仿宋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431" y="3935"/>
              <a:ext cx="3771" cy="6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2400" b="1">
                  <a:latin typeface="仿宋" charset="0"/>
                  <a:ea typeface="仿宋" charset="0"/>
                </a:rPr>
                <a:t>自古逢秋悲寂寥</a:t>
              </a:r>
              <a:endParaRPr lang="zh-CN" altLang="en-US" sz="2400" b="1">
                <a:latin typeface="仿宋" charset="0"/>
                <a:ea typeface="仿宋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617" y="4809"/>
              <a:ext cx="72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《秋词》</a:t>
              </a:r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刘禹锡</a:t>
              </a:r>
              <a:endParaRPr lang="zh-CN" altLang="en-US" sz="1400">
                <a:latin typeface="仿宋" charset="0"/>
                <a:ea typeface="仿宋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38" y="1144429"/>
            <a:ext cx="1838325" cy="40005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77636" y="225324"/>
            <a:ext cx="3665190" cy="437515"/>
          </a:xfrm>
          <a:prstGeom prst="rect">
            <a:avLst/>
          </a:prstGeom>
          <a:ln w="28575">
            <a:noFill/>
          </a:ln>
        </p:spPr>
        <p:txBody>
          <a:bodyPr vert="horz" wrap="square" lIns="68580" tIns="34290" rIns="68580" bIns="34290">
            <a:spAutoFit/>
          </a:bodyPr>
          <a:lstStyle/>
          <a:p>
            <a:r>
              <a:rPr lang="zh-CN" altLang="en-US" sz="2400" dirty="0">
                <a:blipFill dpi="0" rotWithShape="1">
                  <a:blip r:embed="rId2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把诗句从九宫格</a:t>
            </a:r>
            <a:r>
              <a:rPr lang="zh-CN" altLang="en-US" sz="2400" dirty="0">
                <a:blipFill dpi="0" rotWithShape="1">
                  <a:blip r:embed="rId2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找出来</a:t>
            </a:r>
            <a:endParaRPr lang="zh-CN" altLang="en-US" sz="2400" dirty="0">
              <a:blipFill dpi="0" rotWithShape="1">
                <a:blip r:embed="rId2"/>
                <a:srcRect/>
                <a:tile tx="0" ty="0" sx="100000" sy="100000" flip="none" algn="r"/>
              </a:blip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39470" y="1153160"/>
            <a:ext cx="3139440" cy="3098800"/>
            <a:chOff x="912" y="1740"/>
            <a:chExt cx="4944" cy="4880"/>
          </a:xfrm>
        </p:grpSpPr>
        <p:pic>
          <p:nvPicPr>
            <p:cNvPr id="29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" y="1740"/>
              <a:ext cx="1669" cy="1669"/>
            </a:xfrm>
            <a:prstGeom prst="rect">
              <a:avLst/>
            </a:prstGeom>
          </p:spPr>
        </p:pic>
        <p:pic>
          <p:nvPicPr>
            <p:cNvPr id="30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1740"/>
              <a:ext cx="1669" cy="1669"/>
            </a:xfrm>
            <a:prstGeom prst="rect">
              <a:avLst/>
            </a:prstGeom>
          </p:spPr>
        </p:pic>
        <p:pic>
          <p:nvPicPr>
            <p:cNvPr id="31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8" y="1740"/>
              <a:ext cx="1669" cy="1669"/>
            </a:xfrm>
            <a:prstGeom prst="rect">
              <a:avLst/>
            </a:prstGeom>
          </p:spPr>
        </p:pic>
        <p:pic>
          <p:nvPicPr>
            <p:cNvPr id="3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" y="3346"/>
              <a:ext cx="1669" cy="1669"/>
            </a:xfrm>
            <a:prstGeom prst="rect">
              <a:avLst/>
            </a:prstGeom>
          </p:spPr>
        </p:pic>
        <p:pic>
          <p:nvPicPr>
            <p:cNvPr id="33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3346"/>
              <a:ext cx="1669" cy="1669"/>
            </a:xfrm>
            <a:prstGeom prst="rect">
              <a:avLst/>
            </a:prstGeom>
          </p:spPr>
        </p:pic>
        <p:pic>
          <p:nvPicPr>
            <p:cNvPr id="34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3346"/>
              <a:ext cx="1669" cy="1669"/>
            </a:xfrm>
            <a:prstGeom prst="rect">
              <a:avLst/>
            </a:prstGeom>
          </p:spPr>
        </p:pic>
        <p:pic>
          <p:nvPicPr>
            <p:cNvPr id="35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" y="4952"/>
              <a:ext cx="1669" cy="1669"/>
            </a:xfrm>
            <a:prstGeom prst="rect">
              <a:avLst/>
            </a:prstGeom>
          </p:spPr>
        </p:pic>
        <p:pic>
          <p:nvPicPr>
            <p:cNvPr id="36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4952"/>
              <a:ext cx="1669" cy="1669"/>
            </a:xfrm>
            <a:prstGeom prst="rect">
              <a:avLst/>
            </a:prstGeom>
          </p:spPr>
        </p:pic>
        <p:pic>
          <p:nvPicPr>
            <p:cNvPr id="37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4952"/>
              <a:ext cx="1669" cy="1669"/>
            </a:xfrm>
            <a:prstGeom prst="rect">
              <a:avLst/>
            </a:prstGeom>
          </p:spPr>
        </p:pic>
      </p:grpSp>
      <p:sp>
        <p:nvSpPr>
          <p:cNvPr id="38" name="文本框 37"/>
          <p:cNvSpPr txBox="1"/>
          <p:nvPr/>
        </p:nvSpPr>
        <p:spPr>
          <a:xfrm>
            <a:off x="1021715" y="13614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兄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61210" y="238125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弟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171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雨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6184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夜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165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处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088640" y="133477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登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8165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高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54860" y="134239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知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1028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遥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201795" y="1238885"/>
            <a:ext cx="4572000" cy="2879725"/>
            <a:chOff x="6617" y="1951"/>
            <a:chExt cx="7200" cy="45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" y="1951"/>
              <a:ext cx="4455" cy="4535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/>
          </p:nvSpPr>
          <p:spPr>
            <a:xfrm>
              <a:off x="9359" y="3062"/>
              <a:ext cx="1669" cy="6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charset="0"/>
                  <a:ea typeface="仿宋" charset="0"/>
                </a:rPr>
                <a:t>答案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仿宋" charset="0"/>
                <a:ea typeface="仿宋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431" y="3935"/>
              <a:ext cx="3771" cy="6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2400" b="1">
                  <a:latin typeface="仿宋" charset="0"/>
                  <a:ea typeface="仿宋" charset="0"/>
                </a:rPr>
                <a:t>遥知兄弟登高处</a:t>
              </a:r>
              <a:endParaRPr lang="zh-CN" altLang="en-US" sz="2400" b="1">
                <a:latin typeface="仿宋" charset="0"/>
                <a:ea typeface="仿宋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617" y="4809"/>
              <a:ext cx="720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《九月九日忆山东兄弟》</a:t>
              </a:r>
              <a:endParaRPr lang="zh-CN" altLang="en-US" sz="1400">
                <a:latin typeface="仿宋" charset="0"/>
                <a:ea typeface="仿宋" charset="0"/>
                <a:sym typeface="+mn-ea"/>
              </a:endParaRPr>
            </a:p>
            <a:p>
              <a:pPr algn="ctr"/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王维</a:t>
              </a:r>
              <a:endParaRPr lang="zh-CN" altLang="en-US" sz="1400">
                <a:latin typeface="仿宋" charset="0"/>
                <a:ea typeface="仿宋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38" y="1144429"/>
            <a:ext cx="1838325" cy="40005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77636" y="225324"/>
            <a:ext cx="3665190" cy="437515"/>
          </a:xfrm>
          <a:prstGeom prst="rect">
            <a:avLst/>
          </a:prstGeom>
          <a:ln w="28575">
            <a:noFill/>
          </a:ln>
        </p:spPr>
        <p:txBody>
          <a:bodyPr vert="horz" wrap="square" lIns="68580" tIns="34290" rIns="68580" bIns="34290">
            <a:spAutoFit/>
          </a:bodyPr>
          <a:lstStyle/>
          <a:p>
            <a:r>
              <a:rPr lang="zh-CN" altLang="en-US" sz="2400" dirty="0">
                <a:blipFill dpi="0" rotWithShape="1">
                  <a:blip r:embed="rId2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把诗句从九宫格</a:t>
            </a:r>
            <a:r>
              <a:rPr lang="zh-CN" altLang="en-US" sz="2400" dirty="0">
                <a:blipFill dpi="0" rotWithShape="1">
                  <a:blip r:embed="rId2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找出来</a:t>
            </a:r>
            <a:endParaRPr lang="zh-CN" altLang="en-US" sz="2400" dirty="0">
              <a:blipFill dpi="0" rotWithShape="1">
                <a:blip r:embed="rId2"/>
                <a:srcRect/>
                <a:tile tx="0" ty="0" sx="100000" sy="100000" flip="none" algn="r"/>
              </a:blip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39470" y="1153160"/>
            <a:ext cx="3139440" cy="3098800"/>
            <a:chOff x="912" y="1740"/>
            <a:chExt cx="4944" cy="4880"/>
          </a:xfrm>
        </p:grpSpPr>
        <p:pic>
          <p:nvPicPr>
            <p:cNvPr id="29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" y="1740"/>
              <a:ext cx="1669" cy="1669"/>
            </a:xfrm>
            <a:prstGeom prst="rect">
              <a:avLst/>
            </a:prstGeom>
          </p:spPr>
        </p:pic>
        <p:pic>
          <p:nvPicPr>
            <p:cNvPr id="30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1740"/>
              <a:ext cx="1669" cy="1669"/>
            </a:xfrm>
            <a:prstGeom prst="rect">
              <a:avLst/>
            </a:prstGeom>
          </p:spPr>
        </p:pic>
        <p:pic>
          <p:nvPicPr>
            <p:cNvPr id="31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8" y="1740"/>
              <a:ext cx="1669" cy="1669"/>
            </a:xfrm>
            <a:prstGeom prst="rect">
              <a:avLst/>
            </a:prstGeom>
          </p:spPr>
        </p:pic>
        <p:pic>
          <p:nvPicPr>
            <p:cNvPr id="3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" y="3346"/>
              <a:ext cx="1669" cy="1669"/>
            </a:xfrm>
            <a:prstGeom prst="rect">
              <a:avLst/>
            </a:prstGeom>
          </p:spPr>
        </p:pic>
        <p:pic>
          <p:nvPicPr>
            <p:cNvPr id="33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3346"/>
              <a:ext cx="1669" cy="1669"/>
            </a:xfrm>
            <a:prstGeom prst="rect">
              <a:avLst/>
            </a:prstGeom>
          </p:spPr>
        </p:pic>
        <p:pic>
          <p:nvPicPr>
            <p:cNvPr id="34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3346"/>
              <a:ext cx="1669" cy="1669"/>
            </a:xfrm>
            <a:prstGeom prst="rect">
              <a:avLst/>
            </a:prstGeom>
          </p:spPr>
        </p:pic>
        <p:pic>
          <p:nvPicPr>
            <p:cNvPr id="35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" y="4952"/>
              <a:ext cx="1669" cy="1669"/>
            </a:xfrm>
            <a:prstGeom prst="rect">
              <a:avLst/>
            </a:prstGeom>
          </p:spPr>
        </p:pic>
        <p:pic>
          <p:nvPicPr>
            <p:cNvPr id="36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4952"/>
              <a:ext cx="1669" cy="1669"/>
            </a:xfrm>
            <a:prstGeom prst="rect">
              <a:avLst/>
            </a:prstGeom>
          </p:spPr>
        </p:pic>
        <p:pic>
          <p:nvPicPr>
            <p:cNvPr id="37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4952"/>
              <a:ext cx="1669" cy="1669"/>
            </a:xfrm>
            <a:prstGeom prst="rect">
              <a:avLst/>
            </a:prstGeom>
          </p:spPr>
        </p:pic>
      </p:grpSp>
      <p:sp>
        <p:nvSpPr>
          <p:cNvPr id="38" name="文本框 37"/>
          <p:cNvSpPr txBox="1"/>
          <p:nvPr/>
        </p:nvSpPr>
        <p:spPr>
          <a:xfrm>
            <a:off x="1021715" y="13614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愁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61210" y="238125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凉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171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个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6184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好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165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云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088640" y="133477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道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8165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却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54860" y="134239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天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1028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秋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201795" y="1238885"/>
            <a:ext cx="4572000" cy="2879725"/>
            <a:chOff x="6617" y="1951"/>
            <a:chExt cx="7200" cy="45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" y="1951"/>
              <a:ext cx="4455" cy="4535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/>
          </p:nvSpPr>
          <p:spPr>
            <a:xfrm>
              <a:off x="9359" y="3062"/>
              <a:ext cx="1669" cy="6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charset="0"/>
                  <a:ea typeface="仿宋" charset="0"/>
                </a:rPr>
                <a:t>答案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仿宋" charset="0"/>
                <a:ea typeface="仿宋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431" y="3935"/>
              <a:ext cx="3771" cy="6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2400" b="1">
                  <a:latin typeface="仿宋" charset="0"/>
                  <a:ea typeface="仿宋" charset="0"/>
                </a:rPr>
                <a:t>却道天凉好个秋</a:t>
              </a:r>
              <a:endParaRPr lang="zh-CN" altLang="en-US" sz="2400" b="1">
                <a:latin typeface="仿宋" charset="0"/>
                <a:ea typeface="仿宋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617" y="4809"/>
              <a:ext cx="720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《丑奴儿</a:t>
              </a:r>
              <a:r>
                <a:rPr lang="en-US" altLang="zh-CN" sz="1400">
                  <a:latin typeface="仿宋" charset="0"/>
                  <a:ea typeface="仿宋" charset="0"/>
                  <a:sym typeface="+mn-ea"/>
                </a:rPr>
                <a:t>·</a:t>
              </a:r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书博山道中壁</a:t>
              </a:r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》</a:t>
              </a:r>
              <a:endParaRPr lang="zh-CN" altLang="en-US" sz="1400">
                <a:latin typeface="仿宋" charset="0"/>
                <a:ea typeface="仿宋" charset="0"/>
                <a:sym typeface="+mn-ea"/>
              </a:endParaRPr>
            </a:p>
            <a:p>
              <a:pPr algn="ctr"/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辛弃疾</a:t>
              </a:r>
              <a:endParaRPr lang="zh-CN" altLang="en-US" sz="1400">
                <a:latin typeface="仿宋" charset="0"/>
                <a:ea typeface="仿宋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89003" y="1755885"/>
            <a:ext cx="567690" cy="623990"/>
          </a:xfrm>
          <a:prstGeom prst="rect">
            <a:avLst/>
          </a:prstGeom>
          <a:solidFill>
            <a:srgbClr val="A88C6F"/>
          </a:solidFill>
          <a:ln>
            <a:noFill/>
          </a:ln>
        </p:spPr>
        <p:txBody>
          <a:bodyPr vert="eaVert" wrap="square" lIns="68580" tIns="34290" rIns="68580" bIns="34290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冬</a:t>
            </a:r>
            <a:endParaRPr lang="zh-CN" altLang="en-US" sz="2800" dirty="0">
              <a:solidFill>
                <a:schemeClr val="bg1"/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84884" y="2568072"/>
            <a:ext cx="644525" cy="1046480"/>
          </a:xfrm>
          <a:prstGeom prst="rect">
            <a:avLst/>
          </a:prstGeom>
          <a:noFill/>
        </p:spPr>
        <p:txBody>
          <a:bodyPr vert="eaVert" wrap="none" lIns="68580" tIns="34290" rIns="68580" bIns="3429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100" dirty="0"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南浦清江万里桥</a:t>
            </a:r>
            <a:endParaRPr lang="zh-CN" altLang="en-US" sz="1100" dirty="0">
              <a:solidFill>
                <a:schemeClr val="tx1"/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100" dirty="0">
                <a:solidFill>
                  <a:schemeClr val="tx1"/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西山白雪三城戍</a:t>
            </a:r>
            <a:endParaRPr lang="zh-CN" altLang="en-US" sz="1100" dirty="0">
              <a:solidFill>
                <a:schemeClr val="tx1"/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775018" y="910263"/>
            <a:ext cx="0" cy="33156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77495" y="225425"/>
            <a:ext cx="5491480" cy="437515"/>
          </a:xfrm>
          <a:prstGeom prst="rect">
            <a:avLst/>
          </a:prstGeom>
          <a:ln w="28575">
            <a:noFill/>
          </a:ln>
        </p:spPr>
        <p:txBody>
          <a:bodyPr vert="horz" wrap="square" lIns="68580" tIns="34290" rIns="68580" bIns="34290">
            <a:spAutoFit/>
          </a:bodyPr>
          <a:lstStyle/>
          <a:p>
            <a:r>
              <a:rPr lang="zh-CN" altLang="en-US" sz="2400" dirty="0">
                <a:blipFill dpi="0" rotWithShape="1">
                  <a:blip r:embed="rId1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游戏规则：把诗句从九宫格里</a:t>
            </a:r>
            <a:r>
              <a:rPr lang="zh-CN" altLang="en-US" sz="2400" dirty="0">
                <a:blipFill dpi="0" rotWithShape="1">
                  <a:blip r:embed="rId1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找出来</a:t>
            </a:r>
            <a:endParaRPr lang="zh-CN" altLang="en-US" sz="2400" dirty="0">
              <a:blipFill dpi="0" rotWithShape="1">
                <a:blip r:embed="rId1"/>
                <a:srcRect/>
                <a:tile tx="0" ty="0" sx="100000" sy="100000" flip="none" algn="r"/>
              </a:blip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9470" y="1153160"/>
            <a:ext cx="3139440" cy="3098800"/>
            <a:chOff x="912" y="1740"/>
            <a:chExt cx="4944" cy="4880"/>
          </a:xfrm>
        </p:grpSpPr>
        <p:pic>
          <p:nvPicPr>
            <p:cNvPr id="15" name="Image 0" descr="preencoded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2" y="1740"/>
              <a:ext cx="1669" cy="1669"/>
            </a:xfrm>
            <a:prstGeom prst="rect">
              <a:avLst/>
            </a:prstGeom>
          </p:spPr>
        </p:pic>
        <p:pic>
          <p:nvPicPr>
            <p:cNvPr id="18" name="Image 0" descr="preencoded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0" y="1740"/>
              <a:ext cx="1669" cy="1669"/>
            </a:xfrm>
            <a:prstGeom prst="rect">
              <a:avLst/>
            </a:prstGeom>
          </p:spPr>
        </p:pic>
        <p:pic>
          <p:nvPicPr>
            <p:cNvPr id="19" name="Image 0" descr="preencoded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8" y="1740"/>
              <a:ext cx="1669" cy="1669"/>
            </a:xfrm>
            <a:prstGeom prst="rect">
              <a:avLst/>
            </a:prstGeom>
          </p:spPr>
        </p:pic>
        <p:pic>
          <p:nvPicPr>
            <p:cNvPr id="20" name="Image 0" descr="preencoded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3" y="3346"/>
              <a:ext cx="1669" cy="1669"/>
            </a:xfrm>
            <a:prstGeom prst="rect">
              <a:avLst/>
            </a:prstGeom>
          </p:spPr>
        </p:pic>
        <p:pic>
          <p:nvPicPr>
            <p:cNvPr id="23" name="Image 0" descr="preencoded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0" y="3346"/>
              <a:ext cx="1669" cy="1669"/>
            </a:xfrm>
            <a:prstGeom prst="rect">
              <a:avLst/>
            </a:prstGeom>
          </p:spPr>
        </p:pic>
        <p:pic>
          <p:nvPicPr>
            <p:cNvPr id="24" name="Image 0" descr="preencoded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6" y="3346"/>
              <a:ext cx="1669" cy="1669"/>
            </a:xfrm>
            <a:prstGeom prst="rect">
              <a:avLst/>
            </a:prstGeom>
          </p:spPr>
        </p:pic>
        <p:pic>
          <p:nvPicPr>
            <p:cNvPr id="25" name="Image 0" descr="preencoded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" y="4952"/>
              <a:ext cx="1669" cy="1669"/>
            </a:xfrm>
            <a:prstGeom prst="rect">
              <a:avLst/>
            </a:prstGeom>
          </p:spPr>
        </p:pic>
        <p:pic>
          <p:nvPicPr>
            <p:cNvPr id="26" name="Image 0" descr="preencoded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0" y="4952"/>
              <a:ext cx="1669" cy="1669"/>
            </a:xfrm>
            <a:prstGeom prst="rect">
              <a:avLst/>
            </a:prstGeom>
          </p:spPr>
        </p:pic>
        <p:pic>
          <p:nvPicPr>
            <p:cNvPr id="27" name="Image 0" descr="preencoded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6" y="4952"/>
              <a:ext cx="1669" cy="1669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1021715" y="13614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床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1210" y="238125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前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171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明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6184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月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8165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光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88640" y="133477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时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8165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几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54860" y="134239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有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028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白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201795" y="1238885"/>
            <a:ext cx="4572000" cy="2879725"/>
            <a:chOff x="6617" y="1951"/>
            <a:chExt cx="7200" cy="4535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0" y="1951"/>
              <a:ext cx="4455" cy="4535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9359" y="3062"/>
              <a:ext cx="1669" cy="6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charset="0"/>
                  <a:ea typeface="仿宋" charset="0"/>
                </a:rPr>
                <a:t>答案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仿宋" charset="0"/>
                <a:ea typeface="仿宋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431" y="3935"/>
              <a:ext cx="3771" cy="6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2400" b="1">
                  <a:latin typeface="仿宋" charset="0"/>
                  <a:ea typeface="仿宋" charset="0"/>
                </a:rPr>
                <a:t>床前明月光</a:t>
              </a:r>
              <a:endParaRPr lang="zh-CN" altLang="en-US" sz="2400" b="1">
                <a:latin typeface="仿宋" charset="0"/>
                <a:ea typeface="仿宋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617" y="4809"/>
              <a:ext cx="72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《静夜思》李白</a:t>
              </a:r>
              <a:endParaRPr lang="zh-CN" altLang="en-US" sz="1400">
                <a:latin typeface="仿宋" charset="0"/>
                <a:ea typeface="仿宋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9219" y="726031"/>
            <a:ext cx="3303688" cy="51450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9854" y="726666"/>
            <a:ext cx="3303688" cy="514508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77636" y="225324"/>
            <a:ext cx="3665190" cy="437515"/>
          </a:xfrm>
          <a:prstGeom prst="rect">
            <a:avLst/>
          </a:prstGeom>
          <a:ln w="28575">
            <a:noFill/>
          </a:ln>
        </p:spPr>
        <p:txBody>
          <a:bodyPr vert="horz" wrap="square" lIns="68580" tIns="34290" rIns="68580" bIns="34290">
            <a:spAutoFit/>
          </a:bodyPr>
          <a:lstStyle/>
          <a:p>
            <a:r>
              <a:rPr lang="zh-CN" altLang="en-US" sz="2400" dirty="0">
                <a:blipFill dpi="0" rotWithShape="1">
                  <a:blip r:embed="rId2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把诗句从九宫格</a:t>
            </a:r>
            <a:r>
              <a:rPr lang="zh-CN" altLang="en-US" sz="2400" dirty="0">
                <a:blipFill dpi="0" rotWithShape="1">
                  <a:blip r:embed="rId2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找出来</a:t>
            </a:r>
            <a:endParaRPr lang="zh-CN" altLang="en-US" sz="2400" dirty="0">
              <a:blipFill dpi="0" rotWithShape="1">
                <a:blip r:embed="rId2"/>
                <a:srcRect/>
                <a:tile tx="0" ty="0" sx="100000" sy="100000" flip="none" algn="r"/>
              </a:blip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39470" y="1153160"/>
            <a:ext cx="3139440" cy="3098800"/>
            <a:chOff x="912" y="1740"/>
            <a:chExt cx="4944" cy="4880"/>
          </a:xfrm>
        </p:grpSpPr>
        <p:pic>
          <p:nvPicPr>
            <p:cNvPr id="29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" y="1740"/>
              <a:ext cx="1669" cy="1669"/>
            </a:xfrm>
            <a:prstGeom prst="rect">
              <a:avLst/>
            </a:prstGeom>
          </p:spPr>
        </p:pic>
        <p:pic>
          <p:nvPicPr>
            <p:cNvPr id="30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1740"/>
              <a:ext cx="1669" cy="1669"/>
            </a:xfrm>
            <a:prstGeom prst="rect">
              <a:avLst/>
            </a:prstGeom>
          </p:spPr>
        </p:pic>
        <p:pic>
          <p:nvPicPr>
            <p:cNvPr id="31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8" y="1740"/>
              <a:ext cx="1669" cy="1669"/>
            </a:xfrm>
            <a:prstGeom prst="rect">
              <a:avLst/>
            </a:prstGeom>
          </p:spPr>
        </p:pic>
        <p:pic>
          <p:nvPicPr>
            <p:cNvPr id="3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" y="3346"/>
              <a:ext cx="1669" cy="1669"/>
            </a:xfrm>
            <a:prstGeom prst="rect">
              <a:avLst/>
            </a:prstGeom>
          </p:spPr>
        </p:pic>
        <p:pic>
          <p:nvPicPr>
            <p:cNvPr id="33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3346"/>
              <a:ext cx="1669" cy="1669"/>
            </a:xfrm>
            <a:prstGeom prst="rect">
              <a:avLst/>
            </a:prstGeom>
          </p:spPr>
        </p:pic>
        <p:pic>
          <p:nvPicPr>
            <p:cNvPr id="34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3346"/>
              <a:ext cx="1669" cy="1669"/>
            </a:xfrm>
            <a:prstGeom prst="rect">
              <a:avLst/>
            </a:prstGeom>
          </p:spPr>
        </p:pic>
        <p:pic>
          <p:nvPicPr>
            <p:cNvPr id="35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" y="4952"/>
              <a:ext cx="1669" cy="1669"/>
            </a:xfrm>
            <a:prstGeom prst="rect">
              <a:avLst/>
            </a:prstGeom>
          </p:spPr>
        </p:pic>
        <p:pic>
          <p:nvPicPr>
            <p:cNvPr id="36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4952"/>
              <a:ext cx="1669" cy="1669"/>
            </a:xfrm>
            <a:prstGeom prst="rect">
              <a:avLst/>
            </a:prstGeom>
          </p:spPr>
        </p:pic>
        <p:pic>
          <p:nvPicPr>
            <p:cNvPr id="37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4952"/>
              <a:ext cx="1669" cy="1669"/>
            </a:xfrm>
            <a:prstGeom prst="rect">
              <a:avLst/>
            </a:prstGeom>
          </p:spPr>
        </p:pic>
      </p:grpSp>
      <p:sp>
        <p:nvSpPr>
          <p:cNvPr id="38" name="文本框 37"/>
          <p:cNvSpPr txBox="1"/>
          <p:nvPr/>
        </p:nvSpPr>
        <p:spPr>
          <a:xfrm>
            <a:off x="1021715" y="13614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冷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61210" y="238125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钓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171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江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6184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雪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165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天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088640" y="133477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冻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8165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风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54860" y="134239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独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1028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寒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201795" y="1238885"/>
            <a:ext cx="4572000" cy="2879725"/>
            <a:chOff x="6617" y="1951"/>
            <a:chExt cx="7200" cy="45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" y="1951"/>
              <a:ext cx="4455" cy="4535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/>
          </p:nvSpPr>
          <p:spPr>
            <a:xfrm>
              <a:off x="9359" y="3062"/>
              <a:ext cx="1669" cy="6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charset="0"/>
                  <a:ea typeface="仿宋" charset="0"/>
                </a:rPr>
                <a:t>答案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仿宋" charset="0"/>
                <a:ea typeface="仿宋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431" y="3935"/>
              <a:ext cx="3771" cy="6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2400" b="1">
                  <a:latin typeface="仿宋" charset="0"/>
                  <a:ea typeface="仿宋" charset="0"/>
                </a:rPr>
                <a:t>独钓寒江雪</a:t>
              </a:r>
              <a:endParaRPr lang="zh-CN" altLang="en-US" sz="2400" b="1">
                <a:latin typeface="仿宋" charset="0"/>
                <a:ea typeface="仿宋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617" y="4809"/>
              <a:ext cx="72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《江雪》</a:t>
              </a:r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柳宗元</a:t>
              </a:r>
              <a:endParaRPr lang="zh-CN" altLang="en-US" sz="1400">
                <a:latin typeface="仿宋" charset="0"/>
                <a:ea typeface="仿宋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9219" y="726031"/>
            <a:ext cx="3303688" cy="51450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9854" y="726666"/>
            <a:ext cx="3303688" cy="514508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77636" y="225324"/>
            <a:ext cx="3665190" cy="437515"/>
          </a:xfrm>
          <a:prstGeom prst="rect">
            <a:avLst/>
          </a:prstGeom>
          <a:ln w="28575">
            <a:noFill/>
          </a:ln>
        </p:spPr>
        <p:txBody>
          <a:bodyPr vert="horz" wrap="square" lIns="68580" tIns="34290" rIns="68580" bIns="34290">
            <a:spAutoFit/>
          </a:bodyPr>
          <a:lstStyle/>
          <a:p>
            <a:r>
              <a:rPr lang="zh-CN" altLang="en-US" sz="2400" dirty="0">
                <a:blipFill dpi="0" rotWithShape="1">
                  <a:blip r:embed="rId2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把诗句从九宫格</a:t>
            </a:r>
            <a:r>
              <a:rPr lang="zh-CN" altLang="en-US" sz="2400" dirty="0">
                <a:blipFill dpi="0" rotWithShape="1">
                  <a:blip r:embed="rId2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找出来</a:t>
            </a:r>
            <a:endParaRPr lang="zh-CN" altLang="en-US" sz="2400" dirty="0">
              <a:blipFill dpi="0" rotWithShape="1">
                <a:blip r:embed="rId2"/>
                <a:srcRect/>
                <a:tile tx="0" ty="0" sx="100000" sy="100000" flip="none" algn="r"/>
              </a:blip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39470" y="1153160"/>
            <a:ext cx="3139440" cy="3098800"/>
            <a:chOff x="912" y="1740"/>
            <a:chExt cx="4944" cy="4880"/>
          </a:xfrm>
        </p:grpSpPr>
        <p:pic>
          <p:nvPicPr>
            <p:cNvPr id="29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" y="1740"/>
              <a:ext cx="1669" cy="1669"/>
            </a:xfrm>
            <a:prstGeom prst="rect">
              <a:avLst/>
            </a:prstGeom>
          </p:spPr>
        </p:pic>
        <p:pic>
          <p:nvPicPr>
            <p:cNvPr id="30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1740"/>
              <a:ext cx="1669" cy="1669"/>
            </a:xfrm>
            <a:prstGeom prst="rect">
              <a:avLst/>
            </a:prstGeom>
          </p:spPr>
        </p:pic>
        <p:pic>
          <p:nvPicPr>
            <p:cNvPr id="31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8" y="1740"/>
              <a:ext cx="1669" cy="1669"/>
            </a:xfrm>
            <a:prstGeom prst="rect">
              <a:avLst/>
            </a:prstGeom>
          </p:spPr>
        </p:pic>
        <p:pic>
          <p:nvPicPr>
            <p:cNvPr id="3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" y="3346"/>
              <a:ext cx="1669" cy="1669"/>
            </a:xfrm>
            <a:prstGeom prst="rect">
              <a:avLst/>
            </a:prstGeom>
          </p:spPr>
        </p:pic>
        <p:pic>
          <p:nvPicPr>
            <p:cNvPr id="33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3346"/>
              <a:ext cx="1669" cy="1669"/>
            </a:xfrm>
            <a:prstGeom prst="rect">
              <a:avLst/>
            </a:prstGeom>
          </p:spPr>
        </p:pic>
        <p:pic>
          <p:nvPicPr>
            <p:cNvPr id="34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3346"/>
              <a:ext cx="1669" cy="1669"/>
            </a:xfrm>
            <a:prstGeom prst="rect">
              <a:avLst/>
            </a:prstGeom>
          </p:spPr>
        </p:pic>
        <p:pic>
          <p:nvPicPr>
            <p:cNvPr id="35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" y="4952"/>
              <a:ext cx="1669" cy="1669"/>
            </a:xfrm>
            <a:prstGeom prst="rect">
              <a:avLst/>
            </a:prstGeom>
          </p:spPr>
        </p:pic>
        <p:pic>
          <p:nvPicPr>
            <p:cNvPr id="36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4952"/>
              <a:ext cx="1669" cy="1669"/>
            </a:xfrm>
            <a:prstGeom prst="rect">
              <a:avLst/>
            </a:prstGeom>
          </p:spPr>
        </p:pic>
        <p:pic>
          <p:nvPicPr>
            <p:cNvPr id="37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4952"/>
              <a:ext cx="1669" cy="1669"/>
            </a:xfrm>
            <a:prstGeom prst="rect">
              <a:avLst/>
            </a:prstGeom>
          </p:spPr>
        </p:pic>
      </p:grpSp>
      <p:sp>
        <p:nvSpPr>
          <p:cNvPr id="38" name="文本框 37"/>
          <p:cNvSpPr txBox="1"/>
          <p:nvPr/>
        </p:nvSpPr>
        <p:spPr>
          <a:xfrm>
            <a:off x="1021715" y="13614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北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61210" y="238125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吹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171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寒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6184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雁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165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雪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088640" y="133477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纷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8165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纷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54860" y="134239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天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1028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风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201795" y="1238885"/>
            <a:ext cx="4572000" cy="2879725"/>
            <a:chOff x="6617" y="1951"/>
            <a:chExt cx="7200" cy="45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" y="1951"/>
              <a:ext cx="4455" cy="4535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/>
          </p:nvSpPr>
          <p:spPr>
            <a:xfrm>
              <a:off x="9359" y="3062"/>
              <a:ext cx="1669" cy="6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charset="0"/>
                  <a:ea typeface="仿宋" charset="0"/>
                </a:rPr>
                <a:t>答案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仿宋" charset="0"/>
                <a:ea typeface="仿宋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431" y="3935"/>
              <a:ext cx="3771" cy="6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2400" b="1">
                  <a:latin typeface="仿宋" charset="0"/>
                  <a:ea typeface="仿宋" charset="0"/>
                </a:rPr>
                <a:t>北风吹雁雪纷纷</a:t>
              </a:r>
              <a:endParaRPr lang="zh-CN" altLang="en-US" sz="2400" b="1">
                <a:latin typeface="仿宋" charset="0"/>
                <a:ea typeface="仿宋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617" y="4809"/>
              <a:ext cx="72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《别董大》</a:t>
              </a:r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高适</a:t>
              </a:r>
              <a:endParaRPr lang="zh-CN" altLang="en-US" sz="1400">
                <a:latin typeface="仿宋" charset="0"/>
                <a:ea typeface="仿宋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9219" y="726031"/>
            <a:ext cx="3303688" cy="51450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9854" y="726666"/>
            <a:ext cx="3303688" cy="514508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77636" y="225324"/>
            <a:ext cx="3665190" cy="437515"/>
          </a:xfrm>
          <a:prstGeom prst="rect">
            <a:avLst/>
          </a:prstGeom>
          <a:ln w="28575">
            <a:noFill/>
          </a:ln>
        </p:spPr>
        <p:txBody>
          <a:bodyPr vert="horz" wrap="square" lIns="68580" tIns="34290" rIns="68580" bIns="34290">
            <a:spAutoFit/>
          </a:bodyPr>
          <a:lstStyle/>
          <a:p>
            <a:r>
              <a:rPr lang="zh-CN" altLang="en-US" sz="2400" dirty="0">
                <a:blipFill dpi="0" rotWithShape="1">
                  <a:blip r:embed="rId2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把诗句从九宫格</a:t>
            </a:r>
            <a:r>
              <a:rPr lang="zh-CN" altLang="en-US" sz="2400" dirty="0">
                <a:blipFill dpi="0" rotWithShape="1">
                  <a:blip r:embed="rId2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找出来</a:t>
            </a:r>
            <a:endParaRPr lang="zh-CN" altLang="en-US" sz="2400" dirty="0">
              <a:blipFill dpi="0" rotWithShape="1">
                <a:blip r:embed="rId2"/>
                <a:srcRect/>
                <a:tile tx="0" ty="0" sx="100000" sy="100000" flip="none" algn="r"/>
              </a:blip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39470" y="1153160"/>
            <a:ext cx="3139440" cy="3098800"/>
            <a:chOff x="912" y="1740"/>
            <a:chExt cx="4944" cy="4880"/>
          </a:xfrm>
        </p:grpSpPr>
        <p:pic>
          <p:nvPicPr>
            <p:cNvPr id="29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" y="1740"/>
              <a:ext cx="1669" cy="1669"/>
            </a:xfrm>
            <a:prstGeom prst="rect">
              <a:avLst/>
            </a:prstGeom>
          </p:spPr>
        </p:pic>
        <p:pic>
          <p:nvPicPr>
            <p:cNvPr id="30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1740"/>
              <a:ext cx="1669" cy="1669"/>
            </a:xfrm>
            <a:prstGeom prst="rect">
              <a:avLst/>
            </a:prstGeom>
          </p:spPr>
        </p:pic>
        <p:pic>
          <p:nvPicPr>
            <p:cNvPr id="31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8" y="1740"/>
              <a:ext cx="1669" cy="1669"/>
            </a:xfrm>
            <a:prstGeom prst="rect">
              <a:avLst/>
            </a:prstGeom>
          </p:spPr>
        </p:pic>
        <p:pic>
          <p:nvPicPr>
            <p:cNvPr id="3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" y="3346"/>
              <a:ext cx="1669" cy="1669"/>
            </a:xfrm>
            <a:prstGeom prst="rect">
              <a:avLst/>
            </a:prstGeom>
          </p:spPr>
        </p:pic>
        <p:pic>
          <p:nvPicPr>
            <p:cNvPr id="33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3346"/>
              <a:ext cx="1669" cy="1669"/>
            </a:xfrm>
            <a:prstGeom prst="rect">
              <a:avLst/>
            </a:prstGeom>
          </p:spPr>
        </p:pic>
        <p:pic>
          <p:nvPicPr>
            <p:cNvPr id="34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3346"/>
              <a:ext cx="1669" cy="1669"/>
            </a:xfrm>
            <a:prstGeom prst="rect">
              <a:avLst/>
            </a:prstGeom>
          </p:spPr>
        </p:pic>
        <p:pic>
          <p:nvPicPr>
            <p:cNvPr id="35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" y="4952"/>
              <a:ext cx="1669" cy="1669"/>
            </a:xfrm>
            <a:prstGeom prst="rect">
              <a:avLst/>
            </a:prstGeom>
          </p:spPr>
        </p:pic>
        <p:pic>
          <p:nvPicPr>
            <p:cNvPr id="36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4952"/>
              <a:ext cx="1669" cy="1669"/>
            </a:xfrm>
            <a:prstGeom prst="rect">
              <a:avLst/>
            </a:prstGeom>
          </p:spPr>
        </p:pic>
        <p:pic>
          <p:nvPicPr>
            <p:cNvPr id="37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4952"/>
              <a:ext cx="1669" cy="1669"/>
            </a:xfrm>
            <a:prstGeom prst="rect">
              <a:avLst/>
            </a:prstGeom>
          </p:spPr>
        </p:pic>
      </p:grpSp>
      <p:sp>
        <p:nvSpPr>
          <p:cNvPr id="38" name="文本框 37"/>
          <p:cNvSpPr txBox="1"/>
          <p:nvPr/>
        </p:nvSpPr>
        <p:spPr>
          <a:xfrm>
            <a:off x="1021715" y="13614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  <a:sym typeface="+mn-ea"/>
              </a:rPr>
              <a:t>崖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61210" y="238125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悬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171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已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6184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是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165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笑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088640" y="133477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丈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8165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冰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54860" y="134239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百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1028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春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201795" y="1238885"/>
            <a:ext cx="4572000" cy="2879725"/>
            <a:chOff x="6617" y="1951"/>
            <a:chExt cx="7200" cy="45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" y="1951"/>
              <a:ext cx="4455" cy="4535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/>
          </p:nvSpPr>
          <p:spPr>
            <a:xfrm>
              <a:off x="9359" y="3062"/>
              <a:ext cx="1669" cy="6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charset="0"/>
                  <a:ea typeface="仿宋" charset="0"/>
                </a:rPr>
                <a:t>答案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仿宋" charset="0"/>
                <a:ea typeface="仿宋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431" y="3935"/>
              <a:ext cx="3771" cy="6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2400" b="1">
                  <a:latin typeface="仿宋" charset="0"/>
                  <a:ea typeface="仿宋" charset="0"/>
                </a:rPr>
                <a:t>已是悬崖百丈冰</a:t>
              </a:r>
              <a:endParaRPr lang="zh-CN" altLang="en-US" sz="2400" b="1">
                <a:latin typeface="仿宋" charset="0"/>
                <a:ea typeface="仿宋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617" y="4809"/>
              <a:ext cx="72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《卜算子</a:t>
              </a:r>
              <a:r>
                <a:rPr lang="en-US" altLang="zh-CN" sz="1400">
                  <a:latin typeface="仿宋" charset="0"/>
                  <a:ea typeface="仿宋" charset="0"/>
                  <a:sym typeface="+mn-ea"/>
                </a:rPr>
                <a:t>·</a:t>
              </a:r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咏梅》</a:t>
              </a:r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毛泽东</a:t>
              </a:r>
              <a:endParaRPr lang="zh-CN" altLang="en-US" sz="1400">
                <a:latin typeface="仿宋" charset="0"/>
                <a:ea typeface="仿宋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9219" y="726031"/>
            <a:ext cx="3303688" cy="51450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9854" y="726666"/>
            <a:ext cx="3303688" cy="514508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77636" y="225324"/>
            <a:ext cx="3665190" cy="437515"/>
          </a:xfrm>
          <a:prstGeom prst="rect">
            <a:avLst/>
          </a:prstGeom>
          <a:ln w="28575">
            <a:noFill/>
          </a:ln>
        </p:spPr>
        <p:txBody>
          <a:bodyPr vert="horz" wrap="square" lIns="68580" tIns="34290" rIns="68580" bIns="34290">
            <a:spAutoFit/>
          </a:bodyPr>
          <a:lstStyle/>
          <a:p>
            <a:r>
              <a:rPr lang="zh-CN" altLang="en-US" sz="2400" dirty="0">
                <a:blipFill dpi="0" rotWithShape="1">
                  <a:blip r:embed="rId2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把诗句从九宫格</a:t>
            </a:r>
            <a:r>
              <a:rPr lang="zh-CN" altLang="en-US" sz="2400" dirty="0">
                <a:blipFill dpi="0" rotWithShape="1">
                  <a:blip r:embed="rId2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找出来</a:t>
            </a:r>
            <a:endParaRPr lang="zh-CN" altLang="en-US" sz="2400" dirty="0">
              <a:blipFill dpi="0" rotWithShape="1">
                <a:blip r:embed="rId2"/>
                <a:srcRect/>
                <a:tile tx="0" ty="0" sx="100000" sy="100000" flip="none" algn="r"/>
              </a:blip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39470" y="1153160"/>
            <a:ext cx="3139440" cy="3098800"/>
            <a:chOff x="912" y="1740"/>
            <a:chExt cx="4944" cy="4880"/>
          </a:xfrm>
        </p:grpSpPr>
        <p:pic>
          <p:nvPicPr>
            <p:cNvPr id="29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" y="1740"/>
              <a:ext cx="1669" cy="1669"/>
            </a:xfrm>
            <a:prstGeom prst="rect">
              <a:avLst/>
            </a:prstGeom>
          </p:spPr>
        </p:pic>
        <p:pic>
          <p:nvPicPr>
            <p:cNvPr id="30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1740"/>
              <a:ext cx="1669" cy="1669"/>
            </a:xfrm>
            <a:prstGeom prst="rect">
              <a:avLst/>
            </a:prstGeom>
          </p:spPr>
        </p:pic>
        <p:pic>
          <p:nvPicPr>
            <p:cNvPr id="31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8" y="1740"/>
              <a:ext cx="1669" cy="1669"/>
            </a:xfrm>
            <a:prstGeom prst="rect">
              <a:avLst/>
            </a:prstGeom>
          </p:spPr>
        </p:pic>
        <p:pic>
          <p:nvPicPr>
            <p:cNvPr id="3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" y="3346"/>
              <a:ext cx="1669" cy="1669"/>
            </a:xfrm>
            <a:prstGeom prst="rect">
              <a:avLst/>
            </a:prstGeom>
          </p:spPr>
        </p:pic>
        <p:pic>
          <p:nvPicPr>
            <p:cNvPr id="33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3346"/>
              <a:ext cx="1669" cy="1669"/>
            </a:xfrm>
            <a:prstGeom prst="rect">
              <a:avLst/>
            </a:prstGeom>
          </p:spPr>
        </p:pic>
        <p:pic>
          <p:nvPicPr>
            <p:cNvPr id="34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3346"/>
              <a:ext cx="1669" cy="1669"/>
            </a:xfrm>
            <a:prstGeom prst="rect">
              <a:avLst/>
            </a:prstGeom>
          </p:spPr>
        </p:pic>
        <p:pic>
          <p:nvPicPr>
            <p:cNvPr id="35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" y="4952"/>
              <a:ext cx="1669" cy="1669"/>
            </a:xfrm>
            <a:prstGeom prst="rect">
              <a:avLst/>
            </a:prstGeom>
          </p:spPr>
        </p:pic>
        <p:pic>
          <p:nvPicPr>
            <p:cNvPr id="36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4952"/>
              <a:ext cx="1669" cy="1669"/>
            </a:xfrm>
            <a:prstGeom prst="rect">
              <a:avLst/>
            </a:prstGeom>
          </p:spPr>
        </p:pic>
        <p:pic>
          <p:nvPicPr>
            <p:cNvPr id="37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4952"/>
              <a:ext cx="1669" cy="1669"/>
            </a:xfrm>
            <a:prstGeom prst="rect">
              <a:avLst/>
            </a:prstGeom>
          </p:spPr>
        </p:pic>
      </p:grpSp>
      <p:sp>
        <p:nvSpPr>
          <p:cNvPr id="38" name="文本框 37"/>
          <p:cNvSpPr txBox="1"/>
          <p:nvPr/>
        </p:nvSpPr>
        <p:spPr>
          <a:xfrm>
            <a:off x="1021715" y="13614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  <a:sym typeface="+mn-ea"/>
              </a:rPr>
              <a:t>千</a:t>
            </a:r>
            <a:endParaRPr lang="zh-CN" altLang="en-US" sz="4000">
              <a:latin typeface="仿宋" charset="0"/>
              <a:ea typeface="仿宋" charset="0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61210" y="238125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万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171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开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6184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花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165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梨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088640" y="133477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百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8165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树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54860" y="134239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来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1028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树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201795" y="1238885"/>
            <a:ext cx="4572000" cy="2879725"/>
            <a:chOff x="6617" y="1951"/>
            <a:chExt cx="7200" cy="45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" y="1951"/>
              <a:ext cx="4455" cy="4535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/>
          </p:nvSpPr>
          <p:spPr>
            <a:xfrm>
              <a:off x="9359" y="3062"/>
              <a:ext cx="1669" cy="6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charset="0"/>
                  <a:ea typeface="仿宋" charset="0"/>
                </a:rPr>
                <a:t>答案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仿宋" charset="0"/>
                <a:ea typeface="仿宋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431" y="3935"/>
              <a:ext cx="3771" cy="6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2400" b="1">
                  <a:latin typeface="仿宋" charset="0"/>
                  <a:ea typeface="仿宋" charset="0"/>
                </a:rPr>
                <a:t>千树万树梨花开</a:t>
              </a:r>
              <a:endParaRPr lang="zh-CN" altLang="en-US" sz="2400" b="1">
                <a:latin typeface="仿宋" charset="0"/>
                <a:ea typeface="仿宋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617" y="4809"/>
              <a:ext cx="720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《白雪歌送武判官归京》</a:t>
              </a:r>
              <a:endParaRPr lang="zh-CN" altLang="en-US" sz="1400">
                <a:latin typeface="仿宋" charset="0"/>
                <a:ea typeface="仿宋" charset="0"/>
                <a:sym typeface="+mn-ea"/>
              </a:endParaRPr>
            </a:p>
            <a:p>
              <a:pPr algn="ctr"/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岑参</a:t>
              </a:r>
              <a:endParaRPr lang="zh-CN" altLang="en-US" sz="1400">
                <a:latin typeface="仿宋" charset="0"/>
                <a:ea typeface="仿宋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962437" y="2131754"/>
            <a:ext cx="551815" cy="17134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微信搜索﹃</a:t>
            </a:r>
            <a:r>
              <a:rPr lang="zh-CN" altLang="en-US" sz="800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诗词串串</a:t>
            </a:r>
            <a:r>
              <a:rPr lang="zh-CN" altLang="en-US" sz="800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』</a:t>
            </a:r>
            <a:endParaRPr lang="zh-CN" altLang="en-US" sz="800" spc="225" dirty="0">
              <a:solidFill>
                <a:schemeClr val="tx1">
                  <a:lumMod val="65000"/>
                  <a:lumOff val="35000"/>
                </a:schemeClr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800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挑战更多</a:t>
            </a:r>
            <a:r>
              <a:rPr lang="zh-CN" altLang="en-US" sz="800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诗词</a:t>
            </a:r>
            <a:endParaRPr lang="zh-CN" altLang="en-US" sz="800" spc="225" dirty="0">
              <a:solidFill>
                <a:schemeClr val="tx1">
                  <a:lumMod val="65000"/>
                  <a:lumOff val="35000"/>
                </a:schemeClr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62147" y="1374046"/>
            <a:ext cx="1013460" cy="8058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5400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游</a:t>
            </a:r>
            <a:endParaRPr lang="zh-CN" altLang="en-US" sz="5400" spc="225" dirty="0">
              <a:solidFill>
                <a:schemeClr val="tx1">
                  <a:lumMod val="65000"/>
                  <a:lumOff val="35000"/>
                </a:schemeClr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99097" y="2082246"/>
            <a:ext cx="859790" cy="6788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4400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戏</a:t>
            </a:r>
            <a:endParaRPr lang="zh-CN" altLang="en-US" sz="4400" spc="225" dirty="0">
              <a:solidFill>
                <a:schemeClr val="tx1">
                  <a:lumMod val="65000"/>
                  <a:lumOff val="35000"/>
                </a:schemeClr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60460" y="2622812"/>
            <a:ext cx="859790" cy="6788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4400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结</a:t>
            </a:r>
            <a:endParaRPr lang="zh-CN" altLang="en-US" sz="4400" spc="225" dirty="0">
              <a:solidFill>
                <a:schemeClr val="tx1">
                  <a:lumMod val="65000"/>
                  <a:lumOff val="35000"/>
                </a:schemeClr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79244" y="3094290"/>
            <a:ext cx="859790" cy="665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束</a:t>
            </a:r>
            <a:endParaRPr lang="zh-CN" altLang="en-US" sz="4400" spc="225" dirty="0">
              <a:solidFill>
                <a:schemeClr val="tx1">
                  <a:lumMod val="65000"/>
                  <a:lumOff val="35000"/>
                </a:schemeClr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610" y="119380"/>
            <a:ext cx="3086735" cy="3860165"/>
          </a:xfrm>
          <a:prstGeom prst="rect">
            <a:avLst/>
          </a:prstGeom>
        </p:spPr>
      </p:pic>
      <p:pic>
        <p:nvPicPr>
          <p:cNvPr id="4" name="图片 3" descr="静夜思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485140"/>
            <a:ext cx="3389630" cy="4175125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010" y="1177925"/>
            <a:ext cx="3191510" cy="13011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19195" y="257238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微信搜索“诗词串串”</a:t>
            </a:r>
            <a:endParaRPr lang="zh-CN" altLang="en-US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algn="l"/>
            <a:r>
              <a:rPr lang="zh-CN" altLang="en-US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挑战</a:t>
            </a:r>
            <a:r>
              <a:rPr lang="en-US" altLang="zh-CN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1000+ </a:t>
            </a:r>
            <a:r>
              <a:rPr lang="zh-CN" altLang="en-US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诗词！</a:t>
            </a:r>
            <a:endParaRPr lang="zh-CN" altLang="en-US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4083810" y="926542"/>
            <a:ext cx="509588" cy="535423"/>
          </a:xfrm>
          <a:prstGeom prst="rect">
            <a:avLst/>
          </a:prstGeom>
          <a:solidFill>
            <a:srgbClr val="A88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029290" y="1650453"/>
            <a:ext cx="644525" cy="2004106"/>
          </a:xfrm>
          <a:prstGeom prst="rect">
            <a:avLst/>
          </a:prstGeom>
          <a:noFill/>
        </p:spPr>
        <p:txBody>
          <a:bodyPr vert="eaVert"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/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吹面不寒杨柳风</a:t>
            </a:r>
            <a:endParaRPr lang="zh-CN" altLang="en-US" sz="1100" dirty="0">
              <a:solidFill>
                <a:schemeClr val="tx1"/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/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沾衣欲湿杏花雨</a:t>
            </a:r>
            <a:endParaRPr lang="zh-CN" altLang="en-US" sz="1100" dirty="0">
              <a:solidFill>
                <a:schemeClr val="tx1"/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5121113" y="926542"/>
            <a:ext cx="509588" cy="53542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6158416" y="926541"/>
            <a:ext cx="509588" cy="535423"/>
          </a:xfrm>
          <a:prstGeom prst="rect">
            <a:avLst/>
          </a:prstGeom>
          <a:solidFill>
            <a:srgbClr val="A88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7195719" y="926541"/>
            <a:ext cx="509588" cy="53542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7243501" y="1019514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冬</a:t>
            </a:r>
            <a:endParaRPr lang="zh-CN" altLang="en-US" dirty="0"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6205461" y="1019514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秋</a:t>
            </a:r>
            <a:endParaRPr lang="zh-CN" altLang="en-US" dirty="0">
              <a:solidFill>
                <a:schemeClr val="bg1"/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5163036" y="1019514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夏</a:t>
            </a:r>
            <a:endParaRPr lang="zh-CN" altLang="en-US" dirty="0"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4130855" y="1019514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春</a:t>
            </a:r>
            <a:endParaRPr lang="zh-CN" altLang="en-US" dirty="0">
              <a:solidFill>
                <a:schemeClr val="bg1"/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11"/>
            </p:custDataLst>
          </p:nvPr>
        </p:nvSpPr>
        <p:spPr>
          <a:xfrm>
            <a:off x="2127447" y="1994374"/>
            <a:ext cx="1246495" cy="978153"/>
          </a:xfrm>
          <a:prstGeom prst="rect">
            <a:avLst/>
          </a:prstGeom>
          <a:noFill/>
        </p:spPr>
        <p:txBody>
          <a:bodyPr vert="eaVert" wrap="none" lIns="68580" tIns="34290" rIns="68580" bIns="34290" rtlCol="0">
            <a:spAutoFit/>
          </a:bodyPr>
          <a:lstStyle/>
          <a:p>
            <a:r>
              <a:rPr lang="zh-CN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目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12"/>
            </p:custDataLst>
          </p:nvPr>
        </p:nvSpPr>
        <p:spPr>
          <a:xfrm>
            <a:off x="2675857" y="2864894"/>
            <a:ext cx="1246495" cy="978153"/>
          </a:xfrm>
          <a:prstGeom prst="rect">
            <a:avLst/>
          </a:prstGeom>
          <a:noFill/>
        </p:spPr>
        <p:txBody>
          <a:bodyPr vert="eaVert" wrap="none" lIns="68580" tIns="34290" rIns="68580" bIns="34290" rtlCol="0">
            <a:spAutoFit/>
          </a:bodyPr>
          <a:lstStyle/>
          <a:p>
            <a:r>
              <a:rPr lang="zh-CN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录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3"/>
            </p:custDataLst>
          </p:nvPr>
        </p:nvSpPr>
        <p:spPr>
          <a:xfrm>
            <a:off x="5071325" y="1650453"/>
            <a:ext cx="644525" cy="2004106"/>
          </a:xfrm>
          <a:prstGeom prst="rect">
            <a:avLst/>
          </a:prstGeom>
          <a:noFill/>
        </p:spPr>
        <p:txBody>
          <a:bodyPr vert="eaVert" wrap="square" lIns="68580" tIns="34290" rIns="68580" bIns="3429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100" dirty="0"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时有微凉不是风</a:t>
            </a:r>
            <a:endParaRPr lang="zh-CN" altLang="en-US" sz="1100" dirty="0">
              <a:solidFill>
                <a:schemeClr val="tx1"/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100" dirty="0"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竹深树密虫鸣处</a:t>
            </a:r>
            <a:endParaRPr lang="zh-CN" altLang="en-US" sz="1100" dirty="0">
              <a:solidFill>
                <a:schemeClr val="tx1"/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6113360" y="1650453"/>
            <a:ext cx="644525" cy="2004106"/>
          </a:xfrm>
          <a:prstGeom prst="rect">
            <a:avLst/>
          </a:prstGeom>
          <a:noFill/>
        </p:spPr>
        <p:txBody>
          <a:bodyPr vert="eaVert" wrap="square" lIns="68580" tIns="34290" rIns="68580" bIns="34290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/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霜叶红于二月花</a:t>
            </a:r>
            <a:endParaRPr lang="zh-CN" altLang="en-US" sz="1100" dirty="0">
              <a:solidFill>
                <a:schemeClr val="tx1"/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/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停车坐爱枫林晚</a:t>
            </a:r>
            <a:endParaRPr lang="zh-CN" altLang="en-US" sz="1100" dirty="0">
              <a:solidFill>
                <a:schemeClr val="tx1"/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15"/>
            </p:custDataLst>
          </p:nvPr>
        </p:nvSpPr>
        <p:spPr>
          <a:xfrm>
            <a:off x="7155395" y="1650453"/>
            <a:ext cx="644525" cy="2004106"/>
          </a:xfrm>
          <a:prstGeom prst="rect">
            <a:avLst/>
          </a:prstGeom>
          <a:noFill/>
        </p:spPr>
        <p:txBody>
          <a:bodyPr vert="eaVert" wrap="square" lIns="68580" tIns="34290" rIns="68580" bIns="34290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100" dirty="0"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南浦清江万里桥</a:t>
            </a:r>
            <a:endParaRPr lang="zh-CN" altLang="en-US" sz="1100" dirty="0">
              <a:solidFill>
                <a:schemeClr val="tx1"/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100" dirty="0"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西山白雪三城戍</a:t>
            </a:r>
            <a:endParaRPr lang="zh-CN" altLang="en-US" sz="1100" dirty="0">
              <a:solidFill>
                <a:schemeClr val="tx1"/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12" grpId="0"/>
      <p:bldP spid="16" grpId="0"/>
      <p:bldP spid="17" grpId="0"/>
      <p:bldP spid="18" grpId="0"/>
      <p:bldP spid="27" grpId="0"/>
      <p:bldP spid="19" grpId="0"/>
      <p:bldP spid="2" grpId="0"/>
      <p:bldP spid="3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89003" y="1755885"/>
            <a:ext cx="567690" cy="623990"/>
          </a:xfrm>
          <a:prstGeom prst="rect">
            <a:avLst/>
          </a:prstGeom>
          <a:solidFill>
            <a:srgbClr val="A88C6F"/>
          </a:solidFill>
          <a:ln>
            <a:noFill/>
          </a:ln>
        </p:spPr>
        <p:txBody>
          <a:bodyPr vert="eaVert" wrap="square" lIns="68580" tIns="34290" rIns="68580" bIns="34290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春</a:t>
            </a:r>
            <a:endParaRPr lang="zh-CN" altLang="en-US" sz="2800" dirty="0">
              <a:solidFill>
                <a:schemeClr val="bg1"/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84884" y="2568072"/>
            <a:ext cx="644525" cy="1046480"/>
          </a:xfrm>
          <a:prstGeom prst="rect">
            <a:avLst/>
          </a:prstGeom>
          <a:noFill/>
        </p:spPr>
        <p:txBody>
          <a:bodyPr vert="eaVert" wrap="none" lIns="68580" tIns="34290" rIns="68580" bIns="3429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100" dirty="0">
                <a:solidFill>
                  <a:schemeClr val="tx1"/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吹面不寒杨柳风</a:t>
            </a:r>
            <a:endParaRPr lang="zh-CN" altLang="en-US" sz="1100" dirty="0">
              <a:solidFill>
                <a:schemeClr val="tx1"/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100" dirty="0">
                <a:solidFill>
                  <a:schemeClr val="tx1"/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沾衣欲湿杏花雨</a:t>
            </a:r>
            <a:endParaRPr lang="zh-CN" altLang="en-US" sz="1100" dirty="0">
              <a:solidFill>
                <a:schemeClr val="tx1"/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775018" y="910263"/>
            <a:ext cx="0" cy="33156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77636" y="225324"/>
            <a:ext cx="3665190" cy="437515"/>
          </a:xfrm>
          <a:prstGeom prst="rect">
            <a:avLst/>
          </a:prstGeom>
          <a:ln w="28575">
            <a:noFill/>
          </a:ln>
        </p:spPr>
        <p:txBody>
          <a:bodyPr vert="horz" wrap="square" lIns="68580" tIns="34290" rIns="68580" bIns="34290">
            <a:spAutoFit/>
          </a:bodyPr>
          <a:lstStyle/>
          <a:p>
            <a:r>
              <a:rPr lang="zh-CN" altLang="en-US" sz="2400" dirty="0">
                <a:blipFill dpi="0" rotWithShape="1">
                  <a:blip r:embed="rId1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把诗句从九宫格</a:t>
            </a:r>
            <a:r>
              <a:rPr lang="zh-CN" altLang="en-US" sz="2400" dirty="0">
                <a:blipFill dpi="0" rotWithShape="1">
                  <a:blip r:embed="rId1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找出来</a:t>
            </a:r>
            <a:endParaRPr lang="zh-CN" altLang="en-US" sz="2400" dirty="0">
              <a:blipFill dpi="0" rotWithShape="1">
                <a:blip r:embed="rId1"/>
                <a:srcRect/>
                <a:tile tx="0" ty="0" sx="100000" sy="100000" flip="none" algn="r"/>
              </a:blip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497070" y="0"/>
            <a:ext cx="4632960" cy="347472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839470" y="1153160"/>
            <a:ext cx="3139440" cy="3098800"/>
            <a:chOff x="912" y="1740"/>
            <a:chExt cx="4944" cy="4880"/>
          </a:xfrm>
        </p:grpSpPr>
        <p:pic>
          <p:nvPicPr>
            <p:cNvPr id="29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" y="1740"/>
              <a:ext cx="1669" cy="1669"/>
            </a:xfrm>
            <a:prstGeom prst="rect">
              <a:avLst/>
            </a:prstGeom>
          </p:spPr>
        </p:pic>
        <p:pic>
          <p:nvPicPr>
            <p:cNvPr id="30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1740"/>
              <a:ext cx="1669" cy="1669"/>
            </a:xfrm>
            <a:prstGeom prst="rect">
              <a:avLst/>
            </a:prstGeom>
          </p:spPr>
        </p:pic>
        <p:pic>
          <p:nvPicPr>
            <p:cNvPr id="31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8" y="1740"/>
              <a:ext cx="1669" cy="1669"/>
            </a:xfrm>
            <a:prstGeom prst="rect">
              <a:avLst/>
            </a:prstGeom>
          </p:spPr>
        </p:pic>
        <p:pic>
          <p:nvPicPr>
            <p:cNvPr id="3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" y="3346"/>
              <a:ext cx="1669" cy="1669"/>
            </a:xfrm>
            <a:prstGeom prst="rect">
              <a:avLst/>
            </a:prstGeom>
          </p:spPr>
        </p:pic>
        <p:pic>
          <p:nvPicPr>
            <p:cNvPr id="33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3346"/>
              <a:ext cx="1669" cy="1669"/>
            </a:xfrm>
            <a:prstGeom prst="rect">
              <a:avLst/>
            </a:prstGeom>
          </p:spPr>
        </p:pic>
        <p:pic>
          <p:nvPicPr>
            <p:cNvPr id="34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3346"/>
              <a:ext cx="1669" cy="1669"/>
            </a:xfrm>
            <a:prstGeom prst="rect">
              <a:avLst/>
            </a:prstGeom>
          </p:spPr>
        </p:pic>
        <p:pic>
          <p:nvPicPr>
            <p:cNvPr id="35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" y="4952"/>
              <a:ext cx="1669" cy="1669"/>
            </a:xfrm>
            <a:prstGeom prst="rect">
              <a:avLst/>
            </a:prstGeom>
          </p:spPr>
        </p:pic>
        <p:pic>
          <p:nvPicPr>
            <p:cNvPr id="36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4952"/>
              <a:ext cx="1669" cy="1669"/>
            </a:xfrm>
            <a:prstGeom prst="rect">
              <a:avLst/>
            </a:prstGeom>
          </p:spPr>
        </p:pic>
        <p:pic>
          <p:nvPicPr>
            <p:cNvPr id="37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4952"/>
              <a:ext cx="1669" cy="1669"/>
            </a:xfrm>
            <a:prstGeom prst="rect">
              <a:avLst/>
            </a:prstGeom>
          </p:spPr>
        </p:pic>
      </p:grpSp>
      <p:sp>
        <p:nvSpPr>
          <p:cNvPr id="38" name="文本框 37"/>
          <p:cNvSpPr txBox="1"/>
          <p:nvPr/>
        </p:nvSpPr>
        <p:spPr>
          <a:xfrm>
            <a:off x="1021715" y="13614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春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61210" y="238125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不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171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鸟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6184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来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165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晓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088640" y="133477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花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8165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觉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54860" y="134239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去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1028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眠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201795" y="1238885"/>
            <a:ext cx="4572000" cy="2879725"/>
            <a:chOff x="6617" y="1951"/>
            <a:chExt cx="7200" cy="45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" y="1951"/>
              <a:ext cx="4455" cy="4535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/>
          </p:nvSpPr>
          <p:spPr>
            <a:xfrm>
              <a:off x="9359" y="3062"/>
              <a:ext cx="1669" cy="6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charset="0"/>
                  <a:ea typeface="仿宋" charset="0"/>
                </a:rPr>
                <a:t>答案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仿宋" charset="0"/>
                <a:ea typeface="仿宋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431" y="3935"/>
              <a:ext cx="3771" cy="6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2400" b="1">
                  <a:latin typeface="仿宋" charset="0"/>
                  <a:ea typeface="仿宋" charset="0"/>
                </a:rPr>
                <a:t>春眠不觉晓</a:t>
              </a:r>
              <a:endParaRPr lang="zh-CN" altLang="en-US" sz="2400" b="1">
                <a:latin typeface="仿宋" charset="0"/>
                <a:ea typeface="仿宋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617" y="4809"/>
              <a:ext cx="72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《春晓》孟浩然</a:t>
              </a:r>
              <a:endParaRPr lang="zh-CN" altLang="en-US" sz="1400">
                <a:latin typeface="仿宋" charset="0"/>
                <a:ea typeface="仿宋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77636" y="225324"/>
            <a:ext cx="3665190" cy="437515"/>
          </a:xfrm>
          <a:prstGeom prst="rect">
            <a:avLst/>
          </a:prstGeom>
          <a:ln w="28575">
            <a:noFill/>
          </a:ln>
        </p:spPr>
        <p:txBody>
          <a:bodyPr vert="horz" wrap="square" lIns="68580" tIns="34290" rIns="68580" bIns="34290">
            <a:spAutoFit/>
          </a:bodyPr>
          <a:lstStyle/>
          <a:p>
            <a:r>
              <a:rPr lang="zh-CN" altLang="en-US" sz="2400" dirty="0">
                <a:blipFill dpi="0" rotWithShape="1">
                  <a:blip r:embed="rId1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把诗句从九宫格</a:t>
            </a:r>
            <a:r>
              <a:rPr lang="zh-CN" altLang="en-US" sz="2400" dirty="0">
                <a:blipFill dpi="0" rotWithShape="1">
                  <a:blip r:embed="rId1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找出来</a:t>
            </a:r>
            <a:endParaRPr lang="zh-CN" altLang="en-US" sz="2400" dirty="0">
              <a:blipFill dpi="0" rotWithShape="1">
                <a:blip r:embed="rId1"/>
                <a:srcRect/>
                <a:tile tx="0" ty="0" sx="100000" sy="100000" flip="none" algn="r"/>
              </a:blip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497070" y="0"/>
            <a:ext cx="4632960" cy="347472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839470" y="1153160"/>
            <a:ext cx="3139440" cy="3098800"/>
            <a:chOff x="912" y="1740"/>
            <a:chExt cx="4944" cy="4880"/>
          </a:xfrm>
        </p:grpSpPr>
        <p:pic>
          <p:nvPicPr>
            <p:cNvPr id="29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" y="1740"/>
              <a:ext cx="1669" cy="1669"/>
            </a:xfrm>
            <a:prstGeom prst="rect">
              <a:avLst/>
            </a:prstGeom>
          </p:spPr>
        </p:pic>
        <p:pic>
          <p:nvPicPr>
            <p:cNvPr id="30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1740"/>
              <a:ext cx="1669" cy="1669"/>
            </a:xfrm>
            <a:prstGeom prst="rect">
              <a:avLst/>
            </a:prstGeom>
          </p:spPr>
        </p:pic>
        <p:pic>
          <p:nvPicPr>
            <p:cNvPr id="31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8" y="1740"/>
              <a:ext cx="1669" cy="1669"/>
            </a:xfrm>
            <a:prstGeom prst="rect">
              <a:avLst/>
            </a:prstGeom>
          </p:spPr>
        </p:pic>
        <p:pic>
          <p:nvPicPr>
            <p:cNvPr id="3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" y="3346"/>
              <a:ext cx="1669" cy="1669"/>
            </a:xfrm>
            <a:prstGeom prst="rect">
              <a:avLst/>
            </a:prstGeom>
          </p:spPr>
        </p:pic>
        <p:pic>
          <p:nvPicPr>
            <p:cNvPr id="33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3346"/>
              <a:ext cx="1669" cy="1669"/>
            </a:xfrm>
            <a:prstGeom prst="rect">
              <a:avLst/>
            </a:prstGeom>
          </p:spPr>
        </p:pic>
        <p:pic>
          <p:nvPicPr>
            <p:cNvPr id="34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3346"/>
              <a:ext cx="1669" cy="1669"/>
            </a:xfrm>
            <a:prstGeom prst="rect">
              <a:avLst/>
            </a:prstGeom>
          </p:spPr>
        </p:pic>
        <p:pic>
          <p:nvPicPr>
            <p:cNvPr id="35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" y="4952"/>
              <a:ext cx="1669" cy="1669"/>
            </a:xfrm>
            <a:prstGeom prst="rect">
              <a:avLst/>
            </a:prstGeom>
          </p:spPr>
        </p:pic>
        <p:pic>
          <p:nvPicPr>
            <p:cNvPr id="36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4952"/>
              <a:ext cx="1669" cy="1669"/>
            </a:xfrm>
            <a:prstGeom prst="rect">
              <a:avLst/>
            </a:prstGeom>
          </p:spPr>
        </p:pic>
        <p:pic>
          <p:nvPicPr>
            <p:cNvPr id="37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4952"/>
              <a:ext cx="1669" cy="1669"/>
            </a:xfrm>
            <a:prstGeom prst="rect">
              <a:avLst/>
            </a:prstGeom>
          </p:spPr>
        </p:pic>
      </p:grpSp>
      <p:sp>
        <p:nvSpPr>
          <p:cNvPr id="38" name="文本框 37"/>
          <p:cNvSpPr txBox="1"/>
          <p:nvPr/>
        </p:nvSpPr>
        <p:spPr>
          <a:xfrm>
            <a:off x="1021715" y="13614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草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61210" y="238125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近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171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春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6184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无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165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晓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088640" y="133477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看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8165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遥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54860" y="134239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色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1028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却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201795" y="1238885"/>
            <a:ext cx="4572000" cy="2879725"/>
            <a:chOff x="6617" y="1951"/>
            <a:chExt cx="7200" cy="45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" y="1951"/>
              <a:ext cx="4455" cy="4535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/>
          </p:nvSpPr>
          <p:spPr>
            <a:xfrm>
              <a:off x="9359" y="3062"/>
              <a:ext cx="1669" cy="6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charset="0"/>
                  <a:ea typeface="仿宋" charset="0"/>
                </a:rPr>
                <a:t>答案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仿宋" charset="0"/>
                <a:ea typeface="仿宋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431" y="3935"/>
              <a:ext cx="3771" cy="6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2400" b="1">
                  <a:latin typeface="仿宋" charset="0"/>
                  <a:ea typeface="仿宋" charset="0"/>
                </a:rPr>
                <a:t>草色遥看近却无</a:t>
              </a:r>
              <a:endParaRPr lang="zh-CN" altLang="en-US" sz="2400" b="1">
                <a:latin typeface="仿宋" charset="0"/>
                <a:ea typeface="仿宋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617" y="4809"/>
              <a:ext cx="720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《早春呈水部张十八员外》</a:t>
              </a:r>
              <a:endParaRPr lang="zh-CN" altLang="en-US" sz="1400">
                <a:latin typeface="仿宋" charset="0"/>
                <a:ea typeface="仿宋" charset="0"/>
                <a:sym typeface="+mn-ea"/>
              </a:endParaRPr>
            </a:p>
            <a:p>
              <a:pPr algn="ctr"/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韩愈</a:t>
              </a:r>
              <a:endParaRPr lang="zh-CN" altLang="en-US" sz="1400">
                <a:latin typeface="仿宋" charset="0"/>
                <a:ea typeface="仿宋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77636" y="225324"/>
            <a:ext cx="3665190" cy="437515"/>
          </a:xfrm>
          <a:prstGeom prst="rect">
            <a:avLst/>
          </a:prstGeom>
          <a:ln w="28575">
            <a:noFill/>
          </a:ln>
        </p:spPr>
        <p:txBody>
          <a:bodyPr vert="horz" wrap="square" lIns="68580" tIns="34290" rIns="68580" bIns="34290">
            <a:spAutoFit/>
          </a:bodyPr>
          <a:lstStyle/>
          <a:p>
            <a:r>
              <a:rPr lang="zh-CN" altLang="en-US" sz="2400" dirty="0">
                <a:blipFill dpi="0" rotWithShape="1">
                  <a:blip r:embed="rId1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把诗句从九宫格</a:t>
            </a:r>
            <a:r>
              <a:rPr lang="zh-CN" altLang="en-US" sz="2400" dirty="0">
                <a:blipFill dpi="0" rotWithShape="1">
                  <a:blip r:embed="rId1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找出来</a:t>
            </a:r>
            <a:endParaRPr lang="zh-CN" altLang="en-US" sz="2400" dirty="0">
              <a:blipFill dpi="0" rotWithShape="1">
                <a:blip r:embed="rId1"/>
                <a:srcRect/>
                <a:tile tx="0" ty="0" sx="100000" sy="100000" flip="none" algn="r"/>
              </a:blip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497070" y="0"/>
            <a:ext cx="4632960" cy="347472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839470" y="1153160"/>
            <a:ext cx="3139440" cy="3098800"/>
            <a:chOff x="912" y="1740"/>
            <a:chExt cx="4944" cy="4880"/>
          </a:xfrm>
        </p:grpSpPr>
        <p:pic>
          <p:nvPicPr>
            <p:cNvPr id="29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" y="1740"/>
              <a:ext cx="1669" cy="1669"/>
            </a:xfrm>
            <a:prstGeom prst="rect">
              <a:avLst/>
            </a:prstGeom>
          </p:spPr>
        </p:pic>
        <p:pic>
          <p:nvPicPr>
            <p:cNvPr id="30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1740"/>
              <a:ext cx="1669" cy="1669"/>
            </a:xfrm>
            <a:prstGeom prst="rect">
              <a:avLst/>
            </a:prstGeom>
          </p:spPr>
        </p:pic>
        <p:pic>
          <p:nvPicPr>
            <p:cNvPr id="31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8" y="1740"/>
              <a:ext cx="1669" cy="1669"/>
            </a:xfrm>
            <a:prstGeom prst="rect">
              <a:avLst/>
            </a:prstGeom>
          </p:spPr>
        </p:pic>
        <p:pic>
          <p:nvPicPr>
            <p:cNvPr id="3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" y="3346"/>
              <a:ext cx="1669" cy="1669"/>
            </a:xfrm>
            <a:prstGeom prst="rect">
              <a:avLst/>
            </a:prstGeom>
          </p:spPr>
        </p:pic>
        <p:pic>
          <p:nvPicPr>
            <p:cNvPr id="33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3346"/>
              <a:ext cx="1669" cy="1669"/>
            </a:xfrm>
            <a:prstGeom prst="rect">
              <a:avLst/>
            </a:prstGeom>
          </p:spPr>
        </p:pic>
        <p:pic>
          <p:nvPicPr>
            <p:cNvPr id="34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3346"/>
              <a:ext cx="1669" cy="1669"/>
            </a:xfrm>
            <a:prstGeom prst="rect">
              <a:avLst/>
            </a:prstGeom>
          </p:spPr>
        </p:pic>
        <p:pic>
          <p:nvPicPr>
            <p:cNvPr id="35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" y="4952"/>
              <a:ext cx="1669" cy="1669"/>
            </a:xfrm>
            <a:prstGeom prst="rect">
              <a:avLst/>
            </a:prstGeom>
          </p:spPr>
        </p:pic>
        <p:pic>
          <p:nvPicPr>
            <p:cNvPr id="36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4952"/>
              <a:ext cx="1669" cy="1669"/>
            </a:xfrm>
            <a:prstGeom prst="rect">
              <a:avLst/>
            </a:prstGeom>
          </p:spPr>
        </p:pic>
        <p:pic>
          <p:nvPicPr>
            <p:cNvPr id="37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4952"/>
              <a:ext cx="1669" cy="1669"/>
            </a:xfrm>
            <a:prstGeom prst="rect">
              <a:avLst/>
            </a:prstGeom>
          </p:spPr>
        </p:pic>
      </p:grpSp>
      <p:sp>
        <p:nvSpPr>
          <p:cNvPr id="38" name="文本框 37"/>
          <p:cNvSpPr txBox="1"/>
          <p:nvPr/>
        </p:nvSpPr>
        <p:spPr>
          <a:xfrm>
            <a:off x="1021715" y="13614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马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61210" y="238125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花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171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眼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6184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草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165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乱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088640" y="133477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欲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8165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渐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54860" y="134239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迷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1028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人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201795" y="1238885"/>
            <a:ext cx="4572000" cy="2879725"/>
            <a:chOff x="6617" y="1951"/>
            <a:chExt cx="7200" cy="45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" y="1951"/>
              <a:ext cx="4455" cy="4535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/>
          </p:nvSpPr>
          <p:spPr>
            <a:xfrm>
              <a:off x="9359" y="3062"/>
              <a:ext cx="1669" cy="6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charset="0"/>
                  <a:ea typeface="仿宋" charset="0"/>
                </a:rPr>
                <a:t>答案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仿宋" charset="0"/>
                <a:ea typeface="仿宋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431" y="3935"/>
              <a:ext cx="3771" cy="6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2400" b="1">
                  <a:latin typeface="仿宋" charset="0"/>
                  <a:ea typeface="仿宋" charset="0"/>
                </a:rPr>
                <a:t>乱花渐欲迷人眼</a:t>
              </a:r>
              <a:endParaRPr lang="zh-CN" altLang="en-US" sz="2400" b="1">
                <a:latin typeface="仿宋" charset="0"/>
                <a:ea typeface="仿宋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617" y="4809"/>
              <a:ext cx="72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《钱塘湖春行》</a:t>
              </a:r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白居易</a:t>
              </a:r>
              <a:endParaRPr lang="zh-CN" altLang="en-US" sz="1400">
                <a:latin typeface="仿宋" charset="0"/>
                <a:ea typeface="仿宋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77636" y="225324"/>
            <a:ext cx="3665190" cy="437515"/>
          </a:xfrm>
          <a:prstGeom prst="rect">
            <a:avLst/>
          </a:prstGeom>
          <a:ln w="28575">
            <a:noFill/>
          </a:ln>
        </p:spPr>
        <p:txBody>
          <a:bodyPr vert="horz" wrap="square" lIns="68580" tIns="34290" rIns="68580" bIns="34290">
            <a:spAutoFit/>
          </a:bodyPr>
          <a:lstStyle/>
          <a:p>
            <a:r>
              <a:rPr lang="zh-CN" altLang="en-US" sz="2400" dirty="0">
                <a:blipFill dpi="0" rotWithShape="1">
                  <a:blip r:embed="rId1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把诗句从九宫格</a:t>
            </a:r>
            <a:r>
              <a:rPr lang="zh-CN" altLang="en-US" sz="2400" dirty="0">
                <a:blipFill dpi="0" rotWithShape="1">
                  <a:blip r:embed="rId1"/>
                  <a:srcRect/>
                  <a:tile tx="0" ty="0" sx="100000" sy="100000" flip="none" algn="r"/>
                </a:blip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找出来</a:t>
            </a:r>
            <a:endParaRPr lang="zh-CN" altLang="en-US" sz="2400" dirty="0">
              <a:blipFill dpi="0" rotWithShape="1">
                <a:blip r:embed="rId1"/>
                <a:srcRect/>
                <a:tile tx="0" ty="0" sx="100000" sy="100000" flip="none" algn="r"/>
              </a:blip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497070" y="0"/>
            <a:ext cx="4632960" cy="347472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839470" y="1153160"/>
            <a:ext cx="3139440" cy="3098800"/>
            <a:chOff x="912" y="1740"/>
            <a:chExt cx="4944" cy="4880"/>
          </a:xfrm>
        </p:grpSpPr>
        <p:pic>
          <p:nvPicPr>
            <p:cNvPr id="29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" y="1740"/>
              <a:ext cx="1669" cy="1669"/>
            </a:xfrm>
            <a:prstGeom prst="rect">
              <a:avLst/>
            </a:prstGeom>
          </p:spPr>
        </p:pic>
        <p:pic>
          <p:nvPicPr>
            <p:cNvPr id="30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1740"/>
              <a:ext cx="1669" cy="1669"/>
            </a:xfrm>
            <a:prstGeom prst="rect">
              <a:avLst/>
            </a:prstGeom>
          </p:spPr>
        </p:pic>
        <p:pic>
          <p:nvPicPr>
            <p:cNvPr id="31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8" y="1740"/>
              <a:ext cx="1669" cy="1669"/>
            </a:xfrm>
            <a:prstGeom prst="rect">
              <a:avLst/>
            </a:prstGeom>
          </p:spPr>
        </p:pic>
        <p:pic>
          <p:nvPicPr>
            <p:cNvPr id="3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" y="3346"/>
              <a:ext cx="1669" cy="1669"/>
            </a:xfrm>
            <a:prstGeom prst="rect">
              <a:avLst/>
            </a:prstGeom>
          </p:spPr>
        </p:pic>
        <p:pic>
          <p:nvPicPr>
            <p:cNvPr id="33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3346"/>
              <a:ext cx="1669" cy="1669"/>
            </a:xfrm>
            <a:prstGeom prst="rect">
              <a:avLst/>
            </a:prstGeom>
          </p:spPr>
        </p:pic>
        <p:pic>
          <p:nvPicPr>
            <p:cNvPr id="34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3346"/>
              <a:ext cx="1669" cy="1669"/>
            </a:xfrm>
            <a:prstGeom prst="rect">
              <a:avLst/>
            </a:prstGeom>
          </p:spPr>
        </p:pic>
        <p:pic>
          <p:nvPicPr>
            <p:cNvPr id="35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" y="4952"/>
              <a:ext cx="1669" cy="1669"/>
            </a:xfrm>
            <a:prstGeom prst="rect">
              <a:avLst/>
            </a:prstGeom>
          </p:spPr>
        </p:pic>
        <p:pic>
          <p:nvPicPr>
            <p:cNvPr id="36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" y="4952"/>
              <a:ext cx="1669" cy="1669"/>
            </a:xfrm>
            <a:prstGeom prst="rect">
              <a:avLst/>
            </a:prstGeom>
          </p:spPr>
        </p:pic>
        <p:pic>
          <p:nvPicPr>
            <p:cNvPr id="37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" y="4952"/>
              <a:ext cx="1669" cy="1669"/>
            </a:xfrm>
            <a:prstGeom prst="rect">
              <a:avLst/>
            </a:prstGeom>
          </p:spPr>
        </p:pic>
      </p:grpSp>
      <p:sp>
        <p:nvSpPr>
          <p:cNvPr id="38" name="文本框 37"/>
          <p:cNvSpPr txBox="1"/>
          <p:nvPr/>
        </p:nvSpPr>
        <p:spPr>
          <a:xfrm>
            <a:off x="1021715" y="13614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日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61210" y="238125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春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171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蓝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6184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如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1655" y="338074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绿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088640" y="133477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江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8165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水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54860" y="1342390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来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10285" y="2357755"/>
            <a:ext cx="69532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latin typeface="仿宋" charset="0"/>
                <a:ea typeface="仿宋" charset="0"/>
              </a:rPr>
              <a:t>红</a:t>
            </a:r>
            <a:endParaRPr lang="zh-CN" altLang="en-US" sz="4000">
              <a:latin typeface="仿宋" charset="0"/>
              <a:ea typeface="仿宋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201795" y="1238885"/>
            <a:ext cx="4572000" cy="2879725"/>
            <a:chOff x="6617" y="1951"/>
            <a:chExt cx="7200" cy="45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" y="1951"/>
              <a:ext cx="4455" cy="4535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/>
          </p:nvSpPr>
          <p:spPr>
            <a:xfrm>
              <a:off x="9359" y="3062"/>
              <a:ext cx="1669" cy="6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charset="0"/>
                  <a:ea typeface="仿宋" charset="0"/>
                </a:rPr>
                <a:t>答案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仿宋" charset="0"/>
                <a:ea typeface="仿宋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431" y="3935"/>
              <a:ext cx="3771" cy="6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2400" b="1">
                  <a:latin typeface="仿宋" charset="0"/>
                  <a:ea typeface="仿宋" charset="0"/>
                </a:rPr>
                <a:t>春来江水绿如蓝</a:t>
              </a:r>
              <a:endParaRPr lang="zh-CN" altLang="en-US" sz="2400" b="1">
                <a:latin typeface="仿宋" charset="0"/>
                <a:ea typeface="仿宋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617" y="4809"/>
              <a:ext cx="72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《</a:t>
              </a:r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忆江南》</a:t>
              </a:r>
              <a:r>
                <a:rPr lang="zh-CN" altLang="en-US" sz="1400">
                  <a:latin typeface="仿宋" charset="0"/>
                  <a:ea typeface="仿宋" charset="0"/>
                  <a:sym typeface="+mn-ea"/>
                </a:rPr>
                <a:t>白居易</a:t>
              </a:r>
              <a:endParaRPr lang="zh-CN" altLang="en-US" sz="1400">
                <a:latin typeface="仿宋" charset="0"/>
                <a:ea typeface="仿宋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89003" y="1755885"/>
            <a:ext cx="567690" cy="623990"/>
          </a:xfrm>
          <a:prstGeom prst="rect">
            <a:avLst/>
          </a:prstGeom>
          <a:solidFill>
            <a:srgbClr val="A88C6F"/>
          </a:solidFill>
          <a:ln>
            <a:noFill/>
          </a:ln>
        </p:spPr>
        <p:txBody>
          <a:bodyPr vert="eaVert" wrap="square" lIns="68580" tIns="34290" rIns="68580" bIns="34290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夏</a:t>
            </a:r>
            <a:endParaRPr lang="zh-CN" altLang="en-US" sz="2800" dirty="0">
              <a:solidFill>
                <a:schemeClr val="bg1"/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84884" y="2568072"/>
            <a:ext cx="644525" cy="1046480"/>
          </a:xfrm>
          <a:prstGeom prst="rect">
            <a:avLst/>
          </a:prstGeom>
          <a:noFill/>
        </p:spPr>
        <p:txBody>
          <a:bodyPr vert="eaVert" wrap="none" lIns="68580" tIns="34290" rIns="68580" bIns="3429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100" dirty="0"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时有微凉不是风</a:t>
            </a:r>
            <a:endParaRPr lang="zh-CN" altLang="en-US" sz="1100" dirty="0">
              <a:solidFill>
                <a:schemeClr val="tx1"/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100" dirty="0">
                <a:latin typeface="方正仿宋简体" panose="02010601030101010101" pitchFamily="2" charset="-122"/>
                <a:ea typeface="方正仿宋简体" panose="02010601030101010101" pitchFamily="2" charset="-122"/>
                <a:sym typeface="方正仿宋简体" panose="02010601030101010101" pitchFamily="2" charset="-122"/>
              </a:rPr>
              <a:t>竹深树密虫鸣处</a:t>
            </a:r>
            <a:endParaRPr lang="zh-CN" altLang="en-US" sz="1100" dirty="0">
              <a:solidFill>
                <a:schemeClr val="tx1"/>
              </a:solidFill>
              <a:latin typeface="方正仿宋简体" panose="02010601030101010101" pitchFamily="2" charset="-122"/>
              <a:ea typeface="方正仿宋简体" panose="02010601030101010101" pitchFamily="2" charset="-122"/>
              <a:sym typeface="方正仿宋简体" panose="02010601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775018" y="910263"/>
            <a:ext cx="0" cy="33156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</p:bldLst>
  </p:timing>
</p:sld>
</file>

<file path=ppt/tags/tag1.xml><?xml version="1.0" encoding="utf-8"?>
<p:tagLst xmlns:p="http://schemas.openxmlformats.org/presentationml/2006/main">
  <p:tag name="KSO_WM_DIAGRAM_VIRTUALLY_FRAME" val="{&quot;height&quot;:229.64614173228347,&quot;left&quot;:167.5155118110236,&quot;top&quot;:72.9559842519685,&quot;width&quot;:453.58889763779536}"/>
</p:tagLst>
</file>

<file path=ppt/tags/tag10.xml><?xml version="1.0" encoding="utf-8"?>
<p:tagLst xmlns:p="http://schemas.openxmlformats.org/presentationml/2006/main">
  <p:tag name="KSO_WM_DIAGRAM_VIRTUALLY_FRAME" val="{&quot;height&quot;:229.64614173228347,&quot;left&quot;:167.5155118110236,&quot;top&quot;:72.9559842519685,&quot;width&quot;:453.58889763779536}"/>
</p:tagLst>
</file>

<file path=ppt/tags/tag11.xml><?xml version="1.0" encoding="utf-8"?>
<p:tagLst xmlns:p="http://schemas.openxmlformats.org/presentationml/2006/main">
  <p:tag name="KSO_WM_DIAGRAM_VIRTUALLY_FRAME" val="{&quot;height&quot;:229.64614173228347,&quot;left&quot;:167.5155118110236,&quot;top&quot;:72.9559842519685,&quot;width&quot;:453.58889763779536}"/>
</p:tagLst>
</file>

<file path=ppt/tags/tag12.xml><?xml version="1.0" encoding="utf-8"?>
<p:tagLst xmlns:p="http://schemas.openxmlformats.org/presentationml/2006/main">
  <p:tag name="KSO_WM_DIAGRAM_VIRTUALLY_FRAME" val="{&quot;height&quot;:229.64614173228347,&quot;left&quot;:167.5155118110236,&quot;top&quot;:72.9559842519685,&quot;width&quot;:453.58889763779536}"/>
</p:tagLst>
</file>

<file path=ppt/tags/tag13.xml><?xml version="1.0" encoding="utf-8"?>
<p:tagLst xmlns:p="http://schemas.openxmlformats.org/presentationml/2006/main">
  <p:tag name="KSO_WM_DIAGRAM_VIRTUALLY_FRAME" val="{&quot;height&quot;:229.64614173228347,&quot;left&quot;:167.5155118110236,&quot;top&quot;:72.9559842519685,&quot;width&quot;:453.58889763779536}"/>
</p:tagLst>
</file>

<file path=ppt/tags/tag14.xml><?xml version="1.0" encoding="utf-8"?>
<p:tagLst xmlns:p="http://schemas.openxmlformats.org/presentationml/2006/main">
  <p:tag name="KSO_WM_DIAGRAM_VIRTUALLY_FRAME" val="{&quot;height&quot;:229.64614173228347,&quot;left&quot;:167.5155118110236,&quot;top&quot;:72.9559842519685,&quot;width&quot;:453.58889763779536}"/>
</p:tagLst>
</file>

<file path=ppt/tags/tag2.xml><?xml version="1.0" encoding="utf-8"?>
<p:tagLst xmlns:p="http://schemas.openxmlformats.org/presentationml/2006/main">
  <p:tag name="KSO_WM_DIAGRAM_VIRTUALLY_FRAME" val="{&quot;height&quot;:229.64614173228347,&quot;left&quot;:167.5155118110236,&quot;top&quot;:72.9559842519685,&quot;width&quot;:453.58889763779536}"/>
</p:tagLst>
</file>

<file path=ppt/tags/tag3.xml><?xml version="1.0" encoding="utf-8"?>
<p:tagLst xmlns:p="http://schemas.openxmlformats.org/presentationml/2006/main">
  <p:tag name="KSO_WM_DIAGRAM_VIRTUALLY_FRAME" val="{&quot;height&quot;:229.64614173228347,&quot;left&quot;:167.5155118110236,&quot;top&quot;:72.9559842519685,&quot;width&quot;:453.58889763779536}"/>
</p:tagLst>
</file>

<file path=ppt/tags/tag4.xml><?xml version="1.0" encoding="utf-8"?>
<p:tagLst xmlns:p="http://schemas.openxmlformats.org/presentationml/2006/main">
  <p:tag name="KSO_WM_DIAGRAM_VIRTUALLY_FRAME" val="{&quot;height&quot;:229.64614173228347,&quot;left&quot;:167.5155118110236,&quot;top&quot;:72.9559842519685,&quot;width&quot;:453.58889763779536}"/>
</p:tagLst>
</file>

<file path=ppt/tags/tag5.xml><?xml version="1.0" encoding="utf-8"?>
<p:tagLst xmlns:p="http://schemas.openxmlformats.org/presentationml/2006/main">
  <p:tag name="KSO_WM_DIAGRAM_VIRTUALLY_FRAME" val="{&quot;height&quot;:229.64614173228347,&quot;left&quot;:167.5155118110236,&quot;top&quot;:72.9559842519685,&quot;width&quot;:453.58889763779536}"/>
</p:tagLst>
</file>

<file path=ppt/tags/tag6.xml><?xml version="1.0" encoding="utf-8"?>
<p:tagLst xmlns:p="http://schemas.openxmlformats.org/presentationml/2006/main">
  <p:tag name="KSO_WM_DIAGRAM_VIRTUALLY_FRAME" val="{&quot;height&quot;:229.64614173228347,&quot;left&quot;:167.5155118110236,&quot;top&quot;:72.9559842519685,&quot;width&quot;:453.58889763779536}"/>
</p:tagLst>
</file>

<file path=ppt/tags/tag7.xml><?xml version="1.0" encoding="utf-8"?>
<p:tagLst xmlns:p="http://schemas.openxmlformats.org/presentationml/2006/main">
  <p:tag name="KSO_WM_DIAGRAM_VIRTUALLY_FRAME" val="{&quot;height&quot;:229.64614173228347,&quot;left&quot;:167.5155118110236,&quot;top&quot;:72.9559842519685,&quot;width&quot;:453.58889763779536}"/>
</p:tagLst>
</file>

<file path=ppt/tags/tag8.xml><?xml version="1.0" encoding="utf-8"?>
<p:tagLst xmlns:p="http://schemas.openxmlformats.org/presentationml/2006/main">
  <p:tag name="KSO_WM_DIAGRAM_VIRTUALLY_FRAME" val="{&quot;height&quot;:229.64614173228347,&quot;left&quot;:167.5155118110236,&quot;top&quot;:72.9559842519685,&quot;width&quot;:453.58889763779536}"/>
</p:tagLst>
</file>

<file path=ppt/tags/tag9.xml><?xml version="1.0" encoding="utf-8"?>
<p:tagLst xmlns:p="http://schemas.openxmlformats.org/presentationml/2006/main">
  <p:tag name="KSO_WM_DIAGRAM_VIRTUALLY_FRAME" val="{&quot;height&quot;:229.64614173228347,&quot;left&quot;:167.5155118110236,&quot;top&quot;:72.9559842519685,&quot;width&quot;:453.58889763779536}"/>
</p:tagLst>
</file>

<file path=ppt/theme/theme1.xml><?xml version="1.0" encoding="utf-8"?>
<a:theme xmlns:a="http://schemas.openxmlformats.org/drawingml/2006/main" name="Office 主题​​">
  <a:themeElements>
    <a:clrScheme name="自定义 108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5C245"/>
      </a:accent1>
      <a:accent2>
        <a:srgbClr val="F5C24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808</Words>
  <Application>WPS 表格</Application>
  <PresentationFormat>自定义</PresentationFormat>
  <Paragraphs>510</Paragraphs>
  <Slides>25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56" baseType="lpstr">
      <vt:lpstr>Arial</vt:lpstr>
      <vt:lpstr>宋体</vt:lpstr>
      <vt:lpstr>Wingdings</vt:lpstr>
      <vt:lpstr>方正仿宋简体</vt:lpstr>
      <vt:lpstr>方正仿宋_GBK</vt:lpstr>
      <vt:lpstr>微软雅黑</vt:lpstr>
      <vt:lpstr>汉仪旗黑</vt:lpstr>
      <vt:lpstr>宋体</vt:lpstr>
      <vt:lpstr>Arial Unicode MS</vt:lpstr>
      <vt:lpstr>等线 Light</vt:lpstr>
      <vt:lpstr>汉仪中等线KW</vt:lpstr>
      <vt:lpstr>Calibri Light</vt:lpstr>
      <vt:lpstr>Helvetica Neue</vt:lpstr>
      <vt:lpstr>等线</vt:lpstr>
      <vt:lpstr>Calibri</vt:lpstr>
      <vt:lpstr>汉仪书宋二KW</vt:lpstr>
      <vt:lpstr>方正仿宋简体</vt:lpstr>
      <vt:lpstr>汉仪仿宋KW</vt:lpstr>
      <vt:lpstr>仿宋</vt:lpstr>
      <vt:lpstr>Songti SC Regular</vt:lpstr>
      <vt:lpstr>Kaiti TC Regular</vt:lpstr>
      <vt:lpstr>HanziPen SC Regular</vt:lpstr>
      <vt:lpstr>雅痞-繁</vt:lpstr>
      <vt:lpstr>爱点风雅黑</vt:lpstr>
      <vt:lpstr>娃娃体-繁</vt:lpstr>
      <vt:lpstr>KaiTi</vt:lpstr>
      <vt:lpstr>汉仪楷体KW</vt:lpstr>
      <vt:lpstr>KaiTi</vt:lpstr>
      <vt:lpstr>KaiTi</vt:lpstr>
      <vt:lpstr>汉仪旗黑KW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JAY</cp:lastModifiedBy>
  <cp:revision>304</cp:revision>
  <dcterms:created xsi:type="dcterms:W3CDTF">2025-06-13T16:07:24Z</dcterms:created>
  <dcterms:modified xsi:type="dcterms:W3CDTF">2025-06-13T16:07:24Z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E498CFD46FD89B04CC944A6819CD5174_42</vt:lpwstr>
  </property>
  <property fmtid="{D5CDD505-2E9C-101B-9397-08002B2CF9AE}" pid="3" name="KSOProductBuildVer">
    <vt:lpwstr>2052-7.4.1.8983</vt:lpwstr>
  </property>
</Properties>
</file>