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4" r:id="rId3"/>
    <p:sldId id="262" r:id="rId4"/>
    <p:sldId id="261" r:id="rId5"/>
    <p:sldId id="260" r:id="rId6"/>
    <p:sldId id="265" r:id="rId7"/>
    <p:sldId id="263" r:id="rId8"/>
    <p:sldId id="257" r:id="rId9"/>
    <p:sldId id="258" r:id="rId10"/>
    <p:sldId id="259"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03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38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28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08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03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689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12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032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7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0" y="212271"/>
            <a:ext cx="7304204" cy="800101"/>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484310" y="1885723"/>
            <a:ext cx="10018713" cy="3124201"/>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92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4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7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81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93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07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8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21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6/30/2020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4969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狩り借り仮</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37459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397" y="1012372"/>
            <a:ext cx="8802538" cy="4527676"/>
          </a:xfrm>
        </p:spPr>
      </p:pic>
      <p:sp>
        <p:nvSpPr>
          <p:cNvPr id="2" name="タイトル 1"/>
          <p:cNvSpPr>
            <a:spLocks noGrp="1"/>
          </p:cNvSpPr>
          <p:nvPr>
            <p:ph type="title"/>
          </p:nvPr>
        </p:nvSpPr>
        <p:spPr/>
        <p:txBody>
          <a:bodyPr/>
          <a:lstStyle/>
          <a:p>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6" name="フレーム 5"/>
          <p:cNvSpPr/>
          <p:nvPr/>
        </p:nvSpPr>
        <p:spPr>
          <a:xfrm>
            <a:off x="1909503" y="3434086"/>
            <a:ext cx="387382" cy="375914"/>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対角する 2 つの角を切り取った四角形 7"/>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さらに、赤線</a:t>
            </a:r>
            <a:r>
              <a:rPr kumimoji="1" lang="ja-JP" altLang="en-US" sz="2000" smtClean="0">
                <a:solidFill>
                  <a:schemeClr val="tx1"/>
                </a:solidFill>
                <a:latin typeface="+mj-ea"/>
                <a:ea typeface="+mj-ea"/>
              </a:rPr>
              <a:t>で</a:t>
            </a:r>
            <a:r>
              <a:rPr kumimoji="1" lang="ja-JP" altLang="en-US" sz="2000" smtClean="0">
                <a:solidFill>
                  <a:schemeClr val="tx1"/>
                </a:solidFill>
                <a:latin typeface="+mj-ea"/>
                <a:ea typeface="+mj-ea"/>
              </a:rPr>
              <a:t>囲った</a:t>
            </a:r>
            <a:r>
              <a:rPr kumimoji="1" lang="ja-JP" altLang="en-US" sz="2000">
                <a:solidFill>
                  <a:schemeClr val="tx1"/>
                </a:solidFill>
                <a:latin typeface="+mj-ea"/>
                <a:ea typeface="+mj-ea"/>
              </a:rPr>
              <a:t>部分</a:t>
            </a:r>
            <a:r>
              <a:rPr kumimoji="1" lang="ja-JP" altLang="en-US" sz="2000" smtClean="0">
                <a:solidFill>
                  <a:schemeClr val="tx1"/>
                </a:solidFill>
                <a:latin typeface="+mj-ea"/>
                <a:ea typeface="+mj-ea"/>
              </a:rPr>
              <a:t>をクリックすると、</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画面に表示されているものが、どこにあるのか教えてくれます。</a:t>
            </a:r>
            <a:endParaRPr kumimoji="1" lang="en-US" altLang="ja-JP" sz="2000" smtClean="0">
              <a:solidFill>
                <a:schemeClr val="tx1"/>
              </a:solidFill>
              <a:latin typeface="+mj-ea"/>
              <a:ea typeface="+mj-ea"/>
            </a:endParaRPr>
          </a:p>
          <a:p>
            <a:pPr algn="ctr">
              <a:lnSpc>
                <a:spcPct val="150000"/>
              </a:lnSpc>
            </a:pPr>
            <a:r>
              <a:rPr kumimoji="1" lang="ja-JP" altLang="en-US" sz="2000">
                <a:solidFill>
                  <a:schemeClr val="tx1"/>
                </a:solidFill>
                <a:latin typeface="+mj-ea"/>
                <a:ea typeface="+mj-ea"/>
              </a:rPr>
              <a:t>試</a:t>
            </a:r>
            <a:r>
              <a:rPr kumimoji="1" lang="ja-JP" altLang="en-US" sz="2000" smtClean="0">
                <a:solidFill>
                  <a:schemeClr val="tx1"/>
                </a:solidFill>
                <a:latin typeface="+mj-ea"/>
                <a:ea typeface="+mj-ea"/>
              </a:rPr>
              <a:t>しに、赤枠の部分をクリックして左端の</a:t>
            </a:r>
            <a:r>
              <a:rPr kumimoji="1" lang="en-US" altLang="ja-JP" sz="2000" smtClean="0">
                <a:solidFill>
                  <a:schemeClr val="tx1"/>
                </a:solidFill>
                <a:latin typeface="+mj-ea"/>
                <a:ea typeface="+mj-ea"/>
              </a:rPr>
              <a:t>4</a:t>
            </a:r>
            <a:r>
              <a:rPr kumimoji="1" lang="ja-JP" altLang="en-US" sz="2000" smtClean="0">
                <a:solidFill>
                  <a:schemeClr val="tx1"/>
                </a:solidFill>
                <a:latin typeface="+mj-ea"/>
                <a:ea typeface="+mj-ea"/>
              </a:rPr>
              <a:t>にカーソルを合わせてみましょう。</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47028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pic>
        <p:nvPicPr>
          <p:cNvPr id="11"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2000" cy="4403294"/>
          </a:xfrm>
        </p:spPr>
      </p:pic>
      <p:sp>
        <p:nvSpPr>
          <p:cNvPr id="13" name="対角する 2 つの角を切り取った四角形 12"/>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赤線</a:t>
            </a:r>
            <a:r>
              <a:rPr kumimoji="1" lang="ja-JP" altLang="en-US" sz="2000" smtClean="0">
                <a:solidFill>
                  <a:schemeClr val="tx1"/>
                </a:solidFill>
                <a:latin typeface="+mj-ea"/>
                <a:ea typeface="+mj-ea"/>
              </a:rPr>
              <a:t>で</a:t>
            </a:r>
            <a:r>
              <a:rPr kumimoji="1" lang="ja-JP" altLang="en-US" sz="2000" smtClean="0">
                <a:solidFill>
                  <a:schemeClr val="tx1"/>
                </a:solidFill>
                <a:latin typeface="+mj-ea"/>
                <a:ea typeface="+mj-ea"/>
              </a:rPr>
              <a:t>囲った</a:t>
            </a:r>
            <a:r>
              <a:rPr kumimoji="1" lang="ja-JP" altLang="en-US" sz="2000" smtClean="0">
                <a:solidFill>
                  <a:schemeClr val="tx1"/>
                </a:solidFill>
                <a:latin typeface="+mj-ea"/>
                <a:ea typeface="+mj-ea"/>
              </a:rPr>
              <a:t>部分に薄くラインが付きました。</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よく</a:t>
            </a:r>
            <a:r>
              <a:rPr kumimoji="1" lang="ja-JP" altLang="en-US" sz="2000">
                <a:solidFill>
                  <a:schemeClr val="tx1"/>
                </a:solidFill>
                <a:latin typeface="+mj-ea"/>
                <a:ea typeface="+mj-ea"/>
              </a:rPr>
              <a:t>見</a:t>
            </a:r>
            <a:r>
              <a:rPr kumimoji="1" lang="ja-JP" altLang="en-US" sz="2000" smtClean="0">
                <a:solidFill>
                  <a:schemeClr val="tx1"/>
                </a:solidFill>
                <a:latin typeface="+mj-ea"/>
                <a:ea typeface="+mj-ea"/>
              </a:rPr>
              <a:t>てみると「</a:t>
            </a:r>
            <a:r>
              <a:rPr kumimoji="1" lang="en-US" altLang="ja-JP" sz="2000" smtClean="0">
                <a:solidFill>
                  <a:schemeClr val="tx1"/>
                </a:solidFill>
                <a:latin typeface="+mj-ea"/>
                <a:ea typeface="+mj-ea"/>
              </a:rPr>
              <a:t>4.png</a:t>
            </a:r>
            <a:r>
              <a:rPr kumimoji="1" lang="ja-JP" altLang="en-US" sz="2000" smtClean="0">
                <a:solidFill>
                  <a:schemeClr val="tx1"/>
                </a:solidFill>
                <a:latin typeface="+mj-ea"/>
                <a:ea typeface="+mj-ea"/>
              </a:rPr>
              <a:t>」の文字が見えます。</a:t>
            </a:r>
            <a:endParaRPr kumimoji="1" lang="en-US" altLang="ja-JP" sz="2000" smtClean="0">
              <a:solidFill>
                <a:schemeClr val="tx1"/>
              </a:solidFill>
              <a:latin typeface="+mj-ea"/>
              <a:ea typeface="+mj-ea"/>
            </a:endParaRPr>
          </a:p>
          <a:p>
            <a:pPr algn="ctr">
              <a:lnSpc>
                <a:spcPct val="150000"/>
              </a:lnSpc>
            </a:pPr>
            <a:r>
              <a:rPr kumimoji="1" lang="en-US" altLang="ja-JP" sz="2000" smtClean="0">
                <a:solidFill>
                  <a:schemeClr val="tx1"/>
                </a:solidFill>
                <a:latin typeface="+mj-ea"/>
                <a:ea typeface="+mj-ea"/>
              </a:rPr>
              <a:t>4</a:t>
            </a:r>
            <a:r>
              <a:rPr kumimoji="1" lang="ja-JP" altLang="en-US" sz="2000" smtClean="0">
                <a:solidFill>
                  <a:schemeClr val="tx1"/>
                </a:solidFill>
                <a:latin typeface="+mj-ea"/>
                <a:ea typeface="+mj-ea"/>
              </a:rPr>
              <a:t>の数字が</a:t>
            </a:r>
            <a:r>
              <a:rPr kumimoji="1" lang="en-US" altLang="ja-JP" sz="2000" smtClean="0">
                <a:solidFill>
                  <a:schemeClr val="tx1"/>
                </a:solidFill>
                <a:latin typeface="+mj-ea"/>
                <a:ea typeface="+mj-ea"/>
              </a:rPr>
              <a:t>4.png</a:t>
            </a:r>
            <a:r>
              <a:rPr kumimoji="1" lang="ja-JP" altLang="en-US" sz="2000" smtClean="0">
                <a:solidFill>
                  <a:schemeClr val="tx1"/>
                </a:solidFill>
                <a:latin typeface="+mj-ea"/>
                <a:ea typeface="+mj-ea"/>
              </a:rPr>
              <a:t>です。</a:t>
            </a:r>
            <a:endParaRPr kumimoji="1" lang="en-US" altLang="ja-JP" sz="2000" smtClean="0">
              <a:solidFill>
                <a:schemeClr val="tx1"/>
              </a:solidFill>
              <a:latin typeface="+mj-ea"/>
              <a:ea typeface="+mj-ea"/>
            </a:endParaRPr>
          </a:p>
          <a:p>
            <a:pPr algn="ctr">
              <a:lnSpc>
                <a:spcPct val="150000"/>
              </a:lnSpc>
            </a:pPr>
            <a:r>
              <a:rPr kumimoji="1" lang="ja-JP" altLang="en-US" sz="2000">
                <a:solidFill>
                  <a:schemeClr val="tx1"/>
                </a:solidFill>
                <a:latin typeface="+mj-ea"/>
                <a:ea typeface="+mj-ea"/>
              </a:rPr>
              <a:t>他</a:t>
            </a:r>
            <a:r>
              <a:rPr kumimoji="1" lang="ja-JP" altLang="en-US" sz="2000" smtClean="0">
                <a:solidFill>
                  <a:schemeClr val="tx1"/>
                </a:solidFill>
                <a:latin typeface="+mj-ea"/>
                <a:ea typeface="+mj-ea"/>
              </a:rPr>
              <a:t>の数字にもカーソルを合わせて見てみましょう。</a:t>
            </a:r>
            <a:endParaRPr kumimoji="1" lang="en-US" altLang="ja-JP" sz="2000" smtClean="0">
              <a:solidFill>
                <a:schemeClr val="tx1"/>
              </a:solidFill>
              <a:latin typeface="+mj-ea"/>
              <a:ea typeface="+mj-ea"/>
            </a:endParaRPr>
          </a:p>
        </p:txBody>
      </p:sp>
      <p:sp>
        <p:nvSpPr>
          <p:cNvPr id="15" name="フレーム 14"/>
          <p:cNvSpPr/>
          <p:nvPr/>
        </p:nvSpPr>
        <p:spPr>
          <a:xfrm>
            <a:off x="2764971" y="4204900"/>
            <a:ext cx="1948543" cy="34533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154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四角形吹き出し 4"/>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dirty="0" smtClean="0">
                <a:latin typeface="HGP創英角ﾎﾟｯﾌﾟ体" panose="040B0A00000000000000" pitchFamily="50" charset="-128"/>
                <a:ea typeface="HGP創英角ﾎﾟｯﾌﾟ体" panose="040B0A00000000000000" pitchFamily="50" charset="-128"/>
              </a:rPr>
              <a:t>数字</a:t>
            </a:r>
            <a:r>
              <a:rPr kumimoji="1" lang="ja-JP" altLang="en-US" sz="3200" spc="300" dirty="0">
                <a:latin typeface="HGP創英角ﾎﾟｯﾌﾟ体" panose="040B0A00000000000000" pitchFamily="50" charset="-128"/>
                <a:ea typeface="HGP創英角ﾎﾟｯﾌﾟ体" panose="040B0A00000000000000" pitchFamily="50" charset="-128"/>
              </a:rPr>
              <a:t>の</a:t>
            </a:r>
            <a:r>
              <a:rPr kumimoji="1" lang="ja-JP" altLang="en-US" sz="3200" spc="300" dirty="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dirty="0">
              <a:latin typeface="HGP創英角ﾎﾟｯﾌﾟ体" panose="040B0A00000000000000" pitchFamily="50" charset="-128"/>
              <a:ea typeface="HGP創英角ﾎﾟｯﾌﾟ体" panose="040B0A00000000000000" pitchFamily="50" charset="-128"/>
            </a:endParaRPr>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1013" cy="4402800"/>
          </a:xfrm>
        </p:spPr>
      </p:pic>
      <p:sp>
        <p:nvSpPr>
          <p:cNvPr id="8" name="対角する 2 つの角を切り取った四角形 7"/>
          <p:cNvSpPr/>
          <p:nvPr/>
        </p:nvSpPr>
        <p:spPr>
          <a:xfrm>
            <a:off x="1234706" y="4635724"/>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dirty="0" smtClean="0">
                <a:solidFill>
                  <a:schemeClr val="tx1"/>
                </a:solidFill>
                <a:latin typeface="+mj-ea"/>
                <a:ea typeface="+mj-ea"/>
              </a:rPr>
              <a:t>お分かりかと思います</a:t>
            </a:r>
            <a:r>
              <a:rPr kumimoji="1" lang="ja-JP" altLang="en-US" sz="2000" smtClean="0">
                <a:solidFill>
                  <a:schemeClr val="tx1"/>
                </a:solidFill>
                <a:latin typeface="+mj-ea"/>
                <a:ea typeface="+mj-ea"/>
              </a:rPr>
              <a:t>が、</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数字</a:t>
            </a:r>
            <a:r>
              <a:rPr kumimoji="1" lang="ja-JP" altLang="en-US" sz="2000" dirty="0" smtClean="0">
                <a:solidFill>
                  <a:schemeClr val="tx1"/>
                </a:solidFill>
                <a:latin typeface="+mj-ea"/>
                <a:ea typeface="+mj-ea"/>
              </a:rPr>
              <a:t>にはそれぞれ対応する数字</a:t>
            </a:r>
            <a:r>
              <a:rPr kumimoji="1" lang="ja-JP" altLang="en-US" sz="2000" smtClean="0">
                <a:solidFill>
                  <a:schemeClr val="tx1"/>
                </a:solidFill>
                <a:latin typeface="+mj-ea"/>
                <a:ea typeface="+mj-ea"/>
              </a:rPr>
              <a:t>が「〇</a:t>
            </a:r>
            <a:r>
              <a:rPr kumimoji="1" lang="en-US" altLang="ja-JP" sz="2000" smtClean="0">
                <a:solidFill>
                  <a:schemeClr val="tx1"/>
                </a:solidFill>
                <a:latin typeface="+mj-ea"/>
                <a:ea typeface="+mj-ea"/>
              </a:rPr>
              <a:t>.</a:t>
            </a:r>
            <a:r>
              <a:rPr kumimoji="1" lang="en-US" altLang="ja-JP" sz="2000" dirty="0" err="1" smtClean="0">
                <a:solidFill>
                  <a:schemeClr val="tx1"/>
                </a:solidFill>
                <a:latin typeface="+mj-ea"/>
                <a:ea typeface="+mj-ea"/>
              </a:rPr>
              <a:t>png</a:t>
            </a:r>
            <a:r>
              <a:rPr kumimoji="1" lang="ja-JP" altLang="en-US" sz="2000" smtClean="0">
                <a:solidFill>
                  <a:schemeClr val="tx1"/>
                </a:solidFill>
                <a:latin typeface="+mj-ea"/>
                <a:ea typeface="+mj-ea"/>
              </a:rPr>
              <a:t>」で存在します。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そして、この〇の部分を書き換えることで任意の数字を揃えることが出来ます。</a:t>
            </a:r>
            <a:endParaRPr kumimoji="1" lang="en-US" altLang="ja-JP" sz="2000" smtClean="0">
              <a:solidFill>
                <a:schemeClr val="tx1"/>
              </a:solidFill>
              <a:latin typeface="+mj-ea"/>
              <a:ea typeface="+mj-ea"/>
            </a:endParaRPr>
          </a:p>
        </p:txBody>
      </p:sp>
      <p:sp>
        <p:nvSpPr>
          <p:cNvPr id="10" name="フレーム 9"/>
          <p:cNvSpPr/>
          <p:nvPr/>
        </p:nvSpPr>
        <p:spPr>
          <a:xfrm>
            <a:off x="2819399" y="3718065"/>
            <a:ext cx="1948543" cy="34533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8922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746349" cy="4402800"/>
          </a:xfrm>
        </p:spPr>
      </p:pic>
      <p:sp>
        <p:nvSpPr>
          <p:cNvPr id="5" name="四角形吹き出し 4"/>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6" name="対角する 2 つの角を切り取った四角形 5"/>
          <p:cNvSpPr/>
          <p:nvPr/>
        </p:nvSpPr>
        <p:spPr>
          <a:xfrm>
            <a:off x="1140113" y="398933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3600" b="1" smtClean="0">
                <a:solidFill>
                  <a:schemeClr val="tx1"/>
                </a:solidFill>
                <a:latin typeface="+mj-ea"/>
                <a:ea typeface="+mj-ea"/>
              </a:rPr>
              <a:t>実際に好きな数字を揃えてみましょう！！</a:t>
            </a:r>
            <a:endParaRPr kumimoji="1" lang="en-US" altLang="ja-JP" sz="3600" b="1" smtClean="0">
              <a:solidFill>
                <a:schemeClr val="tx1"/>
              </a:solidFill>
              <a:latin typeface="+mj-ea"/>
              <a:ea typeface="+mj-ea"/>
            </a:endParaRPr>
          </a:p>
        </p:txBody>
      </p:sp>
    </p:spTree>
    <p:extLst>
      <p:ext uri="{BB962C8B-B14F-4D97-AF65-F5344CB8AC3E}">
        <p14:creationId xmlns:p14="http://schemas.microsoft.com/office/powerpoint/2010/main" val="118674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802000" cy="4467508"/>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ゲームクリア方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7" name="対角する 2 つの角を切り取った四角形 6"/>
          <p:cNvSpPr/>
          <p:nvPr/>
        </p:nvSpPr>
        <p:spPr>
          <a:xfrm>
            <a:off x="1140113" y="398933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3200" b="1" smtClean="0">
                <a:solidFill>
                  <a:schemeClr val="tx1"/>
                </a:solidFill>
                <a:latin typeface="+mj-ea"/>
                <a:ea typeface="+mj-ea"/>
              </a:rPr>
              <a:t>F12</a:t>
            </a:r>
            <a:r>
              <a:rPr kumimoji="1" lang="ja-JP" altLang="en-US" sz="3200" b="1" smtClean="0">
                <a:solidFill>
                  <a:schemeClr val="tx1"/>
                </a:solidFill>
                <a:latin typeface="+mj-ea"/>
                <a:ea typeface="+mj-ea"/>
              </a:rPr>
              <a:t>キーを押して、結果を確認してみましょう。</a:t>
            </a:r>
            <a:endParaRPr kumimoji="1" lang="en-US" altLang="ja-JP" sz="3200" b="1" smtClean="0">
              <a:solidFill>
                <a:schemeClr val="tx1"/>
              </a:solidFill>
              <a:latin typeface="+mj-ea"/>
              <a:ea typeface="+mj-ea"/>
            </a:endParaRPr>
          </a:p>
        </p:txBody>
      </p:sp>
    </p:spTree>
    <p:extLst>
      <p:ext uri="{BB962C8B-B14F-4D97-AF65-F5344CB8AC3E}">
        <p14:creationId xmlns:p14="http://schemas.microsoft.com/office/powerpoint/2010/main" val="366693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00" y="1011600"/>
            <a:ext cx="8802000" cy="4467508"/>
          </a:xfrm>
          <a:prstGeom prst="rect">
            <a:avLst/>
          </a:prstGeom>
        </p:spPr>
      </p:pic>
      <p:sp>
        <p:nvSpPr>
          <p:cNvPr id="5" name="対角する 2 つの角を切り取った四角形 4"/>
          <p:cNvSpPr/>
          <p:nvPr/>
        </p:nvSpPr>
        <p:spPr>
          <a:xfrm>
            <a:off x="1389506" y="4594271"/>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3600" b="1" smtClean="0">
                <a:solidFill>
                  <a:schemeClr val="tx1"/>
                </a:solidFill>
                <a:latin typeface="+mj-ea"/>
                <a:ea typeface="+mj-ea"/>
              </a:rPr>
              <a:t>残念！はずれ</a:t>
            </a:r>
            <a:r>
              <a:rPr kumimoji="1" lang="en-US" altLang="ja-JP" sz="3600" b="1" smtClean="0">
                <a:solidFill>
                  <a:schemeClr val="tx1"/>
                </a:solidFill>
                <a:latin typeface="+mj-ea"/>
                <a:ea typeface="+mj-ea"/>
              </a:rPr>
              <a:t>…</a:t>
            </a:r>
            <a:r>
              <a:rPr kumimoji="1" lang="ja-JP" altLang="en-US" sz="3600" b="1" smtClean="0">
                <a:solidFill>
                  <a:schemeClr val="tx1"/>
                </a:solidFill>
                <a:latin typeface="+mj-ea"/>
                <a:ea typeface="+mj-ea"/>
              </a:rPr>
              <a:t>のままです！</a:t>
            </a:r>
            <a:endParaRPr kumimoji="1" lang="en-US" altLang="ja-JP" sz="3600" b="1" smtClean="0">
              <a:solidFill>
                <a:schemeClr val="tx1"/>
              </a:solidFill>
              <a:latin typeface="+mj-ea"/>
              <a:ea typeface="+mj-ea"/>
            </a:endParaRPr>
          </a:p>
        </p:txBody>
      </p:sp>
      <p:sp>
        <p:nvSpPr>
          <p:cNvPr id="7" name="四角形吹き出し 6"/>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ゲームクリア方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64782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692359" cy="4402800"/>
          </a:xfrm>
        </p:spPr>
      </p:pic>
      <p:sp>
        <p:nvSpPr>
          <p:cNvPr id="6" name="フレーム 5"/>
          <p:cNvSpPr/>
          <p:nvPr/>
        </p:nvSpPr>
        <p:spPr>
          <a:xfrm>
            <a:off x="1960371" y="3357885"/>
            <a:ext cx="338959" cy="32319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対角する 2 つの角を切り取った四角形 6"/>
          <p:cNvSpPr/>
          <p:nvPr/>
        </p:nvSpPr>
        <p:spPr>
          <a:xfrm>
            <a:off x="1389506" y="4594271"/>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もう一度、</a:t>
            </a:r>
            <a:r>
              <a:rPr kumimoji="1" lang="en-US" altLang="ja-JP" sz="2000" smtClean="0">
                <a:solidFill>
                  <a:schemeClr val="tx1"/>
                </a:solidFill>
                <a:latin typeface="+mj-ea"/>
                <a:ea typeface="+mj-ea"/>
              </a:rPr>
              <a:t>F12</a:t>
            </a:r>
            <a:r>
              <a:rPr kumimoji="1" lang="ja-JP" altLang="en-US" sz="2000">
                <a:solidFill>
                  <a:schemeClr val="tx1"/>
                </a:solidFill>
                <a:latin typeface="+mj-ea"/>
                <a:ea typeface="+mj-ea"/>
              </a:rPr>
              <a:t>キ</a:t>
            </a:r>
            <a:r>
              <a:rPr kumimoji="1" lang="ja-JP" altLang="en-US" sz="2000" smtClean="0">
                <a:solidFill>
                  <a:schemeClr val="tx1"/>
                </a:solidFill>
                <a:latin typeface="+mj-ea"/>
                <a:ea typeface="+mj-ea"/>
              </a:rPr>
              <a:t>ーを押して赤枠の部分をクリックします。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はずれ</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が見えるように画面をスクロールします。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先ほどと同じように操作して、はずれ</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の部分を見てみましょう。</a:t>
            </a:r>
            <a:endParaRPr kumimoji="1" lang="en-US" altLang="ja-JP" sz="2000" smtClean="0">
              <a:solidFill>
                <a:schemeClr val="tx1"/>
              </a:solidFill>
              <a:latin typeface="+mj-ea"/>
              <a:ea typeface="+mj-ea"/>
            </a:endParaRPr>
          </a:p>
        </p:txBody>
      </p:sp>
      <p:sp>
        <p:nvSpPr>
          <p:cNvPr id="8" name="四角形吹き出し 7"/>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ゲームクリア方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80406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692359" cy="4402800"/>
          </a:xfrm>
        </p:spPr>
      </p:pic>
      <p:sp>
        <p:nvSpPr>
          <p:cNvPr id="5" name="対角する 2 つの角を切り取った四角形 4"/>
          <p:cNvSpPr/>
          <p:nvPr/>
        </p:nvSpPr>
        <p:spPr>
          <a:xfrm>
            <a:off x="1389506" y="4594271"/>
            <a:ext cx="10198149"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この画像が、「</a:t>
            </a:r>
            <a:r>
              <a:rPr kumimoji="1" lang="en-US" altLang="ja-JP" sz="2000" smtClean="0">
                <a:solidFill>
                  <a:schemeClr val="tx1"/>
                </a:solidFill>
                <a:latin typeface="+mj-ea"/>
                <a:ea typeface="+mj-ea"/>
              </a:rPr>
              <a:t>noclear.png</a:t>
            </a:r>
            <a:r>
              <a:rPr kumimoji="1" lang="ja-JP" altLang="en-US" sz="2000" smtClean="0">
                <a:solidFill>
                  <a:schemeClr val="tx1"/>
                </a:solidFill>
                <a:latin typeface="+mj-ea"/>
                <a:ea typeface="+mj-ea"/>
              </a:rPr>
              <a:t>」と言う名前であることが分かりました。</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このゲームをクリアにするためには、何処をどの様に書き換えれば良いでしょうか？</a:t>
            </a:r>
            <a:endParaRPr kumimoji="1" lang="en-US" altLang="ja-JP" sz="2000" smtClean="0">
              <a:solidFill>
                <a:schemeClr val="tx1"/>
              </a:solidFill>
              <a:latin typeface="+mj-ea"/>
              <a:ea typeface="+mj-ea"/>
            </a:endParaRPr>
          </a:p>
        </p:txBody>
      </p:sp>
      <p:sp>
        <p:nvSpPr>
          <p:cNvPr id="7" name="四角形吹き出し 6"/>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ゲームクリア方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19554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11600"/>
            <a:ext cx="8701311" cy="4402800"/>
          </a:xfrm>
        </p:spPr>
      </p:pic>
      <p:sp>
        <p:nvSpPr>
          <p:cNvPr id="6" name="対角する 2 つの角を切り取った四角形 5"/>
          <p:cNvSpPr/>
          <p:nvPr/>
        </p:nvSpPr>
        <p:spPr>
          <a:xfrm>
            <a:off x="1389506" y="4594271"/>
            <a:ext cx="10198149"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3200" smtClean="0">
                <a:solidFill>
                  <a:schemeClr val="tx1"/>
                </a:solidFill>
                <a:latin typeface="+mj-ea"/>
                <a:ea typeface="+mj-ea"/>
              </a:rPr>
              <a:t>無事、「当たり」にすることが出来ました。</a:t>
            </a:r>
            <a:endParaRPr kumimoji="1" lang="en-US" altLang="ja-JP" sz="3200" smtClean="0">
              <a:solidFill>
                <a:schemeClr val="tx1"/>
              </a:solidFill>
              <a:latin typeface="+mj-ea"/>
              <a:ea typeface="+mj-ea"/>
            </a:endParaRPr>
          </a:p>
        </p:txBody>
      </p:sp>
      <p:sp>
        <p:nvSpPr>
          <p:cNvPr id="7" name="四角形吹き出し 6"/>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ゲームクリア方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90264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シン</a:t>
            </a:r>
            <a:r>
              <a:rPr kumimoji="1" lang="ja-JP" altLang="en-US" sz="3200" spc="300" smtClean="0">
                <a:latin typeface="HGP創英角ﾎﾟｯﾌﾟ体" panose="040B0A00000000000000" pitchFamily="50" charset="-128"/>
                <a:ea typeface="HGP創英角ﾎﾟｯﾌﾟ体" panose="040B0A00000000000000" pitchFamily="50" charset="-128"/>
              </a:rPr>
              <a:t>・クリア方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対角する 2 つの角を切り取った四角形 4"/>
          <p:cNvSpPr/>
          <p:nvPr/>
        </p:nvSpPr>
        <p:spPr>
          <a:xfrm>
            <a:off x="980051" y="2038122"/>
            <a:ext cx="11027229" cy="3518581"/>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ysClr val="windowText" lastClr="000000"/>
                </a:solidFill>
              </a:rPr>
              <a:t>先ほど</a:t>
            </a:r>
            <a:r>
              <a:rPr kumimoji="1" lang="ja-JP" altLang="en-US" sz="2400">
                <a:solidFill>
                  <a:sysClr val="windowText" lastClr="000000"/>
                </a:solidFill>
              </a:rPr>
              <a:t>の</a:t>
            </a:r>
            <a:r>
              <a:rPr kumimoji="1" lang="ja-JP" altLang="en-US" sz="2400" smtClean="0">
                <a:solidFill>
                  <a:sysClr val="windowText" lastClr="000000"/>
                </a:solidFill>
              </a:rPr>
              <a:t>方法によって、スロットゲーム</a:t>
            </a:r>
            <a:r>
              <a:rPr kumimoji="1" lang="ja-JP" altLang="en-US" sz="2400">
                <a:solidFill>
                  <a:sysClr val="windowText" lastClr="000000"/>
                </a:solidFill>
              </a:rPr>
              <a:t>はクリアしたように見えます。</a:t>
            </a:r>
            <a:endParaRPr kumimoji="1" lang="en-US" altLang="ja-JP" sz="2400">
              <a:solidFill>
                <a:sysClr val="windowText" lastClr="000000"/>
              </a:solidFill>
            </a:endParaRPr>
          </a:p>
          <a:p>
            <a:pPr algn="ctr"/>
            <a:r>
              <a:rPr lang="ja-JP" altLang="en-US" sz="2400" smtClean="0">
                <a:solidFill>
                  <a:sysClr val="windowText" lastClr="000000"/>
                </a:solidFill>
              </a:rPr>
              <a:t>しかし</a:t>
            </a:r>
            <a:r>
              <a:rPr lang="ja-JP" altLang="en-US" sz="2400">
                <a:solidFill>
                  <a:sysClr val="windowText" lastClr="000000"/>
                </a:solidFill>
              </a:rPr>
              <a:t>、このゲームを作った人が見れば、ユーザがズルをしていることが一目でわかってしまうクリア画面になっています。</a:t>
            </a:r>
            <a:endParaRPr lang="en-US" altLang="ja-JP" sz="2400">
              <a:solidFill>
                <a:sysClr val="windowText" lastClr="000000"/>
              </a:solidFill>
            </a:endParaRPr>
          </a:p>
          <a:p>
            <a:pPr algn="ctr"/>
            <a:r>
              <a:rPr kumimoji="1" lang="ja-JP" altLang="en-US" sz="2400" smtClean="0">
                <a:solidFill>
                  <a:sysClr val="windowText" lastClr="000000"/>
                </a:solidFill>
              </a:rPr>
              <a:t>本当</a:t>
            </a:r>
            <a:r>
              <a:rPr kumimoji="1" lang="ja-JP" altLang="en-US" sz="2400">
                <a:solidFill>
                  <a:sysClr val="windowText" lastClr="000000"/>
                </a:solidFill>
              </a:rPr>
              <a:t>のクリア画面には「当たり」ではなく、</a:t>
            </a:r>
            <a:r>
              <a:rPr kumimoji="1" lang="ja-JP" altLang="en-US" sz="2400">
                <a:solidFill>
                  <a:sysClr val="windowText" lastClr="000000"/>
                </a:solidFill>
              </a:rPr>
              <a:t>別</a:t>
            </a:r>
            <a:r>
              <a:rPr kumimoji="1" lang="ja-JP" altLang="en-US" sz="2400" smtClean="0">
                <a:solidFill>
                  <a:sysClr val="windowText" lastClr="000000"/>
                </a:solidFill>
              </a:rPr>
              <a:t>の文字が</a:t>
            </a:r>
            <a:r>
              <a:rPr kumimoji="1" lang="ja-JP" altLang="en-US" sz="2400">
                <a:solidFill>
                  <a:sysClr val="windowText" lastClr="000000"/>
                </a:solidFill>
              </a:rPr>
              <a:t>出るそうです。</a:t>
            </a:r>
            <a:endParaRPr kumimoji="1" lang="ja-JP" altLang="en-US" sz="2400">
              <a:solidFill>
                <a:sysClr val="windowText" lastClr="000000"/>
              </a:solidFill>
            </a:endParaRPr>
          </a:p>
        </p:txBody>
      </p:sp>
    </p:spTree>
    <p:extLst>
      <p:ext uri="{BB962C8B-B14F-4D97-AF65-F5344CB8AC3E}">
        <p14:creationId xmlns:p14="http://schemas.microsoft.com/office/powerpoint/2010/main" val="412476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問題に取り組む前に</a:t>
            </a:r>
            <a:endParaRPr kumimoji="1" lang="ja-JP" altLang="en-US" dirty="0"/>
          </a:p>
        </p:txBody>
      </p:sp>
    </p:spTree>
    <p:extLst>
      <p:ext uri="{BB962C8B-B14F-4D97-AF65-F5344CB8AC3E}">
        <p14:creationId xmlns:p14="http://schemas.microsoft.com/office/powerpoint/2010/main" val="2966015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シン</a:t>
            </a:r>
            <a:r>
              <a:rPr kumimoji="1" lang="ja-JP" altLang="en-US" sz="3200" spc="300" smtClean="0">
                <a:latin typeface="HGP創英角ﾎﾟｯﾌﾟ体" panose="040B0A00000000000000" pitchFamily="50" charset="-128"/>
                <a:ea typeface="HGP創英角ﾎﾟｯﾌﾟ体" panose="040B0A00000000000000" pitchFamily="50" charset="-128"/>
              </a:rPr>
              <a:t>・クリア方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対角する 2 つの角を切り取った四角形 4"/>
          <p:cNvSpPr/>
          <p:nvPr/>
        </p:nvSpPr>
        <p:spPr>
          <a:xfrm>
            <a:off x="980051" y="2038122"/>
            <a:ext cx="11027229" cy="3518581"/>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smtClean="0">
                <a:solidFill>
                  <a:sysClr val="windowText" lastClr="000000"/>
                </a:solidFill>
              </a:rPr>
              <a:t>ここまで学習した内容を踏まえて、正しいクリア画面を目指しましょう。</a:t>
            </a:r>
            <a:endParaRPr kumimoji="1" lang="ja-JP" altLang="en-US" sz="2400">
              <a:solidFill>
                <a:sysClr val="windowText" lastClr="000000"/>
              </a:solidFill>
            </a:endParaRPr>
          </a:p>
        </p:txBody>
      </p:sp>
    </p:spTree>
    <p:extLst>
      <p:ext uri="{BB962C8B-B14F-4D97-AF65-F5344CB8AC3E}">
        <p14:creationId xmlns:p14="http://schemas.microsoft.com/office/powerpoint/2010/main" val="408145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a:p>
        </p:txBody>
      </p:sp>
      <p:sp>
        <p:nvSpPr>
          <p:cNvPr id="4" name="四角形吹き出し 3"/>
          <p:cNvSpPr/>
          <p:nvPr/>
        </p:nvSpPr>
        <p:spPr>
          <a:xfrm>
            <a:off x="252248" y="70946"/>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シン</a:t>
            </a:r>
            <a:r>
              <a:rPr kumimoji="1" lang="ja-JP" altLang="en-US" sz="3200" spc="300" smtClean="0">
                <a:latin typeface="HGP創英角ﾎﾟｯﾌﾟ体" panose="040B0A00000000000000" pitchFamily="50" charset="-128"/>
                <a:ea typeface="HGP創英角ﾎﾟｯﾌﾟ体" panose="040B0A00000000000000" pitchFamily="50" charset="-128"/>
              </a:rPr>
              <a:t>・クリア方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対角する 2 つの角を切り取った四角形 4"/>
          <p:cNvSpPr/>
          <p:nvPr/>
        </p:nvSpPr>
        <p:spPr>
          <a:xfrm>
            <a:off x="980051" y="2038122"/>
            <a:ext cx="11027229" cy="3518581"/>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smtClean="0">
                <a:solidFill>
                  <a:sysClr val="windowText" lastClr="000000"/>
                </a:solidFill>
              </a:rPr>
              <a:t>ヒント</a:t>
            </a:r>
            <a:endParaRPr kumimoji="1" lang="en-US" altLang="ja-JP" sz="2400" b="1" smtClean="0">
              <a:solidFill>
                <a:sysClr val="windowText" lastClr="000000"/>
              </a:solidFill>
            </a:endParaRPr>
          </a:p>
          <a:p>
            <a:pPr algn="ctr"/>
            <a:r>
              <a:rPr kumimoji="1" lang="ja-JP" altLang="en-US" sz="2400" smtClean="0">
                <a:solidFill>
                  <a:sysClr val="windowText" lastClr="000000"/>
                </a:solidFill>
              </a:rPr>
              <a:t>「はずれ・・</a:t>
            </a:r>
            <a:r>
              <a:rPr kumimoji="1" lang="ja-JP" altLang="en-US" sz="2400">
                <a:solidFill>
                  <a:sysClr val="windowText" lastClr="000000"/>
                </a:solidFill>
              </a:rPr>
              <a:t>・</a:t>
            </a:r>
            <a:r>
              <a:rPr kumimoji="1" lang="ja-JP" altLang="en-US" sz="2400" smtClean="0">
                <a:solidFill>
                  <a:sysClr val="windowText" lastClr="000000"/>
                </a:solidFill>
              </a:rPr>
              <a:t>」と「当たり」は、両方とも画像でした。</a:t>
            </a:r>
            <a:endParaRPr kumimoji="1" lang="en-US" altLang="ja-JP" sz="2400" smtClean="0">
              <a:solidFill>
                <a:sysClr val="windowText" lastClr="000000"/>
              </a:solidFill>
            </a:endParaRPr>
          </a:p>
          <a:p>
            <a:pPr algn="ctr"/>
            <a:r>
              <a:rPr kumimoji="1" lang="ja-JP" altLang="en-US" sz="2400">
                <a:solidFill>
                  <a:sysClr val="windowText" lastClr="000000"/>
                </a:solidFill>
              </a:rPr>
              <a:t>画像</a:t>
            </a:r>
            <a:r>
              <a:rPr kumimoji="1" lang="ja-JP" altLang="en-US" sz="2400" smtClean="0">
                <a:solidFill>
                  <a:sysClr val="windowText" lastClr="000000"/>
                </a:solidFill>
              </a:rPr>
              <a:t>は、まとめて１つのファイルで管理されているそうです。</a:t>
            </a:r>
            <a:endParaRPr kumimoji="1" lang="en-US" altLang="ja-JP" sz="2400" smtClean="0">
              <a:solidFill>
                <a:sysClr val="windowText" lastClr="000000"/>
              </a:solidFill>
            </a:endParaRPr>
          </a:p>
          <a:p>
            <a:pPr algn="ctr"/>
            <a:r>
              <a:rPr kumimoji="1" lang="ja-JP" altLang="en-US" sz="2400" smtClean="0">
                <a:solidFill>
                  <a:sysClr val="windowText" lastClr="000000"/>
                </a:solidFill>
              </a:rPr>
              <a:t>数字を変えた時と見比べてみるのも良いかもしれません。</a:t>
            </a:r>
            <a:endParaRPr kumimoji="1" lang="ja-JP" altLang="en-US" sz="2400">
              <a:solidFill>
                <a:sysClr val="windowText" lastClr="000000"/>
              </a:solidFill>
            </a:endParaRPr>
          </a:p>
        </p:txBody>
      </p:sp>
    </p:spTree>
    <p:extLst>
      <p:ext uri="{BB962C8B-B14F-4D97-AF65-F5344CB8AC3E}">
        <p14:creationId xmlns:p14="http://schemas.microsoft.com/office/powerpoint/2010/main" val="298952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000" y="1008000"/>
            <a:ext cx="8828603" cy="4402800"/>
          </a:xfrm>
        </p:spPr>
      </p:pic>
      <p:sp>
        <p:nvSpPr>
          <p:cNvPr id="7" name="四角形吹き出し 6"/>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シン</a:t>
            </a:r>
            <a:r>
              <a:rPr kumimoji="1" lang="ja-JP" altLang="en-US" sz="3200" spc="300" smtClean="0">
                <a:latin typeface="HGP創英角ﾎﾟｯﾌﾟ体" panose="040B0A00000000000000" pitchFamily="50" charset="-128"/>
                <a:ea typeface="HGP創英角ﾎﾟｯﾌﾟ体" panose="040B0A00000000000000" pitchFamily="50" charset="-128"/>
              </a:rPr>
              <a:t>・クリア方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8" name="対角する 2 つの角を切り取った四角形 7"/>
          <p:cNvSpPr/>
          <p:nvPr/>
        </p:nvSpPr>
        <p:spPr>
          <a:xfrm>
            <a:off x="995816" y="4409016"/>
            <a:ext cx="11027229" cy="2332655"/>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b="1" i="1" smtClean="0">
                <a:solidFill>
                  <a:sysClr val="windowText" lastClr="000000"/>
                </a:solidFill>
              </a:rPr>
              <a:t>CONGRATULATION!!</a:t>
            </a:r>
            <a:endParaRPr kumimoji="1" lang="ja-JP" altLang="en-US" sz="5400" b="1" i="1">
              <a:solidFill>
                <a:sysClr val="windowText" lastClr="000000"/>
              </a:solidFill>
            </a:endParaRPr>
          </a:p>
        </p:txBody>
      </p:sp>
    </p:spTree>
    <p:extLst>
      <p:ext uri="{BB962C8B-B14F-4D97-AF65-F5344CB8AC3E}">
        <p14:creationId xmlns:p14="http://schemas.microsoft.com/office/powerpoint/2010/main" val="209671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lgn="ctr">
              <a:buNone/>
            </a:pPr>
            <a:r>
              <a:rPr kumimoji="1" lang="ja-JP" altLang="en-US" sz="4000" smtClean="0"/>
              <a:t>以上で、スロットゲームはクリアです！</a:t>
            </a:r>
            <a:endParaRPr kumimoji="1" lang="ja-JP" altLang="en-US" sz="4000"/>
          </a:p>
        </p:txBody>
      </p:sp>
    </p:spTree>
    <p:extLst>
      <p:ext uri="{BB962C8B-B14F-4D97-AF65-F5344CB8AC3E}">
        <p14:creationId xmlns:p14="http://schemas.microsoft.com/office/powerpoint/2010/main" val="347627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1160735"/>
            <a:ext cx="7304204" cy="800101"/>
          </a:xfrm>
        </p:spPr>
        <p:txBody>
          <a:bodyPr/>
          <a:lstStyle/>
          <a:p>
            <a:r>
              <a:rPr kumimoji="1" lang="ja-JP" altLang="en-US" dirty="0" smtClean="0"/>
              <a:t>階層について</a:t>
            </a:r>
            <a:endParaRPr kumimoji="1" lang="ja-JP" altLang="en-US" dirty="0"/>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dirty="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dirty="0">
              <a:latin typeface="HGP創英角ﾎﾟｯﾌﾟ体" panose="040B0A00000000000000" pitchFamily="50" charset="-128"/>
              <a:ea typeface="HGP創英角ﾎﾟｯﾌﾟ体" panose="040B0A00000000000000" pitchFamily="50" charset="-128"/>
            </a:endParaRPr>
          </a:p>
        </p:txBody>
      </p:sp>
      <p:sp>
        <p:nvSpPr>
          <p:cNvPr id="5" name="コンテンツ プレースホルダー 4"/>
          <p:cNvSpPr>
            <a:spLocks noGrp="1"/>
          </p:cNvSpPr>
          <p:nvPr>
            <p:ph idx="1"/>
          </p:nvPr>
        </p:nvSpPr>
        <p:spPr/>
        <p:txBody>
          <a:bodyPr/>
          <a:lstStyle/>
          <a:p>
            <a:pPr marL="0" indent="0">
              <a:buNone/>
            </a:pPr>
            <a:r>
              <a:rPr kumimoji="1" lang="ja-JP" altLang="en-US" dirty="0" smtClean="0"/>
              <a:t>簡単に言えばマトリョーシカのようなものです。</a:t>
            </a:r>
            <a:endParaRPr kumimoji="1" lang="en-US" altLang="ja-JP" dirty="0" smtClean="0"/>
          </a:p>
          <a:p>
            <a:pPr marL="0" indent="0">
              <a:buNone/>
            </a:pPr>
            <a:r>
              <a:rPr lang="ja-JP" altLang="en-US" dirty="0" smtClean="0"/>
              <a:t>例えばホルダ</a:t>
            </a:r>
            <a:r>
              <a:rPr lang="en-US" altLang="ja-JP" dirty="0" smtClean="0"/>
              <a:t>A</a:t>
            </a:r>
            <a:r>
              <a:rPr lang="ja-JP" altLang="en-US" dirty="0" smtClean="0"/>
              <a:t>の中に、ホルダ</a:t>
            </a:r>
            <a:r>
              <a:rPr lang="en-US" altLang="ja-JP" dirty="0" smtClean="0"/>
              <a:t>B</a:t>
            </a:r>
            <a:r>
              <a:rPr lang="ja-JP" altLang="en-US" dirty="0" smtClean="0"/>
              <a:t>が入っています。</a:t>
            </a:r>
            <a:endParaRPr lang="en-US" altLang="ja-JP" dirty="0" smtClean="0"/>
          </a:p>
          <a:p>
            <a:pPr marL="0" indent="0">
              <a:buNone/>
            </a:pPr>
            <a:r>
              <a:rPr kumimoji="1" lang="ja-JP" altLang="en-US" dirty="0" smtClean="0"/>
              <a:t>この時、ホルダ</a:t>
            </a:r>
            <a:r>
              <a:rPr kumimoji="1" lang="en-US" altLang="ja-JP" dirty="0" smtClean="0"/>
              <a:t>A</a:t>
            </a:r>
            <a:r>
              <a:rPr kumimoji="1" lang="ja-JP" altLang="en-US" dirty="0" smtClean="0"/>
              <a:t>が親ホルダで、ホルダ</a:t>
            </a:r>
            <a:r>
              <a:rPr kumimoji="1" lang="en-US" altLang="ja-JP" dirty="0" smtClean="0"/>
              <a:t>B</a:t>
            </a:r>
            <a:r>
              <a:rPr kumimoji="1" lang="ja-JP" altLang="en-US" dirty="0" smtClean="0"/>
              <a:t>が子ホルダとなります。</a:t>
            </a:r>
            <a:endParaRPr kumimoji="1" lang="en-US" altLang="ja-JP" dirty="0" smtClean="0"/>
          </a:p>
          <a:p>
            <a:pPr marL="0" indent="0">
              <a:buNone/>
            </a:pPr>
            <a:r>
              <a:rPr lang="ja-JP" altLang="en-US" dirty="0" smtClean="0"/>
              <a:t>ホルダ</a:t>
            </a:r>
            <a:r>
              <a:rPr lang="en-US" altLang="ja-JP" dirty="0" smtClean="0"/>
              <a:t>B</a:t>
            </a:r>
            <a:r>
              <a:rPr lang="ja-JP" altLang="en-US" dirty="0" smtClean="0"/>
              <a:t>の中身を見たいときは、まずホルダ</a:t>
            </a:r>
            <a:r>
              <a:rPr lang="en-US" altLang="ja-JP" dirty="0" smtClean="0"/>
              <a:t>A</a:t>
            </a:r>
            <a:r>
              <a:rPr lang="ja-JP" altLang="en-US" dirty="0" smtClean="0"/>
              <a:t>を見なければなりません。</a:t>
            </a:r>
            <a:endParaRPr lang="en-US" altLang="ja-JP" dirty="0" smtClean="0"/>
          </a:p>
          <a:p>
            <a:pPr marL="0" indent="0">
              <a:buNone/>
            </a:pPr>
            <a:r>
              <a:rPr kumimoji="1" lang="ja-JP" altLang="en-US" smtClean="0"/>
              <a:t>「</a:t>
            </a:r>
            <a:r>
              <a:rPr kumimoji="1" lang="en-US" altLang="ja-JP" smtClean="0"/>
              <a:t>./</a:t>
            </a:r>
            <a:r>
              <a:rPr kumimoji="1" lang="ja-JP" altLang="en-US" smtClean="0"/>
              <a:t>ホルダ</a:t>
            </a:r>
            <a:r>
              <a:rPr kumimoji="1" lang="en-US" altLang="ja-JP" smtClean="0"/>
              <a:t>A/</a:t>
            </a:r>
            <a:r>
              <a:rPr kumimoji="1" lang="ja-JP" altLang="en-US" smtClean="0"/>
              <a:t>ホルダ</a:t>
            </a:r>
            <a:r>
              <a:rPr kumimoji="1" lang="en-US" altLang="ja-JP" smtClean="0"/>
              <a:t>B</a:t>
            </a:r>
            <a:r>
              <a:rPr lang="ja-JP" altLang="en-US"/>
              <a:t>」</a:t>
            </a:r>
            <a:r>
              <a:rPr kumimoji="1" lang="ja-JP" altLang="en-US" smtClean="0"/>
              <a:t>と、記述することでホルダ</a:t>
            </a:r>
            <a:r>
              <a:rPr kumimoji="1" lang="en-US" altLang="ja-JP" smtClean="0"/>
              <a:t>B</a:t>
            </a:r>
            <a:r>
              <a:rPr kumimoji="1" lang="ja-JP" altLang="en-US" smtClean="0"/>
              <a:t>を参照できます。</a:t>
            </a:r>
            <a:endParaRPr kumimoji="1" lang="en-US" altLang="ja-JP" smtClean="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058" y="992673"/>
            <a:ext cx="3428862" cy="1936326"/>
          </a:xfrm>
          <a:prstGeom prst="rect">
            <a:avLst/>
          </a:prstGeom>
        </p:spPr>
      </p:pic>
    </p:spTree>
    <p:extLst>
      <p:ext uri="{BB962C8B-B14F-4D97-AF65-F5344CB8AC3E}">
        <p14:creationId xmlns:p14="http://schemas.microsoft.com/office/powerpoint/2010/main" val="36566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パソコン上で動く、すべてのアプリやデータなどを識別するものです。</a:t>
            </a:r>
            <a:endParaRPr kumimoji="1" lang="en-US" altLang="ja-JP" dirty="0" smtClean="0"/>
          </a:p>
          <a:p>
            <a:pPr marL="0" indent="0">
              <a:buNone/>
            </a:pPr>
            <a:r>
              <a:rPr kumimoji="1" lang="ja-JP" altLang="en-US" dirty="0" smtClean="0"/>
              <a:t>アプリなら</a:t>
            </a:r>
            <a:r>
              <a:rPr kumimoji="1" lang="en-US" altLang="ja-JP" smtClean="0"/>
              <a:t>.exe</a:t>
            </a:r>
            <a:r>
              <a:rPr lang="ja-JP" altLang="en-US" dirty="0" err="1"/>
              <a:t>や</a:t>
            </a:r>
            <a:r>
              <a:rPr kumimoji="1" lang="en-US" altLang="ja-JP" smtClean="0"/>
              <a:t>Word</a:t>
            </a:r>
            <a:r>
              <a:rPr kumimoji="1" lang="ja-JP" altLang="en-US" smtClean="0"/>
              <a:t>の文章なら</a:t>
            </a:r>
            <a:r>
              <a:rPr kumimoji="1" lang="en-US" altLang="ja-JP" smtClean="0"/>
              <a:t>.doxc</a:t>
            </a:r>
            <a:r>
              <a:rPr kumimoji="1" lang="ja-JP" altLang="en-US" smtClean="0"/>
              <a:t>と</a:t>
            </a:r>
            <a:r>
              <a:rPr lang="ja-JP" altLang="en-US" smtClean="0"/>
              <a:t>必ず最後につきます。</a:t>
            </a:r>
            <a:endParaRPr lang="en-US" altLang="ja-JP" smtClean="0"/>
          </a:p>
          <a:p>
            <a:pPr marL="0" indent="0">
              <a:buNone/>
            </a:pPr>
            <a:r>
              <a:rPr kumimoji="1" lang="ja-JP" altLang="en-US" smtClean="0"/>
              <a:t>画像データでも、</a:t>
            </a:r>
            <a:r>
              <a:rPr kumimoji="1" lang="en-US" altLang="ja-JP" smtClean="0"/>
              <a:t>jpeg</a:t>
            </a:r>
            <a:r>
              <a:rPr lang="ja-JP" altLang="en-US"/>
              <a:t>や</a:t>
            </a:r>
            <a:r>
              <a:rPr kumimoji="1" lang="en-US" altLang="ja-JP" smtClean="0"/>
              <a:t>png</a:t>
            </a:r>
            <a:r>
              <a:rPr kumimoji="1" lang="ja-JP" altLang="en-US" smtClean="0"/>
              <a:t>など複数存在します。</a:t>
            </a:r>
            <a:endParaRPr kumimoji="1" lang="ja-JP" altLang="en-US"/>
          </a:p>
        </p:txBody>
      </p:sp>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5" name="タイトル 1"/>
          <p:cNvSpPr>
            <a:spLocks noGrp="1"/>
          </p:cNvSpPr>
          <p:nvPr>
            <p:ph type="title"/>
          </p:nvPr>
        </p:nvSpPr>
        <p:spPr>
          <a:xfrm>
            <a:off x="1484310" y="1160735"/>
            <a:ext cx="7304204" cy="800101"/>
          </a:xfrm>
        </p:spPr>
        <p:txBody>
          <a:bodyPr/>
          <a:lstStyle/>
          <a:p>
            <a:r>
              <a:rPr kumimoji="1" lang="ja-JP" altLang="en-US" smtClean="0"/>
              <a:t>拡張子について</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375" y="4359393"/>
            <a:ext cx="2143125" cy="214312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342" y="4359393"/>
            <a:ext cx="2143125" cy="2143125"/>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408" y="4359393"/>
            <a:ext cx="2143125" cy="2143125"/>
          </a:xfrm>
          <a:prstGeom prst="rect">
            <a:avLst/>
          </a:prstGeom>
        </p:spPr>
      </p:pic>
    </p:spTree>
    <p:extLst>
      <p:ext uri="{BB962C8B-B14F-4D97-AF65-F5344CB8AC3E}">
        <p14:creationId xmlns:p14="http://schemas.microsoft.com/office/powerpoint/2010/main" val="337705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3"/>
          <p:cNvSpPr txBox="1">
            <a:spLocks/>
          </p:cNvSpPr>
          <p:nvPr/>
        </p:nvSpPr>
        <p:spPr>
          <a:xfrm>
            <a:off x="1338942" y="2314153"/>
            <a:ext cx="10059159" cy="19545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indent="0">
              <a:buNone/>
            </a:pPr>
            <a:endParaRPr lang="en-US" altLang="ja-JP" smtClean="0"/>
          </a:p>
        </p:txBody>
      </p:sp>
      <p:sp>
        <p:nvSpPr>
          <p:cNvPr id="13" name="四角形吹き出し 12"/>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14" name="タイトル 1"/>
          <p:cNvSpPr txBox="1">
            <a:spLocks/>
          </p:cNvSpPr>
          <p:nvPr/>
        </p:nvSpPr>
        <p:spPr>
          <a:xfrm>
            <a:off x="1484310" y="1160735"/>
            <a:ext cx="7304204" cy="80010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mtClean="0"/>
              <a:t>デベロッパー</a:t>
            </a:r>
            <a:r>
              <a:rPr lang="ja-JP" altLang="en-US"/>
              <a:t>ツール</a:t>
            </a:r>
            <a:r>
              <a:rPr lang="ja-JP" altLang="en-US" smtClean="0"/>
              <a:t>について①</a:t>
            </a:r>
            <a:endParaRPr lang="ja-JP" altLang="en-US"/>
          </a:p>
        </p:txBody>
      </p:sp>
      <p:sp>
        <p:nvSpPr>
          <p:cNvPr id="15" name="テキスト プレースホルダー 3"/>
          <p:cNvSpPr txBox="1">
            <a:spLocks/>
          </p:cNvSpPr>
          <p:nvPr/>
        </p:nvSpPr>
        <p:spPr>
          <a:xfrm>
            <a:off x="1395248" y="1937562"/>
            <a:ext cx="10973956" cy="22548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101598" indent="0">
              <a:buFont typeface="Arial"/>
              <a:buNone/>
            </a:pPr>
            <a:r>
              <a:rPr lang="en-US" altLang="ja-JP" smtClean="0"/>
              <a:t>Google</a:t>
            </a:r>
            <a:r>
              <a:rPr lang="ja-JP" altLang="en-US" smtClean="0"/>
              <a:t>が提供しているブラウザ、</a:t>
            </a:r>
            <a:r>
              <a:rPr lang="en-US" altLang="ja-JP" smtClean="0"/>
              <a:t>Chrome</a:t>
            </a:r>
            <a:r>
              <a:rPr lang="ja-JP" altLang="en-US" smtClean="0"/>
              <a:t>に付属しているツールの一つです。</a:t>
            </a:r>
            <a:endParaRPr lang="en-US" altLang="ja-JP" smtClean="0"/>
          </a:p>
          <a:p>
            <a:pPr marL="101598" indent="0">
              <a:buNone/>
            </a:pPr>
            <a:r>
              <a:rPr lang="en-US" altLang="ja-JP" smtClean="0"/>
              <a:t>Web</a:t>
            </a:r>
            <a:r>
              <a:rPr lang="ja-JP" altLang="en-US" smtClean="0"/>
              <a:t>サイトのプログラムを</a:t>
            </a:r>
            <a:r>
              <a:rPr lang="ja-JP" altLang="en-US"/>
              <a:t>実際</a:t>
            </a:r>
            <a:r>
              <a:rPr lang="ja-JP" altLang="en-US"/>
              <a:t>に</a:t>
            </a:r>
            <a:r>
              <a:rPr lang="ja-JP" altLang="en-US" smtClean="0"/>
              <a:t>書き換えずに、動作を確認出来ます。</a:t>
            </a:r>
            <a:endParaRPr lang="ja-JP" altLang="en-US" dirty="0"/>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126" y="4121738"/>
            <a:ext cx="10834458" cy="2477377"/>
          </a:xfrm>
          <a:prstGeom prst="rect">
            <a:avLst/>
          </a:prstGeom>
        </p:spPr>
      </p:pic>
      <p:sp>
        <p:nvSpPr>
          <p:cNvPr id="6" name="テキスト ボックス 5"/>
          <p:cNvSpPr txBox="1"/>
          <p:nvPr/>
        </p:nvSpPr>
        <p:spPr>
          <a:xfrm>
            <a:off x="882862" y="3792292"/>
            <a:ext cx="1461407" cy="400110"/>
          </a:xfrm>
          <a:prstGeom prst="rect">
            <a:avLst/>
          </a:prstGeom>
          <a:noFill/>
        </p:spPr>
        <p:txBody>
          <a:bodyPr wrap="square" rtlCol="0">
            <a:spAutoFit/>
          </a:bodyPr>
          <a:lstStyle/>
          <a:p>
            <a:r>
              <a:rPr kumimoji="1" lang="ja-JP" altLang="en-US" sz="2000" smtClean="0"/>
              <a:t>例</a:t>
            </a:r>
            <a:endParaRPr kumimoji="1" lang="ja-JP" altLang="en-US" sz="2000"/>
          </a:p>
        </p:txBody>
      </p:sp>
    </p:spTree>
    <p:extLst>
      <p:ext uri="{BB962C8B-B14F-4D97-AF65-F5344CB8AC3E}">
        <p14:creationId xmlns:p14="http://schemas.microsoft.com/office/powerpoint/2010/main" val="35862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3"/>
          <p:cNvSpPr txBox="1">
            <a:spLocks/>
          </p:cNvSpPr>
          <p:nvPr/>
        </p:nvSpPr>
        <p:spPr>
          <a:xfrm>
            <a:off x="1338942" y="2314153"/>
            <a:ext cx="10059159" cy="19545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101598" indent="0">
              <a:buFont typeface="Arial"/>
              <a:buNone/>
            </a:pPr>
            <a:r>
              <a:rPr lang="ja-JP" altLang="en-US" smtClean="0"/>
              <a:t>使用方法は、</a:t>
            </a:r>
            <a:r>
              <a:rPr lang="en-US" altLang="ja-JP" smtClean="0"/>
              <a:t>Chrome</a:t>
            </a:r>
            <a:r>
              <a:rPr lang="ja-JP" altLang="en-US" smtClean="0"/>
              <a:t>を起動してページを開きます。</a:t>
            </a:r>
            <a:endParaRPr lang="en-US" altLang="ja-JP" smtClean="0"/>
          </a:p>
          <a:p>
            <a:pPr marL="101598" indent="0">
              <a:buFont typeface="Arial"/>
              <a:buNone/>
            </a:pPr>
            <a:r>
              <a:rPr lang="en-US" altLang="ja-JP" smtClean="0"/>
              <a:t>F</a:t>
            </a:r>
            <a:r>
              <a:rPr lang="ja-JP" altLang="en-US" smtClean="0"/>
              <a:t>１２キーを押すか、開いたページで右クリックをして一番下の検証</a:t>
            </a:r>
            <a:r>
              <a:rPr lang="en-US" altLang="ja-JP" smtClean="0"/>
              <a:t>(I)</a:t>
            </a:r>
            <a:r>
              <a:rPr lang="ja-JP" altLang="en-US" smtClean="0"/>
              <a:t>をクリックすると使用することが出来ます。</a:t>
            </a:r>
            <a:endParaRPr lang="en-US" altLang="ja-JP" smtClean="0"/>
          </a:p>
          <a:p>
            <a:pPr marL="101598" indent="0">
              <a:buFont typeface="Arial"/>
              <a:buNone/>
            </a:pPr>
            <a:endParaRPr lang="ja-JP" altLang="en-US" smtClean="0"/>
          </a:p>
          <a:p>
            <a:endParaRPr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8979" y="3794605"/>
            <a:ext cx="5707362" cy="2256955"/>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029" y="3708083"/>
            <a:ext cx="2438740" cy="2343477"/>
          </a:xfrm>
          <a:prstGeom prst="rect">
            <a:avLst/>
          </a:prstGeom>
        </p:spPr>
      </p:pic>
      <p:sp>
        <p:nvSpPr>
          <p:cNvPr id="13" name="四角形吹き出し 12"/>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事前導入</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14" name="タイトル 1"/>
          <p:cNvSpPr txBox="1">
            <a:spLocks/>
          </p:cNvSpPr>
          <p:nvPr/>
        </p:nvSpPr>
        <p:spPr>
          <a:xfrm>
            <a:off x="1484310" y="1160735"/>
            <a:ext cx="7304204" cy="80010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mtClean="0"/>
              <a:t>デベロッパー</a:t>
            </a:r>
            <a:r>
              <a:rPr lang="ja-JP" altLang="en-US"/>
              <a:t>ツール</a:t>
            </a:r>
            <a:r>
              <a:rPr lang="ja-JP" altLang="en-US" smtClean="0"/>
              <a:t>について②</a:t>
            </a:r>
            <a:endParaRPr lang="ja-JP" altLang="en-US"/>
          </a:p>
        </p:txBody>
      </p:sp>
    </p:spTree>
    <p:extLst>
      <p:ext uri="{BB962C8B-B14F-4D97-AF65-F5344CB8AC3E}">
        <p14:creationId xmlns:p14="http://schemas.microsoft.com/office/powerpoint/2010/main" val="43229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スロット問題　本編</a:t>
            </a:r>
            <a:endParaRPr kumimoji="1" lang="ja-JP" altLang="en-US"/>
          </a:p>
        </p:txBody>
      </p:sp>
    </p:spTree>
    <p:extLst>
      <p:ext uri="{BB962C8B-B14F-4D97-AF65-F5344CB8AC3E}">
        <p14:creationId xmlns:p14="http://schemas.microsoft.com/office/powerpoint/2010/main" val="1244565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360" y="923208"/>
            <a:ext cx="8592887" cy="4402113"/>
          </a:xfrm>
        </p:spPr>
      </p:pic>
      <p:sp>
        <p:nvSpPr>
          <p:cNvPr id="8" name="対角する 2 つの角を切り取った四角形 7"/>
          <p:cNvSpPr/>
          <p:nvPr/>
        </p:nvSpPr>
        <p:spPr>
          <a:xfrm>
            <a:off x="1379482" y="4540470"/>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このゲームをクリアするには、全ての枠に同じ数字を揃えなくてはなりません。</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しかし、揃う確率は９</a:t>
            </a:r>
            <a:r>
              <a:rPr kumimoji="1" lang="en-US" altLang="ja-JP" sz="2000" smtClean="0">
                <a:solidFill>
                  <a:schemeClr val="tx1"/>
                </a:solidFill>
                <a:latin typeface="+mj-ea"/>
                <a:ea typeface="+mj-ea"/>
              </a:rPr>
              <a:t>^</a:t>
            </a:r>
            <a:r>
              <a:rPr kumimoji="1" lang="ja-JP" altLang="en-US" sz="2000" smtClean="0">
                <a:solidFill>
                  <a:schemeClr val="tx1"/>
                </a:solidFill>
                <a:latin typeface="+mj-ea"/>
                <a:ea typeface="+mj-ea"/>
              </a:rPr>
              <a:t>９</a:t>
            </a:r>
            <a:r>
              <a:rPr kumimoji="1" lang="en-US" altLang="ja-JP" sz="2000" smtClean="0">
                <a:solidFill>
                  <a:schemeClr val="tx1"/>
                </a:solidFill>
                <a:latin typeface="+mj-ea"/>
                <a:ea typeface="+mj-ea"/>
              </a:rPr>
              <a:t>=1/387,420,489</a:t>
            </a:r>
            <a:r>
              <a:rPr kumimoji="1" lang="ja-JP" altLang="en-US" sz="2000" smtClean="0">
                <a:solidFill>
                  <a:schemeClr val="tx1"/>
                </a:solidFill>
                <a:latin typeface="+mj-ea"/>
                <a:ea typeface="+mj-ea"/>
              </a:rPr>
              <a:t>と言う</a:t>
            </a:r>
            <a:r>
              <a:rPr kumimoji="1" lang="ja-JP" altLang="en-US" sz="2000">
                <a:solidFill>
                  <a:schemeClr val="tx1"/>
                </a:solidFill>
                <a:latin typeface="+mj-ea"/>
                <a:ea typeface="+mj-ea"/>
              </a:rPr>
              <a:t>、</a:t>
            </a:r>
            <a:r>
              <a:rPr kumimoji="1" lang="ja-JP" altLang="en-US" sz="2000" smtClean="0">
                <a:solidFill>
                  <a:schemeClr val="tx1"/>
                </a:solidFill>
                <a:latin typeface="+mj-ea"/>
                <a:ea typeface="+mj-ea"/>
              </a:rPr>
              <a:t>とてつもない確率です。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では、どのようにしたら揃えることが出来るのでしょうか？</a:t>
            </a:r>
            <a:endParaRPr kumimoji="1" lang="en-US" altLang="ja-JP" sz="2000" smtClean="0">
              <a:solidFill>
                <a:schemeClr val="tx1"/>
              </a:solidFill>
              <a:latin typeface="+mj-ea"/>
              <a:ea typeface="+mj-ea"/>
            </a:endParaRPr>
          </a:p>
        </p:txBody>
      </p:sp>
      <p:sp>
        <p:nvSpPr>
          <p:cNvPr id="9" name="四角形吹き出し 8"/>
          <p:cNvSpPr/>
          <p:nvPr/>
        </p:nvSpPr>
        <p:spPr>
          <a:xfrm>
            <a:off x="252248" y="52177"/>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a:latin typeface="HGP創英角ﾎﾟｯﾌﾟ体" panose="040B0A00000000000000" pitchFamily="50" charset="-128"/>
                <a:ea typeface="HGP創英角ﾎﾟｯﾌﾟ体" panose="040B0A00000000000000" pitchFamily="50" charset="-128"/>
              </a:rPr>
              <a:t>スロット</a:t>
            </a:r>
            <a:r>
              <a:rPr kumimoji="1" lang="ja-JP" altLang="en-US" sz="3200" spc="300" smtClean="0">
                <a:latin typeface="HGP創英角ﾎﾟｯﾌﾟ体" panose="040B0A00000000000000" pitchFamily="50" charset="-128"/>
                <a:ea typeface="HGP創英角ﾎﾟｯﾌﾟ体" panose="040B0A00000000000000" pitchFamily="50" charset="-128"/>
              </a:rPr>
              <a:t>問題概要</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59537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342" y="337458"/>
            <a:ext cx="8802538" cy="4527676"/>
          </a:xfrm>
        </p:spPr>
      </p:pic>
      <p:sp>
        <p:nvSpPr>
          <p:cNvPr id="4" name="四角形吹き出し 3"/>
          <p:cNvSpPr/>
          <p:nvPr/>
        </p:nvSpPr>
        <p:spPr>
          <a:xfrm>
            <a:off x="252248" y="63063"/>
            <a:ext cx="4035972" cy="780393"/>
          </a:xfrm>
          <a:prstGeom prst="wedgeRectCallout">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spc="300" smtClean="0">
                <a:latin typeface="HGP創英角ﾎﾟｯﾌﾟ体" panose="040B0A00000000000000" pitchFamily="50" charset="-128"/>
                <a:ea typeface="HGP創英角ﾎﾟｯﾌﾟ体" panose="040B0A00000000000000" pitchFamily="50" charset="-128"/>
              </a:rPr>
              <a:t>数字</a:t>
            </a:r>
            <a:r>
              <a:rPr kumimoji="1" lang="ja-JP" altLang="en-US" sz="3200" spc="300">
                <a:latin typeface="HGP創英角ﾎﾟｯﾌﾟ体" panose="040B0A00000000000000" pitchFamily="50" charset="-128"/>
                <a:ea typeface="HGP創英角ﾎﾟｯﾌﾟ体" panose="040B0A00000000000000" pitchFamily="50" charset="-128"/>
              </a:rPr>
              <a:t>の</a:t>
            </a:r>
            <a:r>
              <a:rPr kumimoji="1" lang="ja-JP" altLang="en-US" sz="3200" spc="300" smtClean="0">
                <a:latin typeface="HGP創英角ﾎﾟｯﾌﾟ体" panose="040B0A00000000000000" pitchFamily="50" charset="-128"/>
                <a:ea typeface="HGP創英角ﾎﾟｯﾌﾟ体" panose="040B0A00000000000000" pitchFamily="50" charset="-128"/>
              </a:rPr>
              <a:t>揃え方</a:t>
            </a:r>
            <a:endParaRPr kumimoji="1" lang="ja-JP" altLang="en-US" sz="3200" spc="300">
              <a:latin typeface="HGP創英角ﾎﾟｯﾌﾟ体" panose="040B0A00000000000000" pitchFamily="50" charset="-128"/>
              <a:ea typeface="HGP創英角ﾎﾟｯﾌﾟ体" panose="040B0A00000000000000" pitchFamily="50" charset="-128"/>
            </a:endParaRPr>
          </a:p>
        </p:txBody>
      </p:sp>
      <p:sp>
        <p:nvSpPr>
          <p:cNvPr id="7" name="フレーム 6"/>
          <p:cNvSpPr/>
          <p:nvPr/>
        </p:nvSpPr>
        <p:spPr>
          <a:xfrm>
            <a:off x="3210342" y="2759172"/>
            <a:ext cx="8871857" cy="2167552"/>
          </a:xfrm>
          <a:custGeom>
            <a:avLst/>
            <a:gdLst>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474034 w 5228571"/>
              <a:gd name="connsiteY6" fmla="*/ 3318235 h 3792268"/>
              <a:gd name="connsiteX7" fmla="*/ 4754538 w 5228571"/>
              <a:gd name="connsiteY7" fmla="*/ 3318235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4754538 w 5228571"/>
              <a:gd name="connsiteY7" fmla="*/ 3318235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57309 w 5228571"/>
              <a:gd name="connsiteY7" fmla="*/ 3731892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57309 w 5228571"/>
              <a:gd name="connsiteY7" fmla="*/ 3688349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4754538 w 5228571"/>
              <a:gd name="connsiteY8" fmla="*/ 4740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5124653 w 5228571"/>
              <a:gd name="connsiteY8" fmla="*/ 103920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474034 w 5228571"/>
              <a:gd name="connsiteY5" fmla="*/ 474034 h 3792268"/>
              <a:gd name="connsiteX6" fmla="*/ 93034 w 5228571"/>
              <a:gd name="connsiteY6" fmla="*/ 3699235 h 3792268"/>
              <a:gd name="connsiteX7" fmla="*/ 5168194 w 5228571"/>
              <a:gd name="connsiteY7" fmla="*/ 3731892 h 3792268"/>
              <a:gd name="connsiteX8" fmla="*/ 5113767 w 5228571"/>
              <a:gd name="connsiteY8" fmla="*/ 169234 h 3792268"/>
              <a:gd name="connsiteX9" fmla="*/ 474034 w 5228571"/>
              <a:gd name="connsiteY9" fmla="*/ 474034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68194 w 5228571"/>
              <a:gd name="connsiteY7" fmla="*/ 3731892 h 3792268"/>
              <a:gd name="connsiteX8" fmla="*/ 5113767 w 5228571"/>
              <a:gd name="connsiteY8" fmla="*/ 169234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68194 w 5228571"/>
              <a:gd name="connsiteY7" fmla="*/ 3731892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35537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93034 w 5228571"/>
              <a:gd name="connsiteY6" fmla="*/ 3699235 h 3792268"/>
              <a:gd name="connsiteX7" fmla="*/ 5113765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13765 w 5228571"/>
              <a:gd name="connsiteY7" fmla="*/ 3710120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66578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114806 w 5228571"/>
              <a:gd name="connsiteY5" fmla="*/ 136577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114806 w 5228571"/>
              <a:gd name="connsiteY9" fmla="*/ 136577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02881 w 5228571"/>
              <a:gd name="connsiteY8" fmla="*/ 114805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02880 w 5228571"/>
              <a:gd name="connsiteY7" fmla="*/ 3699235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147463 w 5228571"/>
              <a:gd name="connsiteY6" fmla="*/ 3677463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71133 w 5228571"/>
              <a:gd name="connsiteY6" fmla="*/ 3559850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63919 w 5228571"/>
              <a:gd name="connsiteY5" fmla="*/ 254189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63919 w 5228571"/>
              <a:gd name="connsiteY9" fmla="*/ 254189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6641 w 5228571"/>
              <a:gd name="connsiteY5" fmla="*/ 273792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7664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64772 w 5228571"/>
              <a:gd name="connsiteY6" fmla="*/ 3599055 h 3792268"/>
              <a:gd name="connsiteX7" fmla="*/ 5153766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53766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47405 w 5228571"/>
              <a:gd name="connsiteY7" fmla="*/ 3581622 h 3792268"/>
              <a:gd name="connsiteX8" fmla="*/ 5147407 w 5228571"/>
              <a:gd name="connsiteY8" fmla="*/ 232418 h 3792268"/>
              <a:gd name="connsiteX9" fmla="*/ 70281 w 5228571"/>
              <a:gd name="connsiteY9" fmla="*/ 273792 h 3792268"/>
              <a:gd name="connsiteX0" fmla="*/ 0 w 5228571"/>
              <a:gd name="connsiteY0" fmla="*/ 0 h 3792268"/>
              <a:gd name="connsiteX1" fmla="*/ 5228571 w 5228571"/>
              <a:gd name="connsiteY1" fmla="*/ 0 h 3792268"/>
              <a:gd name="connsiteX2" fmla="*/ 5228571 w 5228571"/>
              <a:gd name="connsiteY2" fmla="*/ 3792268 h 3792268"/>
              <a:gd name="connsiteX3" fmla="*/ 0 w 5228571"/>
              <a:gd name="connsiteY3" fmla="*/ 3792268 h 3792268"/>
              <a:gd name="connsiteX4" fmla="*/ 0 w 5228571"/>
              <a:gd name="connsiteY4" fmla="*/ 0 h 3792268"/>
              <a:gd name="connsiteX5" fmla="*/ 70281 w 5228571"/>
              <a:gd name="connsiteY5" fmla="*/ 273792 h 3792268"/>
              <a:gd name="connsiteX6" fmla="*/ 77494 w 5228571"/>
              <a:gd name="connsiteY6" fmla="*/ 3579452 h 3792268"/>
              <a:gd name="connsiteX7" fmla="*/ 5147405 w 5228571"/>
              <a:gd name="connsiteY7" fmla="*/ 3581622 h 3792268"/>
              <a:gd name="connsiteX8" fmla="*/ 5153768 w 5228571"/>
              <a:gd name="connsiteY8" fmla="*/ 271622 h 3792268"/>
              <a:gd name="connsiteX9" fmla="*/ 70281 w 5228571"/>
              <a:gd name="connsiteY9" fmla="*/ 273792 h 379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8571" h="3792268">
                <a:moveTo>
                  <a:pt x="0" y="0"/>
                </a:moveTo>
                <a:lnTo>
                  <a:pt x="5228571" y="0"/>
                </a:lnTo>
                <a:lnTo>
                  <a:pt x="5228571" y="3792268"/>
                </a:lnTo>
                <a:lnTo>
                  <a:pt x="0" y="3792268"/>
                </a:lnTo>
                <a:lnTo>
                  <a:pt x="0" y="0"/>
                </a:lnTo>
                <a:close/>
                <a:moveTo>
                  <a:pt x="70281" y="273792"/>
                </a:moveTo>
                <a:cubicBezTo>
                  <a:pt x="72686" y="1375679"/>
                  <a:pt x="75089" y="2477565"/>
                  <a:pt x="77494" y="3579452"/>
                </a:cubicBezTo>
                <a:lnTo>
                  <a:pt x="5147405" y="3581622"/>
                </a:lnTo>
                <a:cubicBezTo>
                  <a:pt x="5147405" y="2386812"/>
                  <a:pt x="5153768" y="1466432"/>
                  <a:pt x="5153768" y="271622"/>
                </a:cubicBezTo>
                <a:lnTo>
                  <a:pt x="70281" y="273792"/>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対角する 2 つの角を切り取った四角形 9"/>
          <p:cNvSpPr/>
          <p:nvPr/>
        </p:nvSpPr>
        <p:spPr>
          <a:xfrm>
            <a:off x="1163762" y="4674888"/>
            <a:ext cx="10018987" cy="2105962"/>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smtClean="0">
                <a:solidFill>
                  <a:schemeClr val="tx1"/>
                </a:solidFill>
                <a:latin typeface="+mj-ea"/>
                <a:ea typeface="+mj-ea"/>
              </a:rPr>
              <a:t>キーボード上段の</a:t>
            </a:r>
            <a:r>
              <a:rPr kumimoji="1" lang="en-US" altLang="ja-JP" sz="2000" smtClean="0">
                <a:solidFill>
                  <a:schemeClr val="tx1"/>
                </a:solidFill>
                <a:latin typeface="+mj-ea"/>
                <a:ea typeface="+mj-ea"/>
              </a:rPr>
              <a:t>F12</a:t>
            </a:r>
            <a:r>
              <a:rPr kumimoji="1" lang="ja-JP" altLang="en-US" sz="2000" smtClean="0">
                <a:solidFill>
                  <a:schemeClr val="tx1"/>
                </a:solidFill>
                <a:latin typeface="+mj-ea"/>
                <a:ea typeface="+mj-ea"/>
              </a:rPr>
              <a:t>キーを押すと、赤線</a:t>
            </a:r>
            <a:r>
              <a:rPr kumimoji="1" lang="ja-JP" altLang="en-US" sz="2000" smtClean="0">
                <a:solidFill>
                  <a:schemeClr val="tx1"/>
                </a:solidFill>
                <a:latin typeface="+mj-ea"/>
                <a:ea typeface="+mj-ea"/>
              </a:rPr>
              <a:t>で囲ったものが表示されます。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これが、デベロッパーツールです</a:t>
            </a:r>
            <a:r>
              <a:rPr kumimoji="1" lang="ja-JP" altLang="en-US" sz="2000" smtClean="0">
                <a:solidFill>
                  <a:schemeClr val="tx1"/>
                </a:solidFill>
                <a:latin typeface="+mj-ea"/>
                <a:ea typeface="+mj-ea"/>
              </a:rPr>
              <a:t>。</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ここで行う操作は、開いているこのページでのみ有効です。</a:t>
            </a:r>
            <a:endParaRPr kumimoji="1" lang="en-US" altLang="ja-JP" sz="2000" smtClean="0">
              <a:solidFill>
                <a:schemeClr val="tx1"/>
              </a:solidFill>
              <a:latin typeface="+mj-ea"/>
              <a:ea typeface="+mj-ea"/>
            </a:endParaRPr>
          </a:p>
          <a:p>
            <a:pPr algn="ctr">
              <a:lnSpc>
                <a:spcPct val="150000"/>
              </a:lnSpc>
            </a:pPr>
            <a:r>
              <a:rPr kumimoji="1" lang="ja-JP" altLang="en-US" sz="2000" smtClean="0">
                <a:solidFill>
                  <a:schemeClr val="tx1"/>
                </a:solidFill>
                <a:latin typeface="+mj-ea"/>
                <a:ea typeface="+mj-ea"/>
              </a:rPr>
              <a:t>ページを再読み込みしたりすると</a:t>
            </a:r>
            <a:r>
              <a:rPr kumimoji="1" lang="ja-JP" altLang="en-US" sz="2000" smtClean="0">
                <a:solidFill>
                  <a:schemeClr val="tx1"/>
                </a:solidFill>
                <a:latin typeface="+mj-ea"/>
                <a:ea typeface="+mj-ea"/>
              </a:rPr>
              <a:t>、操作は消えて</a:t>
            </a:r>
            <a:r>
              <a:rPr kumimoji="1" lang="ja-JP" altLang="en-US" sz="2000" smtClean="0">
                <a:solidFill>
                  <a:schemeClr val="tx1"/>
                </a:solidFill>
                <a:latin typeface="+mj-ea"/>
                <a:ea typeface="+mj-ea"/>
              </a:rPr>
              <a:t>しまいます。</a:t>
            </a:r>
            <a:endParaRPr kumimoji="1" lang="en-US" altLang="ja-JP" sz="2000" smtClean="0">
              <a:solidFill>
                <a:schemeClr val="tx1"/>
              </a:solidFill>
              <a:latin typeface="+mj-ea"/>
              <a:ea typeface="+mj-ea"/>
            </a:endParaRPr>
          </a:p>
        </p:txBody>
      </p:sp>
    </p:spTree>
    <p:extLst>
      <p:ext uri="{BB962C8B-B14F-4D97-AF65-F5344CB8AC3E}">
        <p14:creationId xmlns:p14="http://schemas.microsoft.com/office/powerpoint/2010/main" val="4200942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1519</TotalTime>
  <Words>737</Words>
  <Application>Microsoft Office PowerPoint</Application>
  <PresentationFormat>ワイド画面</PresentationFormat>
  <Paragraphs>75</Paragraphs>
  <Slides>23</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HGP創英角ﾎﾟｯﾌﾟ体</vt:lpstr>
      <vt:lpstr>HGｺﾞｼｯｸM</vt:lpstr>
      <vt:lpstr>Arial</vt:lpstr>
      <vt:lpstr>Corbel</vt:lpstr>
      <vt:lpstr>視差</vt:lpstr>
      <vt:lpstr>狩り借り仮</vt:lpstr>
      <vt:lpstr>PowerPoint プレゼンテーション</vt:lpstr>
      <vt:lpstr>階層について</vt:lpstr>
      <vt:lpstr>拡張子について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情報科学専門学校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狩り借り仮</dc:title>
  <dc:creator>橘田 翔平</dc:creator>
  <cp:lastModifiedBy>橘田 翔平</cp:lastModifiedBy>
  <cp:revision>43</cp:revision>
  <dcterms:created xsi:type="dcterms:W3CDTF">2020-06-25T05:01:27Z</dcterms:created>
  <dcterms:modified xsi:type="dcterms:W3CDTF">2020-07-01T05:10:47Z</dcterms:modified>
</cp:coreProperties>
</file>