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678"/>
    <a:srgbClr val="EBEEF5"/>
    <a:srgbClr val="D9DF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991BD-A225-47B8-A13D-A0F1CDECEDC4}" v="79" dt="2025-09-06T18:02:36.980"/>
    <p1510:client id="{589CFBBD-6709-E680-ECDC-9A22FBF242A5}" v="85" dt="2025-09-06T16:34:07.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anrope" pitchFamily="2"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Open Sans" pitchFamily="2" charset="0"/>
                <a:ea typeface="Open Sans" pitchFamily="2" charset="0"/>
                <a:cs typeface="Open Sans" pitchFamily="2" charset="0"/>
              </a:defRPr>
            </a:lvl1pPr>
            <a:lvl2pPr>
              <a:defRPr>
                <a:latin typeface="Open Sans" pitchFamily="2" charset="0"/>
                <a:ea typeface="Open Sans" pitchFamily="2" charset="0"/>
                <a:cs typeface="Open Sans" pitchFamily="2" charset="0"/>
              </a:defRPr>
            </a:lvl2pPr>
            <a:lvl3pPr>
              <a:defRPr>
                <a:latin typeface="Open Sans" pitchFamily="2" charset="0"/>
                <a:ea typeface="Open Sans" pitchFamily="2" charset="0"/>
                <a:cs typeface="Open Sans" pitchFamily="2" charset="0"/>
              </a:defRPr>
            </a:lvl3pPr>
            <a:lvl4pPr>
              <a:defRPr>
                <a:latin typeface="Open Sans" pitchFamily="2" charset="0"/>
                <a:ea typeface="Open Sans" pitchFamily="2" charset="0"/>
                <a:cs typeface="Open Sans" pitchFamily="2" charset="0"/>
              </a:defRPr>
            </a:lvl4pPr>
            <a:lvl5pPr>
              <a:defRPr>
                <a:latin typeface="Open Sans" pitchFamily="2" charset="0"/>
                <a:ea typeface="Open Sans" pitchFamily="2" charset="0"/>
                <a:cs typeface="Open Sans"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Manrope" pitchFamily="2"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Manrope" pitchFamily="2"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anrope"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itchFamily="2" charset="0"/>
          <a:ea typeface="Open Sans" pitchFamily="2" charset="0"/>
          <a:cs typeface="Open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itchFamily="2" charset="0"/>
          <a:ea typeface="Open Sans" pitchFamily="2" charset="0"/>
          <a:cs typeface="Open Sans"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itchFamily="2" charset="0"/>
          <a:ea typeface="Open Sans" pitchFamily="2" charset="0"/>
          <a:cs typeface="Open Sans"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itchFamily="2" charset="0"/>
          <a:ea typeface="Open Sans" pitchFamily="2" charset="0"/>
          <a:cs typeface="Open Sans"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itchFamily="2" charset="0"/>
          <a:ea typeface="Open Sans" pitchFamily="2" charset="0"/>
          <a:cs typeface="Open Sans"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449" y="3429318"/>
            <a:ext cx="5281461" cy="2387600"/>
          </a:xfrm>
        </p:spPr>
        <p:txBody>
          <a:bodyPr anchor="b">
            <a:normAutofit fontScale="90000"/>
          </a:bodyPr>
          <a:lstStyle/>
          <a:p>
            <a:r>
              <a:rPr lang="en-US" dirty="0">
                <a:latin typeface="Manrope" pitchFamily="2" charset="0"/>
                <a:ea typeface="BatangChe"/>
                <a:cs typeface="Aharoni"/>
              </a:rPr>
              <a:t>U.S. DOT GIS Strategic Plan 2022-2024</a:t>
            </a:r>
          </a:p>
        </p:txBody>
      </p:sp>
      <p:sp>
        <p:nvSpPr>
          <p:cNvPr id="3" name="Subtitle 2"/>
          <p:cNvSpPr>
            <a:spLocks noGrp="1"/>
          </p:cNvSpPr>
          <p:nvPr>
            <p:ph type="subTitle" idx="1"/>
          </p:nvPr>
        </p:nvSpPr>
        <p:spPr>
          <a:xfrm>
            <a:off x="122449" y="5156518"/>
            <a:ext cx="5281461" cy="1655762"/>
          </a:xfrm>
        </p:spPr>
        <p:txBody>
          <a:bodyPr vert="horz" lIns="91440" tIns="45720" rIns="91440" bIns="45720" rtlCol="0" anchor="b">
            <a:normAutofit/>
          </a:bodyPr>
          <a:lstStyle/>
          <a:p>
            <a:r>
              <a:rPr lang="en-US" dirty="0">
                <a:latin typeface="Manrope" pitchFamily="2" charset="0"/>
              </a:rPr>
              <a:t>An analysis, by Harrison </a:t>
            </a:r>
            <a:r>
              <a:rPr lang="en-US" dirty="0" err="1">
                <a:latin typeface="Manrope" pitchFamily="2" charset="0"/>
              </a:rPr>
              <a:t>DeFord</a:t>
            </a:r>
          </a:p>
          <a:p>
            <a:r>
              <a:rPr lang="en-US" sz="1800" dirty="0">
                <a:latin typeface="Manrope" pitchFamily="2" charset="0"/>
              </a:rPr>
              <a:t>GES 678: </a:t>
            </a:r>
            <a:r>
              <a:rPr lang="en-US" sz="1800" dirty="0">
                <a:latin typeface="Manrope" pitchFamily="2" charset="0"/>
                <a:ea typeface="+mn-lt"/>
                <a:cs typeface="+mn-lt"/>
              </a:rPr>
              <a:t>GIS Project Leadership and Management in the Enterprise</a:t>
            </a:r>
            <a:endParaRPr lang="en-US" sz="1800" dirty="0">
              <a:latin typeface="Manrope" pitchFamily="2" charset="0"/>
            </a:endParaRPr>
          </a:p>
        </p:txBody>
      </p:sp>
      <p:pic>
        <p:nvPicPr>
          <p:cNvPr id="8" name="Graphic 7">
            <a:extLst>
              <a:ext uri="{FF2B5EF4-FFF2-40B4-BE49-F238E27FC236}">
                <a16:creationId xmlns:a16="http://schemas.microsoft.com/office/drawing/2014/main" id="{14E91A3D-C487-FB7D-6F90-FA92BCD614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2595" y="228282"/>
            <a:ext cx="6367105" cy="6400800"/>
          </a:xfrm>
          <a:prstGeom prst="rect">
            <a:avLst/>
          </a:prstGeom>
        </p:spPr>
      </p:pic>
      <p:sp>
        <p:nvSpPr>
          <p:cNvPr id="4" name="Rectangle 3">
            <a:extLst>
              <a:ext uri="{FF2B5EF4-FFF2-40B4-BE49-F238E27FC236}">
                <a16:creationId xmlns:a16="http://schemas.microsoft.com/office/drawing/2014/main" id="{5F6B6EE3-7A3F-338A-ADE2-C5B92AC78950}"/>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a:extLst>
            <a:ext uri="{FF2B5EF4-FFF2-40B4-BE49-F238E27FC236}">
              <a16:creationId xmlns:a16="http://schemas.microsoft.com/office/drawing/2014/main" id="{8A26E97E-6CA7-468F-6016-E515FAC2A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E92253-5734-878E-D5C3-5F8A202926DE}"/>
              </a:ext>
            </a:extLst>
          </p:cNvPr>
          <p:cNvSpPr>
            <a:spLocks noGrp="1"/>
          </p:cNvSpPr>
          <p:nvPr>
            <p:ph type="title"/>
          </p:nvPr>
        </p:nvSpPr>
        <p:spPr/>
        <p:txBody>
          <a:bodyPr>
            <a:normAutofit/>
          </a:bodyPr>
          <a:lstStyle/>
          <a:p>
            <a:r>
              <a:rPr lang="en-US" sz="4000" dirty="0"/>
              <a:t>Guide towards implementation</a:t>
            </a:r>
          </a:p>
        </p:txBody>
      </p:sp>
      <p:sp>
        <p:nvSpPr>
          <p:cNvPr id="3" name="Content Placeholder 2">
            <a:extLst>
              <a:ext uri="{FF2B5EF4-FFF2-40B4-BE49-F238E27FC236}">
                <a16:creationId xmlns:a16="http://schemas.microsoft.com/office/drawing/2014/main" id="{52546704-3C1B-D53D-FA5A-2793BF7FFA99}"/>
              </a:ext>
            </a:extLst>
          </p:cNvPr>
          <p:cNvSpPr>
            <a:spLocks noGrp="1"/>
          </p:cNvSpPr>
          <p:nvPr>
            <p:ph idx="1"/>
          </p:nvPr>
        </p:nvSpPr>
        <p:spPr/>
        <p:txBody>
          <a:bodyPr/>
          <a:lstStyle/>
          <a:p>
            <a:r>
              <a:rPr lang="en-US" dirty="0"/>
              <a:t>The DOT Strategic Plan did an excellent job demonstrating the importance of GIS to the organization</a:t>
            </a:r>
          </a:p>
          <a:p>
            <a:pPr lvl="1"/>
            <a:r>
              <a:rPr lang="en-US" dirty="0"/>
              <a:t>It contains 8(!) different examples of GIS products across multiple business units</a:t>
            </a:r>
          </a:p>
          <a:p>
            <a:r>
              <a:rPr lang="en-US" dirty="0"/>
              <a:t>However, the missing threat analysis makes it more difficult to implement</a:t>
            </a:r>
          </a:p>
          <a:p>
            <a:pPr lvl="1"/>
            <a:r>
              <a:rPr lang="en-US" dirty="0"/>
              <a:t>No understanding of how implementing the changes could break existing systems or processes</a:t>
            </a:r>
          </a:p>
          <a:p>
            <a:pPr lvl="1"/>
            <a:endParaRPr lang="en-US" dirty="0"/>
          </a:p>
        </p:txBody>
      </p:sp>
      <p:sp>
        <p:nvSpPr>
          <p:cNvPr id="5" name="TextBox 4">
            <a:extLst>
              <a:ext uri="{FF2B5EF4-FFF2-40B4-BE49-F238E27FC236}">
                <a16:creationId xmlns:a16="http://schemas.microsoft.com/office/drawing/2014/main" id="{9688CB2E-2BFA-C52C-F1F2-350FE110CF7A}"/>
              </a:ext>
            </a:extLst>
          </p:cNvPr>
          <p:cNvSpPr txBox="1"/>
          <p:nvPr/>
        </p:nvSpPr>
        <p:spPr>
          <a:xfrm>
            <a:off x="61913" y="5292546"/>
            <a:ext cx="12068174" cy="1200329"/>
          </a:xfrm>
          <a:prstGeom prst="rect">
            <a:avLst/>
          </a:prstGeom>
          <a:noFill/>
        </p:spPr>
        <p:txBody>
          <a:bodyPr wrap="square">
            <a:spAutoFit/>
          </a:bodyPr>
          <a:lstStyle/>
          <a:p>
            <a:pPr algn="dist"/>
            <a:r>
              <a:rPr lang="en-US" sz="2400" b="1" dirty="0">
                <a:solidFill>
                  <a:schemeClr val="bg1">
                    <a:lumMod val="65000"/>
                  </a:schemeClr>
                </a:solidFill>
                <a:latin typeface="Manrope" pitchFamily="2" charset="0"/>
              </a:rPr>
              <a:t>“Although senior leadership appreciates impactful geospatial data visualizations (such as the maps provided to the Secretary’s team during disasters), many employees do not realize the full power of geospatial data analysis”</a:t>
            </a:r>
          </a:p>
        </p:txBody>
      </p:sp>
      <p:sp>
        <p:nvSpPr>
          <p:cNvPr id="4" name="Rectangle 3">
            <a:extLst>
              <a:ext uri="{FF2B5EF4-FFF2-40B4-BE49-F238E27FC236}">
                <a16:creationId xmlns:a16="http://schemas.microsoft.com/office/drawing/2014/main" id="{9DE0FD51-C2C4-8BBB-E594-65F0B3223E44}"/>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42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a:extLst>
            <a:ext uri="{FF2B5EF4-FFF2-40B4-BE49-F238E27FC236}">
              <a16:creationId xmlns:a16="http://schemas.microsoft.com/office/drawing/2014/main" id="{5D150E97-8D23-6E01-1E5C-AA2D9BF44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38841-26E8-99CC-9D34-839126096212}"/>
              </a:ext>
            </a:extLst>
          </p:cNvPr>
          <p:cNvSpPr>
            <a:spLocks noGrp="1"/>
          </p:cNvSpPr>
          <p:nvPr>
            <p:ph type="title"/>
          </p:nvPr>
        </p:nvSpPr>
        <p:spPr/>
        <p:txBody>
          <a:bodyPr>
            <a:normAutofit/>
          </a:bodyPr>
          <a:lstStyle/>
          <a:p>
            <a:r>
              <a:rPr lang="en-US" sz="4000" dirty="0"/>
              <a:t>First actions</a:t>
            </a:r>
          </a:p>
        </p:txBody>
      </p:sp>
      <p:sp>
        <p:nvSpPr>
          <p:cNvPr id="3" name="Content Placeholder 2">
            <a:extLst>
              <a:ext uri="{FF2B5EF4-FFF2-40B4-BE49-F238E27FC236}">
                <a16:creationId xmlns:a16="http://schemas.microsoft.com/office/drawing/2014/main" id="{6B09187B-77B8-44B2-40F2-0E3246512F21}"/>
              </a:ext>
            </a:extLst>
          </p:cNvPr>
          <p:cNvSpPr>
            <a:spLocks noGrp="1"/>
          </p:cNvSpPr>
          <p:nvPr>
            <p:ph idx="1"/>
          </p:nvPr>
        </p:nvSpPr>
        <p:spPr/>
        <p:txBody>
          <a:bodyPr/>
          <a:lstStyle/>
          <a:p>
            <a:r>
              <a:rPr lang="en-US" dirty="0"/>
              <a:t>Given this plan to implement, my first steps would be to commission a risk analysis of some of the changes mentioned:</a:t>
            </a:r>
          </a:p>
          <a:p>
            <a:pPr lvl="1"/>
            <a:r>
              <a:rPr lang="en-US" dirty="0"/>
              <a:t>One of the goals listed is to increase in-house data creation and storage capabilities</a:t>
            </a:r>
          </a:p>
          <a:p>
            <a:pPr lvl="1"/>
            <a:r>
              <a:rPr lang="en-US" dirty="0"/>
              <a:t>What is the existing on-prem server and database infrastructure? What happens if one of these goes offline?</a:t>
            </a:r>
          </a:p>
          <a:p>
            <a:r>
              <a:rPr lang="en-US" dirty="0"/>
              <a:t>Otherwise, I would start assembling a team to begin dealing with the opportunities identified</a:t>
            </a:r>
          </a:p>
          <a:p>
            <a:pPr lvl="1"/>
            <a:r>
              <a:rPr lang="en-US" dirty="0"/>
              <a:t>How can we get more FTEs? Users are generally happy with the ELA; how can we procure better hardware?</a:t>
            </a:r>
          </a:p>
          <a:p>
            <a:pPr lvl="1"/>
            <a:endParaRPr lang="en-US" dirty="0"/>
          </a:p>
        </p:txBody>
      </p:sp>
      <p:sp>
        <p:nvSpPr>
          <p:cNvPr id="4" name="Rectangle 3">
            <a:extLst>
              <a:ext uri="{FF2B5EF4-FFF2-40B4-BE49-F238E27FC236}">
                <a16:creationId xmlns:a16="http://schemas.microsoft.com/office/drawing/2014/main" id="{78813B08-0F98-8D65-63FB-0FD26F9FD527}"/>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87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B93A-18C3-C88D-4CFE-460E5DD91A4A}"/>
              </a:ext>
            </a:extLst>
          </p:cNvPr>
          <p:cNvSpPr>
            <a:spLocks noGrp="1"/>
          </p:cNvSpPr>
          <p:nvPr>
            <p:ph type="title"/>
          </p:nvPr>
        </p:nvSpPr>
        <p:spPr/>
        <p:txBody>
          <a:bodyPr/>
          <a:lstStyle/>
          <a:p>
            <a:r>
              <a:rPr lang="en-US" dirty="0"/>
              <a:t>About the plan</a:t>
            </a:r>
          </a:p>
        </p:txBody>
      </p:sp>
      <p:sp>
        <p:nvSpPr>
          <p:cNvPr id="3" name="Content Placeholder 2">
            <a:extLst>
              <a:ext uri="{FF2B5EF4-FFF2-40B4-BE49-F238E27FC236}">
                <a16:creationId xmlns:a16="http://schemas.microsoft.com/office/drawing/2014/main" id="{81BE51A4-4483-58AE-2A15-3019628C6BCD}"/>
              </a:ext>
            </a:extLst>
          </p:cNvPr>
          <p:cNvSpPr>
            <a:spLocks noGrp="1"/>
          </p:cNvSpPr>
          <p:nvPr>
            <p:ph idx="1"/>
          </p:nvPr>
        </p:nvSpPr>
        <p:spPr/>
        <p:txBody>
          <a:bodyPr/>
          <a:lstStyle/>
          <a:p>
            <a:r>
              <a:rPr lang="en-US" dirty="0"/>
              <a:t>U.S. Department of Transportation (DOT) GIS Strategic Plan 2022-2024</a:t>
            </a:r>
          </a:p>
          <a:p>
            <a:r>
              <a:rPr lang="en-US" dirty="0"/>
              <a:t>As a federal agency, the organization covers the United States</a:t>
            </a:r>
          </a:p>
          <a:p>
            <a:pPr lvl="1"/>
            <a:r>
              <a:rPr lang="en-US" dirty="0"/>
              <a:t>Responsibility over all modes of transportation</a:t>
            </a:r>
          </a:p>
          <a:p>
            <a:pPr marL="0" indent="0">
              <a:buNone/>
            </a:pPr>
            <a:endParaRPr lang="en-US" dirty="0"/>
          </a:p>
        </p:txBody>
      </p:sp>
      <p:sp>
        <p:nvSpPr>
          <p:cNvPr id="5" name="TextBox 4">
            <a:extLst>
              <a:ext uri="{FF2B5EF4-FFF2-40B4-BE49-F238E27FC236}">
                <a16:creationId xmlns:a16="http://schemas.microsoft.com/office/drawing/2014/main" id="{D6DED63E-DEE2-2ED2-FDF4-0EE3FE80A73D}"/>
              </a:ext>
            </a:extLst>
          </p:cNvPr>
          <p:cNvSpPr txBox="1"/>
          <p:nvPr/>
        </p:nvSpPr>
        <p:spPr>
          <a:xfrm>
            <a:off x="1381125" y="4676993"/>
            <a:ext cx="9429750" cy="1815882"/>
          </a:xfrm>
          <a:prstGeom prst="rect">
            <a:avLst/>
          </a:prstGeom>
          <a:noFill/>
        </p:spPr>
        <p:txBody>
          <a:bodyPr wrap="square">
            <a:spAutoFit/>
          </a:bodyPr>
          <a:lstStyle/>
          <a:p>
            <a:pPr algn="dist"/>
            <a:r>
              <a:rPr lang="en-US" sz="2800" b="1" i="0" dirty="0">
                <a:solidFill>
                  <a:schemeClr val="bg1">
                    <a:lumMod val="65000"/>
                  </a:schemeClr>
                </a:solidFill>
                <a:effectLst/>
                <a:latin typeface="Manrope" pitchFamily="2" charset="0"/>
              </a:rPr>
              <a:t>“DOT’s mission is to deliver the world’s leading transportation system, serving the American people and economy through the safe, efficient, sustainable, and equitable movement of people and goods”</a:t>
            </a:r>
            <a:endParaRPr lang="en-US" sz="2800" b="1" dirty="0">
              <a:solidFill>
                <a:schemeClr val="bg1">
                  <a:lumMod val="65000"/>
                </a:schemeClr>
              </a:solidFill>
              <a:latin typeface="Manrope" pitchFamily="2" charset="0"/>
            </a:endParaRPr>
          </a:p>
        </p:txBody>
      </p:sp>
      <p:sp>
        <p:nvSpPr>
          <p:cNvPr id="6" name="Rectangle 5">
            <a:extLst>
              <a:ext uri="{FF2B5EF4-FFF2-40B4-BE49-F238E27FC236}">
                <a16:creationId xmlns:a16="http://schemas.microsoft.com/office/drawing/2014/main" id="{A2F20C7B-2842-0D65-D6B8-0BF71B21E39A}"/>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62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AF6C-EEA3-2B14-DE1D-0803C3EE121A}"/>
              </a:ext>
            </a:extLst>
          </p:cNvPr>
          <p:cNvSpPr>
            <a:spLocks noGrp="1"/>
          </p:cNvSpPr>
          <p:nvPr>
            <p:ph type="title"/>
          </p:nvPr>
        </p:nvSpPr>
        <p:spPr/>
        <p:txBody>
          <a:bodyPr/>
          <a:lstStyle/>
          <a:p>
            <a:r>
              <a:rPr lang="en-US" dirty="0"/>
              <a:t>Common Elements: Executive Summary</a:t>
            </a:r>
          </a:p>
        </p:txBody>
      </p:sp>
      <p:sp>
        <p:nvSpPr>
          <p:cNvPr id="3" name="Content Placeholder 2">
            <a:extLst>
              <a:ext uri="{FF2B5EF4-FFF2-40B4-BE49-F238E27FC236}">
                <a16:creationId xmlns:a16="http://schemas.microsoft.com/office/drawing/2014/main" id="{B139AD57-D076-FDBA-D4FE-907E3FECF792}"/>
              </a:ext>
            </a:extLst>
          </p:cNvPr>
          <p:cNvSpPr>
            <a:spLocks noGrp="1"/>
          </p:cNvSpPr>
          <p:nvPr>
            <p:ph idx="1"/>
          </p:nvPr>
        </p:nvSpPr>
        <p:spPr/>
        <p:txBody>
          <a:bodyPr/>
          <a:lstStyle/>
          <a:p>
            <a:r>
              <a:rPr lang="en-US" dirty="0"/>
              <a:t>Many strategic plans contain an executive summary:</a:t>
            </a:r>
          </a:p>
          <a:p>
            <a:pPr lvl="1"/>
            <a:r>
              <a:rPr lang="en-US" dirty="0"/>
              <a:t>Why GIS is important (and, further why a strategic plan is important)</a:t>
            </a:r>
          </a:p>
          <a:p>
            <a:pPr lvl="1"/>
            <a:r>
              <a:rPr lang="en-US" dirty="0"/>
              <a:t>Vision statement, mission statement, and/or goals of the organization</a:t>
            </a:r>
          </a:p>
          <a:p>
            <a:pPr lvl="1"/>
            <a:r>
              <a:rPr lang="en-US" dirty="0"/>
              <a:t>How the strategic plan will be implemented</a:t>
            </a:r>
          </a:p>
        </p:txBody>
      </p:sp>
      <p:sp>
        <p:nvSpPr>
          <p:cNvPr id="4" name="TextBox 3">
            <a:extLst>
              <a:ext uri="{FF2B5EF4-FFF2-40B4-BE49-F238E27FC236}">
                <a16:creationId xmlns:a16="http://schemas.microsoft.com/office/drawing/2014/main" id="{D9A8B144-6348-0EF2-F332-947D0B5C5E01}"/>
              </a:ext>
            </a:extLst>
          </p:cNvPr>
          <p:cNvSpPr txBox="1"/>
          <p:nvPr/>
        </p:nvSpPr>
        <p:spPr>
          <a:xfrm>
            <a:off x="1690687" y="4271506"/>
            <a:ext cx="8810625" cy="2246769"/>
          </a:xfrm>
          <a:prstGeom prst="rect">
            <a:avLst/>
          </a:prstGeom>
          <a:noFill/>
        </p:spPr>
        <p:txBody>
          <a:bodyPr wrap="square">
            <a:spAutoFit/>
          </a:bodyPr>
          <a:lstStyle/>
          <a:p>
            <a:pPr algn="dist"/>
            <a:r>
              <a:rPr lang="en-US" sz="2800" b="1" dirty="0">
                <a:solidFill>
                  <a:schemeClr val="bg1">
                    <a:lumMod val="65000"/>
                  </a:schemeClr>
                </a:solidFill>
                <a:latin typeface="Manrope" pitchFamily="2" charset="0"/>
              </a:rPr>
              <a:t>“…to formalize governance processes related to geospatial data, provide policy and requirements to empower the use of geospatial data and technology, and require Federal agencies to cooperate between the public and private sector”</a:t>
            </a:r>
          </a:p>
        </p:txBody>
      </p:sp>
      <p:sp>
        <p:nvSpPr>
          <p:cNvPr id="5" name="Rectangle 4">
            <a:extLst>
              <a:ext uri="{FF2B5EF4-FFF2-40B4-BE49-F238E27FC236}">
                <a16:creationId xmlns:a16="http://schemas.microsoft.com/office/drawing/2014/main" id="{9E6AB962-6814-79B0-1E7A-B0FEFE028D41}"/>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73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a:extLst>
            <a:ext uri="{FF2B5EF4-FFF2-40B4-BE49-F238E27FC236}">
              <a16:creationId xmlns:a16="http://schemas.microsoft.com/office/drawing/2014/main" id="{5CD7DD1C-BF7E-6888-6388-98DE98B515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AA4EE3-803E-2C2F-8E4A-6481E6A81908}"/>
              </a:ext>
            </a:extLst>
          </p:cNvPr>
          <p:cNvSpPr>
            <a:spLocks noGrp="1"/>
          </p:cNvSpPr>
          <p:nvPr>
            <p:ph type="title"/>
          </p:nvPr>
        </p:nvSpPr>
        <p:spPr/>
        <p:txBody>
          <a:bodyPr/>
          <a:lstStyle/>
          <a:p>
            <a:r>
              <a:rPr lang="en-US" dirty="0"/>
              <a:t>Common Elements: Introduction</a:t>
            </a:r>
          </a:p>
        </p:txBody>
      </p:sp>
      <p:sp>
        <p:nvSpPr>
          <p:cNvPr id="3" name="Content Placeholder 2">
            <a:extLst>
              <a:ext uri="{FF2B5EF4-FFF2-40B4-BE49-F238E27FC236}">
                <a16:creationId xmlns:a16="http://schemas.microsoft.com/office/drawing/2014/main" id="{B3A22C67-7EFF-31D8-66CC-A91661870121}"/>
              </a:ext>
            </a:extLst>
          </p:cNvPr>
          <p:cNvSpPr>
            <a:spLocks noGrp="1"/>
          </p:cNvSpPr>
          <p:nvPr>
            <p:ph idx="1"/>
          </p:nvPr>
        </p:nvSpPr>
        <p:spPr/>
        <p:txBody>
          <a:bodyPr/>
          <a:lstStyle/>
          <a:p>
            <a:r>
              <a:rPr lang="en-US" dirty="0"/>
              <a:t>Sometimes called “Background”, the introduction:</a:t>
            </a:r>
          </a:p>
          <a:p>
            <a:pPr lvl="1"/>
            <a:r>
              <a:rPr lang="en-US" dirty="0"/>
              <a:t>Provides a lower-level explanation of </a:t>
            </a:r>
            <a:r>
              <a:rPr lang="en-US" i="1" dirty="0"/>
              <a:t>how</a:t>
            </a:r>
            <a:r>
              <a:rPr lang="en-US" dirty="0"/>
              <a:t> GIS is important</a:t>
            </a:r>
          </a:p>
          <a:p>
            <a:pPr lvl="1"/>
            <a:r>
              <a:rPr lang="en-US" dirty="0"/>
              <a:t>Provides examples of internal and external GIS products, including maps, links, and descriptions</a:t>
            </a:r>
          </a:p>
          <a:p>
            <a:pPr lvl="1"/>
            <a:r>
              <a:rPr lang="en-US" dirty="0"/>
              <a:t>Is more technical, to demonstrate the value of a GIS</a:t>
            </a:r>
          </a:p>
        </p:txBody>
      </p:sp>
      <p:grpSp>
        <p:nvGrpSpPr>
          <p:cNvPr id="9" name="Group 8">
            <a:extLst>
              <a:ext uri="{FF2B5EF4-FFF2-40B4-BE49-F238E27FC236}">
                <a16:creationId xmlns:a16="http://schemas.microsoft.com/office/drawing/2014/main" id="{A7B53410-71A1-6812-027A-6202A1B9ABC0}"/>
              </a:ext>
            </a:extLst>
          </p:cNvPr>
          <p:cNvGrpSpPr/>
          <p:nvPr/>
        </p:nvGrpSpPr>
        <p:grpSpPr>
          <a:xfrm>
            <a:off x="585787" y="4001294"/>
            <a:ext cx="11020425" cy="2671917"/>
            <a:chOff x="200025" y="3876053"/>
            <a:chExt cx="11753850" cy="2849737"/>
          </a:xfrm>
        </p:grpSpPr>
        <p:pic>
          <p:nvPicPr>
            <p:cNvPr id="6" name="Picture 5">
              <a:extLst>
                <a:ext uri="{FF2B5EF4-FFF2-40B4-BE49-F238E27FC236}">
                  <a16:creationId xmlns:a16="http://schemas.microsoft.com/office/drawing/2014/main" id="{FED8CB72-03CC-14A4-0426-F1195F7CF8E3}"/>
                </a:ext>
              </a:extLst>
            </p:cNvPr>
            <p:cNvPicPr>
              <a:picLocks noChangeAspect="1"/>
            </p:cNvPicPr>
            <p:nvPr/>
          </p:nvPicPr>
          <p:blipFill>
            <a:blip r:embed="rId2"/>
            <a:stretch>
              <a:fillRect/>
            </a:stretch>
          </p:blipFill>
          <p:spPr>
            <a:xfrm>
              <a:off x="200025" y="3876053"/>
              <a:ext cx="6316137" cy="2849737"/>
            </a:xfrm>
            <a:prstGeom prst="rect">
              <a:avLst/>
            </a:prstGeom>
            <a:ln w="12700">
              <a:solidFill>
                <a:schemeClr val="tx1"/>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1EA578D6-4013-ABF6-F2B5-635AC2F2AAFF}"/>
                </a:ext>
              </a:extLst>
            </p:cNvPr>
            <p:cNvPicPr>
              <a:picLocks noChangeAspect="1"/>
            </p:cNvPicPr>
            <p:nvPr/>
          </p:nvPicPr>
          <p:blipFill>
            <a:blip r:embed="rId3"/>
            <a:stretch>
              <a:fillRect/>
            </a:stretch>
          </p:blipFill>
          <p:spPr>
            <a:xfrm>
              <a:off x="6903462" y="3876838"/>
              <a:ext cx="5050413" cy="2848951"/>
            </a:xfrm>
            <a:prstGeom prst="rect">
              <a:avLst/>
            </a:prstGeom>
            <a:ln w="12700">
              <a:solidFill>
                <a:schemeClr val="tx1"/>
              </a:solidFill>
            </a:ln>
            <a:effectLst>
              <a:outerShdw blurRad="50800" dist="38100" dir="2700000" algn="tl" rotWithShape="0">
                <a:prstClr val="black">
                  <a:alpha val="40000"/>
                </a:prstClr>
              </a:outerShdw>
            </a:effectLst>
          </p:spPr>
        </p:pic>
      </p:grpSp>
      <p:sp>
        <p:nvSpPr>
          <p:cNvPr id="10" name="Rectangle 9">
            <a:extLst>
              <a:ext uri="{FF2B5EF4-FFF2-40B4-BE49-F238E27FC236}">
                <a16:creationId xmlns:a16="http://schemas.microsoft.com/office/drawing/2014/main" id="{EBF53E55-AF59-A71B-B907-7EC7F0484B40}"/>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54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a:extLst>
            <a:ext uri="{FF2B5EF4-FFF2-40B4-BE49-F238E27FC236}">
              <a16:creationId xmlns:a16="http://schemas.microsoft.com/office/drawing/2014/main" id="{4A407A79-C01F-5077-FFBC-F2061B96FF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6D4A0-E881-55A7-615B-08CFFF449069}"/>
              </a:ext>
            </a:extLst>
          </p:cNvPr>
          <p:cNvSpPr>
            <a:spLocks noGrp="1"/>
          </p:cNvSpPr>
          <p:nvPr>
            <p:ph type="title"/>
          </p:nvPr>
        </p:nvSpPr>
        <p:spPr/>
        <p:txBody>
          <a:bodyPr/>
          <a:lstStyle/>
          <a:p>
            <a:r>
              <a:rPr lang="en-US" dirty="0"/>
              <a:t>Common Elements: Current Conditions</a:t>
            </a:r>
          </a:p>
        </p:txBody>
      </p:sp>
      <p:sp>
        <p:nvSpPr>
          <p:cNvPr id="3" name="Content Placeholder 2">
            <a:extLst>
              <a:ext uri="{FF2B5EF4-FFF2-40B4-BE49-F238E27FC236}">
                <a16:creationId xmlns:a16="http://schemas.microsoft.com/office/drawing/2014/main" id="{6095D129-FCC8-E551-68C4-C25E70648EF8}"/>
              </a:ext>
            </a:extLst>
          </p:cNvPr>
          <p:cNvSpPr>
            <a:spLocks noGrp="1"/>
          </p:cNvSpPr>
          <p:nvPr>
            <p:ph idx="1"/>
          </p:nvPr>
        </p:nvSpPr>
        <p:spPr/>
        <p:txBody>
          <a:bodyPr/>
          <a:lstStyle/>
          <a:p>
            <a:r>
              <a:rPr lang="en-US" dirty="0"/>
              <a:t>An inventory of existing conditions, including:</a:t>
            </a:r>
          </a:p>
          <a:p>
            <a:pPr lvl="1"/>
            <a:r>
              <a:rPr lang="en-US" dirty="0"/>
              <a:t>Number of employees and staffing goals per business unit</a:t>
            </a:r>
          </a:p>
          <a:p>
            <a:pPr lvl="1"/>
            <a:r>
              <a:rPr lang="en-US" dirty="0"/>
              <a:t>Hardware and software systems which make up the GIS</a:t>
            </a:r>
          </a:p>
          <a:p>
            <a:pPr lvl="1"/>
            <a:r>
              <a:rPr lang="en-US" dirty="0"/>
              <a:t>Relevant legislation and organizational policy</a:t>
            </a:r>
          </a:p>
          <a:p>
            <a:pPr lvl="1"/>
            <a:r>
              <a:rPr lang="en-US" dirty="0"/>
              <a:t>Relationships with external partners (such as FGDC)</a:t>
            </a:r>
          </a:p>
        </p:txBody>
      </p:sp>
      <p:sp>
        <p:nvSpPr>
          <p:cNvPr id="4" name="TextBox 3">
            <a:extLst>
              <a:ext uri="{FF2B5EF4-FFF2-40B4-BE49-F238E27FC236}">
                <a16:creationId xmlns:a16="http://schemas.microsoft.com/office/drawing/2014/main" id="{F5148B7A-5D5B-5DF9-080C-4052E3DF4895}"/>
              </a:ext>
            </a:extLst>
          </p:cNvPr>
          <p:cNvSpPr txBox="1"/>
          <p:nvPr/>
        </p:nvSpPr>
        <p:spPr>
          <a:xfrm>
            <a:off x="1271587" y="4184551"/>
            <a:ext cx="9648826" cy="2308324"/>
          </a:xfrm>
          <a:prstGeom prst="rect">
            <a:avLst/>
          </a:prstGeom>
          <a:noFill/>
        </p:spPr>
        <p:txBody>
          <a:bodyPr wrap="square">
            <a:spAutoFit/>
          </a:bodyPr>
          <a:lstStyle/>
          <a:p>
            <a:pPr algn="dist"/>
            <a:r>
              <a:rPr lang="en-US" sz="2400" b="1" dirty="0">
                <a:solidFill>
                  <a:schemeClr val="bg1">
                    <a:lumMod val="65000"/>
                  </a:schemeClr>
                </a:solidFill>
                <a:latin typeface="Manrope" pitchFamily="2" charset="0"/>
              </a:rPr>
              <a:t>“Users appreciate the flexibility offered by the ELA with ESRI. They believe that GIS is recognized as a key tool for visualization across DOT, and that spatial potential is considered in the requirements phase of new data projects. DOT has raised awareness of GIS among senior leadership by proving that GIS provides impactful visualizations of important datasets” </a:t>
            </a:r>
          </a:p>
        </p:txBody>
      </p:sp>
      <p:sp>
        <p:nvSpPr>
          <p:cNvPr id="7" name="Rectangle 6">
            <a:extLst>
              <a:ext uri="{FF2B5EF4-FFF2-40B4-BE49-F238E27FC236}">
                <a16:creationId xmlns:a16="http://schemas.microsoft.com/office/drawing/2014/main" id="{BA018438-28ED-BE3E-B955-162ECEDBC62D}"/>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59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a:extLst>
            <a:ext uri="{FF2B5EF4-FFF2-40B4-BE49-F238E27FC236}">
              <a16:creationId xmlns:a16="http://schemas.microsoft.com/office/drawing/2014/main" id="{1305D906-9E12-D1EE-4F6E-8E742A51D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C62FB-DF19-4584-9838-E336B2CC34F8}"/>
              </a:ext>
            </a:extLst>
          </p:cNvPr>
          <p:cNvSpPr>
            <a:spLocks noGrp="1"/>
          </p:cNvSpPr>
          <p:nvPr>
            <p:ph type="title"/>
          </p:nvPr>
        </p:nvSpPr>
        <p:spPr/>
        <p:txBody>
          <a:bodyPr>
            <a:normAutofit/>
          </a:bodyPr>
          <a:lstStyle/>
          <a:p>
            <a:r>
              <a:rPr lang="en-US" sz="3500" dirty="0"/>
              <a:t>Common Elements: Challenges and Opportunities</a:t>
            </a:r>
          </a:p>
        </p:txBody>
      </p:sp>
      <p:sp>
        <p:nvSpPr>
          <p:cNvPr id="3" name="Content Placeholder 2">
            <a:extLst>
              <a:ext uri="{FF2B5EF4-FFF2-40B4-BE49-F238E27FC236}">
                <a16:creationId xmlns:a16="http://schemas.microsoft.com/office/drawing/2014/main" id="{385CAB38-54B3-BE36-7168-1AEB3A085C83}"/>
              </a:ext>
            </a:extLst>
          </p:cNvPr>
          <p:cNvSpPr>
            <a:spLocks noGrp="1"/>
          </p:cNvSpPr>
          <p:nvPr>
            <p:ph idx="1"/>
          </p:nvPr>
        </p:nvSpPr>
        <p:spPr/>
        <p:txBody>
          <a:bodyPr/>
          <a:lstStyle/>
          <a:p>
            <a:r>
              <a:rPr lang="en-US" dirty="0"/>
              <a:t>Sometimes called a “Needs assessment”, this section:</a:t>
            </a:r>
          </a:p>
          <a:p>
            <a:pPr lvl="1"/>
            <a:r>
              <a:rPr lang="en-US" dirty="0"/>
              <a:t>Lays out the main, specific needs that the strategic plan is meant to address</a:t>
            </a:r>
          </a:p>
          <a:p>
            <a:pPr lvl="2"/>
            <a:r>
              <a:rPr lang="en-US" dirty="0"/>
              <a:t>In DOT’s case, this is staffing and hardware constraints</a:t>
            </a:r>
          </a:p>
          <a:p>
            <a:pPr lvl="1"/>
            <a:r>
              <a:rPr lang="en-US" dirty="0"/>
              <a:t>Generally involves interviews of users and stakeholders</a:t>
            </a:r>
          </a:p>
          <a:p>
            <a:pPr lvl="1"/>
            <a:r>
              <a:rPr lang="en-US" dirty="0"/>
              <a:t>Can be a SWOT analysis or other needs assessment</a:t>
            </a:r>
          </a:p>
        </p:txBody>
      </p:sp>
      <p:sp>
        <p:nvSpPr>
          <p:cNvPr id="4" name="TextBox 3">
            <a:extLst>
              <a:ext uri="{FF2B5EF4-FFF2-40B4-BE49-F238E27FC236}">
                <a16:creationId xmlns:a16="http://schemas.microsoft.com/office/drawing/2014/main" id="{09B3F375-C303-CBC8-130C-EB6F71768DA9}"/>
              </a:ext>
            </a:extLst>
          </p:cNvPr>
          <p:cNvSpPr txBox="1"/>
          <p:nvPr/>
        </p:nvSpPr>
        <p:spPr>
          <a:xfrm>
            <a:off x="1365647" y="4553883"/>
            <a:ext cx="9460706" cy="1938992"/>
          </a:xfrm>
          <a:prstGeom prst="rect">
            <a:avLst/>
          </a:prstGeom>
          <a:noFill/>
        </p:spPr>
        <p:txBody>
          <a:bodyPr wrap="square">
            <a:spAutoFit/>
          </a:bodyPr>
          <a:lstStyle/>
          <a:p>
            <a:pPr algn="dist"/>
            <a:r>
              <a:rPr lang="en-US" sz="2400" b="1" dirty="0">
                <a:solidFill>
                  <a:schemeClr val="bg1">
                    <a:lumMod val="65000"/>
                  </a:schemeClr>
                </a:solidFill>
                <a:latin typeface="Manrope" pitchFamily="2" charset="0"/>
              </a:rPr>
              <a:t>“Funding and FTEs were near-universal concerns. The current level of funding for geospatial programs does not provide for optimal data procurement, application upgrades, tool development, training, and hiring […] users reported that their scripts and models take days to run, and often end in errors”</a:t>
            </a:r>
          </a:p>
        </p:txBody>
      </p:sp>
      <p:sp>
        <p:nvSpPr>
          <p:cNvPr id="5" name="Rectangle 4">
            <a:extLst>
              <a:ext uri="{FF2B5EF4-FFF2-40B4-BE49-F238E27FC236}">
                <a16:creationId xmlns:a16="http://schemas.microsoft.com/office/drawing/2014/main" id="{0AE8B860-66F2-8AD5-0840-9A30C8193E80}"/>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71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a:extLst>
            <a:ext uri="{FF2B5EF4-FFF2-40B4-BE49-F238E27FC236}">
              <a16:creationId xmlns:a16="http://schemas.microsoft.com/office/drawing/2014/main" id="{3C87FD5E-66E0-055F-C3B9-622DFC37C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4AE14-3405-E10C-9AEA-BA6B3EA03881}"/>
              </a:ext>
            </a:extLst>
          </p:cNvPr>
          <p:cNvSpPr>
            <a:spLocks noGrp="1"/>
          </p:cNvSpPr>
          <p:nvPr>
            <p:ph type="title"/>
          </p:nvPr>
        </p:nvSpPr>
        <p:spPr/>
        <p:txBody>
          <a:bodyPr>
            <a:normAutofit/>
          </a:bodyPr>
          <a:lstStyle/>
          <a:p>
            <a:r>
              <a:rPr lang="en-US" sz="4000" dirty="0"/>
              <a:t>Common Elements: Implementation Plan</a:t>
            </a:r>
          </a:p>
        </p:txBody>
      </p:sp>
      <p:sp>
        <p:nvSpPr>
          <p:cNvPr id="3" name="Content Placeholder 2">
            <a:extLst>
              <a:ext uri="{FF2B5EF4-FFF2-40B4-BE49-F238E27FC236}">
                <a16:creationId xmlns:a16="http://schemas.microsoft.com/office/drawing/2014/main" id="{D5828512-A6A6-5016-B08B-05C4774BEAC4}"/>
              </a:ext>
            </a:extLst>
          </p:cNvPr>
          <p:cNvSpPr>
            <a:spLocks noGrp="1"/>
          </p:cNvSpPr>
          <p:nvPr>
            <p:ph idx="1"/>
          </p:nvPr>
        </p:nvSpPr>
        <p:spPr/>
        <p:txBody>
          <a:bodyPr/>
          <a:lstStyle/>
          <a:p>
            <a:r>
              <a:rPr lang="en-US" dirty="0"/>
              <a:t>The implementation plan lays out:</a:t>
            </a:r>
          </a:p>
          <a:p>
            <a:pPr lvl="1"/>
            <a:r>
              <a:rPr lang="en-US" dirty="0"/>
              <a:t>Estimates of resources, budget, and continued training</a:t>
            </a:r>
          </a:p>
          <a:p>
            <a:pPr lvl="1"/>
            <a:r>
              <a:rPr lang="en-US" dirty="0"/>
              <a:t>Who will be responsible and accountable for tasks, and how</a:t>
            </a:r>
          </a:p>
          <a:p>
            <a:pPr lvl="1"/>
            <a:r>
              <a:rPr lang="en-US" dirty="0"/>
              <a:t>A communication plan between stakeholders</a:t>
            </a:r>
          </a:p>
          <a:p>
            <a:pPr lvl="2"/>
            <a:r>
              <a:rPr lang="en-US" dirty="0"/>
              <a:t>The “reporting” section describes mandatory reporting requirements</a:t>
            </a:r>
          </a:p>
        </p:txBody>
      </p:sp>
      <p:sp>
        <p:nvSpPr>
          <p:cNvPr id="4" name="TextBox 3">
            <a:extLst>
              <a:ext uri="{FF2B5EF4-FFF2-40B4-BE49-F238E27FC236}">
                <a16:creationId xmlns:a16="http://schemas.microsoft.com/office/drawing/2014/main" id="{F44F9636-25D3-A916-7B50-D404973985FD}"/>
              </a:ext>
            </a:extLst>
          </p:cNvPr>
          <p:cNvSpPr txBox="1"/>
          <p:nvPr/>
        </p:nvSpPr>
        <p:spPr>
          <a:xfrm>
            <a:off x="1585912" y="4923215"/>
            <a:ext cx="9020175" cy="1569660"/>
          </a:xfrm>
          <a:prstGeom prst="rect">
            <a:avLst/>
          </a:prstGeom>
          <a:noFill/>
        </p:spPr>
        <p:txBody>
          <a:bodyPr wrap="square">
            <a:spAutoFit/>
          </a:bodyPr>
          <a:lstStyle/>
          <a:p>
            <a:pPr algn="dist"/>
            <a:r>
              <a:rPr lang="en-US" sz="2400" b="1" dirty="0">
                <a:solidFill>
                  <a:schemeClr val="bg1">
                    <a:lumMod val="65000"/>
                  </a:schemeClr>
                </a:solidFill>
                <a:latin typeface="Manrope" pitchFamily="2" charset="0"/>
              </a:rPr>
              <a:t>“This Implementation Plan provides resource estimates, responsible parties and high-level tasks, a communication plan, timelines, and performance metrics for actions needed to implement the strategic goals and Objectives”</a:t>
            </a:r>
          </a:p>
        </p:txBody>
      </p:sp>
      <p:sp>
        <p:nvSpPr>
          <p:cNvPr id="8" name="Rectangle 7">
            <a:extLst>
              <a:ext uri="{FF2B5EF4-FFF2-40B4-BE49-F238E27FC236}">
                <a16:creationId xmlns:a16="http://schemas.microsoft.com/office/drawing/2014/main" id="{1655CF2A-2A68-FD4A-CA83-AB3D6EEA3A9E}"/>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425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37E0F-1981-904F-7DE7-D653373FE7A1}"/>
              </a:ext>
            </a:extLst>
          </p:cNvPr>
          <p:cNvSpPr>
            <a:spLocks noGrp="1"/>
          </p:cNvSpPr>
          <p:nvPr>
            <p:ph type="title"/>
          </p:nvPr>
        </p:nvSpPr>
        <p:spPr/>
        <p:txBody>
          <a:bodyPr>
            <a:normAutofit/>
          </a:bodyPr>
          <a:lstStyle/>
          <a:p>
            <a:r>
              <a:rPr lang="en-US" sz="4000" dirty="0"/>
              <a:t>Common Elements: Implementation Plan</a:t>
            </a:r>
          </a:p>
        </p:txBody>
      </p:sp>
      <p:graphicFrame>
        <p:nvGraphicFramePr>
          <p:cNvPr id="4" name="Table 3">
            <a:extLst>
              <a:ext uri="{FF2B5EF4-FFF2-40B4-BE49-F238E27FC236}">
                <a16:creationId xmlns:a16="http://schemas.microsoft.com/office/drawing/2014/main" id="{447C2C9F-4B7E-F427-ADCA-83BC39982FC1}"/>
              </a:ext>
            </a:extLst>
          </p:cNvPr>
          <p:cNvGraphicFramePr>
            <a:graphicFrameLocks noGrp="1"/>
          </p:cNvGraphicFramePr>
          <p:nvPr>
            <p:extLst>
              <p:ext uri="{D42A27DB-BD31-4B8C-83A1-F6EECF244321}">
                <p14:modId xmlns:p14="http://schemas.microsoft.com/office/powerpoint/2010/main" val="195874791"/>
              </p:ext>
            </p:extLst>
          </p:nvPr>
        </p:nvGraphicFramePr>
        <p:xfrm>
          <a:off x="838200" y="1825625"/>
          <a:ext cx="10515600" cy="4317236"/>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185634327"/>
                    </a:ext>
                  </a:extLst>
                </a:gridCol>
                <a:gridCol w="3505200">
                  <a:extLst>
                    <a:ext uri="{9D8B030D-6E8A-4147-A177-3AD203B41FA5}">
                      <a16:colId xmlns:a16="http://schemas.microsoft.com/office/drawing/2014/main" val="2429156634"/>
                    </a:ext>
                  </a:extLst>
                </a:gridCol>
                <a:gridCol w="3505200">
                  <a:extLst>
                    <a:ext uri="{9D8B030D-6E8A-4147-A177-3AD203B41FA5}">
                      <a16:colId xmlns:a16="http://schemas.microsoft.com/office/drawing/2014/main" val="1367981700"/>
                    </a:ext>
                  </a:extLst>
                </a:gridCol>
              </a:tblGrid>
              <a:tr h="446276">
                <a:tc>
                  <a:txBody>
                    <a:bodyPr/>
                    <a:lstStyle/>
                    <a:p>
                      <a:r>
                        <a:rPr lang="en-US" sz="2000" dirty="0">
                          <a:latin typeface="Manrope" pitchFamily="2" charset="0"/>
                        </a:rPr>
                        <a:t>Requirement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2678"/>
                    </a:solidFill>
                  </a:tcPr>
                </a:tc>
                <a:tc>
                  <a:txBody>
                    <a:bodyPr/>
                    <a:lstStyle/>
                    <a:p>
                      <a:r>
                        <a:rPr lang="en-US" sz="2000" dirty="0">
                          <a:latin typeface="Manrope" pitchFamily="2" charset="0"/>
                        </a:rPr>
                        <a:t>Deadline/Frequency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2678"/>
                    </a:solidFill>
                  </a:tcPr>
                </a:tc>
                <a:tc>
                  <a:txBody>
                    <a:bodyPr/>
                    <a:lstStyle/>
                    <a:p>
                      <a:r>
                        <a:rPr lang="en-US" sz="2000" dirty="0">
                          <a:latin typeface="Manrope" pitchFamily="2" charset="0"/>
                        </a:rPr>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002678"/>
                    </a:solidFill>
                  </a:tcPr>
                </a:tc>
                <a:extLst>
                  <a:ext uri="{0D108BD9-81ED-4DB2-BD59-A6C34878D82A}">
                    <a16:rowId xmlns:a16="http://schemas.microsoft.com/office/drawing/2014/main" val="3119633537"/>
                  </a:ext>
                </a:extLst>
              </a:tr>
              <a:tr h="446276">
                <a:tc>
                  <a:txBody>
                    <a:bodyPr/>
                    <a:lstStyle/>
                    <a:p>
                      <a:r>
                        <a:rPr lang="en-US" sz="1600" dirty="0">
                          <a:latin typeface="Open Sans" pitchFamily="2" charset="0"/>
                          <a:ea typeface="Open Sans" pitchFamily="2" charset="0"/>
                          <a:cs typeface="Open Sans" pitchFamily="2" charset="0"/>
                        </a:rPr>
                        <a:t>Covered Agency Report (GDA, Section 759(b)(1)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tc>
                  <a:txBody>
                    <a:bodyPr/>
                    <a:lstStyle/>
                    <a:p>
                      <a:r>
                        <a:rPr lang="en-US" sz="1600" dirty="0">
                          <a:latin typeface="Open Sans" pitchFamily="2" charset="0"/>
                          <a:ea typeface="Open Sans" pitchFamily="2" charset="0"/>
                          <a:cs typeface="Open Sans" pitchFamily="2" charset="0"/>
                        </a:rPr>
                        <a:t>Annually in January or as determined by the FGDC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tc>
                  <a:txBody>
                    <a:bodyPr/>
                    <a:lstStyle/>
                    <a:p>
                      <a:r>
                        <a:rPr lang="en-US" sz="1600" dirty="0">
                          <a:latin typeface="Open Sans" pitchFamily="2" charset="0"/>
                          <a:ea typeface="Open Sans" pitchFamily="2" charset="0"/>
                          <a:cs typeface="Open Sans" pitchFamily="2" charset="0"/>
                        </a:rPr>
                        <a:t>Reports filed on time in January 2021 and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extLst>
                  <a:ext uri="{0D108BD9-81ED-4DB2-BD59-A6C34878D82A}">
                    <a16:rowId xmlns:a16="http://schemas.microsoft.com/office/drawing/2014/main" val="650572197"/>
                  </a:ext>
                </a:extLst>
              </a:tr>
              <a:tr h="446276">
                <a:tc>
                  <a:txBody>
                    <a:bodyPr/>
                    <a:lstStyle/>
                    <a:p>
                      <a:r>
                        <a:rPr lang="en-US" sz="1600" dirty="0">
                          <a:latin typeface="Open Sans" pitchFamily="2" charset="0"/>
                          <a:ea typeface="Open Sans" pitchFamily="2" charset="0"/>
                          <a:cs typeface="Open Sans" pitchFamily="2" charset="0"/>
                        </a:rPr>
                        <a:t>Lead Covered Agency Report (GDA, Section 756(b)(3)) for the Transportation Theme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latin typeface="Open Sans" pitchFamily="2" charset="0"/>
                          <a:ea typeface="Open Sans" pitchFamily="2" charset="0"/>
                          <a:cs typeface="Open Sans" pitchFamily="2" charset="0"/>
                        </a:rPr>
                        <a:t>Annually in January or as determined by the FGDC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Open Sans" pitchFamily="2" charset="0"/>
                          <a:ea typeface="Open Sans" pitchFamily="2" charset="0"/>
                          <a:cs typeface="Open Sans" pitchFamily="2" charset="0"/>
                        </a:rPr>
                        <a:t>Reports filed on time in January 2021 and 2022</a:t>
                      </a:r>
                    </a:p>
                    <a:p>
                      <a:endParaRPr lang="en-US" sz="1600" dirty="0">
                        <a:latin typeface="Open Sans" pitchFamily="2" charset="0"/>
                        <a:ea typeface="Open Sans" pitchFamily="2" charset="0"/>
                        <a:cs typeface="Open Sans"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7114954"/>
                  </a:ext>
                </a:extLst>
              </a:tr>
              <a:tr h="446276">
                <a:tc>
                  <a:txBody>
                    <a:bodyPr/>
                    <a:lstStyle/>
                    <a:p>
                      <a:r>
                        <a:rPr lang="en-US" sz="1600" dirty="0">
                          <a:latin typeface="Open Sans" pitchFamily="2" charset="0"/>
                          <a:ea typeface="Open Sans" pitchFamily="2" charset="0"/>
                          <a:cs typeface="Open Sans" pitchFamily="2" charset="0"/>
                        </a:rPr>
                        <a:t>GIS Strategic Plan (GDA, Section 759(a)(1))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tc>
                  <a:txBody>
                    <a:bodyPr/>
                    <a:lstStyle/>
                    <a:p>
                      <a:r>
                        <a:rPr lang="en-US" sz="1600" dirty="0">
                          <a:latin typeface="Open Sans" pitchFamily="2" charset="0"/>
                          <a:ea typeface="Open Sans" pitchFamily="2" charset="0"/>
                          <a:cs typeface="Open Sans" pitchFamily="2" charset="0"/>
                        </a:rPr>
                        <a:t>When NSDI Strategic Plan is updated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tc>
                  <a:txBody>
                    <a:bodyPr/>
                    <a:lstStyle/>
                    <a:p>
                      <a:r>
                        <a:rPr lang="en-US" sz="1600" dirty="0">
                          <a:latin typeface="Open Sans" pitchFamily="2" charset="0"/>
                          <a:ea typeface="Open Sans" pitchFamily="2" charset="0"/>
                          <a:cs typeface="Open Sans" pitchFamily="2" charset="0"/>
                        </a:rPr>
                        <a:t>NSDI plan adopted in November 2020; this plan was finalized in 2022 due to administration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extLst>
                  <a:ext uri="{0D108BD9-81ED-4DB2-BD59-A6C34878D82A}">
                    <a16:rowId xmlns:a16="http://schemas.microsoft.com/office/drawing/2014/main" val="3902570373"/>
                  </a:ext>
                </a:extLst>
              </a:tr>
              <a:tr h="446276">
                <a:tc>
                  <a:txBody>
                    <a:bodyPr/>
                    <a:lstStyle/>
                    <a:p>
                      <a:r>
                        <a:rPr lang="en-US" sz="1600" dirty="0">
                          <a:latin typeface="Open Sans" pitchFamily="2" charset="0"/>
                          <a:ea typeface="Open Sans" pitchFamily="2" charset="0"/>
                          <a:cs typeface="Open Sans" pitchFamily="2" charset="0"/>
                        </a:rPr>
                        <a:t>Geospatial Budget and Data Inventory (GDA, Section 759(b)(2))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latin typeface="Open Sans" pitchFamily="2" charset="0"/>
                          <a:ea typeface="Open Sans" pitchFamily="2" charset="0"/>
                          <a:cs typeface="Open Sans" pitchFamily="2" charset="0"/>
                        </a:rPr>
                        <a:t>Annually, but first due date TBD by OMB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latin typeface="Open Sans" pitchFamily="2" charset="0"/>
                          <a:ea typeface="Open Sans" pitchFamily="2" charset="0"/>
                          <a:cs typeface="Open Sans" pitchFamily="2" charset="0"/>
                        </a:rPr>
                        <a:t>Gathering information through the IT Spend Plan and DOT’s Data Inventory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84413381"/>
                  </a:ext>
                </a:extLst>
              </a:tr>
              <a:tr h="446276">
                <a:tc>
                  <a:txBody>
                    <a:bodyPr/>
                    <a:lstStyle/>
                    <a:p>
                      <a:r>
                        <a:rPr lang="en-US" sz="1600" dirty="0">
                          <a:latin typeface="Open Sans" pitchFamily="2" charset="0"/>
                          <a:ea typeface="Open Sans" pitchFamily="2" charset="0"/>
                          <a:cs typeface="Open Sans" pitchFamily="2" charset="0"/>
                        </a:rPr>
                        <a:t>OIG Audit 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tc>
                  <a:txBody>
                    <a:bodyPr/>
                    <a:lstStyle/>
                    <a:p>
                      <a:r>
                        <a:rPr lang="en-US" sz="1600" dirty="0">
                          <a:latin typeface="Open Sans" pitchFamily="2" charset="0"/>
                          <a:ea typeface="Open Sans" pitchFamily="2" charset="0"/>
                          <a:cs typeface="Open Sans" pitchFamily="2" charset="0"/>
                        </a:rPr>
                        <a:t>By 9/30/21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tc>
                  <a:txBody>
                    <a:bodyPr/>
                    <a:lstStyle/>
                    <a:p>
                      <a:r>
                        <a:rPr lang="en-US" sz="1600" dirty="0">
                          <a:latin typeface="Open Sans" pitchFamily="2" charset="0"/>
                          <a:ea typeface="Open Sans" pitchFamily="2" charset="0"/>
                          <a:cs typeface="Open Sans" pitchFamily="2" charset="0"/>
                        </a:rPr>
                        <a:t>Requested closure or set completion dates for all 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FEB"/>
                    </a:solidFill>
                  </a:tcPr>
                </a:tc>
                <a:extLst>
                  <a:ext uri="{0D108BD9-81ED-4DB2-BD59-A6C34878D82A}">
                    <a16:rowId xmlns:a16="http://schemas.microsoft.com/office/drawing/2014/main" val="1529368028"/>
                  </a:ext>
                </a:extLst>
              </a:tr>
            </a:tbl>
          </a:graphicData>
        </a:graphic>
      </p:graphicFrame>
      <p:sp>
        <p:nvSpPr>
          <p:cNvPr id="8" name="Rectangle 7">
            <a:extLst>
              <a:ext uri="{FF2B5EF4-FFF2-40B4-BE49-F238E27FC236}">
                <a16:creationId xmlns:a16="http://schemas.microsoft.com/office/drawing/2014/main" id="{0DD3B456-DE96-D842-250A-50F80E83AEF2}"/>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744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EF5"/>
        </a:solidFill>
        <a:effectLst/>
      </p:bgPr>
    </p:bg>
    <p:spTree>
      <p:nvGrpSpPr>
        <p:cNvPr id="1" name="">
          <a:extLst>
            <a:ext uri="{FF2B5EF4-FFF2-40B4-BE49-F238E27FC236}">
              <a16:creationId xmlns:a16="http://schemas.microsoft.com/office/drawing/2014/main" id="{F678229C-C204-87E5-7849-3318C168C6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970308-958E-C231-53F7-4893C9A4B79C}"/>
              </a:ext>
            </a:extLst>
          </p:cNvPr>
          <p:cNvSpPr>
            <a:spLocks noGrp="1"/>
          </p:cNvSpPr>
          <p:nvPr>
            <p:ph type="title"/>
          </p:nvPr>
        </p:nvSpPr>
        <p:spPr/>
        <p:txBody>
          <a:bodyPr>
            <a:normAutofit/>
          </a:bodyPr>
          <a:lstStyle/>
          <a:p>
            <a:r>
              <a:rPr lang="en-US" sz="4000" dirty="0"/>
              <a:t>Missing Elements: Risk/Threat Assessment</a:t>
            </a:r>
          </a:p>
        </p:txBody>
      </p:sp>
      <p:sp>
        <p:nvSpPr>
          <p:cNvPr id="3" name="Content Placeholder 2">
            <a:extLst>
              <a:ext uri="{FF2B5EF4-FFF2-40B4-BE49-F238E27FC236}">
                <a16:creationId xmlns:a16="http://schemas.microsoft.com/office/drawing/2014/main" id="{31331D26-CB08-3032-56D5-83167028893F}"/>
              </a:ext>
            </a:extLst>
          </p:cNvPr>
          <p:cNvSpPr>
            <a:spLocks noGrp="1"/>
          </p:cNvSpPr>
          <p:nvPr>
            <p:ph idx="1"/>
          </p:nvPr>
        </p:nvSpPr>
        <p:spPr/>
        <p:txBody>
          <a:bodyPr/>
          <a:lstStyle/>
          <a:p>
            <a:r>
              <a:rPr lang="en-US" dirty="0"/>
              <a:t>While the DOT Strategic Plan had a “challenges and opportunities” section, there was no assessment of risks or threats during implementation</a:t>
            </a:r>
          </a:p>
          <a:p>
            <a:pPr lvl="1"/>
            <a:r>
              <a:rPr lang="en-US" dirty="0"/>
              <a:t>What happens if a system goes down due to implementation?</a:t>
            </a:r>
          </a:p>
          <a:p>
            <a:pPr lvl="1"/>
            <a:r>
              <a:rPr lang="en-US" dirty="0"/>
              <a:t>What is the disaster recovery process? Does it need to be updated with the recommendations listed in the strategic plan?</a:t>
            </a:r>
          </a:p>
          <a:p>
            <a:pPr lvl="1"/>
            <a:r>
              <a:rPr lang="en-US" dirty="0"/>
              <a:t>Many other strategic plans explicitly contain this information</a:t>
            </a:r>
          </a:p>
        </p:txBody>
      </p:sp>
      <p:sp>
        <p:nvSpPr>
          <p:cNvPr id="5" name="TextBox 4">
            <a:extLst>
              <a:ext uri="{FF2B5EF4-FFF2-40B4-BE49-F238E27FC236}">
                <a16:creationId xmlns:a16="http://schemas.microsoft.com/office/drawing/2014/main" id="{A528A2F0-53D3-4412-00F7-BD9209203652}"/>
              </a:ext>
            </a:extLst>
          </p:cNvPr>
          <p:cNvSpPr txBox="1"/>
          <p:nvPr/>
        </p:nvSpPr>
        <p:spPr>
          <a:xfrm>
            <a:off x="1412081" y="5292546"/>
            <a:ext cx="9367837" cy="1200329"/>
          </a:xfrm>
          <a:prstGeom prst="rect">
            <a:avLst/>
          </a:prstGeom>
          <a:noFill/>
        </p:spPr>
        <p:txBody>
          <a:bodyPr wrap="square">
            <a:spAutoFit/>
          </a:bodyPr>
          <a:lstStyle/>
          <a:p>
            <a:pPr algn="dist"/>
            <a:r>
              <a:rPr lang="en-US" sz="2400" b="1" dirty="0">
                <a:solidFill>
                  <a:schemeClr val="bg1">
                    <a:lumMod val="65000"/>
                  </a:schemeClr>
                </a:solidFill>
                <a:latin typeface="Manrope" pitchFamily="2" charset="0"/>
              </a:rPr>
              <a:t>Wilmington, N.C.: “One concern with this model is that there is a risk of not allowing the GIS Division to serve all departments equally resulting in stifled GIS growth enterprise-wide”</a:t>
            </a:r>
          </a:p>
        </p:txBody>
      </p:sp>
      <p:sp>
        <p:nvSpPr>
          <p:cNvPr id="6" name="Rectangle 5">
            <a:extLst>
              <a:ext uri="{FF2B5EF4-FFF2-40B4-BE49-F238E27FC236}">
                <a16:creationId xmlns:a16="http://schemas.microsoft.com/office/drawing/2014/main" id="{6F1F2F8A-2A34-B456-60D2-27691BA0C9F0}"/>
              </a:ext>
            </a:extLst>
          </p:cNvPr>
          <p:cNvSpPr/>
          <p:nvPr/>
        </p:nvSpPr>
        <p:spPr>
          <a:xfrm>
            <a:off x="0" y="0"/>
            <a:ext cx="12192000" cy="6858000"/>
          </a:xfrm>
          <a:prstGeom prst="rect">
            <a:avLst/>
          </a:prstGeom>
          <a:noFill/>
          <a:ln w="76200">
            <a:solidFill>
              <a:srgbClr val="0026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013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87</TotalTime>
  <Words>981</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Manrope</vt:lpstr>
      <vt:lpstr>Open Sans</vt:lpstr>
      <vt:lpstr>office theme</vt:lpstr>
      <vt:lpstr>U.S. DOT GIS Strategic Plan 2022-2024</vt:lpstr>
      <vt:lpstr>About the plan</vt:lpstr>
      <vt:lpstr>Common Elements: Executive Summary</vt:lpstr>
      <vt:lpstr>Common Elements: Introduction</vt:lpstr>
      <vt:lpstr>Common Elements: Current Conditions</vt:lpstr>
      <vt:lpstr>Common Elements: Challenges and Opportunities</vt:lpstr>
      <vt:lpstr>Common Elements: Implementation Plan</vt:lpstr>
      <vt:lpstr>Common Elements: Implementation Plan</vt:lpstr>
      <vt:lpstr>Missing Elements: Risk/Threat Assessment</vt:lpstr>
      <vt:lpstr>Guide towards implementation</vt:lpstr>
      <vt:lpstr>First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Harrison DeFord</dc:creator>
  <cp:lastModifiedBy>Harrison Deford</cp:lastModifiedBy>
  <cp:revision>33</cp:revision>
  <dcterms:created xsi:type="dcterms:W3CDTF">2025-09-06T16:25:06Z</dcterms:created>
  <dcterms:modified xsi:type="dcterms:W3CDTF">2025-09-07T22:41:30Z</dcterms:modified>
</cp:coreProperties>
</file>