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1"/>
  </p:notesMasterIdLst>
  <p:sldIdLst>
    <p:sldId id="256" r:id="rId3"/>
    <p:sldId id="320" r:id="rId4"/>
    <p:sldId id="323" r:id="rId5"/>
    <p:sldId id="318" r:id="rId6"/>
    <p:sldId id="291" r:id="rId7"/>
    <p:sldId id="299" r:id="rId8"/>
    <p:sldId id="300" r:id="rId9"/>
    <p:sldId id="292" r:id="rId10"/>
    <p:sldId id="302" r:id="rId11"/>
    <p:sldId id="301" r:id="rId12"/>
    <p:sldId id="303" r:id="rId13"/>
    <p:sldId id="304" r:id="rId14"/>
    <p:sldId id="324" r:id="rId15"/>
    <p:sldId id="257" r:id="rId16"/>
    <p:sldId id="325" r:id="rId17"/>
    <p:sldId id="308" r:id="rId18"/>
    <p:sldId id="317" r:id="rId19"/>
    <p:sldId id="278" r:id="rId20"/>
    <p:sldId id="326" r:id="rId21"/>
    <p:sldId id="309" r:id="rId22"/>
    <p:sldId id="321" r:id="rId23"/>
    <p:sldId id="327" r:id="rId24"/>
    <p:sldId id="311" r:id="rId25"/>
    <p:sldId id="312" r:id="rId26"/>
    <p:sldId id="313" r:id="rId27"/>
    <p:sldId id="314" r:id="rId28"/>
    <p:sldId id="328" r:id="rId29"/>
    <p:sldId id="31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17"/>
    <p:restoredTop sz="83964" autoAdjust="0"/>
  </p:normalViewPr>
  <p:slideViewPr>
    <p:cSldViewPr snapToGrid="0">
      <p:cViewPr varScale="1">
        <p:scale>
          <a:sx n="87" d="100"/>
          <a:sy n="87"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p:cNvSpPr>
          <p:nvPr>
            <p:ph type="body"/>
          </p:nvPr>
        </p:nvSpPr>
        <p:spPr>
          <a:xfrm>
            <a:off x="777240" y="4777560"/>
            <a:ext cx="6217560" cy="4525920"/>
          </a:xfrm>
          <a:prstGeom prst="rect">
            <a:avLst/>
          </a:prstGeom>
        </p:spPr>
        <p:txBody>
          <a:bodyPr lIns="0" tIns="0" rIns="0" bIns="0"/>
          <a:lstStyle/>
          <a:p>
            <a:r>
              <a:rPr lang="en-CA" sz="2000">
                <a:latin typeface="Arial"/>
              </a:rPr>
              <a:t>Click to edit the notes format</a:t>
            </a:r>
            <a:endParaRPr/>
          </a:p>
        </p:txBody>
      </p:sp>
      <p:sp>
        <p:nvSpPr>
          <p:cNvPr id="77" name="PlaceHolder 2"/>
          <p:cNvSpPr>
            <a:spLocks noGrp="1"/>
          </p:cNvSpPr>
          <p:nvPr>
            <p:ph type="hdr"/>
          </p:nvPr>
        </p:nvSpPr>
        <p:spPr>
          <a:xfrm>
            <a:off x="0" y="0"/>
            <a:ext cx="3372840" cy="502560"/>
          </a:xfrm>
          <a:prstGeom prst="rect">
            <a:avLst/>
          </a:prstGeom>
        </p:spPr>
        <p:txBody>
          <a:bodyPr lIns="0" tIns="0" rIns="0" bIns="0"/>
          <a:lstStyle/>
          <a:p>
            <a:r>
              <a:rPr lang="en-CA" sz="1400">
                <a:latin typeface="Times New Roman"/>
              </a:rPr>
              <a:t>&lt;header&gt;</a:t>
            </a:r>
            <a:endParaRPr/>
          </a:p>
        </p:txBody>
      </p:sp>
      <p:sp>
        <p:nvSpPr>
          <p:cNvPr id="78" name="PlaceHolder 3"/>
          <p:cNvSpPr>
            <a:spLocks noGrp="1"/>
          </p:cNvSpPr>
          <p:nvPr>
            <p:ph type="dt"/>
          </p:nvPr>
        </p:nvSpPr>
        <p:spPr>
          <a:xfrm>
            <a:off x="4399200" y="0"/>
            <a:ext cx="3372840" cy="502560"/>
          </a:xfrm>
          <a:prstGeom prst="rect">
            <a:avLst/>
          </a:prstGeom>
        </p:spPr>
        <p:txBody>
          <a:bodyPr lIns="0" tIns="0" rIns="0" bIns="0"/>
          <a:lstStyle/>
          <a:p>
            <a:pPr algn="r"/>
            <a:r>
              <a:rPr lang="en-CA" sz="1400">
                <a:latin typeface="Times New Roman"/>
              </a:rPr>
              <a:t>&lt;date/time&gt;</a:t>
            </a:r>
            <a:endParaRPr/>
          </a:p>
        </p:txBody>
      </p:sp>
      <p:sp>
        <p:nvSpPr>
          <p:cNvPr id="79" name="PlaceHolder 4"/>
          <p:cNvSpPr>
            <a:spLocks noGrp="1"/>
          </p:cNvSpPr>
          <p:nvPr>
            <p:ph type="ftr"/>
          </p:nvPr>
        </p:nvSpPr>
        <p:spPr>
          <a:xfrm>
            <a:off x="0" y="9555480"/>
            <a:ext cx="3372840" cy="502560"/>
          </a:xfrm>
          <a:prstGeom prst="rect">
            <a:avLst/>
          </a:prstGeom>
        </p:spPr>
        <p:txBody>
          <a:bodyPr lIns="0" tIns="0" rIns="0" bIns="0" anchor="b"/>
          <a:lstStyle/>
          <a:p>
            <a:r>
              <a:rPr lang="en-CA" sz="1400">
                <a:latin typeface="Times New Roman"/>
              </a:rPr>
              <a:t>&lt;footer&gt;</a:t>
            </a:r>
            <a:endParaRPr/>
          </a:p>
        </p:txBody>
      </p:sp>
      <p:sp>
        <p:nvSpPr>
          <p:cNvPr id="80" name="PlaceHolder 5"/>
          <p:cNvSpPr>
            <a:spLocks noGrp="1"/>
          </p:cNvSpPr>
          <p:nvPr>
            <p:ph type="sldNum"/>
          </p:nvPr>
        </p:nvSpPr>
        <p:spPr>
          <a:xfrm>
            <a:off x="4399200" y="9555480"/>
            <a:ext cx="3372840" cy="502560"/>
          </a:xfrm>
          <a:prstGeom prst="rect">
            <a:avLst/>
          </a:prstGeom>
        </p:spPr>
        <p:txBody>
          <a:bodyPr lIns="0" tIns="0" rIns="0" bIns="0" anchor="b"/>
          <a:lstStyle/>
          <a:p>
            <a:pPr algn="r"/>
            <a:fld id="{44C8A121-6B7A-40B5-AA19-C2F1ED2BF8FC}" type="slidenum">
              <a:rPr lang="en-CA" sz="1400">
                <a:latin typeface="Times New Roman"/>
              </a:rPr>
              <a:t>‹#›</a:t>
            </a:fld>
            <a:endParaRPr/>
          </a:p>
        </p:txBody>
      </p:sp>
    </p:spTree>
    <p:extLst>
      <p:ext uri="{BB962C8B-B14F-4D97-AF65-F5344CB8AC3E}">
        <p14:creationId xmlns:p14="http://schemas.microsoft.com/office/powerpoint/2010/main" val="351777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Word"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Phrase" TargetMode="External"/><Relationship Id="rId5" Type="http://schemas.openxmlformats.org/officeDocument/2006/relationships/hyperlink" Target="https://en.wikipedia.org/wiki/Hidden_Markov_model" TargetMode="External"/><Relationship Id="rId4" Type="http://schemas.openxmlformats.org/officeDocument/2006/relationships/hyperlink" Target="https://en.wikipedia.org/wiki/IB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Machine_transl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en.wikipedia.org/wiki/Artificial_neural_network"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Warren_Weave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econd_World_War" TargetMode="External"/><Relationship Id="rId5" Type="http://schemas.openxmlformats.org/officeDocument/2006/relationships/hyperlink" Target="https://en.wikipedia.org/wiki/Cryptography" TargetMode="External"/><Relationship Id="rId4" Type="http://schemas.openxmlformats.org/officeDocument/2006/relationships/hyperlink" Target="https://en.wikipedia.org/wiki/Information_theory"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ntrolled_natural_languag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Vocabula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LPAC"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Makoto_Nagao"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Example-based_machine_transl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My name is Charlie</a:t>
            </a:r>
          </a:p>
          <a:p>
            <a:endParaRPr lang="en-US" dirty="0"/>
          </a:p>
          <a:p>
            <a:r>
              <a:rPr lang="en-US" dirty="0"/>
              <a:t>Marking first two parts of A2</a:t>
            </a:r>
          </a:p>
          <a:p>
            <a:endParaRPr lang="en-US" dirty="0"/>
          </a:p>
          <a:p>
            <a:r>
              <a:rPr lang="en-US" dirty="0"/>
              <a:t>You may have other assignments due or midterms this week</a:t>
            </a:r>
          </a:p>
          <a:p>
            <a:endParaRPr lang="en-US" dirty="0"/>
          </a:p>
          <a:p>
            <a:r>
              <a:rPr lang="en-US" dirty="0"/>
              <a:t>Cover all materials and try to finish today’s TUT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take </a:t>
            </a:r>
            <a:r>
              <a:rPr lang="en-US"/>
              <a:t>questions after the TUT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ask the professor to post those slides on the website after the TUT</a:t>
            </a:r>
          </a:p>
          <a:p>
            <a:endParaRPr lang="en-US" dirty="0"/>
          </a:p>
        </p:txBody>
      </p:sp>
      <p:sp>
        <p:nvSpPr>
          <p:cNvPr id="4" name="Slide Number Placeholder 3"/>
          <p:cNvSpPr>
            <a:spLocks noGrp="1"/>
          </p:cNvSpPr>
          <p:nvPr>
            <p:ph type="sldNum"/>
          </p:nvPr>
        </p:nvSpPr>
        <p:spPr/>
        <p:txBody>
          <a:bodyPr/>
          <a:lstStyle/>
          <a:p>
            <a:pPr algn="r"/>
            <a:fld id="{44C8A121-6B7A-40B5-AA19-C2F1ED2BF8FC}" type="slidenum">
              <a:rPr lang="en-CA" sz="1400" smtClean="0">
                <a:latin typeface="Times New Roman"/>
              </a:rPr>
              <a:t>1</a:t>
            </a:fld>
            <a:endParaRPr lang="en-CA"/>
          </a:p>
        </p:txBody>
      </p:sp>
    </p:spTree>
    <p:extLst>
      <p:ext uri="{BB962C8B-B14F-4D97-AF65-F5344CB8AC3E}">
        <p14:creationId xmlns:p14="http://schemas.microsoft.com/office/powerpoint/2010/main" val="406182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r>
              <a:rPr lang="en-CA" sz="1200" b="0" i="0" kern="1200" dirty="0">
                <a:solidFill>
                  <a:schemeClr val="tx1"/>
                </a:solidFill>
                <a:effectLst/>
                <a:latin typeface="+mn-lt"/>
                <a:ea typeface="+mn-ea"/>
                <a:cs typeface="+mn-cs"/>
              </a:rPr>
              <a:t>The statistical translation models were initially </a:t>
            </a:r>
            <a:r>
              <a:rPr lang="en-CA" sz="1200" b="0" i="0" u="none" strike="noStrike" kern="1200" dirty="0">
                <a:solidFill>
                  <a:schemeClr val="tx1"/>
                </a:solidFill>
                <a:effectLst/>
                <a:latin typeface="+mn-lt"/>
                <a:ea typeface="+mn-ea"/>
                <a:cs typeface="+mn-cs"/>
                <a:hlinkClick r:id="rId3" tooltip="Word">
                  <a:extLst>
                    <a:ext uri="{A12FA001-AC4F-418D-AE19-62706E023703}">
                      <ahyp:hlinkClr xmlns:ahyp="http://schemas.microsoft.com/office/drawing/2018/hyperlinkcolor" val="tx"/>
                    </a:ext>
                  </a:extLst>
                </a:hlinkClick>
              </a:rPr>
              <a:t>word</a:t>
            </a:r>
            <a:r>
              <a:rPr lang="en-CA" sz="1200" b="0" i="0" kern="1200" dirty="0">
                <a:solidFill>
                  <a:schemeClr val="tx1"/>
                </a:solidFill>
                <a:effectLst/>
                <a:latin typeface="+mn-lt"/>
                <a:ea typeface="+mn-ea"/>
                <a:cs typeface="+mn-cs"/>
              </a:rPr>
              <a:t> based (Models 1-6 from </a:t>
            </a:r>
            <a:r>
              <a:rPr lang="en-CA" sz="1200" b="0" i="0" u="none" strike="noStrike" kern="1200" dirty="0">
                <a:solidFill>
                  <a:schemeClr val="tx1"/>
                </a:solidFill>
                <a:effectLst/>
                <a:latin typeface="+mn-lt"/>
                <a:ea typeface="+mn-ea"/>
                <a:cs typeface="+mn-cs"/>
                <a:hlinkClick r:id="rId4" tooltip="IBM">
                  <a:extLst>
                    <a:ext uri="{A12FA001-AC4F-418D-AE19-62706E023703}">
                      <ahyp:hlinkClr xmlns:ahyp="http://schemas.microsoft.com/office/drawing/2018/hyperlinkcolor" val="tx"/>
                    </a:ext>
                  </a:extLst>
                </a:hlinkClick>
              </a:rPr>
              <a:t>IBM</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5" tooltip="Hidden Markov model">
                  <a:extLst>
                    <a:ext uri="{A12FA001-AC4F-418D-AE19-62706E023703}">
                      <ahyp:hlinkClr xmlns:ahyp="http://schemas.microsoft.com/office/drawing/2018/hyperlinkcolor" val="tx"/>
                    </a:ext>
                  </a:extLst>
                </a:hlinkClick>
              </a:rPr>
              <a:t>Hidden Markov model</a:t>
            </a:r>
            <a:r>
              <a:rPr lang="en-CA" sz="1200" b="0" i="0" kern="1200" dirty="0">
                <a:solidFill>
                  <a:schemeClr val="tx1"/>
                </a:solidFill>
                <a:effectLst/>
                <a:latin typeface="+mn-lt"/>
                <a:ea typeface="+mn-ea"/>
                <a:cs typeface="+mn-cs"/>
              </a:rPr>
              <a:t>), but significant advances were made with the introduction of </a:t>
            </a:r>
            <a:r>
              <a:rPr lang="en-CA" sz="1200" b="0" i="0" u="none" strike="noStrike" kern="1200" dirty="0">
                <a:solidFill>
                  <a:schemeClr val="tx1"/>
                </a:solidFill>
                <a:effectLst/>
                <a:latin typeface="+mn-lt"/>
                <a:ea typeface="+mn-ea"/>
                <a:cs typeface="+mn-cs"/>
                <a:hlinkClick r:id="rId6" tooltip="Phrase">
                  <a:extLst>
                    <a:ext uri="{A12FA001-AC4F-418D-AE19-62706E023703}">
                      <ahyp:hlinkClr xmlns:ahyp="http://schemas.microsoft.com/office/drawing/2018/hyperlinkcolor" val="tx"/>
                    </a:ext>
                  </a:extLst>
                </a:hlinkClick>
              </a:rPr>
              <a:t>phrase</a:t>
            </a:r>
            <a:r>
              <a:rPr lang="en-CA" sz="1200" b="0" i="0" kern="1200" dirty="0">
                <a:solidFill>
                  <a:schemeClr val="tx1"/>
                </a:solidFill>
                <a:effectLst/>
                <a:latin typeface="+mn-lt"/>
                <a:ea typeface="+mn-ea"/>
                <a:cs typeface="+mn-cs"/>
              </a:rPr>
              <a:t> based models in 2003.</a:t>
            </a:r>
            <a:endParaRPr kumimoji="1" lang="ja-JP" altLang="en-US" dirty="0">
              <a:solidFill>
                <a:schemeClr val="tx1"/>
              </a:solidFill>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10</a:t>
            </a:fld>
            <a:endParaRPr lang="en-US" altLang="ja-JP"/>
          </a:p>
        </p:txBody>
      </p:sp>
    </p:spTree>
    <p:extLst>
      <p:ext uri="{BB962C8B-B14F-4D97-AF65-F5344CB8AC3E}">
        <p14:creationId xmlns:p14="http://schemas.microsoft.com/office/powerpoint/2010/main" val="616289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r>
              <a:rPr lang="en-CA" sz="1200" b="0" i="0" kern="1200" dirty="0">
                <a:solidFill>
                  <a:schemeClr val="tx1"/>
                </a:solidFill>
                <a:effectLst/>
                <a:latin typeface="+mn-lt"/>
                <a:ea typeface="+mn-ea"/>
                <a:cs typeface="+mn-cs"/>
              </a:rPr>
              <a:t>If you are interested in the Neural Network, the first scientific paper on using neural networks in machine translation appeared in 2014.</a:t>
            </a:r>
          </a:p>
          <a:p>
            <a:endParaRPr kumimoji="1" lang="en-CA" sz="1200" b="1" i="0" kern="1200" dirty="0">
              <a:solidFill>
                <a:schemeClr val="tx1"/>
              </a:solidFill>
              <a:effectLst/>
              <a:latin typeface="+mn-lt"/>
              <a:ea typeface="+mn-ea"/>
              <a:cs typeface="+mn-cs"/>
            </a:endParaRPr>
          </a:p>
          <a:p>
            <a:r>
              <a:rPr lang="en-CA" sz="1200" b="1" i="0" kern="1200" dirty="0">
                <a:solidFill>
                  <a:schemeClr val="tx1"/>
                </a:solidFill>
                <a:effectLst/>
                <a:latin typeface="+mn-lt"/>
                <a:ea typeface="+mn-ea"/>
                <a:cs typeface="+mn-cs"/>
              </a:rPr>
              <a:t>Neural machine translation</a:t>
            </a:r>
            <a:r>
              <a:rPr lang="en-CA" sz="1200" b="0" i="0" kern="1200" dirty="0">
                <a:solidFill>
                  <a:schemeClr val="tx1"/>
                </a:solidFill>
                <a:effectLst/>
                <a:latin typeface="+mn-lt"/>
                <a:ea typeface="+mn-ea"/>
                <a:cs typeface="+mn-cs"/>
              </a:rPr>
              <a:t> (NMT) is an approach to </a:t>
            </a:r>
            <a:r>
              <a:rPr lang="en-CA" sz="1200" b="0" i="0" u="none" strike="noStrike" kern="1200" dirty="0">
                <a:solidFill>
                  <a:schemeClr val="tx1"/>
                </a:solidFill>
                <a:effectLst/>
                <a:latin typeface="+mn-lt"/>
                <a:ea typeface="+mn-ea"/>
                <a:cs typeface="+mn-cs"/>
                <a:hlinkClick r:id="rId3" tooltip="Machine translation">
                  <a:extLst>
                    <a:ext uri="{A12FA001-AC4F-418D-AE19-62706E023703}">
                      <ahyp:hlinkClr xmlns:ahyp="http://schemas.microsoft.com/office/drawing/2018/hyperlinkcolor" val="tx"/>
                    </a:ext>
                  </a:extLst>
                </a:hlinkClick>
              </a:rPr>
              <a:t>machine translation</a:t>
            </a:r>
            <a:r>
              <a:rPr lang="en-CA" sz="1200" b="0" i="0" kern="1200" dirty="0">
                <a:solidFill>
                  <a:schemeClr val="tx1"/>
                </a:solidFill>
                <a:effectLst/>
                <a:latin typeface="+mn-lt"/>
                <a:ea typeface="+mn-ea"/>
                <a:cs typeface="+mn-cs"/>
              </a:rPr>
              <a:t> that uses a large </a:t>
            </a:r>
            <a:r>
              <a:rPr lang="en-CA" sz="1200" b="0" i="0" u="none" strike="noStrike" kern="1200" dirty="0">
                <a:solidFill>
                  <a:schemeClr val="tx1"/>
                </a:solidFill>
                <a:effectLst/>
                <a:latin typeface="+mn-lt"/>
                <a:ea typeface="+mn-ea"/>
                <a:cs typeface="+mn-cs"/>
                <a:hlinkClick r:id="rId4" tooltip="Artificial neural network">
                  <a:extLst>
                    <a:ext uri="{A12FA001-AC4F-418D-AE19-62706E023703}">
                      <ahyp:hlinkClr xmlns:ahyp="http://schemas.microsoft.com/office/drawing/2018/hyperlinkcolor" val="tx"/>
                    </a:ext>
                  </a:extLst>
                </a:hlinkClick>
              </a:rPr>
              <a:t>artificial neural network</a:t>
            </a:r>
            <a:r>
              <a:rPr lang="en-CA" sz="1200" b="0" i="0" kern="1200" dirty="0">
                <a:solidFill>
                  <a:schemeClr val="tx1"/>
                </a:solidFill>
                <a:effectLst/>
                <a:latin typeface="+mn-lt"/>
                <a:ea typeface="+mn-ea"/>
                <a:cs typeface="+mn-cs"/>
              </a:rPr>
              <a:t> to predict the likelihood of a sequence of words, typically modeling entire sentences in a single integrated model.</a:t>
            </a:r>
            <a:endParaRPr kumimoji="1" lang="ja-JP" altLang="en-US" dirty="0">
              <a:solidFill>
                <a:schemeClr val="tx1"/>
              </a:solidFill>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11</a:t>
            </a:fld>
            <a:endParaRPr lang="en-US" altLang="ja-JP"/>
          </a:p>
        </p:txBody>
      </p:sp>
    </p:spTree>
    <p:extLst>
      <p:ext uri="{BB962C8B-B14F-4D97-AF65-F5344CB8AC3E}">
        <p14:creationId xmlns:p14="http://schemas.microsoft.com/office/powerpoint/2010/main" val="411144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r>
              <a:rPr kumimoji="1" lang="en-CA" altLang="ja-JP" dirty="0"/>
              <a:t>In A2, we will focus on the statistical machine translation</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12</a:t>
            </a:fld>
            <a:endParaRPr lang="en-US" altLang="ja-JP"/>
          </a:p>
        </p:txBody>
      </p:sp>
    </p:spTree>
    <p:extLst>
      <p:ext uri="{BB962C8B-B14F-4D97-AF65-F5344CB8AC3E}">
        <p14:creationId xmlns:p14="http://schemas.microsoft.com/office/powerpoint/2010/main" val="3474507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Now you know the brief history of the Machine Translation, let's take a look of the big picture of A2</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13</a:t>
            </a:fld>
            <a:endParaRPr lang="en-CA"/>
          </a:p>
        </p:txBody>
      </p:sp>
    </p:spTree>
    <p:extLst>
      <p:ext uri="{BB962C8B-B14F-4D97-AF65-F5344CB8AC3E}">
        <p14:creationId xmlns:p14="http://schemas.microsoft.com/office/powerpoint/2010/main" val="1049490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Task 2. Language Model</a:t>
            </a:r>
          </a:p>
          <a:p>
            <a:r>
              <a:rPr lang="en-US" dirty="0"/>
              <a:t>Task 4. You will implement IBM-1 as the translation model. P(A, F | E) where A is an alignment</a:t>
            </a:r>
          </a:p>
          <a:p>
            <a:r>
              <a:rPr lang="en-US" dirty="0"/>
              <a:t>Task 5. Implement BLUE score to evaluate each translation</a:t>
            </a:r>
          </a:p>
        </p:txBody>
      </p:sp>
      <p:sp>
        <p:nvSpPr>
          <p:cNvPr id="4" name="Slide Number Placeholder 3"/>
          <p:cNvSpPr>
            <a:spLocks noGrp="1"/>
          </p:cNvSpPr>
          <p:nvPr>
            <p:ph type="sldNum"/>
          </p:nvPr>
        </p:nvSpPr>
        <p:spPr/>
        <p:txBody>
          <a:bodyPr/>
          <a:lstStyle/>
          <a:p>
            <a:pPr algn="r"/>
            <a:fld id="{44C8A121-6B7A-40B5-AA19-C2F1ED2BF8FC}" type="slidenum">
              <a:rPr lang="en-CA" sz="1400" smtClean="0">
                <a:latin typeface="Times New Roman"/>
              </a:rPr>
              <a:t>14</a:t>
            </a:fld>
            <a:endParaRPr lang="en-CA"/>
          </a:p>
        </p:txBody>
      </p:sp>
    </p:spTree>
    <p:extLst>
      <p:ext uri="{BB962C8B-B14F-4D97-AF65-F5344CB8AC3E}">
        <p14:creationId xmlns:p14="http://schemas.microsoft.com/office/powerpoint/2010/main" val="217788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Now, let's talk about the most important part of today's TUT</a:t>
            </a:r>
          </a:p>
          <a:p>
            <a:endParaRPr lang="en-US" dirty="0"/>
          </a:p>
          <a:p>
            <a:r>
              <a:rPr lang="en-US" dirty="0"/>
              <a:t>Task 1: preprocess inputs</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15</a:t>
            </a:fld>
            <a:endParaRPr lang="en-CA"/>
          </a:p>
        </p:txBody>
      </p:sp>
    </p:spTree>
    <p:extLst>
      <p:ext uri="{BB962C8B-B14F-4D97-AF65-F5344CB8AC3E}">
        <p14:creationId xmlns:p14="http://schemas.microsoft.com/office/powerpoint/2010/main" val="2467094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You already know the first three points [read them]</a:t>
            </a:r>
          </a:p>
          <a:p>
            <a:endParaRPr lang="en-US" dirty="0"/>
          </a:p>
          <a:p>
            <a:r>
              <a:rPr lang="en-US" dirty="0"/>
              <a:t>Regarding the marking rubric, we won’t test you on the corner cases. As long as your code passed all the examples in the handout, you should get the perfect mark for this task.</a:t>
            </a:r>
          </a:p>
          <a:p>
            <a:endParaRPr lang="en-US" dirty="0"/>
          </a:p>
          <a:p>
            <a:r>
              <a:rPr lang="en-US" dirty="0"/>
              <a:t>Oh, I almost forget, there is one more thing</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16</a:t>
            </a:fld>
            <a:endParaRPr lang="en-CA"/>
          </a:p>
        </p:txBody>
      </p:sp>
    </p:spTree>
    <p:extLst>
      <p:ext uri="{BB962C8B-B14F-4D97-AF65-F5344CB8AC3E}">
        <p14:creationId xmlns:p14="http://schemas.microsoft.com/office/powerpoint/2010/main" val="2652950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Also notice that the space between the sentence-final punctuation</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17</a:t>
            </a:fld>
            <a:endParaRPr lang="en-CA"/>
          </a:p>
        </p:txBody>
      </p:sp>
    </p:spTree>
    <p:extLst>
      <p:ext uri="{BB962C8B-B14F-4D97-AF65-F5344CB8AC3E}">
        <p14:creationId xmlns:p14="http://schemas.microsoft.com/office/powerpoint/2010/main" val="4173527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19</a:t>
            </a:fld>
            <a:endParaRPr lang="en-CA"/>
          </a:p>
        </p:txBody>
      </p:sp>
    </p:spTree>
    <p:extLst>
      <p:ext uri="{BB962C8B-B14F-4D97-AF65-F5344CB8AC3E}">
        <p14:creationId xmlns:p14="http://schemas.microsoft.com/office/powerpoint/2010/main" val="335775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[read the first two points]</a:t>
            </a:r>
          </a:p>
          <a:p>
            <a:endParaRPr lang="en-US" dirty="0"/>
          </a:p>
          <a:p>
            <a:r>
              <a:rPr lang="en-US" dirty="0"/>
              <a:t>Regarding the marking rubric, If you pass all the test cases, I will give you 15 marks.</a:t>
            </a:r>
          </a:p>
          <a:p>
            <a:endParaRPr lang="en-US" dirty="0"/>
          </a:p>
          <a:p>
            <a:r>
              <a:rPr lang="en-US" dirty="0"/>
              <a:t>If you fail partial test cases or all test cases, I will look into your implementation and give you partial marks for the “general correctness of the code”</a:t>
            </a:r>
          </a:p>
          <a:p>
            <a:endParaRPr lang="en-US" dirty="0"/>
          </a:p>
          <a:p>
            <a:r>
              <a:rPr lang="en-US" dirty="0"/>
              <a:t>So, I won't give you 0 on this part unless you did something crazy or you didn't implement the function at all</a:t>
            </a:r>
          </a:p>
          <a:p>
            <a:endParaRPr lang="en-US" dirty="0"/>
          </a:p>
          <a:p>
            <a:r>
              <a:rPr lang="en-US" dirty="0"/>
              <a:t>Oh, there are two more things</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20</a:t>
            </a:fld>
            <a:endParaRPr lang="en-CA"/>
          </a:p>
        </p:txBody>
      </p:sp>
    </p:spTree>
    <p:extLst>
      <p:ext uri="{BB962C8B-B14F-4D97-AF65-F5344CB8AC3E}">
        <p14:creationId xmlns:p14="http://schemas.microsoft.com/office/powerpoint/2010/main" val="38586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Before we dive in, let's take a look of today's schedule</a:t>
            </a:r>
          </a:p>
          <a:p>
            <a:endParaRPr lang="en-US" dirty="0"/>
          </a:p>
          <a:p>
            <a:r>
              <a:rPr lang="en-US" dirty="0"/>
              <a:t>History of MT won’t be on the test</a:t>
            </a:r>
          </a:p>
          <a:p>
            <a:endParaRPr lang="en-US" dirty="0"/>
          </a:p>
          <a:p>
            <a:r>
              <a:rPr lang="en-US" dirty="0"/>
              <a:t>We will focus on Task 1 and Task 2 today</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a:t>
            </a:fld>
            <a:endParaRPr lang="en-CA"/>
          </a:p>
        </p:txBody>
      </p:sp>
    </p:spTree>
    <p:extLst>
      <p:ext uri="{BB962C8B-B14F-4D97-AF65-F5344CB8AC3E}">
        <p14:creationId xmlns:p14="http://schemas.microsoft.com/office/powerpoint/2010/main" val="3161942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pickle for Python object serialization</a:t>
            </a:r>
          </a:p>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21</a:t>
            </a:fld>
            <a:endParaRPr lang="en-CA"/>
          </a:p>
        </p:txBody>
      </p:sp>
    </p:spTree>
    <p:extLst>
      <p:ext uri="{BB962C8B-B14F-4D97-AF65-F5344CB8AC3E}">
        <p14:creationId xmlns:p14="http://schemas.microsoft.com/office/powerpoint/2010/main" val="4179159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22</a:t>
            </a:fld>
            <a:endParaRPr lang="en-CA"/>
          </a:p>
        </p:txBody>
      </p:sp>
    </p:spTree>
    <p:extLst>
      <p:ext uri="{BB962C8B-B14F-4D97-AF65-F5344CB8AC3E}">
        <p14:creationId xmlns:p14="http://schemas.microsoft.com/office/powerpoint/2010/main" val="1715858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23</a:t>
            </a:fld>
            <a:endParaRPr lang="en-CA"/>
          </a:p>
        </p:txBody>
      </p:sp>
    </p:spTree>
    <p:extLst>
      <p:ext uri="{BB962C8B-B14F-4D97-AF65-F5344CB8AC3E}">
        <p14:creationId xmlns:p14="http://schemas.microsoft.com/office/powerpoint/2010/main" val="3473232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24</a:t>
            </a:fld>
            <a:endParaRPr lang="en-CA"/>
          </a:p>
        </p:txBody>
      </p:sp>
    </p:spTree>
    <p:extLst>
      <p:ext uri="{BB962C8B-B14F-4D97-AF65-F5344CB8AC3E}">
        <p14:creationId xmlns:p14="http://schemas.microsoft.com/office/powerpoint/2010/main" val="739246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Feed the inputs to both files, then compare the result</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25</a:t>
            </a:fld>
            <a:endParaRPr lang="en-CA"/>
          </a:p>
        </p:txBody>
      </p:sp>
    </p:spTree>
    <p:extLst>
      <p:ext uri="{BB962C8B-B14F-4D97-AF65-F5344CB8AC3E}">
        <p14:creationId xmlns:p14="http://schemas.microsoft.com/office/powerpoint/2010/main" val="2974750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26</a:t>
            </a:fld>
            <a:endParaRPr lang="en-CA"/>
          </a:p>
        </p:txBody>
      </p:sp>
    </p:spTree>
    <p:extLst>
      <p:ext uri="{BB962C8B-B14F-4D97-AF65-F5344CB8AC3E}">
        <p14:creationId xmlns:p14="http://schemas.microsoft.com/office/powerpoint/2010/main" val="1641221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Now, you have a basic understanding of the history of Machine Translation and understand the big picture of A2.</a:t>
            </a:r>
          </a:p>
          <a:p>
            <a:endParaRPr lang="en-US" dirty="0"/>
          </a:p>
          <a:p>
            <a:endParaRPr lang="en-US" dirty="0"/>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27</a:t>
            </a:fld>
            <a:endParaRPr lang="en-CA"/>
          </a:p>
        </p:txBody>
      </p:sp>
    </p:spTree>
    <p:extLst>
      <p:ext uri="{BB962C8B-B14F-4D97-AF65-F5344CB8AC3E}">
        <p14:creationId xmlns:p14="http://schemas.microsoft.com/office/powerpoint/2010/main" val="619953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That’s it everyone!</a:t>
            </a:r>
          </a:p>
          <a:p>
            <a:endParaRPr lang="en-US" dirty="0"/>
          </a:p>
          <a:p>
            <a:r>
              <a:rPr lang="en-US" dirty="0"/>
              <a:t>Good luck with the midterms and other assignments. </a:t>
            </a:r>
          </a:p>
        </p:txBody>
      </p:sp>
      <p:sp>
        <p:nvSpPr>
          <p:cNvPr id="4" name="Slide Number Placeholder 3"/>
          <p:cNvSpPr>
            <a:spLocks noGrp="1"/>
          </p:cNvSpPr>
          <p:nvPr>
            <p:ph type="sldNum"/>
          </p:nvPr>
        </p:nvSpPr>
        <p:spPr/>
        <p:txBody>
          <a:bodyPr/>
          <a:lstStyle/>
          <a:p>
            <a:pPr algn="r"/>
            <a:fld id="{44C8A121-6B7A-40B5-AA19-C2F1ED2BF8FC}" type="slidenum">
              <a:rPr lang="en-CA" sz="1400" smtClean="0">
                <a:latin typeface="Times New Roman"/>
              </a:rPr>
              <a:t>28</a:t>
            </a:fld>
            <a:endParaRPr lang="en-CA"/>
          </a:p>
        </p:txBody>
      </p:sp>
    </p:spTree>
    <p:extLst>
      <p:ext uri="{BB962C8B-B14F-4D97-AF65-F5344CB8AC3E}">
        <p14:creationId xmlns:p14="http://schemas.microsoft.com/office/powerpoint/2010/main" val="405522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Without further ado, let's get started with the History</a:t>
            </a:r>
          </a:p>
        </p:txBody>
      </p:sp>
      <p:sp>
        <p:nvSpPr>
          <p:cNvPr id="4" name="Slide Number Placeholder 3"/>
          <p:cNvSpPr>
            <a:spLocks noGrp="1"/>
          </p:cNvSpPr>
          <p:nvPr>
            <p:ph type="sldNum" idx="10"/>
          </p:nvPr>
        </p:nvSpPr>
        <p:spPr/>
        <p:txBody>
          <a:bodyPr/>
          <a:lstStyle/>
          <a:p>
            <a:pPr algn="r"/>
            <a:fld id="{44C8A121-6B7A-40B5-AA19-C2F1ED2BF8FC}" type="slidenum">
              <a:rPr lang="en-CA" sz="1400" smtClean="0">
                <a:latin typeface="Times New Roman"/>
              </a:rPr>
              <a:t>3</a:t>
            </a:fld>
            <a:endParaRPr lang="en-CA"/>
          </a:p>
        </p:txBody>
      </p:sp>
    </p:spTree>
    <p:extLst>
      <p:ext uri="{BB962C8B-B14F-4D97-AF65-F5344CB8AC3E}">
        <p14:creationId xmlns:p14="http://schemas.microsoft.com/office/powerpoint/2010/main" val="220005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r>
              <a:rPr lang="en-CA" sz="1200" b="0" i="0" kern="1200" dirty="0">
                <a:solidFill>
                  <a:schemeClr val="tx1"/>
                </a:solidFill>
                <a:effectLst/>
                <a:latin typeface="+mn-lt"/>
                <a:ea typeface="+mn-ea"/>
                <a:cs typeface="+mn-cs"/>
              </a:rPr>
              <a:t>The first ideas of statistical machine translation were introduced by </a:t>
            </a:r>
            <a:r>
              <a:rPr lang="en-CA" sz="1200" b="0" i="0" u="none" strike="noStrike" kern="1200" dirty="0">
                <a:solidFill>
                  <a:schemeClr val="tx1"/>
                </a:solidFill>
                <a:effectLst/>
                <a:latin typeface="+mn-lt"/>
                <a:ea typeface="+mn-ea"/>
                <a:cs typeface="+mn-cs"/>
                <a:hlinkClick r:id="rId3" tooltip="Warren Weaver">
                  <a:extLst>
                    <a:ext uri="{A12FA001-AC4F-418D-AE19-62706E023703}">
                      <ahyp:hlinkClr xmlns:ahyp="http://schemas.microsoft.com/office/drawing/2018/hyperlinkcolor" val="tx"/>
                    </a:ext>
                  </a:extLst>
                </a:hlinkClick>
              </a:rPr>
              <a:t>Warren Weaver</a:t>
            </a:r>
            <a:r>
              <a:rPr lang="en-CA" sz="1200" b="0" i="0" kern="1200" dirty="0">
                <a:solidFill>
                  <a:schemeClr val="tx1"/>
                </a:solidFill>
                <a:effectLst/>
                <a:latin typeface="+mn-lt"/>
                <a:ea typeface="+mn-ea"/>
                <a:cs typeface="+mn-cs"/>
              </a:rPr>
              <a:t> in 1949</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These proposals were based on </a:t>
            </a:r>
            <a:r>
              <a:rPr lang="en-CA" sz="1200" b="0" i="0" u="none" strike="noStrike" kern="1200" dirty="0">
                <a:solidFill>
                  <a:schemeClr val="tx1"/>
                </a:solidFill>
                <a:effectLst/>
                <a:latin typeface="+mn-lt"/>
                <a:ea typeface="+mn-ea"/>
                <a:cs typeface="+mn-cs"/>
                <a:hlinkClick r:id="rId4" tooltip="Information theory">
                  <a:extLst>
                    <a:ext uri="{A12FA001-AC4F-418D-AE19-62706E023703}">
                      <ahyp:hlinkClr xmlns:ahyp="http://schemas.microsoft.com/office/drawing/2018/hyperlinkcolor" val="tx"/>
                    </a:ext>
                  </a:extLst>
                </a:hlinkClick>
              </a:rPr>
              <a:t>information theory</a:t>
            </a:r>
            <a:r>
              <a:rPr lang="en-CA" sz="1200" b="0" i="0" u="none" strike="noStrike" kern="1200" dirty="0">
                <a:solidFill>
                  <a:schemeClr val="tx1"/>
                </a:solidFill>
                <a:effectLst/>
                <a:latin typeface="+mn-lt"/>
                <a:ea typeface="+mn-ea"/>
                <a:cs typeface="+mn-cs"/>
              </a:rPr>
              <a:t>.</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They were very </a:t>
            </a:r>
            <a:r>
              <a:rPr lang="en-CA" sz="1200" b="0" i="0" kern="1200" dirty="0">
                <a:solidFill>
                  <a:schemeClr val="tx1"/>
                </a:solidFill>
                <a:effectLst/>
                <a:latin typeface="+mn-lt"/>
                <a:ea typeface="+mn-ea"/>
                <a:cs typeface="+mn-cs"/>
              </a:rPr>
              <a:t>successful in </a:t>
            </a:r>
            <a:r>
              <a:rPr lang="en-CA" sz="1200" b="0" i="0" u="none" strike="noStrike" kern="1200" dirty="0">
                <a:solidFill>
                  <a:schemeClr val="tx1"/>
                </a:solidFill>
                <a:effectLst/>
                <a:latin typeface="+mn-lt"/>
                <a:ea typeface="+mn-ea"/>
                <a:cs typeface="+mn-cs"/>
                <a:hlinkClick r:id="rId5" tooltip="Cryptography">
                  <a:extLst>
                    <a:ext uri="{A12FA001-AC4F-418D-AE19-62706E023703}">
                      <ahyp:hlinkClr xmlns:ahyp="http://schemas.microsoft.com/office/drawing/2018/hyperlinkcolor" val="tx"/>
                    </a:ext>
                  </a:extLst>
                </a:hlinkClick>
              </a:rPr>
              <a:t>code breaking</a:t>
            </a:r>
            <a:r>
              <a:rPr lang="en-CA" sz="1200" b="0" i="0" kern="1200" dirty="0">
                <a:solidFill>
                  <a:schemeClr val="tx1"/>
                </a:solidFill>
                <a:effectLst/>
                <a:latin typeface="+mn-lt"/>
                <a:ea typeface="+mn-ea"/>
                <a:cs typeface="+mn-cs"/>
              </a:rPr>
              <a:t> during the </a:t>
            </a:r>
            <a:r>
              <a:rPr lang="en-CA" sz="1200" b="0" i="0" u="sng"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Second World War</a:t>
            </a:r>
            <a:endParaRPr kumimoji="1" lang="ja-JP" altLang="en-US" dirty="0">
              <a:solidFill>
                <a:schemeClr val="tx1"/>
              </a:solidFill>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4</a:t>
            </a:fld>
            <a:endParaRPr lang="en-US" altLang="ja-JP"/>
          </a:p>
        </p:txBody>
      </p:sp>
    </p:spTree>
    <p:extLst>
      <p:ext uri="{BB962C8B-B14F-4D97-AF65-F5344CB8AC3E}">
        <p14:creationId xmlns:p14="http://schemas.microsoft.com/office/powerpoint/2010/main" val="771684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A2, IBM-1 to learn the alignment between English and French words automatically.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However, early systems used large bilingual dictionaries and hand-coded rules for fixing the word order in the final output which was eventually considered too restrictive in linguistic developments at the time.</a:t>
            </a:r>
          </a:p>
          <a:p>
            <a:endParaRPr kumimoji="1" lang="en-CA" altLang="ja-JP" sz="1200" b="0" i="0" kern="1200" dirty="0">
              <a:solidFill>
                <a:schemeClr val="tx1"/>
              </a:solidFill>
              <a:effectLst/>
              <a:latin typeface="+mn-lt"/>
              <a:ea typeface="+mn-ea"/>
              <a:cs typeface="+mn-cs"/>
            </a:endParaRPr>
          </a:p>
          <a:p>
            <a:r>
              <a:rPr kumimoji="1" lang="en-CA" altLang="ja-JP" sz="1200" b="0" i="0" kern="1200" dirty="0">
                <a:solidFill>
                  <a:schemeClr val="tx1"/>
                </a:solidFill>
                <a:effectLst/>
                <a:latin typeface="+mn-lt"/>
                <a:ea typeface="+mn-ea"/>
                <a:cs typeface="+mn-cs"/>
              </a:rPr>
              <a:t>We realized that MT is hard because of semantic ambiguity. </a:t>
            </a:r>
            <a:r>
              <a:rPr lang="en-CA" sz="1200" b="0" i="0" kern="1200" dirty="0">
                <a:solidFill>
                  <a:schemeClr val="tx1"/>
                </a:solidFill>
                <a:effectLst/>
                <a:latin typeface="+mn-lt"/>
                <a:ea typeface="+mn-ea"/>
                <a:cs typeface="+mn-cs"/>
              </a:rPr>
              <a:t>At the time, this type of semantic ambiguity could only be solved by writing source texts for machine translation in a </a:t>
            </a:r>
            <a:r>
              <a:rPr lang="en-CA" sz="1200" b="0" i="0" u="none" strike="noStrike" kern="1200" dirty="0">
                <a:solidFill>
                  <a:schemeClr val="tx1"/>
                </a:solidFill>
                <a:effectLst/>
                <a:latin typeface="+mn-lt"/>
                <a:ea typeface="+mn-ea"/>
                <a:cs typeface="+mn-cs"/>
                <a:hlinkClick r:id="rId3" tooltip="Controlled natural language">
                  <a:extLst>
                    <a:ext uri="{A12FA001-AC4F-418D-AE19-62706E023703}">
                      <ahyp:hlinkClr xmlns:ahyp="http://schemas.microsoft.com/office/drawing/2018/hyperlinkcolor" val="tx"/>
                    </a:ext>
                  </a:extLst>
                </a:hlinkClick>
              </a:rPr>
              <a:t>controlled language</a:t>
            </a:r>
            <a:r>
              <a:rPr lang="en-CA" sz="1200" b="0" i="0" kern="1200" dirty="0">
                <a:solidFill>
                  <a:schemeClr val="tx1"/>
                </a:solidFill>
                <a:effectLst/>
                <a:latin typeface="+mn-lt"/>
                <a:ea typeface="+mn-ea"/>
                <a:cs typeface="+mn-cs"/>
              </a:rPr>
              <a:t> that uses a </a:t>
            </a:r>
            <a:r>
              <a:rPr lang="en-CA" sz="1200" b="0" i="0" u="none" strike="noStrike" kern="1200" dirty="0">
                <a:solidFill>
                  <a:schemeClr val="tx1"/>
                </a:solidFill>
                <a:effectLst/>
                <a:latin typeface="+mn-lt"/>
                <a:ea typeface="+mn-ea"/>
                <a:cs typeface="+mn-cs"/>
                <a:hlinkClick r:id="rId4" tooltip="Vocabulary">
                  <a:extLst>
                    <a:ext uri="{A12FA001-AC4F-418D-AE19-62706E023703}">
                      <ahyp:hlinkClr xmlns:ahyp="http://schemas.microsoft.com/office/drawing/2018/hyperlinkcolor" val="tx"/>
                    </a:ext>
                  </a:extLst>
                </a:hlinkClick>
              </a:rPr>
              <a:t>vocabulary</a:t>
            </a:r>
            <a:r>
              <a:rPr lang="en-CA" sz="1200" b="0" i="0" kern="1200" dirty="0">
                <a:solidFill>
                  <a:schemeClr val="tx1"/>
                </a:solidFill>
                <a:effectLst/>
                <a:latin typeface="+mn-lt"/>
                <a:ea typeface="+mn-ea"/>
                <a:cs typeface="+mn-cs"/>
              </a:rPr>
              <a:t> in which each word has exactly one meaning.</a:t>
            </a:r>
            <a:endParaRPr kumimoji="1" lang="ja-JP" altLang="en-US" dirty="0">
              <a:solidFill>
                <a:schemeClr val="tx1"/>
              </a:solidFill>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5</a:t>
            </a:fld>
            <a:endParaRPr lang="en-US" altLang="ja-JP"/>
          </a:p>
        </p:txBody>
      </p:sp>
    </p:spTree>
    <p:extLst>
      <p:ext uri="{BB962C8B-B14F-4D97-AF65-F5344CB8AC3E}">
        <p14:creationId xmlns:p14="http://schemas.microsoft.com/office/powerpoint/2010/main" val="1433657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r>
              <a:rPr lang="en-CA" sz="1200" b="0" i="0" u="none" strike="noStrike" kern="1200" dirty="0">
                <a:solidFill>
                  <a:schemeClr val="tx1"/>
                </a:solidFill>
                <a:effectLst/>
                <a:latin typeface="+mn-lt"/>
                <a:ea typeface="+mn-ea"/>
                <a:cs typeface="+mn-cs"/>
                <a:hlinkClick r:id="rId3" tooltip="ALPAC">
                  <a:extLst>
                    <a:ext uri="{A12FA001-AC4F-418D-AE19-62706E023703}">
                      <ahyp:hlinkClr xmlns:ahyp="http://schemas.microsoft.com/office/drawing/2018/hyperlinkcolor" val="tx"/>
                    </a:ext>
                  </a:extLst>
                </a:hlinkClick>
              </a:rPr>
              <a:t>ALPAC</a:t>
            </a:r>
            <a:r>
              <a:rPr lang="en-CA" sz="1200" b="0" i="0" kern="1200" dirty="0">
                <a:solidFill>
                  <a:schemeClr val="tx1"/>
                </a:solidFill>
                <a:effectLst/>
                <a:latin typeface="+mn-lt"/>
                <a:ea typeface="+mn-ea"/>
                <a:cs typeface="+mn-cs"/>
              </a:rPr>
              <a:t>, the Automatic Language Processing Advisory Committee</a:t>
            </a:r>
          </a:p>
          <a:p>
            <a:endParaRPr kumimoji="1" lang="en-CA" altLang="ja-JP"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After this ALPAC report, research in the US was almost completely abandoned for over a decade. In Canada, however, research continued.</a:t>
            </a:r>
            <a:endParaRPr kumimoji="1" lang="ja-JP" altLang="en-US" dirty="0">
              <a:solidFill>
                <a:schemeClr val="tx1"/>
              </a:solidFill>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6</a:t>
            </a:fld>
            <a:endParaRPr lang="en-US" altLang="ja-JP"/>
          </a:p>
        </p:txBody>
      </p:sp>
    </p:spTree>
    <p:extLst>
      <p:ext uri="{BB962C8B-B14F-4D97-AF65-F5344CB8AC3E}">
        <p14:creationId xmlns:p14="http://schemas.microsoft.com/office/powerpoint/2010/main" val="1011188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CA" altLang="ja-JP" dirty="0"/>
              <a:t>Between </a:t>
            </a:r>
            <a:r>
              <a:rPr lang="en-CA" sz="1200" b="0" i="0" kern="1200" dirty="0">
                <a:solidFill>
                  <a:schemeClr val="tx1"/>
                </a:solidFill>
                <a:effectLst/>
                <a:latin typeface="+mn-lt"/>
                <a:ea typeface="+mn-ea"/>
                <a:cs typeface="+mn-cs"/>
              </a:rPr>
              <a:t>1980s and early 1990s,  as a result of the improved availability of microcomputers, there was a large surge in a number of novel methods for machine translation.</a:t>
            </a:r>
          </a:p>
          <a:p>
            <a:endParaRPr kumimoji="1" lang="en-CA" altLang="ja-JP" dirty="0"/>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7</a:t>
            </a:fld>
            <a:endParaRPr lang="en-US" altLang="ja-JP"/>
          </a:p>
        </p:txBody>
      </p:sp>
    </p:spTree>
    <p:extLst>
      <p:ext uri="{BB962C8B-B14F-4D97-AF65-F5344CB8AC3E}">
        <p14:creationId xmlns:p14="http://schemas.microsoft.com/office/powerpoint/2010/main" val="130018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1981, </a:t>
            </a:r>
            <a:r>
              <a:rPr lang="en-CA" sz="1200" b="0" i="0" u="none" strike="noStrike" kern="1200" dirty="0">
                <a:solidFill>
                  <a:schemeClr val="tx1"/>
                </a:solidFill>
                <a:effectLst/>
                <a:latin typeface="+mn-lt"/>
                <a:ea typeface="+mn-ea"/>
                <a:cs typeface="+mn-cs"/>
                <a:hlinkClick r:id="rId3" tooltip="Makoto Nagao">
                  <a:extLst>
                    <a:ext uri="{A12FA001-AC4F-418D-AE19-62706E023703}">
                      <ahyp:hlinkClr xmlns:ahyp="http://schemas.microsoft.com/office/drawing/2018/hyperlinkcolor" val="tx"/>
                    </a:ext>
                  </a:extLst>
                </a:hlinkClick>
              </a:rPr>
              <a:t>Makoto Nagao</a:t>
            </a:r>
            <a:r>
              <a:rPr lang="en-CA" sz="1200" b="0" i="0" kern="1200" dirty="0">
                <a:solidFill>
                  <a:schemeClr val="tx1"/>
                </a:solidFill>
                <a:effectLst/>
                <a:latin typeface="+mn-lt"/>
                <a:ea typeface="+mn-ea"/>
                <a:cs typeface="+mn-cs"/>
              </a:rPr>
              <a:t> and his group used methods based on large numbers of translation examples, a technique that is now termed </a:t>
            </a:r>
            <a:r>
              <a:rPr lang="en-CA" sz="1200" b="0" i="0" u="sng"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example-based machine translation</a:t>
            </a:r>
            <a:endParaRPr lang="en-CA" sz="1200" b="1" i="0" kern="1200" dirty="0">
              <a:solidFill>
                <a:schemeClr val="tx1"/>
              </a:solidFill>
              <a:effectLst/>
              <a:latin typeface="+mn-lt"/>
              <a:ea typeface="+mn-ea"/>
              <a:cs typeface="+mn-cs"/>
            </a:endParaRPr>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8</a:t>
            </a:fld>
            <a:endParaRPr lang="en-US" altLang="ja-JP"/>
          </a:p>
        </p:txBody>
      </p:sp>
    </p:spTree>
    <p:extLst>
      <p:ext uri="{BB962C8B-B14F-4D97-AF65-F5344CB8AC3E}">
        <p14:creationId xmlns:p14="http://schemas.microsoft.com/office/powerpoint/2010/main" val="2515329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1143000"/>
            <a:ext cx="4114800" cy="3086100"/>
          </a:xfrm>
          <a:prstGeom prst="rect">
            <a:avLst/>
          </a:prstGeo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IBM Model 1</a:t>
            </a:r>
            <a:r>
              <a:rPr lang="en-CA" sz="1200" b="0" i="0" kern="1200" dirty="0">
                <a:solidFill>
                  <a:schemeClr val="tx1"/>
                </a:solidFill>
                <a:effectLst/>
                <a:latin typeface="+mn-lt"/>
                <a:ea typeface="+mn-ea"/>
                <a:cs typeface="+mn-cs"/>
              </a:rPr>
              <a:t> that we will use in A2 was introduced by Brown et al. in 1993</a:t>
            </a:r>
            <a:endParaRPr kumimoji="1" lang="ja-JP" altLang="en-US">
              <a:solidFill>
                <a:schemeClr val="tx1"/>
              </a:solidFill>
            </a:endParaRPr>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D13F08DD-858F-4C5E-B295-22C6D31210D3}" type="slidenum">
              <a:rPr lang="en-US" altLang="ja-JP" smtClean="0"/>
              <a:pPr>
                <a:defRPr/>
              </a:pPr>
              <a:t>9</a:t>
            </a:fld>
            <a:endParaRPr lang="en-US" altLang="ja-JP"/>
          </a:p>
        </p:txBody>
      </p:sp>
    </p:spTree>
    <p:extLst>
      <p:ext uri="{BB962C8B-B14F-4D97-AF65-F5344CB8AC3E}">
        <p14:creationId xmlns:p14="http://schemas.microsoft.com/office/powerpoint/2010/main" val="24670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6" name="Picture 35"/>
          <p:cNvPicPr/>
          <p:nvPr/>
        </p:nvPicPr>
        <p:blipFill>
          <a:blip r:embed="rId2"/>
          <a:stretch>
            <a:fillRect/>
          </a:stretch>
        </p:blipFill>
        <p:spPr>
          <a:xfrm>
            <a:off x="2079000" y="1604520"/>
            <a:ext cx="4984920" cy="3977280"/>
          </a:xfrm>
          <a:prstGeom prst="rect">
            <a:avLst/>
          </a:prstGeom>
          <a:ln>
            <a:noFill/>
          </a:ln>
        </p:spPr>
      </p:pic>
      <p:pic>
        <p:nvPicPr>
          <p:cNvPr id="37" name="Picture 36"/>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3"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4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5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4" name="Picture 73"/>
          <p:cNvPicPr/>
          <p:nvPr/>
        </p:nvPicPr>
        <p:blipFill>
          <a:blip r:embed="rId2"/>
          <a:stretch>
            <a:fillRect/>
          </a:stretch>
        </p:blipFill>
        <p:spPr>
          <a:xfrm>
            <a:off x="2079000" y="1604520"/>
            <a:ext cx="4984920" cy="3977280"/>
          </a:xfrm>
          <a:prstGeom prst="rect">
            <a:avLst/>
          </a:prstGeom>
          <a:ln>
            <a:noFill/>
          </a:ln>
        </p:spPr>
      </p:pic>
      <p:pic>
        <p:nvPicPr>
          <p:cNvPr id="75" name="Picture 7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5160"/>
          </a:xfrm>
          <a:prstGeom prst="rect">
            <a:avLst/>
          </a:prstGeom>
        </p:spPr>
        <p:txBody>
          <a:bodyPr lIns="0" tIns="0" rIns="0" bIns="0" anchor="ctr"/>
          <a:lstStyle/>
          <a:p>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0"/>
            <a:ext cx="9142920" cy="4690080"/>
          </a:xfrm>
          <a:prstGeom prst="rect">
            <a:avLst/>
          </a:prstGeom>
          <a:solidFill>
            <a:srgbClr val="2388DB"/>
          </a:solidFill>
          <a:ln>
            <a:noFill/>
          </a:ln>
        </p:spPr>
      </p:sp>
      <p:sp>
        <p:nvSpPr>
          <p:cNvPr id="5" name="CustomShape 2"/>
          <p:cNvSpPr/>
          <p:nvPr/>
        </p:nvSpPr>
        <p:spPr>
          <a:xfrm>
            <a:off x="0" y="4662000"/>
            <a:ext cx="9142920" cy="360"/>
          </a:xfrm>
          <a:prstGeom prst="straightConnector1">
            <a:avLst/>
          </a:prstGeom>
          <a:noFill/>
          <a:ln w="57240">
            <a:solidFill>
              <a:srgbClr val="000000"/>
            </a:solidFill>
            <a:round/>
          </a:ln>
        </p:spPr>
      </p:sp>
      <p:sp>
        <p:nvSpPr>
          <p:cNvPr id="2" name="PlaceHolder 3"/>
          <p:cNvSpPr>
            <a:spLocks noGrp="1"/>
          </p:cNvSpPr>
          <p:nvPr>
            <p:ph type="title"/>
          </p:nvPr>
        </p:nvSpPr>
        <p:spPr>
          <a:xfrm>
            <a:off x="457200" y="274680"/>
            <a:ext cx="8228520" cy="1143000"/>
          </a:xfrm>
          <a:prstGeom prst="rect">
            <a:avLst/>
          </a:prstGeom>
        </p:spPr>
        <p:txBody>
          <a:bodyPr lIns="0" tIns="0" rIns="0" bIns="0" anchor="ctr"/>
          <a:lstStyle/>
          <a:p>
            <a:r>
              <a:rPr lang="en-US" sz="4400">
                <a:latin typeface="Arial"/>
              </a:rPr>
              <a:t>Click to edit the title text format</a:t>
            </a:r>
            <a:endParaRPr/>
          </a:p>
        </p:txBody>
      </p:sp>
      <p:sp>
        <p:nvSpPr>
          <p:cNvPr id="3" name="PlaceHolder 4"/>
          <p:cNvSpPr>
            <a:spLocks noGrp="1"/>
          </p:cNvSpPr>
          <p:nvPr>
            <p:ph type="body"/>
          </p:nvPr>
        </p:nvSpPr>
        <p:spPr>
          <a:xfrm>
            <a:off x="457200" y="1600200"/>
            <a:ext cx="8228520" cy="496656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800">
                <a:latin typeface="Arial"/>
              </a:rPr>
              <a:t>Third Outline Level</a:t>
            </a:r>
            <a:endParaRPr/>
          </a:p>
          <a:p>
            <a:pPr lvl="3">
              <a:buSzPct val="75000"/>
              <a:buFont typeface="StarSymbol"/>
              <a:buChar char=""/>
            </a:pPr>
            <a:r>
              <a:rPr lang="en-US" sz="2800">
                <a:latin typeface="Arial"/>
              </a:rPr>
              <a:t>Fourth Outline Level</a:t>
            </a:r>
            <a:endParaRPr/>
          </a:p>
          <a:p>
            <a:pPr lvl="4">
              <a:buSzPct val="45000"/>
              <a:buFont typeface="StarSymbol"/>
              <a:buChar char=""/>
            </a:pPr>
            <a:r>
              <a:rPr lang="en-US" sz="2800">
                <a:latin typeface="Arial"/>
              </a:rPr>
              <a:t>Fifth Outline Level</a:t>
            </a:r>
            <a:endParaRPr/>
          </a:p>
          <a:p>
            <a:pPr lvl="5">
              <a:buSzPct val="45000"/>
              <a:buFont typeface="StarSymbol"/>
              <a:buChar char=""/>
            </a:pPr>
            <a:r>
              <a:rPr lang="en-US" sz="2800">
                <a:latin typeface="Arial"/>
              </a:rPr>
              <a:t>Sixth Outline Level</a:t>
            </a:r>
            <a:endParaRPr/>
          </a:p>
          <a:p>
            <a:pPr lvl="6">
              <a:buSzPct val="45000"/>
              <a:buFont typeface="StarSymbol"/>
              <a:buChar char=""/>
            </a:pPr>
            <a:r>
              <a:rPr lang="en-US" sz="28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0"/>
            <a:ext cx="9142920" cy="1532160"/>
          </a:xfrm>
          <a:prstGeom prst="rect">
            <a:avLst/>
          </a:prstGeom>
          <a:solidFill>
            <a:srgbClr val="2388DB"/>
          </a:solidFill>
          <a:ln>
            <a:noFill/>
          </a:ln>
        </p:spPr>
      </p:sp>
      <p:sp>
        <p:nvSpPr>
          <p:cNvPr id="39" name="CustomShape 2"/>
          <p:cNvSpPr/>
          <p:nvPr/>
        </p:nvSpPr>
        <p:spPr>
          <a:xfrm>
            <a:off x="0" y="1503720"/>
            <a:ext cx="9142920" cy="360"/>
          </a:xfrm>
          <a:prstGeom prst="straightConnector1">
            <a:avLst/>
          </a:prstGeom>
          <a:noFill/>
          <a:ln w="57240">
            <a:solidFill>
              <a:srgbClr val="000000"/>
            </a:solidFill>
            <a:round/>
          </a:ln>
        </p:spPr>
      </p:sp>
      <p:sp>
        <p:nvSpPr>
          <p:cNvPr id="40" name="PlaceHolder 3"/>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41" name="PlaceHolder 4"/>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2800">
                <a:latin typeface="Arial"/>
              </a:rPr>
              <a:t>Click to edit the outline text format</a:t>
            </a:r>
            <a:endParaRPr/>
          </a:p>
          <a:p>
            <a:pPr lvl="1">
              <a:buSzPct val="75000"/>
              <a:buFont typeface="StarSymbol"/>
              <a:buChar char=""/>
            </a:pPr>
            <a:r>
              <a:rPr lang="en-US" sz="2000">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685800" y="991080"/>
            <a:ext cx="7771320" cy="2197440"/>
          </a:xfrm>
          <a:prstGeom prst="rect">
            <a:avLst/>
          </a:prstGeom>
          <a:noFill/>
          <a:ln>
            <a:noFill/>
          </a:ln>
        </p:spPr>
        <p:txBody>
          <a:bodyPr lIns="90000" tIns="91440" rIns="90000" bIns="91440" anchor="b"/>
          <a:lstStyle/>
          <a:p>
            <a:pPr>
              <a:lnSpc>
                <a:spcPct val="100000"/>
              </a:lnSpc>
            </a:pPr>
            <a:r>
              <a:rPr lang="en-CA" sz="4800" b="1" dirty="0">
                <a:solidFill>
                  <a:srgbClr val="FFFFFF"/>
                </a:solidFill>
                <a:latin typeface="Arial"/>
                <a:ea typeface="Arial"/>
              </a:rPr>
              <a:t>Assignment 2:</a:t>
            </a:r>
            <a:endParaRPr dirty="0"/>
          </a:p>
          <a:p>
            <a:pPr>
              <a:lnSpc>
                <a:spcPct val="100000"/>
              </a:lnSpc>
            </a:pPr>
            <a:r>
              <a:rPr lang="en-CA" sz="4800" b="1" dirty="0">
                <a:solidFill>
                  <a:srgbClr val="FFFFFF"/>
                </a:solidFill>
                <a:latin typeface="Arial"/>
                <a:ea typeface="Arial"/>
              </a:rPr>
              <a:t>Statistical Machine Translation</a:t>
            </a:r>
            <a:endParaRPr dirty="0"/>
          </a:p>
        </p:txBody>
      </p:sp>
      <p:sp>
        <p:nvSpPr>
          <p:cNvPr id="82" name="CustomShape 2"/>
          <p:cNvSpPr/>
          <p:nvPr/>
        </p:nvSpPr>
        <p:spPr>
          <a:xfrm>
            <a:off x="685800" y="4835880"/>
            <a:ext cx="7771320" cy="1031040"/>
          </a:xfrm>
          <a:prstGeom prst="rect">
            <a:avLst/>
          </a:prstGeom>
          <a:noFill/>
          <a:ln>
            <a:noFill/>
          </a:ln>
        </p:spPr>
        <p:txBody>
          <a:bodyPr lIns="90000" tIns="91440" rIns="90000" bIns="91440"/>
          <a:lstStyle/>
          <a:p>
            <a:pPr>
              <a:lnSpc>
                <a:spcPct val="100000"/>
              </a:lnSpc>
            </a:pPr>
            <a:r>
              <a:rPr lang="en-CA" sz="2400" dirty="0">
                <a:solidFill>
                  <a:srgbClr val="2388DB"/>
                </a:solidFill>
                <a:latin typeface="Arial"/>
                <a:ea typeface="Arial"/>
              </a:rPr>
              <a:t>CSC401/2511 Tutorial, Winter 2019</a:t>
            </a:r>
            <a:endParaRPr dirty="0"/>
          </a:p>
          <a:p>
            <a:pPr>
              <a:lnSpc>
                <a:spcPct val="100000"/>
              </a:lnSpc>
            </a:pPr>
            <a:r>
              <a:rPr lang="en-US" sz="2400" dirty="0">
                <a:solidFill>
                  <a:srgbClr val="2388DB"/>
                </a:solidFill>
                <a:latin typeface="Arial"/>
                <a:ea typeface="Arial"/>
              </a:rPr>
              <a:t>Charlie Chenyu Zhang</a:t>
            </a:r>
            <a:endParaRPr dirty="0"/>
          </a:p>
          <a:p>
            <a:r>
              <a:rPr lang="en-CA" sz="1400" dirty="0">
                <a:solidFill>
                  <a:srgbClr val="2388DB"/>
                </a:solidFill>
                <a:latin typeface="Arial"/>
                <a:ea typeface="Arial"/>
              </a:rPr>
              <a:t>Based on slides by </a:t>
            </a:r>
            <a:r>
              <a:rPr lang="en-US" sz="1400" dirty="0">
                <a:solidFill>
                  <a:srgbClr val="2388DB"/>
                </a:solidFill>
                <a:ea typeface="Arial"/>
              </a:rPr>
              <a:t>Mohamed Abdalla, </a:t>
            </a:r>
            <a:r>
              <a:rPr lang="en-CA" sz="1400" dirty="0">
                <a:solidFill>
                  <a:srgbClr val="2388DB"/>
                </a:solidFill>
                <a:ea typeface="Arial"/>
              </a:rPr>
              <a:t>Patricia </a:t>
            </a:r>
            <a:r>
              <a:rPr lang="en-CA" sz="1400" dirty="0" err="1">
                <a:solidFill>
                  <a:srgbClr val="2388DB"/>
                </a:solidFill>
                <a:ea typeface="Arial"/>
              </a:rPr>
              <a:t>Thaine</a:t>
            </a:r>
            <a:r>
              <a:rPr lang="en-CA" sz="1400" dirty="0"/>
              <a:t>, </a:t>
            </a:r>
            <a:r>
              <a:rPr lang="en-CA" sz="1400" dirty="0">
                <a:solidFill>
                  <a:srgbClr val="2388DB"/>
                </a:solidFill>
                <a:latin typeface="Arial"/>
                <a:ea typeface="Arial"/>
              </a:rPr>
              <a:t>Jackie Cheung, Alex Fraser and Frank </a:t>
            </a:r>
            <a:r>
              <a:rPr lang="en-CA" sz="1400" dirty="0" err="1">
                <a:solidFill>
                  <a:srgbClr val="2388DB"/>
                </a:solidFill>
                <a:latin typeface="Arial"/>
                <a:ea typeface="Arial"/>
              </a:rPr>
              <a:t>Rudzicz</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20" name="AutoShape 32"/>
          <p:cNvSpPr>
            <a:spLocks noChangeArrowheads="1"/>
          </p:cNvSpPr>
          <p:nvPr/>
        </p:nvSpPr>
        <p:spPr bwMode="auto">
          <a:xfrm>
            <a:off x="414146" y="2986749"/>
            <a:ext cx="2987327" cy="1157055"/>
          </a:xfrm>
          <a:prstGeom prst="wedgeRoundRectCallout">
            <a:avLst>
              <a:gd name="adj1" fmla="val -11158"/>
              <a:gd name="adj2" fmla="val 101742"/>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Example-based Machine Translation (EBMT) [Nagao, 1981]</a:t>
            </a:r>
          </a:p>
        </p:txBody>
      </p:sp>
      <p:sp>
        <p:nvSpPr>
          <p:cNvPr id="22" name="AutoShape 34"/>
          <p:cNvSpPr>
            <a:spLocks noChangeArrowheads="1"/>
          </p:cNvSpPr>
          <p:nvPr/>
        </p:nvSpPr>
        <p:spPr bwMode="auto">
          <a:xfrm>
            <a:off x="3713614" y="4062252"/>
            <a:ext cx="2768872" cy="1188244"/>
          </a:xfrm>
          <a:prstGeom prst="wedgeRoundRectCallout">
            <a:avLst>
              <a:gd name="adj1" fmla="val -65012"/>
              <a:gd name="adj2" fmla="val -37774"/>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Statistical Machine Translation (SMT)</a:t>
            </a:r>
            <a:r>
              <a:rPr lang="ja-JP" altLang="en-US" sz="2000" dirty="0"/>
              <a:t> </a:t>
            </a:r>
            <a:r>
              <a:rPr lang="en-US" altLang="ja-JP" sz="2000" dirty="0"/>
              <a:t>[Brown et al., 1993]</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5311764"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7" name="AutoShape 34"/>
          <p:cNvSpPr>
            <a:spLocks noChangeArrowheads="1"/>
          </p:cNvSpPr>
          <p:nvPr/>
        </p:nvSpPr>
        <p:spPr bwMode="auto">
          <a:xfrm>
            <a:off x="2627067" y="1623131"/>
            <a:ext cx="2698243" cy="897526"/>
          </a:xfrm>
          <a:prstGeom prst="wedgeRoundRectCallout">
            <a:avLst>
              <a:gd name="adj1" fmla="val 33848"/>
              <a:gd name="adj2" fmla="val 171487"/>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Phrase-based SMT [Koehn et al</a:t>
            </a:r>
            <a:r>
              <a:rPr lang="en-US" altLang="ja-JP" sz="2000"/>
              <a:t>., 2003</a:t>
            </a:r>
            <a:r>
              <a:rPr lang="en-US" altLang="ja-JP" sz="2000" dirty="0"/>
              <a:t>]</a:t>
            </a:r>
          </a:p>
        </p:txBody>
      </p:sp>
      <p:sp>
        <p:nvSpPr>
          <p:cNvPr id="23" name="TextBox 22"/>
          <p:cNvSpPr txBox="1"/>
          <p:nvPr/>
        </p:nvSpPr>
        <p:spPr>
          <a:xfrm>
            <a:off x="847384" y="6093697"/>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12308685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20" name="AutoShape 32"/>
          <p:cNvSpPr>
            <a:spLocks noChangeArrowheads="1"/>
          </p:cNvSpPr>
          <p:nvPr/>
        </p:nvSpPr>
        <p:spPr bwMode="auto">
          <a:xfrm>
            <a:off x="414146" y="2986749"/>
            <a:ext cx="2987327" cy="1157055"/>
          </a:xfrm>
          <a:prstGeom prst="wedgeRoundRectCallout">
            <a:avLst>
              <a:gd name="adj1" fmla="val -11158"/>
              <a:gd name="adj2" fmla="val 101742"/>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Example-based Machine Translation (EBMT) [Nagao, 1981]</a:t>
            </a:r>
          </a:p>
        </p:txBody>
      </p:sp>
      <p:sp>
        <p:nvSpPr>
          <p:cNvPr id="22" name="AutoShape 34"/>
          <p:cNvSpPr>
            <a:spLocks noChangeArrowheads="1"/>
          </p:cNvSpPr>
          <p:nvPr/>
        </p:nvSpPr>
        <p:spPr bwMode="auto">
          <a:xfrm>
            <a:off x="3713614" y="4062252"/>
            <a:ext cx="2768872" cy="1188244"/>
          </a:xfrm>
          <a:prstGeom prst="wedgeRoundRectCallout">
            <a:avLst>
              <a:gd name="adj1" fmla="val -65012"/>
              <a:gd name="adj2" fmla="val -37774"/>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Statistical Machine Translation (SMT)</a:t>
            </a:r>
            <a:r>
              <a:rPr lang="ja-JP" altLang="en-US" sz="2000" dirty="0"/>
              <a:t> </a:t>
            </a:r>
            <a:r>
              <a:rPr lang="en-US" altLang="ja-JP" sz="2000" dirty="0"/>
              <a:t>[Brown et al., 1993]</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5311764"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7" name="AutoShape 34"/>
          <p:cNvSpPr>
            <a:spLocks noChangeArrowheads="1"/>
          </p:cNvSpPr>
          <p:nvPr/>
        </p:nvSpPr>
        <p:spPr bwMode="auto">
          <a:xfrm>
            <a:off x="2627067" y="1623131"/>
            <a:ext cx="2698243" cy="897526"/>
          </a:xfrm>
          <a:prstGeom prst="wedgeRoundRectCallout">
            <a:avLst>
              <a:gd name="adj1" fmla="val 33848"/>
              <a:gd name="adj2" fmla="val 171487"/>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Phrase-based SMT [Koehn et al</a:t>
            </a:r>
            <a:r>
              <a:rPr lang="en-US" altLang="ja-JP" sz="2000"/>
              <a:t>., 2003</a:t>
            </a:r>
            <a:r>
              <a:rPr lang="en-US" altLang="ja-JP" sz="2000" dirty="0"/>
              <a:t>]</a:t>
            </a:r>
          </a:p>
        </p:txBody>
      </p:sp>
      <p:sp>
        <p:nvSpPr>
          <p:cNvPr id="21" name="AutoShape 36"/>
          <p:cNvSpPr>
            <a:spLocks noChangeArrowheads="1"/>
          </p:cNvSpPr>
          <p:nvPr/>
        </p:nvSpPr>
        <p:spPr bwMode="auto">
          <a:xfrm>
            <a:off x="5922456" y="2783966"/>
            <a:ext cx="3086195" cy="1179987"/>
          </a:xfrm>
          <a:prstGeom prst="wedgeRoundRectCallout">
            <a:avLst>
              <a:gd name="adj1" fmla="val -25871"/>
              <a:gd name="adj2" fmla="val -76866"/>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Neural Machine Translation (NMT)  [</a:t>
            </a:r>
            <a:r>
              <a:rPr lang="en-US" altLang="ja-JP" sz="2000" dirty="0" err="1"/>
              <a:t>Sutskever</a:t>
            </a:r>
            <a:r>
              <a:rPr lang="en-US" altLang="ja-JP" sz="2000" dirty="0"/>
              <a:t> et al., 2014]</a:t>
            </a:r>
          </a:p>
        </p:txBody>
      </p:sp>
      <p:sp>
        <p:nvSpPr>
          <p:cNvPr id="23" name="TextBox 22"/>
          <p:cNvSpPr txBox="1"/>
          <p:nvPr/>
        </p:nvSpPr>
        <p:spPr>
          <a:xfrm>
            <a:off x="727773" y="612346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35041622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20" name="AutoShape 32"/>
          <p:cNvSpPr>
            <a:spLocks noChangeArrowheads="1"/>
          </p:cNvSpPr>
          <p:nvPr/>
        </p:nvSpPr>
        <p:spPr bwMode="auto">
          <a:xfrm>
            <a:off x="414146" y="2986749"/>
            <a:ext cx="2987327" cy="1157055"/>
          </a:xfrm>
          <a:prstGeom prst="wedgeRoundRectCallout">
            <a:avLst>
              <a:gd name="adj1" fmla="val -11158"/>
              <a:gd name="adj2" fmla="val 101742"/>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Example-based Machine Translation (EBMT) [Nagao, 1981]</a:t>
            </a:r>
          </a:p>
        </p:txBody>
      </p:sp>
      <p:sp>
        <p:nvSpPr>
          <p:cNvPr id="22" name="AutoShape 34"/>
          <p:cNvSpPr>
            <a:spLocks noChangeArrowheads="1"/>
          </p:cNvSpPr>
          <p:nvPr/>
        </p:nvSpPr>
        <p:spPr bwMode="auto">
          <a:xfrm>
            <a:off x="3713614" y="4062252"/>
            <a:ext cx="2768872" cy="1188244"/>
          </a:xfrm>
          <a:prstGeom prst="wedgeRoundRectCallout">
            <a:avLst>
              <a:gd name="adj1" fmla="val -65012"/>
              <a:gd name="adj2" fmla="val -37774"/>
              <a:gd name="adj3" fmla="val 16667"/>
            </a:avLst>
          </a:prstGeom>
          <a:solidFill>
            <a:schemeClr val="accent6"/>
          </a:solidFill>
          <a:ln w="9525" algn="ctr">
            <a:solidFill>
              <a:schemeClr val="tx1"/>
            </a:solidFill>
            <a:miter lim="800000"/>
            <a:headEnd/>
            <a:tailEnd/>
          </a:ln>
        </p:spPr>
        <p:txBody>
          <a:bodyPr anchor="ctr"/>
          <a:lstStyle/>
          <a:p>
            <a:pPr algn="ctr"/>
            <a:r>
              <a:rPr lang="en-US" altLang="ja-JP" sz="2000" dirty="0"/>
              <a:t>Statistical Machine Translation (SMT)</a:t>
            </a:r>
            <a:r>
              <a:rPr lang="ja-JP" altLang="en-US" sz="2000" dirty="0"/>
              <a:t> </a:t>
            </a:r>
            <a:r>
              <a:rPr lang="en-US" altLang="ja-JP" sz="2000" dirty="0"/>
              <a:t>[Brown et al., 1993]</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5311764"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7" name="AutoShape 34"/>
          <p:cNvSpPr>
            <a:spLocks noChangeArrowheads="1"/>
          </p:cNvSpPr>
          <p:nvPr/>
        </p:nvSpPr>
        <p:spPr bwMode="auto">
          <a:xfrm>
            <a:off x="2627067" y="1623131"/>
            <a:ext cx="2698243" cy="897526"/>
          </a:xfrm>
          <a:prstGeom prst="wedgeRoundRectCallout">
            <a:avLst>
              <a:gd name="adj1" fmla="val 33848"/>
              <a:gd name="adj2" fmla="val 171487"/>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Phrase-based SMT [Koehn et al</a:t>
            </a:r>
            <a:r>
              <a:rPr lang="en-US" altLang="ja-JP" sz="2000"/>
              <a:t>., 2003</a:t>
            </a:r>
            <a:r>
              <a:rPr lang="en-US" altLang="ja-JP" sz="2000" dirty="0"/>
              <a:t>]</a:t>
            </a:r>
          </a:p>
        </p:txBody>
      </p:sp>
      <p:sp>
        <p:nvSpPr>
          <p:cNvPr id="21" name="AutoShape 36"/>
          <p:cNvSpPr>
            <a:spLocks noChangeArrowheads="1"/>
          </p:cNvSpPr>
          <p:nvPr/>
        </p:nvSpPr>
        <p:spPr bwMode="auto">
          <a:xfrm>
            <a:off x="5922456" y="2783966"/>
            <a:ext cx="3086195" cy="1179987"/>
          </a:xfrm>
          <a:prstGeom prst="wedgeRoundRectCallout">
            <a:avLst>
              <a:gd name="adj1" fmla="val -25871"/>
              <a:gd name="adj2" fmla="val -76866"/>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Neural Machine Translation (NMT)  [</a:t>
            </a:r>
            <a:r>
              <a:rPr lang="en-US" altLang="ja-JP" sz="2000" dirty="0" err="1"/>
              <a:t>Sutskever</a:t>
            </a:r>
            <a:r>
              <a:rPr lang="en-US" altLang="ja-JP" sz="2000" dirty="0"/>
              <a:t> et al., 2014]</a:t>
            </a:r>
          </a:p>
        </p:txBody>
      </p:sp>
      <p:sp>
        <p:nvSpPr>
          <p:cNvPr id="23" name="TextBox 22"/>
          <p:cNvSpPr txBox="1"/>
          <p:nvPr/>
        </p:nvSpPr>
        <p:spPr>
          <a:xfrm>
            <a:off x="847384" y="612346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28185181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latin typeface="+mj-lt"/>
                <a:ea typeface="Arial"/>
              </a:rPr>
              <a:t>A2: the big picture</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1: Preprocess Inputs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266142733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CA" sz="3600" b="1" dirty="0">
                <a:solidFill>
                  <a:srgbClr val="FFFFFF"/>
                </a:solidFill>
                <a:latin typeface="Arial"/>
                <a:ea typeface="Arial"/>
              </a:rPr>
              <a:t>A2 – The big picture</a:t>
            </a:r>
          </a:p>
          <a:p>
            <a:pPr>
              <a:lnSpc>
                <a:spcPct val="100000"/>
              </a:lnSpc>
            </a:pPr>
            <a:r>
              <a:rPr lang="en-CA" sz="3600" b="1" dirty="0">
                <a:solidFill>
                  <a:srgbClr val="FFFFFF"/>
                </a:solidFill>
                <a:latin typeface="Arial"/>
                <a:ea typeface="Arial"/>
              </a:rPr>
              <a:t>Noisy Channel Model</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a:lnSpc>
                <a:spcPct val="100000"/>
              </a:lnSpc>
            </a:pPr>
            <a:r>
              <a:rPr lang="en-CA" sz="3000">
                <a:solidFill>
                  <a:srgbClr val="000000"/>
                </a:solidFill>
                <a:latin typeface="Arial"/>
                <a:ea typeface="Arial"/>
              </a:rPr>
              <a:t>We need a</a:t>
            </a:r>
            <a:r>
              <a:rPr lang="en-CA" sz="3000">
                <a:solidFill>
                  <a:srgbClr val="38761D"/>
                </a:solidFill>
                <a:latin typeface="Arial"/>
                <a:ea typeface="Arial"/>
              </a:rPr>
              <a:t> language model</a:t>
            </a:r>
            <a:r>
              <a:rPr lang="en-CA" sz="3000">
                <a:solidFill>
                  <a:srgbClr val="000000"/>
                </a:solidFill>
                <a:latin typeface="Arial"/>
                <a:ea typeface="Arial"/>
              </a:rPr>
              <a:t>, a </a:t>
            </a:r>
            <a:r>
              <a:rPr lang="en-CA" sz="3000">
                <a:solidFill>
                  <a:srgbClr val="38761D"/>
                </a:solidFill>
                <a:latin typeface="Arial"/>
                <a:ea typeface="Arial"/>
              </a:rPr>
              <a:t>translation model</a:t>
            </a:r>
            <a:r>
              <a:rPr lang="en-CA" sz="3000">
                <a:solidFill>
                  <a:srgbClr val="000000"/>
                </a:solidFill>
                <a:latin typeface="Arial"/>
                <a:ea typeface="Arial"/>
              </a:rPr>
              <a:t>, and a </a:t>
            </a:r>
            <a:r>
              <a:rPr lang="en-CA" sz="3000">
                <a:solidFill>
                  <a:srgbClr val="38761D"/>
                </a:solidFill>
                <a:latin typeface="Arial"/>
                <a:ea typeface="Arial"/>
              </a:rPr>
              <a:t>decoder</a:t>
            </a:r>
            <a:r>
              <a:rPr lang="en-CA" sz="3000">
                <a:solidFill>
                  <a:srgbClr val="000000"/>
                </a:solidFill>
                <a:latin typeface="Arial"/>
                <a:ea typeface="Arial"/>
              </a:rPr>
              <a:t>.</a:t>
            </a:r>
            <a:endParaRPr/>
          </a:p>
          <a:p>
            <a:pPr>
              <a:lnSpc>
                <a:spcPct val="100000"/>
              </a:lnSpc>
            </a:pPr>
            <a:endParaRPr/>
          </a:p>
        </p:txBody>
      </p:sp>
      <p:pic>
        <p:nvPicPr>
          <p:cNvPr id="85" name="Shape 47"/>
          <p:cNvPicPr/>
          <p:nvPr/>
        </p:nvPicPr>
        <p:blipFill>
          <a:blip r:embed="rId3"/>
          <a:stretch>
            <a:fillRect/>
          </a:stretch>
        </p:blipFill>
        <p:spPr>
          <a:xfrm>
            <a:off x="2286000" y="2822760"/>
            <a:ext cx="5042520" cy="3076560"/>
          </a:xfrm>
          <a:prstGeom prst="rect">
            <a:avLst/>
          </a:prstGeom>
          <a:ln>
            <a:noFill/>
          </a:ln>
        </p:spPr>
      </p:pic>
      <p:sp>
        <p:nvSpPr>
          <p:cNvPr id="86" name="CustomShape 3"/>
          <p:cNvSpPr/>
          <p:nvPr/>
        </p:nvSpPr>
        <p:spPr>
          <a:xfrm>
            <a:off x="3697200" y="3949920"/>
            <a:ext cx="2027880" cy="2132640"/>
          </a:xfrm>
          <a:prstGeom prst="straightConnector1">
            <a:avLst/>
          </a:prstGeom>
          <a:noFill/>
          <a:ln w="19080">
            <a:solidFill>
              <a:srgbClr val="2388DB"/>
            </a:solidFill>
            <a:round/>
            <a:tailEnd type="triangle" w="lg" len="lg"/>
          </a:ln>
        </p:spPr>
      </p:sp>
      <p:sp>
        <p:nvSpPr>
          <p:cNvPr id="87" name="CustomShape 4"/>
          <p:cNvSpPr/>
          <p:nvPr/>
        </p:nvSpPr>
        <p:spPr>
          <a:xfrm flipH="1">
            <a:off x="6057000" y="3949920"/>
            <a:ext cx="233640" cy="2034720"/>
          </a:xfrm>
          <a:prstGeom prst="straightConnector1">
            <a:avLst/>
          </a:prstGeom>
          <a:noFill/>
          <a:ln w="19080">
            <a:solidFill>
              <a:srgbClr val="2388DB"/>
            </a:solidFill>
            <a:round/>
            <a:tailEnd type="triangle" w="lg" len="lg"/>
          </a:ln>
        </p:spPr>
      </p:sp>
      <p:sp>
        <p:nvSpPr>
          <p:cNvPr id="88" name="CustomShape 5"/>
          <p:cNvSpPr/>
          <p:nvPr/>
        </p:nvSpPr>
        <p:spPr>
          <a:xfrm>
            <a:off x="5725440" y="5865480"/>
            <a:ext cx="1082520" cy="390600"/>
          </a:xfrm>
          <a:prstGeom prst="rect">
            <a:avLst/>
          </a:prstGeom>
          <a:noFill/>
          <a:ln>
            <a:noFill/>
          </a:ln>
        </p:spPr>
        <p:txBody>
          <a:bodyPr lIns="90000" tIns="91440" rIns="90000" bIns="91440"/>
          <a:lstStyle/>
          <a:p>
            <a:pPr>
              <a:lnSpc>
                <a:spcPct val="100000"/>
              </a:lnSpc>
            </a:pPr>
            <a:r>
              <a:rPr lang="en-CA" sz="1400" dirty="0">
                <a:solidFill>
                  <a:srgbClr val="2388DB"/>
                </a:solidFill>
                <a:latin typeface="Arial"/>
                <a:ea typeface="Arial"/>
              </a:rPr>
              <a:t>your tasks!</a:t>
            </a:r>
            <a:endParaRPr dirty="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additive="repl">
                                        <p:cTn id="12" dur="1000"/>
                                        <p:tgtEl>
                                          <p:spTgt spid="87"/>
                                        </p:tgtEl>
                                      </p:cBhvr>
                                    </p:animEffect>
                                  </p:childTnLst>
                                </p:cTn>
                              </p:par>
                              <p:par>
                                <p:cTn id="13" presetID="10" presetClass="entr"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additive="repl">
                                        <p:cTn id="15" dur="1000"/>
                                        <p:tgtEl>
                                          <p:spTgt spid="88"/>
                                        </p:tgtEl>
                                      </p:cBhvr>
                                    </p:animEffect>
                                  </p:childTnLst>
                                </p:cTn>
                              </p:par>
                              <p:par>
                                <p:cTn id="16" presetID="10" presetClass="entr" fill="hold"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additive="repl">
                                        <p:cTn id="18"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A2: the big picture</a:t>
            </a:r>
          </a:p>
          <a:p>
            <a:pPr marL="457200" indent="-457200">
              <a:lnSpc>
                <a:spcPct val="150000"/>
              </a:lnSpc>
              <a:buFont typeface="Arial" panose="020B0604020202020204" pitchFamily="34" charset="0"/>
              <a:buChar char="•"/>
            </a:pPr>
            <a:r>
              <a:rPr lang="en-CA" sz="3000" dirty="0">
                <a:latin typeface="+mj-lt"/>
                <a:ea typeface="Arial"/>
              </a:rPr>
              <a:t>Task 1: Preprocess Inputs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282810360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CA" sz="3600" b="1" dirty="0">
                <a:solidFill>
                  <a:srgbClr val="FFFFFF"/>
                </a:solidFill>
                <a:latin typeface="Arial"/>
                <a:ea typeface="Arial"/>
              </a:rPr>
              <a:t>Task 1. Preprocess input text </a:t>
            </a:r>
          </a:p>
          <a:p>
            <a:pPr>
              <a:lnSpc>
                <a:spcPct val="100000"/>
              </a:lnSpc>
            </a:pPr>
            <a:r>
              <a:rPr lang="en-CA" sz="3600" b="1" dirty="0">
                <a:solidFill>
                  <a:srgbClr val="FFFFFF"/>
                </a:solidFill>
                <a:latin typeface="Arial"/>
                <a:ea typeface="Arial"/>
              </a:rPr>
              <a:t>[5 marks]</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US" sz="3000" dirty="0">
                <a:solidFill>
                  <a:srgbClr val="000000"/>
                </a:solidFill>
                <a:latin typeface="+mj-lt"/>
                <a:ea typeface="Arial"/>
              </a:rPr>
              <a:t>Do not modify the header of the function</a:t>
            </a:r>
          </a:p>
          <a:p>
            <a:pPr marL="457200" indent="-457200">
              <a:lnSpc>
                <a:spcPct val="150000"/>
              </a:lnSpc>
              <a:buFont typeface="Arial" panose="020B0604020202020204" pitchFamily="34" charset="0"/>
              <a:buChar char="•"/>
            </a:pPr>
            <a:r>
              <a:rPr lang="en-US" sz="3000" dirty="0">
                <a:solidFill>
                  <a:srgbClr val="000000"/>
                </a:solidFill>
                <a:latin typeface="+mj-lt"/>
                <a:ea typeface="Arial"/>
              </a:rPr>
              <a:t>Do only what is asked on the handout</a:t>
            </a:r>
          </a:p>
          <a:p>
            <a:pPr marL="457200" indent="-457200">
              <a:lnSpc>
                <a:spcPct val="150000"/>
              </a:lnSpc>
              <a:buFont typeface="Arial" panose="020B0604020202020204" pitchFamily="34" charset="0"/>
              <a:buChar char="•"/>
            </a:pPr>
            <a:r>
              <a:rPr lang="en-US" sz="3000" dirty="0">
                <a:solidFill>
                  <a:srgbClr val="000000"/>
                </a:solidFill>
                <a:ea typeface="Arial"/>
              </a:rPr>
              <a:t>Submission should work on </a:t>
            </a:r>
            <a:r>
              <a:rPr lang="en-US" sz="3000" dirty="0" err="1">
                <a:solidFill>
                  <a:srgbClr val="000000"/>
                </a:solidFill>
                <a:ea typeface="Arial"/>
              </a:rPr>
              <a:t>teach.cs</a:t>
            </a: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r>
              <a:rPr lang="en-US" sz="3000" dirty="0">
                <a:solidFill>
                  <a:srgbClr val="000000"/>
                </a:solidFill>
                <a:latin typeface="+mj-lt"/>
                <a:ea typeface="Arial"/>
              </a:rPr>
              <a:t>Marking rubric</a:t>
            </a:r>
          </a:p>
        </p:txBody>
      </p:sp>
      <p:pic>
        <p:nvPicPr>
          <p:cNvPr id="3" name="Picture 2" descr="A screenshot of a cell phone&#13;&#10;&#13;&#10;Description automatically generated">
            <a:extLst>
              <a:ext uri="{FF2B5EF4-FFF2-40B4-BE49-F238E27FC236}">
                <a16:creationId xmlns:a16="http://schemas.microsoft.com/office/drawing/2014/main" id="{74EF7111-6366-FA48-B89F-D8DB228F9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19" y="4561309"/>
            <a:ext cx="8388501" cy="1392981"/>
          </a:xfrm>
          <a:prstGeom prst="rect">
            <a:avLst/>
          </a:prstGeom>
        </p:spPr>
      </p:pic>
    </p:spTree>
    <p:extLst>
      <p:ext uri="{BB962C8B-B14F-4D97-AF65-F5344CB8AC3E}">
        <p14:creationId xmlns:p14="http://schemas.microsoft.com/office/powerpoint/2010/main" val="156276338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CA" sz="3600" b="1" dirty="0">
                <a:solidFill>
                  <a:srgbClr val="FFFFFF"/>
                </a:solidFill>
                <a:latin typeface="Arial"/>
                <a:ea typeface="Arial"/>
              </a:rPr>
              <a:t>Task 1: One More Thing</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a:lnSpc>
                <a:spcPct val="150000"/>
              </a:lnSpc>
            </a:pPr>
            <a:r>
              <a:rPr lang="en-US" sz="3000" dirty="0">
                <a:solidFill>
                  <a:srgbClr val="000000"/>
                </a:solidFill>
                <a:latin typeface="+mj-lt"/>
                <a:ea typeface="Arial"/>
              </a:rPr>
              <a:t>In addition to all the rules, you need to add </a:t>
            </a:r>
            <a:r>
              <a:rPr lang="en-US" sz="3000" u="sng" dirty="0">
                <a:solidFill>
                  <a:srgbClr val="000000"/>
                </a:solidFill>
                <a:latin typeface="+mj-lt"/>
                <a:ea typeface="Arial"/>
              </a:rPr>
              <a:t>“SENTSTART” and “SENTEND”</a:t>
            </a:r>
            <a:r>
              <a:rPr lang="en-US" sz="3000" dirty="0">
                <a:solidFill>
                  <a:srgbClr val="000000"/>
                </a:solidFill>
                <a:latin typeface="+mj-lt"/>
                <a:ea typeface="Arial"/>
              </a:rPr>
              <a:t> tags for all English and French sentences</a:t>
            </a:r>
          </a:p>
          <a:p>
            <a:pPr>
              <a:lnSpc>
                <a:spcPct val="150000"/>
              </a:lnSpc>
            </a:pPr>
            <a:endParaRPr lang="fr" sz="3000" dirty="0">
              <a:latin typeface="Arial" panose="020B0604020202020204" pitchFamily="34" charset="0"/>
              <a:cs typeface="Arial" panose="020B0604020202020204" pitchFamily="34" charset="0"/>
            </a:endParaRPr>
          </a:p>
          <a:p>
            <a:pPr>
              <a:lnSpc>
                <a:spcPct val="150000"/>
              </a:lnSpc>
            </a:pPr>
            <a:r>
              <a:rPr lang="fr" sz="3000" dirty="0">
                <a:latin typeface="Arial" panose="020B0604020202020204" pitchFamily="34" charset="0"/>
                <a:cs typeface="Arial" panose="020B0604020202020204" pitchFamily="34" charset="0"/>
              </a:rPr>
              <a:t>For </a:t>
            </a:r>
            <a:r>
              <a:rPr lang="fr" sz="3000" dirty="0" err="1">
                <a:latin typeface="Arial" panose="020B0604020202020204" pitchFamily="34" charset="0"/>
                <a:cs typeface="Arial" panose="020B0604020202020204" pitchFamily="34" charset="0"/>
              </a:rPr>
              <a:t>example</a:t>
            </a:r>
            <a:r>
              <a:rPr lang="fr" sz="3000" dirty="0">
                <a:latin typeface="Arial" panose="020B0604020202020204" pitchFamily="34" charset="0"/>
                <a:cs typeface="Arial" panose="020B0604020202020204" pitchFamily="34" charset="0"/>
              </a:rPr>
              <a:t>:</a:t>
            </a:r>
          </a:p>
          <a:p>
            <a:pPr>
              <a:lnSpc>
                <a:spcPct val="150000"/>
              </a:lnSpc>
            </a:pPr>
            <a:r>
              <a:rPr lang="fr" sz="3000" dirty="0">
                <a:latin typeface="Arial" panose="020B0604020202020204" pitchFamily="34" charset="0"/>
                <a:cs typeface="Arial" panose="020B0604020202020204" pitchFamily="34" charset="0"/>
              </a:rPr>
              <a:t>l’</a:t>
            </a:r>
            <a:r>
              <a:rPr lang="fr" sz="3000" dirty="0" err="1">
                <a:latin typeface="Arial" panose="020B0604020202020204" pitchFamily="34" charset="0"/>
                <a:cs typeface="Arial" panose="020B0604020202020204" pitchFamily="34" charset="0"/>
              </a:rPr>
              <a:t>election</a:t>
            </a:r>
            <a:r>
              <a:rPr lang="fr" sz="3000" dirty="0">
                <a:solidFill>
                  <a:srgbClr val="FF0000"/>
                </a:solidFill>
                <a:latin typeface="Arial" panose="020B0604020202020204" pitchFamily="34" charset="0"/>
                <a:cs typeface="Arial" panose="020B0604020202020204" pitchFamily="34" charset="0"/>
              </a:rPr>
              <a:t>.</a:t>
            </a:r>
            <a:r>
              <a:rPr lang="fr" sz="3000" dirty="0">
                <a:latin typeface="Arial" panose="020B0604020202020204" pitchFamily="34" charset="0"/>
                <a:cs typeface="Arial" panose="020B0604020202020204" pitchFamily="34" charset="0"/>
              </a:rPr>
              <a:t> </a:t>
            </a:r>
          </a:p>
          <a:p>
            <a:pPr>
              <a:lnSpc>
                <a:spcPct val="150000"/>
              </a:lnSpc>
            </a:pPr>
            <a:r>
              <a:rPr lang="fr" sz="3000" dirty="0">
                <a:latin typeface="Arial" panose="020B0604020202020204" pitchFamily="34" charset="0"/>
                <a:cs typeface="Arial" panose="020B0604020202020204" pitchFamily="34" charset="0"/>
              </a:rPr>
              <a:t>=&gt; SENTSTART l’ </a:t>
            </a:r>
            <a:r>
              <a:rPr lang="fr" sz="3000" dirty="0" err="1">
                <a:latin typeface="Arial" panose="020B0604020202020204" pitchFamily="34" charset="0"/>
                <a:cs typeface="Arial" panose="020B0604020202020204" pitchFamily="34" charset="0"/>
              </a:rPr>
              <a:t>election</a:t>
            </a:r>
            <a:r>
              <a:rPr lang="fr" sz="3000" dirty="0">
                <a:latin typeface="Arial" panose="020B0604020202020204" pitchFamily="34" charset="0"/>
                <a:cs typeface="Arial" panose="020B0604020202020204" pitchFamily="34" charset="0"/>
              </a:rPr>
              <a:t> </a:t>
            </a:r>
            <a:r>
              <a:rPr lang="fr" sz="3000" dirty="0">
                <a:solidFill>
                  <a:srgbClr val="FF0000"/>
                </a:solidFill>
                <a:latin typeface="Arial" panose="020B0604020202020204" pitchFamily="34" charset="0"/>
                <a:cs typeface="Arial" panose="020B0604020202020204" pitchFamily="34" charset="0"/>
              </a:rPr>
              <a:t>.</a:t>
            </a:r>
            <a:r>
              <a:rPr lang="fr" sz="3000" dirty="0">
                <a:latin typeface="Arial" panose="020B0604020202020204" pitchFamily="34" charset="0"/>
                <a:cs typeface="Arial" panose="020B0604020202020204" pitchFamily="34" charset="0"/>
              </a:rPr>
              <a:t> SENTEND</a:t>
            </a:r>
          </a:p>
          <a:p>
            <a:pPr>
              <a:lnSpc>
                <a:spcPct val="150000"/>
              </a:lnSpc>
            </a:pPr>
            <a:endParaRPr lang="fr"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0010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r>
              <a:rPr lang="en-CA" sz="3600" b="1">
                <a:solidFill>
                  <a:srgbClr val="FFFFFF"/>
                </a:solidFill>
                <a:latin typeface="Arial"/>
                <a:ea typeface="Arial"/>
              </a:rPr>
              <a:t>Punctuation and Preprocessing</a:t>
            </a:r>
            <a:endParaRPr/>
          </a:p>
        </p:txBody>
      </p:sp>
      <p:sp>
        <p:nvSpPr>
          <p:cNvPr id="177" name="CustomShape 2"/>
          <p:cNvSpPr/>
          <p:nvPr/>
        </p:nvSpPr>
        <p:spPr>
          <a:xfrm>
            <a:off x="457200" y="1600200"/>
            <a:ext cx="8228520" cy="4966560"/>
          </a:xfrm>
          <a:prstGeom prst="rect">
            <a:avLst/>
          </a:prstGeom>
          <a:noFill/>
          <a:ln>
            <a:noFill/>
          </a:ln>
        </p:spPr>
        <p:txBody>
          <a:bodyPr lIns="90000" tIns="91440" rIns="90000" bIns="91440"/>
          <a:lstStyle/>
          <a:p>
            <a:pPr>
              <a:lnSpc>
                <a:spcPct val="100000"/>
              </a:lnSpc>
            </a:pPr>
            <a:r>
              <a:rPr lang="en-CA" sz="3000" dirty="0">
                <a:solidFill>
                  <a:srgbClr val="000000"/>
                </a:solidFill>
                <a:latin typeface="Arial"/>
                <a:ea typeface="Arial"/>
              </a:rPr>
              <a:t>Q:	</a:t>
            </a:r>
            <a:r>
              <a:rPr lang="en-CA" sz="2400" i="1" dirty="0">
                <a:solidFill>
                  <a:srgbClr val="000000"/>
                </a:solidFill>
                <a:latin typeface="Arial"/>
                <a:ea typeface="Arial"/>
              </a:rPr>
              <a:t>The preprocessing rules in the handout don't handle/mention this particular case. What do I do? Can I fix it? </a:t>
            </a:r>
            <a:endParaRPr dirty="0"/>
          </a:p>
          <a:p>
            <a:pPr>
              <a:lnSpc>
                <a:spcPct val="100000"/>
              </a:lnSpc>
            </a:pPr>
            <a:r>
              <a:rPr lang="en-CA" sz="3000" dirty="0">
                <a:solidFill>
                  <a:srgbClr val="000000"/>
                </a:solidFill>
                <a:latin typeface="Arial"/>
                <a:ea typeface="Arial"/>
              </a:rPr>
              <a:t>A:	Yes, as long as it is reasonable and </a:t>
            </a:r>
            <a:r>
              <a:rPr lang="en-US" sz="3000" dirty="0">
                <a:solidFill>
                  <a:srgbClr val="000000"/>
                </a:solidFill>
                <a:latin typeface="Arial"/>
                <a:ea typeface="Arial"/>
              </a:rPr>
              <a:t>doesn’t interfere with anything which is explicitly specified in the handout.</a:t>
            </a:r>
            <a:endParaRPr lang="en-US" dirty="0"/>
          </a:p>
          <a:p>
            <a:pPr>
              <a:lnSpc>
                <a:spcPct val="100000"/>
              </a:lnSpc>
            </a:pPr>
            <a:r>
              <a:rPr lang="en-CA" sz="3000" dirty="0">
                <a:solidFill>
                  <a:srgbClr val="38761D"/>
                </a:solidFill>
                <a:latin typeface="Arial"/>
                <a:ea typeface="Arial"/>
              </a:rPr>
              <a:t>- No bonus marks for extra work on this part.</a:t>
            </a:r>
            <a:endParaRPr lang="en-CA" dirty="0"/>
          </a:p>
          <a:p>
            <a:pPr>
              <a:lnSpc>
                <a:spcPct val="100000"/>
              </a:lnSpc>
            </a:pPr>
            <a:r>
              <a:rPr lang="en-CA" sz="3000" dirty="0">
                <a:solidFill>
                  <a:srgbClr val="38761D"/>
                </a:solidFill>
                <a:latin typeface="Arial"/>
                <a:ea typeface="Arial"/>
              </a:rPr>
              <a:t>- You are not required to do anything beyond what is described in the handout.</a:t>
            </a:r>
            <a:endParaRPr lang="en-CA" dirty="0"/>
          </a:p>
          <a:p>
            <a:pPr>
              <a:lnSpc>
                <a:spcPct val="100000"/>
              </a:lnSpc>
            </a:pPr>
            <a:r>
              <a:rPr lang="en-CA" sz="3000" dirty="0">
                <a:solidFill>
                  <a:srgbClr val="38761D"/>
                </a:solidFill>
                <a:latin typeface="Arial"/>
                <a:ea typeface="Arial"/>
              </a:rPr>
              <a:t>- Do not spend too much time on this part!</a:t>
            </a:r>
            <a:endParaRPr lang="en-CA" dirty="0"/>
          </a:p>
          <a:p>
            <a:pPr>
              <a:lnSpc>
                <a:spcPct val="100000"/>
              </a:lnSpc>
            </a:pPr>
            <a:endParaRPr dirty="0"/>
          </a:p>
        </p:txBody>
      </p:sp>
    </p:spTree>
    <p:extLst>
      <p:ext uri="{BB962C8B-B14F-4D97-AF65-F5344CB8AC3E}">
        <p14:creationId xmlns:p14="http://schemas.microsoft.com/office/powerpoint/2010/main" val="2739279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A2: the big picture</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1: Preprocess Inputs</a:t>
            </a:r>
          </a:p>
          <a:p>
            <a:pPr marL="457200" indent="-457200">
              <a:lnSpc>
                <a:spcPct val="150000"/>
              </a:lnSpc>
              <a:buFont typeface="Arial" panose="020B0604020202020204" pitchFamily="34" charset="0"/>
              <a:buChar char="•"/>
            </a:pPr>
            <a:r>
              <a:rPr lang="en-CA" sz="3000" dirty="0">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168595523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rgbClr val="000000"/>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A2: the big picture</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Task 1: Preprocess Inputs</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
        <p:nvSpPr>
          <p:cNvPr id="8" name="CustomShape 2"/>
          <p:cNvSpPr/>
          <p:nvPr/>
        </p:nvSpPr>
        <p:spPr>
          <a:xfrm>
            <a:off x="6956213" y="3211113"/>
            <a:ext cx="2877587" cy="1120422"/>
          </a:xfrm>
          <a:prstGeom prst="rect">
            <a:avLst/>
          </a:prstGeom>
          <a:noFill/>
          <a:ln>
            <a:noFill/>
          </a:ln>
        </p:spPr>
        <p:txBody>
          <a:bodyPr lIns="90000" tIns="91440" rIns="90000" bIns="91440"/>
          <a:lstStyle/>
          <a:p>
            <a:pPr>
              <a:lnSpc>
                <a:spcPct val="150000"/>
              </a:lnSpc>
            </a:pPr>
            <a:r>
              <a:rPr lang="en-US" sz="3000" dirty="0">
                <a:solidFill>
                  <a:srgbClr val="FF0000"/>
                </a:solidFill>
                <a:latin typeface="+mj-lt"/>
              </a:rPr>
              <a:t>Focus</a:t>
            </a:r>
            <a:endParaRPr sz="3000" dirty="0">
              <a:solidFill>
                <a:srgbClr val="FF0000"/>
              </a:solidFill>
              <a:latin typeface="+mj-lt"/>
            </a:endParaRPr>
          </a:p>
          <a:p>
            <a:pPr>
              <a:lnSpc>
                <a:spcPct val="150000"/>
              </a:lnSpc>
            </a:pPr>
            <a:endParaRPr lang="en-CA" sz="3000" dirty="0">
              <a:solidFill>
                <a:srgbClr val="FF0000"/>
              </a:solidFill>
              <a:latin typeface="+mj-lt"/>
            </a:endParaRPr>
          </a:p>
        </p:txBody>
      </p:sp>
      <p:sp>
        <p:nvSpPr>
          <p:cNvPr id="9" name="CustomShape 2"/>
          <p:cNvSpPr/>
          <p:nvPr/>
        </p:nvSpPr>
        <p:spPr>
          <a:xfrm>
            <a:off x="6487725" y="2288349"/>
            <a:ext cx="654756" cy="1120422"/>
          </a:xfrm>
          <a:prstGeom prst="rect">
            <a:avLst/>
          </a:prstGeom>
          <a:noFill/>
          <a:ln>
            <a:noFill/>
          </a:ln>
        </p:spPr>
        <p:txBody>
          <a:bodyPr lIns="90000" tIns="91440" rIns="90000" bIns="91440"/>
          <a:lstStyle/>
          <a:p>
            <a:pPr>
              <a:lnSpc>
                <a:spcPct val="150000"/>
              </a:lnSpc>
            </a:pPr>
            <a:r>
              <a:rPr lang="en-US" sz="9600" dirty="0">
                <a:solidFill>
                  <a:srgbClr val="FF0000"/>
                </a:solidFill>
                <a:latin typeface="+mj-lt"/>
              </a:rPr>
              <a:t>}</a:t>
            </a:r>
            <a:endParaRPr sz="9600" dirty="0">
              <a:solidFill>
                <a:srgbClr val="FF0000"/>
              </a:solidFill>
              <a:latin typeface="+mj-lt"/>
            </a:endParaRPr>
          </a:p>
          <a:p>
            <a:pPr>
              <a:lnSpc>
                <a:spcPct val="150000"/>
              </a:lnSpc>
            </a:pPr>
            <a:endParaRPr sz="3000" dirty="0">
              <a:solidFill>
                <a:srgbClr val="FF0000"/>
              </a:solidFill>
              <a:latin typeface="+mj-lt"/>
            </a:endParaRPr>
          </a:p>
        </p:txBody>
      </p:sp>
    </p:spTree>
    <p:extLst>
      <p:ext uri="{BB962C8B-B14F-4D97-AF65-F5344CB8AC3E}">
        <p14:creationId xmlns:p14="http://schemas.microsoft.com/office/powerpoint/2010/main" val="272987243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additive="repl">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additive="repl">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CA" sz="3600" b="1" dirty="0">
                <a:solidFill>
                  <a:srgbClr val="FFFFFF"/>
                </a:solidFill>
                <a:latin typeface="Arial"/>
                <a:ea typeface="Arial"/>
              </a:rPr>
              <a:t>Task 2: Compute n-gram counts</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US" sz="3000" dirty="0">
                <a:solidFill>
                  <a:srgbClr val="000000"/>
                </a:solidFill>
                <a:latin typeface="+mj-lt"/>
                <a:ea typeface="Arial"/>
              </a:rPr>
              <a:t>Implement the function </a:t>
            </a:r>
            <a:r>
              <a:rPr lang="en-US" sz="3000" dirty="0" err="1">
                <a:solidFill>
                  <a:srgbClr val="000000"/>
                </a:solidFill>
                <a:latin typeface="+mj-lt"/>
                <a:ea typeface="Arial"/>
              </a:rPr>
              <a:t>lm_train</a:t>
            </a: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r>
              <a:rPr lang="en-US" sz="3000" dirty="0">
                <a:solidFill>
                  <a:srgbClr val="000000"/>
                </a:solidFill>
                <a:latin typeface="+mj-lt"/>
                <a:ea typeface="Arial"/>
              </a:rPr>
              <a:t>Train two models using </a:t>
            </a:r>
            <a:r>
              <a:rPr lang="en-US" sz="3000" dirty="0" err="1">
                <a:solidFill>
                  <a:srgbClr val="000000"/>
                </a:solidFill>
                <a:latin typeface="+mj-lt"/>
                <a:ea typeface="Arial"/>
              </a:rPr>
              <a:t>lm_train</a:t>
            </a:r>
            <a:r>
              <a:rPr lang="en-US" sz="3000" dirty="0">
                <a:solidFill>
                  <a:srgbClr val="000000"/>
                </a:solidFill>
                <a:latin typeface="+mj-lt"/>
                <a:ea typeface="Arial"/>
              </a:rPr>
              <a:t>, one for English and one for French. You can save the files with the names you want.</a:t>
            </a:r>
          </a:p>
          <a:p>
            <a:pPr marL="457200" indent="-457200">
              <a:lnSpc>
                <a:spcPct val="150000"/>
              </a:lnSpc>
              <a:buFont typeface="Arial" panose="020B0604020202020204" pitchFamily="34" charset="0"/>
              <a:buChar char="•"/>
            </a:pPr>
            <a:r>
              <a:rPr lang="en-US" sz="3000" dirty="0">
                <a:solidFill>
                  <a:srgbClr val="000000"/>
                </a:solidFill>
                <a:latin typeface="+mj-lt"/>
                <a:ea typeface="Arial"/>
              </a:rPr>
              <a:t>Marking Rubric</a:t>
            </a:r>
          </a:p>
          <a:p>
            <a:pPr>
              <a:lnSpc>
                <a:spcPct val="150000"/>
              </a:lnSpc>
            </a:pPr>
            <a:endParaRPr lang="en-US" sz="3000" dirty="0">
              <a:solidFill>
                <a:srgbClr val="000000"/>
              </a:solidFill>
              <a:latin typeface="+mj-lt"/>
              <a:ea typeface="Arial"/>
            </a:endParaRPr>
          </a:p>
        </p:txBody>
      </p:sp>
      <p:pic>
        <p:nvPicPr>
          <p:cNvPr id="3" name="Picture 2" descr="A screenshot of a cell phone&#13;&#10;&#13;&#10;Description automatically generated">
            <a:extLst>
              <a:ext uri="{FF2B5EF4-FFF2-40B4-BE49-F238E27FC236}">
                <a16:creationId xmlns:a16="http://schemas.microsoft.com/office/drawing/2014/main" id="{A52B4AA6-C273-CD4D-8A98-4FEF9C980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640" y="5420360"/>
            <a:ext cx="8260080" cy="441960"/>
          </a:xfrm>
          <a:prstGeom prst="rect">
            <a:avLst/>
          </a:prstGeom>
        </p:spPr>
      </p:pic>
    </p:spTree>
    <p:extLst>
      <p:ext uri="{BB962C8B-B14F-4D97-AF65-F5344CB8AC3E}">
        <p14:creationId xmlns:p14="http://schemas.microsoft.com/office/powerpoint/2010/main" val="59654737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CA" sz="3600" b="1" dirty="0">
                <a:solidFill>
                  <a:srgbClr val="FFFFFF"/>
                </a:solidFill>
                <a:latin typeface="Arial"/>
                <a:ea typeface="Arial"/>
              </a:rPr>
              <a:t>Task 2: Two More Things</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US" sz="3000" dirty="0">
                <a:solidFill>
                  <a:srgbClr val="000000"/>
                </a:solidFill>
                <a:ea typeface="Arial"/>
              </a:rPr>
              <a:t>Don’t change those lines</a:t>
            </a:r>
          </a:p>
          <a:p>
            <a:pPr marL="457200" indent="-457200">
              <a:lnSpc>
                <a:spcPct val="150000"/>
              </a:lnSpc>
              <a:buFont typeface="Arial" panose="020B0604020202020204" pitchFamily="34" charset="0"/>
              <a:buChar char="•"/>
            </a:pP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r>
              <a:rPr lang="en-US" sz="3000" dirty="0">
                <a:solidFill>
                  <a:srgbClr val="000000"/>
                </a:solidFill>
                <a:latin typeface="+mj-lt"/>
                <a:ea typeface="Arial"/>
              </a:rPr>
              <a:t>This is what we expect</a:t>
            </a:r>
          </a:p>
          <a:p>
            <a:pPr>
              <a:lnSpc>
                <a:spcPct val="150000"/>
              </a:lnSpc>
            </a:pPr>
            <a:r>
              <a:rPr lang="en-CA" dirty="0" err="1"/>
              <a:t>language_model_uni</a:t>
            </a:r>
            <a:r>
              <a:rPr lang="en-CA" dirty="0"/>
              <a:t> = {string : </a:t>
            </a:r>
            <a:r>
              <a:rPr lang="en-CA" dirty="0" err="1"/>
              <a:t>int</a:t>
            </a:r>
            <a:r>
              <a:rPr lang="en-CA" dirty="0"/>
              <a:t>} # single dictionaries</a:t>
            </a:r>
          </a:p>
          <a:p>
            <a:pPr>
              <a:lnSpc>
                <a:spcPct val="150000"/>
              </a:lnSpc>
            </a:pPr>
            <a:endParaRPr lang="en-CA" dirty="0"/>
          </a:p>
          <a:p>
            <a:pPr>
              <a:lnSpc>
                <a:spcPct val="150000"/>
              </a:lnSpc>
            </a:pPr>
            <a:r>
              <a:rPr lang="en-CA" dirty="0" err="1"/>
              <a:t>language_model_bigram</a:t>
            </a:r>
            <a:r>
              <a:rPr lang="en-CA" dirty="0"/>
              <a:t> = {string : </a:t>
            </a:r>
            <a:r>
              <a:rPr lang="en-CA" dirty="0" err="1"/>
              <a:t>dict</a:t>
            </a:r>
            <a:r>
              <a:rPr lang="en-CA" dirty="0"/>
              <a:t>(string : </a:t>
            </a:r>
            <a:r>
              <a:rPr lang="en-CA" dirty="0" err="1"/>
              <a:t>int</a:t>
            </a:r>
            <a:r>
              <a:rPr lang="en-CA" dirty="0"/>
              <a:t>)} # nested dictionaries</a:t>
            </a:r>
          </a:p>
          <a:p>
            <a:pPr>
              <a:lnSpc>
                <a:spcPct val="150000"/>
              </a:lnSpc>
            </a:pPr>
            <a:endParaRPr lang="en-CA" dirty="0"/>
          </a:p>
          <a:p>
            <a:pPr>
              <a:lnSpc>
                <a:spcPct val="150000"/>
              </a:lnSpc>
            </a:pPr>
            <a:r>
              <a:rPr lang="en-CA" dirty="0" err="1"/>
              <a:t>language_model</a:t>
            </a:r>
            <a:r>
              <a:rPr lang="en-CA" dirty="0"/>
              <a:t> = {'</a:t>
            </a:r>
            <a:r>
              <a:rPr lang="en-CA" dirty="0" err="1"/>
              <a:t>uni</a:t>
            </a:r>
            <a:r>
              <a:rPr lang="en-CA" dirty="0"/>
              <a:t>': </a:t>
            </a:r>
            <a:r>
              <a:rPr lang="en-CA" dirty="0" err="1"/>
              <a:t>language_model_uni</a:t>
            </a:r>
            <a:r>
              <a:rPr lang="en-CA" dirty="0"/>
              <a:t>, "bi": </a:t>
            </a:r>
            <a:r>
              <a:rPr lang="en-CA" dirty="0" err="1"/>
              <a:t>language_model_bigram</a:t>
            </a:r>
            <a:r>
              <a:rPr lang="en-CA" dirty="0"/>
              <a:t>}</a:t>
            </a:r>
          </a:p>
          <a:p>
            <a:pPr>
              <a:lnSpc>
                <a:spcPct val="150000"/>
              </a:lnSpc>
            </a:pPr>
            <a:r>
              <a:rPr lang="en-US" sz="3000" dirty="0">
                <a:solidFill>
                  <a:srgbClr val="000000"/>
                </a:solidFill>
                <a:latin typeface="+mj-lt"/>
                <a:ea typeface="Arial"/>
              </a:rPr>
              <a:t> </a:t>
            </a:r>
          </a:p>
          <a:p>
            <a:pPr marL="457200" indent="-457200">
              <a:lnSpc>
                <a:spcPct val="150000"/>
              </a:lnSpc>
              <a:buFont typeface="Arial" panose="020B0604020202020204" pitchFamily="34" charset="0"/>
              <a:buChar char="•"/>
            </a:pP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endParaRPr lang="en-US" sz="3000" dirty="0">
              <a:solidFill>
                <a:srgbClr val="000000"/>
              </a:solidFill>
              <a:latin typeface="+mj-lt"/>
              <a:ea typeface="Arial"/>
            </a:endParaRPr>
          </a:p>
          <a:p>
            <a:pPr marL="457200" indent="-457200">
              <a:lnSpc>
                <a:spcPct val="150000"/>
              </a:lnSpc>
              <a:buFont typeface="Arial" panose="020B0604020202020204" pitchFamily="34" charset="0"/>
              <a:buChar char="•"/>
            </a:pPr>
            <a:endParaRPr lang="en-US" sz="3000" dirty="0">
              <a:solidFill>
                <a:srgbClr val="000000"/>
              </a:solidFill>
              <a:latin typeface="+mj-lt"/>
              <a:ea typeface="Arial"/>
            </a:endParaRPr>
          </a:p>
          <a:p>
            <a:pPr>
              <a:lnSpc>
                <a:spcPct val="150000"/>
              </a:lnSpc>
            </a:pPr>
            <a:endParaRPr lang="en-US" sz="3000" dirty="0">
              <a:solidFill>
                <a:srgbClr val="000000"/>
              </a:solidFill>
              <a:latin typeface="+mj-lt"/>
              <a:ea typeface="Arial"/>
            </a:endParaRPr>
          </a:p>
        </p:txBody>
      </p:sp>
      <p:pic>
        <p:nvPicPr>
          <p:cNvPr id="4" name="Picture 3">
            <a:extLst>
              <a:ext uri="{FF2B5EF4-FFF2-40B4-BE49-F238E27FC236}">
                <a16:creationId xmlns:a16="http://schemas.microsoft.com/office/drawing/2014/main" id="{D4F22F60-229B-C04E-9BB8-7F80A7FF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481" y="2443480"/>
            <a:ext cx="7447038" cy="1193800"/>
          </a:xfrm>
          <a:prstGeom prst="rect">
            <a:avLst/>
          </a:prstGeom>
        </p:spPr>
      </p:pic>
    </p:spTree>
    <p:extLst>
      <p:ext uri="{BB962C8B-B14F-4D97-AF65-F5344CB8AC3E}">
        <p14:creationId xmlns:p14="http://schemas.microsoft.com/office/powerpoint/2010/main" val="79731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A2: the big picture</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1: Preprocess Inputs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2: Compute n-gram counts</a:t>
            </a:r>
          </a:p>
          <a:p>
            <a:pPr marL="457200" indent="-457200">
              <a:lnSpc>
                <a:spcPct val="150000"/>
              </a:lnSpc>
              <a:buFont typeface="Arial" panose="020B0604020202020204" pitchFamily="34" charset="0"/>
              <a:buChar char="•"/>
            </a:pPr>
            <a:r>
              <a:rPr lang="en-CA" sz="3000" dirty="0">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382228466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r>
              <a:rPr lang="en-CA" sz="3600" b="1" dirty="0">
                <a:solidFill>
                  <a:srgbClr val="FFFFFF"/>
                </a:solidFill>
                <a:latin typeface="Arial"/>
                <a:ea typeface="Arial"/>
              </a:rPr>
              <a:t>Marking</a:t>
            </a:r>
            <a:endParaRPr dirty="0"/>
          </a:p>
        </p:txBody>
      </p:sp>
      <p:sp>
        <p:nvSpPr>
          <p:cNvPr id="163" name="CustomShape 2"/>
          <p:cNvSpPr/>
          <p:nvPr/>
        </p:nvSpPr>
        <p:spPr>
          <a:xfrm>
            <a:off x="457200" y="1600199"/>
            <a:ext cx="8228520" cy="4303889"/>
          </a:xfrm>
          <a:prstGeom prst="rect">
            <a:avLst/>
          </a:prstGeom>
          <a:noFill/>
          <a:ln>
            <a:noFill/>
          </a:ln>
        </p:spPr>
        <p:txBody>
          <a:bodyPr lIns="90000" tIns="91440" rIns="90000" bIns="91440"/>
          <a:lstStyle/>
          <a:p>
            <a:r>
              <a:rPr lang="en-US" sz="3000" dirty="0">
                <a:solidFill>
                  <a:srgbClr val="000000"/>
                </a:solidFill>
                <a:ea typeface="Arial"/>
              </a:rPr>
              <a:t>(A large) Portion of it will be auto-marked.</a:t>
            </a:r>
          </a:p>
          <a:p>
            <a:endParaRPr lang="en-US" sz="3000" dirty="0">
              <a:solidFill>
                <a:srgbClr val="000000"/>
              </a:solidFill>
              <a:ea typeface="Arial"/>
            </a:endParaRPr>
          </a:p>
          <a:p>
            <a:pPr marL="457200" indent="-457200">
              <a:buFontTx/>
              <a:buChar char="-"/>
            </a:pPr>
            <a:r>
              <a:rPr lang="en-US" sz="3000" dirty="0">
                <a:solidFill>
                  <a:srgbClr val="000000"/>
                </a:solidFill>
                <a:ea typeface="Arial"/>
              </a:rPr>
              <a:t>Your code will be tested individually (by file).</a:t>
            </a:r>
          </a:p>
          <a:p>
            <a:pPr marL="457200" indent="-457200">
              <a:buFontTx/>
              <a:buChar char="-"/>
            </a:pPr>
            <a:r>
              <a:rPr lang="en-US" sz="3000" dirty="0">
                <a:solidFill>
                  <a:srgbClr val="000000"/>
                </a:solidFill>
                <a:ea typeface="Arial"/>
              </a:rPr>
              <a:t>Your code must adhere to the specifications for function calls to work.</a:t>
            </a:r>
          </a:p>
          <a:p>
            <a:pPr marL="457200" indent="-457200">
              <a:buFontTx/>
              <a:buChar char="-"/>
            </a:pPr>
            <a:r>
              <a:rPr lang="en-US" sz="3000" dirty="0">
                <a:solidFill>
                  <a:srgbClr val="000000"/>
                </a:solidFill>
                <a:ea typeface="Arial"/>
              </a:rPr>
              <a:t>Do </a:t>
            </a:r>
            <a:r>
              <a:rPr lang="en-US" sz="3000" b="1" dirty="0">
                <a:solidFill>
                  <a:srgbClr val="000000"/>
                </a:solidFill>
                <a:ea typeface="Arial"/>
              </a:rPr>
              <a:t>NOT </a:t>
            </a:r>
            <a:r>
              <a:rPr lang="en-US" sz="3000" dirty="0">
                <a:solidFill>
                  <a:srgbClr val="000000"/>
                </a:solidFill>
                <a:ea typeface="Arial"/>
              </a:rPr>
              <a:t>hardcode any paths.</a:t>
            </a:r>
          </a:p>
          <a:p>
            <a:pPr marL="457200" indent="-457200">
              <a:buFontTx/>
              <a:buChar char="-"/>
            </a:pPr>
            <a:r>
              <a:rPr lang="en-US" sz="3000" dirty="0">
                <a:solidFill>
                  <a:srgbClr val="000000"/>
                </a:solidFill>
                <a:ea typeface="Arial"/>
              </a:rPr>
              <a:t>It must work on CDF (test your code).</a:t>
            </a:r>
            <a:endParaRPr dirty="0"/>
          </a:p>
          <a:p>
            <a:pPr>
              <a:lnSpc>
                <a:spcPct val="100000"/>
              </a:lnSpc>
            </a:pPr>
            <a:endParaRPr dirty="0"/>
          </a:p>
        </p:txBody>
      </p:sp>
    </p:spTree>
    <p:extLst>
      <p:ext uri="{BB962C8B-B14F-4D97-AF65-F5344CB8AC3E}">
        <p14:creationId xmlns:p14="http://schemas.microsoft.com/office/powerpoint/2010/main" val="25220182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r>
              <a:rPr lang="en-CA" sz="3600" b="1" dirty="0">
                <a:solidFill>
                  <a:srgbClr val="FFFFFF"/>
                </a:solidFill>
                <a:latin typeface="Arial"/>
                <a:ea typeface="Arial"/>
              </a:rPr>
              <a:t>Marking </a:t>
            </a:r>
            <a:r>
              <a:rPr lang="en-CA" sz="2800" dirty="0">
                <a:solidFill>
                  <a:srgbClr val="FFFFFF"/>
                </a:solidFill>
                <a:latin typeface="Arial"/>
                <a:ea typeface="Arial"/>
              </a:rPr>
              <a:t>(</a:t>
            </a:r>
            <a:r>
              <a:rPr lang="en-CA" sz="2800" dirty="0" err="1">
                <a:solidFill>
                  <a:srgbClr val="FFFFFF"/>
                </a:solidFill>
                <a:latin typeface="Arial"/>
                <a:ea typeface="Arial"/>
              </a:rPr>
              <a:t>Cont</a:t>
            </a:r>
            <a:r>
              <a:rPr lang="en-CA" sz="2800" dirty="0">
                <a:solidFill>
                  <a:srgbClr val="FFFFFF"/>
                </a:solidFill>
                <a:latin typeface="Arial"/>
                <a:ea typeface="Arial"/>
              </a:rPr>
              <a:t>)</a:t>
            </a:r>
            <a:endParaRPr sz="2800" dirty="0"/>
          </a:p>
        </p:txBody>
      </p:sp>
      <p:sp>
        <p:nvSpPr>
          <p:cNvPr id="163" name="CustomShape 2"/>
          <p:cNvSpPr/>
          <p:nvPr/>
        </p:nvSpPr>
        <p:spPr>
          <a:xfrm>
            <a:off x="457200" y="1600200"/>
            <a:ext cx="8228520" cy="657578"/>
          </a:xfrm>
          <a:prstGeom prst="rect">
            <a:avLst/>
          </a:prstGeom>
          <a:noFill/>
          <a:ln>
            <a:noFill/>
          </a:ln>
        </p:spPr>
        <p:txBody>
          <a:bodyPr lIns="90000" tIns="91440" rIns="90000" bIns="91440"/>
          <a:lstStyle/>
          <a:p>
            <a:r>
              <a:rPr lang="en-US" sz="3000" dirty="0">
                <a:solidFill>
                  <a:srgbClr val="000000"/>
                </a:solidFill>
                <a:ea typeface="Arial"/>
              </a:rPr>
              <a:t>Initially:</a:t>
            </a:r>
          </a:p>
          <a:p>
            <a:pPr>
              <a:lnSpc>
                <a:spcPct val="100000"/>
              </a:lnSpc>
            </a:pPr>
            <a:endParaRPr dirty="0"/>
          </a:p>
          <a:p>
            <a:pPr>
              <a:lnSpc>
                <a:spcPct val="100000"/>
              </a:lnSpc>
            </a:pPr>
            <a:endParaRPr dirty="0"/>
          </a:p>
        </p:txBody>
      </p:sp>
      <p:sp>
        <p:nvSpPr>
          <p:cNvPr id="7" name="Snip Single Corner Rectangle 6"/>
          <p:cNvSpPr/>
          <p:nvPr/>
        </p:nvSpPr>
        <p:spPr>
          <a:xfrm>
            <a:off x="3945464"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8" name="Snip Single Corner Rectangle 7"/>
          <p:cNvSpPr/>
          <p:nvPr/>
        </p:nvSpPr>
        <p:spPr>
          <a:xfrm>
            <a:off x="4876797"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9" name="Snip Single Corner Rectangle 8"/>
          <p:cNvSpPr/>
          <p:nvPr/>
        </p:nvSpPr>
        <p:spPr>
          <a:xfrm>
            <a:off x="5808130"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0" name="Snip Single Corner Rectangle 9"/>
          <p:cNvSpPr/>
          <p:nvPr/>
        </p:nvSpPr>
        <p:spPr>
          <a:xfrm>
            <a:off x="3014131"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11" name="Snip Single Corner Rectangle 10"/>
          <p:cNvSpPr/>
          <p:nvPr/>
        </p:nvSpPr>
        <p:spPr>
          <a:xfrm>
            <a:off x="3945464"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12" name="Snip Single Corner Rectangle 11"/>
          <p:cNvSpPr/>
          <p:nvPr/>
        </p:nvSpPr>
        <p:spPr>
          <a:xfrm>
            <a:off x="4876797"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13" name="Snip Single Corner Rectangle 12"/>
          <p:cNvSpPr/>
          <p:nvPr/>
        </p:nvSpPr>
        <p:spPr>
          <a:xfrm>
            <a:off x="5808130"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4" name="CustomShape 2"/>
          <p:cNvSpPr/>
          <p:nvPr/>
        </p:nvSpPr>
        <p:spPr>
          <a:xfrm>
            <a:off x="457200" y="2770011"/>
            <a:ext cx="2844800" cy="657578"/>
          </a:xfrm>
          <a:prstGeom prst="rect">
            <a:avLst/>
          </a:prstGeom>
          <a:noFill/>
          <a:ln>
            <a:noFill/>
          </a:ln>
        </p:spPr>
        <p:txBody>
          <a:bodyPr lIns="90000" tIns="91440" rIns="90000" bIns="91440"/>
          <a:lstStyle/>
          <a:p>
            <a:r>
              <a:rPr lang="en-US" sz="3000" dirty="0">
                <a:solidFill>
                  <a:srgbClr val="000000"/>
                </a:solidFill>
                <a:ea typeface="Arial"/>
              </a:rPr>
              <a:t>Correct Code:</a:t>
            </a:r>
          </a:p>
          <a:p>
            <a:pPr>
              <a:lnSpc>
                <a:spcPct val="100000"/>
              </a:lnSpc>
            </a:pPr>
            <a:endParaRPr dirty="0"/>
          </a:p>
          <a:p>
            <a:pPr>
              <a:lnSpc>
                <a:spcPct val="100000"/>
              </a:lnSpc>
            </a:pPr>
            <a:endParaRPr dirty="0"/>
          </a:p>
        </p:txBody>
      </p:sp>
      <p:sp>
        <p:nvSpPr>
          <p:cNvPr id="15" name="CustomShape 2"/>
          <p:cNvSpPr/>
          <p:nvPr/>
        </p:nvSpPr>
        <p:spPr>
          <a:xfrm>
            <a:off x="457200" y="4468989"/>
            <a:ext cx="2844800" cy="657578"/>
          </a:xfrm>
          <a:prstGeom prst="rect">
            <a:avLst/>
          </a:prstGeom>
          <a:noFill/>
          <a:ln>
            <a:noFill/>
          </a:ln>
        </p:spPr>
        <p:txBody>
          <a:bodyPr lIns="90000" tIns="91440" rIns="90000" bIns="91440"/>
          <a:lstStyle/>
          <a:p>
            <a:r>
              <a:rPr lang="en-US" sz="3000" dirty="0">
                <a:solidFill>
                  <a:srgbClr val="000000"/>
                </a:solidFill>
                <a:ea typeface="Arial"/>
              </a:rPr>
              <a:t>Your Code:</a:t>
            </a:r>
          </a:p>
          <a:p>
            <a:pPr>
              <a:lnSpc>
                <a:spcPct val="100000"/>
              </a:lnSpc>
            </a:pPr>
            <a:endParaRPr dirty="0"/>
          </a:p>
          <a:p>
            <a:pPr>
              <a:lnSpc>
                <a:spcPct val="100000"/>
              </a:lnSpc>
            </a:pPr>
            <a:endParaRPr dirty="0"/>
          </a:p>
        </p:txBody>
      </p:sp>
      <p:sp>
        <p:nvSpPr>
          <p:cNvPr id="18" name="Snip Single Corner Rectangle 17"/>
          <p:cNvSpPr/>
          <p:nvPr/>
        </p:nvSpPr>
        <p:spPr>
          <a:xfrm>
            <a:off x="3008485"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Tree>
    <p:extLst>
      <p:ext uri="{BB962C8B-B14F-4D97-AF65-F5344CB8AC3E}">
        <p14:creationId xmlns:p14="http://schemas.microsoft.com/office/powerpoint/2010/main" val="2577970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r>
              <a:rPr lang="en-CA" sz="3600" b="1" dirty="0">
                <a:solidFill>
                  <a:srgbClr val="FFFFFF"/>
                </a:solidFill>
                <a:latin typeface="Arial"/>
                <a:ea typeface="Arial"/>
              </a:rPr>
              <a:t>Marking </a:t>
            </a:r>
            <a:r>
              <a:rPr lang="en-CA" sz="2800" dirty="0">
                <a:solidFill>
                  <a:srgbClr val="FFFFFF"/>
                </a:solidFill>
                <a:latin typeface="Arial"/>
                <a:ea typeface="Arial"/>
              </a:rPr>
              <a:t>(</a:t>
            </a:r>
            <a:r>
              <a:rPr lang="en-CA" sz="2800" dirty="0" err="1">
                <a:solidFill>
                  <a:srgbClr val="FFFFFF"/>
                </a:solidFill>
                <a:latin typeface="Arial"/>
                <a:ea typeface="Arial"/>
              </a:rPr>
              <a:t>Cont</a:t>
            </a:r>
            <a:r>
              <a:rPr lang="en-CA" sz="2800" dirty="0">
                <a:solidFill>
                  <a:srgbClr val="FFFFFF"/>
                </a:solidFill>
                <a:latin typeface="Arial"/>
                <a:ea typeface="Arial"/>
              </a:rPr>
              <a:t>)</a:t>
            </a:r>
            <a:endParaRPr sz="2800" dirty="0"/>
          </a:p>
        </p:txBody>
      </p:sp>
      <p:sp>
        <p:nvSpPr>
          <p:cNvPr id="163" name="CustomShape 2"/>
          <p:cNvSpPr/>
          <p:nvPr/>
        </p:nvSpPr>
        <p:spPr>
          <a:xfrm>
            <a:off x="457200" y="1600200"/>
            <a:ext cx="8228520" cy="657578"/>
          </a:xfrm>
          <a:prstGeom prst="rect">
            <a:avLst/>
          </a:prstGeom>
          <a:noFill/>
          <a:ln>
            <a:noFill/>
          </a:ln>
        </p:spPr>
        <p:txBody>
          <a:bodyPr lIns="90000" tIns="91440" rIns="90000" bIns="91440"/>
          <a:lstStyle/>
          <a:p>
            <a:r>
              <a:rPr lang="en-US" sz="3000" dirty="0">
                <a:solidFill>
                  <a:srgbClr val="000000"/>
                </a:solidFill>
                <a:ea typeface="Arial"/>
              </a:rPr>
              <a:t>If we are testing “A”:</a:t>
            </a:r>
          </a:p>
          <a:p>
            <a:pPr>
              <a:lnSpc>
                <a:spcPct val="100000"/>
              </a:lnSpc>
            </a:pPr>
            <a:endParaRPr dirty="0"/>
          </a:p>
          <a:p>
            <a:pPr>
              <a:lnSpc>
                <a:spcPct val="100000"/>
              </a:lnSpc>
            </a:pPr>
            <a:endParaRPr dirty="0"/>
          </a:p>
        </p:txBody>
      </p:sp>
      <p:sp>
        <p:nvSpPr>
          <p:cNvPr id="7" name="Snip Single Corner Rectangle 6"/>
          <p:cNvSpPr/>
          <p:nvPr/>
        </p:nvSpPr>
        <p:spPr>
          <a:xfrm>
            <a:off x="3945464"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8" name="Snip Single Corner Rectangle 7"/>
          <p:cNvSpPr/>
          <p:nvPr/>
        </p:nvSpPr>
        <p:spPr>
          <a:xfrm>
            <a:off x="4876797"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9" name="Snip Single Corner Rectangle 8"/>
          <p:cNvSpPr/>
          <p:nvPr/>
        </p:nvSpPr>
        <p:spPr>
          <a:xfrm>
            <a:off x="5808130"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0" name="Snip Single Corner Rectangle 9"/>
          <p:cNvSpPr/>
          <p:nvPr/>
        </p:nvSpPr>
        <p:spPr>
          <a:xfrm>
            <a:off x="3014131"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11" name="Snip Single Corner Rectangle 10"/>
          <p:cNvSpPr/>
          <p:nvPr/>
        </p:nvSpPr>
        <p:spPr>
          <a:xfrm>
            <a:off x="3945464"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12" name="Snip Single Corner Rectangle 11"/>
          <p:cNvSpPr/>
          <p:nvPr/>
        </p:nvSpPr>
        <p:spPr>
          <a:xfrm>
            <a:off x="4876797"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13" name="Snip Single Corner Rectangle 12"/>
          <p:cNvSpPr/>
          <p:nvPr/>
        </p:nvSpPr>
        <p:spPr>
          <a:xfrm>
            <a:off x="5808130"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4" name="CustomShape 2"/>
          <p:cNvSpPr/>
          <p:nvPr/>
        </p:nvSpPr>
        <p:spPr>
          <a:xfrm>
            <a:off x="457200" y="2770011"/>
            <a:ext cx="2844800" cy="657578"/>
          </a:xfrm>
          <a:prstGeom prst="rect">
            <a:avLst/>
          </a:prstGeom>
          <a:noFill/>
          <a:ln>
            <a:noFill/>
          </a:ln>
        </p:spPr>
        <p:txBody>
          <a:bodyPr lIns="90000" tIns="91440" rIns="90000" bIns="91440"/>
          <a:lstStyle/>
          <a:p>
            <a:r>
              <a:rPr lang="en-US" sz="3000" dirty="0">
                <a:solidFill>
                  <a:srgbClr val="000000"/>
                </a:solidFill>
                <a:ea typeface="Arial"/>
              </a:rPr>
              <a:t>Correct Code:</a:t>
            </a:r>
          </a:p>
          <a:p>
            <a:pPr>
              <a:lnSpc>
                <a:spcPct val="100000"/>
              </a:lnSpc>
            </a:pPr>
            <a:endParaRPr dirty="0"/>
          </a:p>
          <a:p>
            <a:pPr>
              <a:lnSpc>
                <a:spcPct val="100000"/>
              </a:lnSpc>
            </a:pPr>
            <a:endParaRPr dirty="0"/>
          </a:p>
        </p:txBody>
      </p:sp>
      <p:sp>
        <p:nvSpPr>
          <p:cNvPr id="15" name="CustomShape 2"/>
          <p:cNvSpPr/>
          <p:nvPr/>
        </p:nvSpPr>
        <p:spPr>
          <a:xfrm>
            <a:off x="457200" y="4468989"/>
            <a:ext cx="2844800" cy="657578"/>
          </a:xfrm>
          <a:prstGeom prst="rect">
            <a:avLst/>
          </a:prstGeom>
          <a:noFill/>
          <a:ln>
            <a:noFill/>
          </a:ln>
        </p:spPr>
        <p:txBody>
          <a:bodyPr lIns="90000" tIns="91440" rIns="90000" bIns="91440"/>
          <a:lstStyle/>
          <a:p>
            <a:r>
              <a:rPr lang="en-US" sz="3000" dirty="0">
                <a:solidFill>
                  <a:srgbClr val="000000"/>
                </a:solidFill>
                <a:ea typeface="Arial"/>
              </a:rPr>
              <a:t>Your Code:</a:t>
            </a:r>
          </a:p>
          <a:p>
            <a:pPr>
              <a:lnSpc>
                <a:spcPct val="100000"/>
              </a:lnSpc>
            </a:pPr>
            <a:endParaRPr dirty="0"/>
          </a:p>
          <a:p>
            <a:pPr>
              <a:lnSpc>
                <a:spcPct val="100000"/>
              </a:lnSpc>
            </a:pPr>
            <a:endParaRPr dirty="0"/>
          </a:p>
        </p:txBody>
      </p:sp>
      <p:sp>
        <p:nvSpPr>
          <p:cNvPr id="17" name="Snip Single Corner Rectangle 16"/>
          <p:cNvSpPr/>
          <p:nvPr/>
        </p:nvSpPr>
        <p:spPr>
          <a:xfrm>
            <a:off x="3025418" y="2709333"/>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cxnSp>
        <p:nvCxnSpPr>
          <p:cNvPr id="3" name="Straight Arrow Connector 2"/>
          <p:cNvCxnSpPr>
            <a:stCxn id="10" idx="3"/>
            <a:endCxn id="17" idx="1"/>
          </p:cNvCxnSpPr>
          <p:nvPr/>
        </p:nvCxnSpPr>
        <p:spPr>
          <a:xfrm flipV="1">
            <a:off x="3403598" y="3488267"/>
            <a:ext cx="11287" cy="92004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973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520" cy="1142280"/>
          </a:xfrm>
          <a:prstGeom prst="rect">
            <a:avLst/>
          </a:prstGeom>
          <a:noFill/>
          <a:ln>
            <a:noFill/>
          </a:ln>
        </p:spPr>
        <p:txBody>
          <a:bodyPr lIns="90000" tIns="91440" rIns="90000" bIns="91440" anchor="b"/>
          <a:lstStyle/>
          <a:p>
            <a:r>
              <a:rPr lang="en-CA" sz="3600" b="1" dirty="0">
                <a:solidFill>
                  <a:srgbClr val="FFFFFF"/>
                </a:solidFill>
                <a:latin typeface="Arial"/>
                <a:ea typeface="Arial"/>
              </a:rPr>
              <a:t>Marking </a:t>
            </a:r>
            <a:r>
              <a:rPr lang="en-CA" sz="2800" dirty="0">
                <a:solidFill>
                  <a:srgbClr val="FFFFFF"/>
                </a:solidFill>
                <a:ea typeface="Arial"/>
              </a:rPr>
              <a:t>(</a:t>
            </a:r>
            <a:r>
              <a:rPr lang="en-CA" sz="2800" dirty="0" err="1">
                <a:solidFill>
                  <a:srgbClr val="FFFFFF"/>
                </a:solidFill>
                <a:ea typeface="Arial"/>
              </a:rPr>
              <a:t>Cont</a:t>
            </a:r>
            <a:r>
              <a:rPr lang="en-CA" sz="2800" dirty="0">
                <a:solidFill>
                  <a:srgbClr val="FFFFFF"/>
                </a:solidFill>
                <a:ea typeface="Arial"/>
              </a:rPr>
              <a:t>)</a:t>
            </a:r>
            <a:endParaRPr lang="en-CA" sz="2800" dirty="0"/>
          </a:p>
        </p:txBody>
      </p:sp>
      <p:sp>
        <p:nvSpPr>
          <p:cNvPr id="163" name="CustomShape 2"/>
          <p:cNvSpPr/>
          <p:nvPr/>
        </p:nvSpPr>
        <p:spPr>
          <a:xfrm>
            <a:off x="457200" y="1600200"/>
            <a:ext cx="8228520" cy="657578"/>
          </a:xfrm>
          <a:prstGeom prst="rect">
            <a:avLst/>
          </a:prstGeom>
          <a:noFill/>
          <a:ln>
            <a:noFill/>
          </a:ln>
        </p:spPr>
        <p:txBody>
          <a:bodyPr lIns="90000" tIns="91440" rIns="90000" bIns="91440"/>
          <a:lstStyle/>
          <a:p>
            <a:r>
              <a:rPr lang="en-US" sz="3000" dirty="0">
                <a:solidFill>
                  <a:srgbClr val="000000"/>
                </a:solidFill>
                <a:ea typeface="Arial"/>
              </a:rPr>
              <a:t>If we are testing “B”:</a:t>
            </a:r>
          </a:p>
          <a:p>
            <a:pPr>
              <a:lnSpc>
                <a:spcPct val="100000"/>
              </a:lnSpc>
            </a:pPr>
            <a:endParaRPr dirty="0"/>
          </a:p>
          <a:p>
            <a:pPr>
              <a:lnSpc>
                <a:spcPct val="100000"/>
              </a:lnSpc>
            </a:pPr>
            <a:endParaRPr dirty="0"/>
          </a:p>
        </p:txBody>
      </p:sp>
      <p:sp>
        <p:nvSpPr>
          <p:cNvPr id="7" name="Snip Single Corner Rectangle 6"/>
          <p:cNvSpPr/>
          <p:nvPr/>
        </p:nvSpPr>
        <p:spPr>
          <a:xfrm>
            <a:off x="3019773"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8" name="Snip Single Corner Rectangle 7"/>
          <p:cNvSpPr/>
          <p:nvPr/>
        </p:nvSpPr>
        <p:spPr>
          <a:xfrm>
            <a:off x="4876797"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9" name="Snip Single Corner Rectangle 8"/>
          <p:cNvSpPr/>
          <p:nvPr/>
        </p:nvSpPr>
        <p:spPr>
          <a:xfrm>
            <a:off x="5808130" y="2709333"/>
            <a:ext cx="778934" cy="778934"/>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0" name="Snip Single Corner Rectangle 9"/>
          <p:cNvSpPr/>
          <p:nvPr/>
        </p:nvSpPr>
        <p:spPr>
          <a:xfrm>
            <a:off x="3014131"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11" name="Snip Single Corner Rectangle 10"/>
          <p:cNvSpPr/>
          <p:nvPr/>
        </p:nvSpPr>
        <p:spPr>
          <a:xfrm>
            <a:off x="3945464"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12" name="Snip Single Corner Rectangle 11"/>
          <p:cNvSpPr/>
          <p:nvPr/>
        </p:nvSpPr>
        <p:spPr>
          <a:xfrm>
            <a:off x="4876797"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13" name="Snip Single Corner Rectangle 12"/>
          <p:cNvSpPr/>
          <p:nvPr/>
        </p:nvSpPr>
        <p:spPr>
          <a:xfrm>
            <a:off x="5808130" y="4408311"/>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14" name="CustomShape 2"/>
          <p:cNvSpPr/>
          <p:nvPr/>
        </p:nvSpPr>
        <p:spPr>
          <a:xfrm>
            <a:off x="457200" y="2770011"/>
            <a:ext cx="2844800" cy="657578"/>
          </a:xfrm>
          <a:prstGeom prst="rect">
            <a:avLst/>
          </a:prstGeom>
          <a:noFill/>
          <a:ln>
            <a:noFill/>
          </a:ln>
        </p:spPr>
        <p:txBody>
          <a:bodyPr lIns="90000" tIns="91440" rIns="90000" bIns="91440"/>
          <a:lstStyle/>
          <a:p>
            <a:r>
              <a:rPr lang="en-US" sz="3000" dirty="0">
                <a:solidFill>
                  <a:srgbClr val="000000"/>
                </a:solidFill>
                <a:ea typeface="Arial"/>
              </a:rPr>
              <a:t>Correct Code:</a:t>
            </a:r>
          </a:p>
          <a:p>
            <a:pPr>
              <a:lnSpc>
                <a:spcPct val="100000"/>
              </a:lnSpc>
            </a:pPr>
            <a:endParaRPr dirty="0"/>
          </a:p>
          <a:p>
            <a:pPr>
              <a:lnSpc>
                <a:spcPct val="100000"/>
              </a:lnSpc>
            </a:pPr>
            <a:endParaRPr dirty="0"/>
          </a:p>
        </p:txBody>
      </p:sp>
      <p:sp>
        <p:nvSpPr>
          <p:cNvPr id="15" name="CustomShape 2"/>
          <p:cNvSpPr/>
          <p:nvPr/>
        </p:nvSpPr>
        <p:spPr>
          <a:xfrm>
            <a:off x="457200" y="4468989"/>
            <a:ext cx="2844800" cy="657578"/>
          </a:xfrm>
          <a:prstGeom prst="rect">
            <a:avLst/>
          </a:prstGeom>
          <a:noFill/>
          <a:ln>
            <a:noFill/>
          </a:ln>
        </p:spPr>
        <p:txBody>
          <a:bodyPr lIns="90000" tIns="91440" rIns="90000" bIns="91440"/>
          <a:lstStyle/>
          <a:p>
            <a:r>
              <a:rPr lang="en-US" sz="3000" dirty="0">
                <a:solidFill>
                  <a:srgbClr val="000000"/>
                </a:solidFill>
                <a:ea typeface="Arial"/>
              </a:rPr>
              <a:t>Your Code:</a:t>
            </a:r>
          </a:p>
          <a:p>
            <a:pPr>
              <a:lnSpc>
                <a:spcPct val="100000"/>
              </a:lnSpc>
            </a:pPr>
            <a:endParaRPr dirty="0"/>
          </a:p>
          <a:p>
            <a:pPr>
              <a:lnSpc>
                <a:spcPct val="100000"/>
              </a:lnSpc>
            </a:pPr>
            <a:endParaRPr dirty="0"/>
          </a:p>
        </p:txBody>
      </p:sp>
      <p:sp>
        <p:nvSpPr>
          <p:cNvPr id="17" name="Snip Single Corner Rectangle 16"/>
          <p:cNvSpPr/>
          <p:nvPr/>
        </p:nvSpPr>
        <p:spPr>
          <a:xfrm>
            <a:off x="3945464" y="2709333"/>
            <a:ext cx="778934" cy="77893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cxnSp>
        <p:nvCxnSpPr>
          <p:cNvPr id="3" name="Straight Arrow Connector 2"/>
          <p:cNvCxnSpPr>
            <a:stCxn id="11" idx="3"/>
            <a:endCxn id="17" idx="1"/>
          </p:cNvCxnSpPr>
          <p:nvPr/>
        </p:nvCxnSpPr>
        <p:spPr>
          <a:xfrm flipV="1">
            <a:off x="4334931" y="3488267"/>
            <a:ext cx="0" cy="920044"/>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34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rgbClr val="000000"/>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A2: the big picture</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Task 1: Preprocess Inputs</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rgbClr val="000000"/>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246752051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at sitting on a table&#13;&#10;&#13;&#10;Description automatically generated">
            <a:extLst>
              <a:ext uri="{FF2B5EF4-FFF2-40B4-BE49-F238E27FC236}">
                <a16:creationId xmlns:a16="http://schemas.microsoft.com/office/drawing/2014/main" id="{8BC3BAD3-221F-1844-A3B9-1F5BFFD5E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58" y="1806265"/>
            <a:ext cx="7463281" cy="4194363"/>
          </a:xfrm>
          <a:prstGeom prst="rect">
            <a:avLst/>
          </a:prstGeom>
        </p:spPr>
      </p:pic>
      <p:sp>
        <p:nvSpPr>
          <p:cNvPr id="8" name="TextBox 7">
            <a:extLst>
              <a:ext uri="{FF2B5EF4-FFF2-40B4-BE49-F238E27FC236}">
                <a16:creationId xmlns:a16="http://schemas.microsoft.com/office/drawing/2014/main" id="{427CF2E3-F954-E646-B8FF-357A885E8CCF}"/>
              </a:ext>
            </a:extLst>
          </p:cNvPr>
          <p:cNvSpPr txBox="1"/>
          <p:nvPr/>
        </p:nvSpPr>
        <p:spPr>
          <a:xfrm>
            <a:off x="840358" y="729047"/>
            <a:ext cx="7572122" cy="1077218"/>
          </a:xfrm>
          <a:prstGeom prst="rect">
            <a:avLst/>
          </a:prstGeom>
          <a:noFill/>
        </p:spPr>
        <p:txBody>
          <a:bodyPr wrap="square" rtlCol="0">
            <a:spAutoFit/>
          </a:bodyPr>
          <a:lstStyle/>
          <a:p>
            <a:pPr algn="ctr"/>
            <a:r>
              <a:rPr lang="en-US" sz="3200" dirty="0">
                <a:latin typeface="Apple Chancery" panose="03020702040506060504" pitchFamily="66" charset="-79"/>
                <a:cs typeface="Apple Chancery" panose="03020702040506060504" pitchFamily="66" charset="-79"/>
              </a:rPr>
              <a:t>Thank you!</a:t>
            </a:r>
          </a:p>
          <a:p>
            <a:pPr algn="ctr"/>
            <a:r>
              <a:rPr lang="en-US" sz="3200" dirty="0">
                <a:latin typeface="Apple Chancery" panose="03020702040506060504" pitchFamily="66" charset="-79"/>
                <a:cs typeface="Apple Chancery" panose="03020702040506060504" pitchFamily="66" charset="-79"/>
              </a:rPr>
              <a:t>Enjoy your reading week!</a:t>
            </a:r>
          </a:p>
        </p:txBody>
      </p:sp>
    </p:spTree>
    <p:extLst>
      <p:ext uri="{BB962C8B-B14F-4D97-AF65-F5344CB8AC3E}">
        <p14:creationId xmlns:p14="http://schemas.microsoft.com/office/powerpoint/2010/main" val="337994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457200" y="274680"/>
            <a:ext cx="8228520" cy="1142280"/>
          </a:xfrm>
          <a:prstGeom prst="rect">
            <a:avLst/>
          </a:prstGeom>
          <a:noFill/>
          <a:ln>
            <a:noFill/>
          </a:ln>
        </p:spPr>
        <p:txBody>
          <a:bodyPr lIns="90000" tIns="91440" rIns="90000" bIns="91440" anchor="b"/>
          <a:lstStyle/>
          <a:p>
            <a:pPr>
              <a:lnSpc>
                <a:spcPct val="100000"/>
              </a:lnSpc>
            </a:pPr>
            <a:endParaRPr dirty="0"/>
          </a:p>
          <a:p>
            <a:pPr>
              <a:lnSpc>
                <a:spcPct val="100000"/>
              </a:lnSpc>
            </a:pPr>
            <a:r>
              <a:rPr lang="en-US" altLang="ja-JP" sz="3600" b="1" dirty="0">
                <a:solidFill>
                  <a:schemeClr val="bg1"/>
                </a:solidFill>
              </a:rPr>
              <a:t>Today’s Schedule</a:t>
            </a:r>
            <a:endParaRPr dirty="0"/>
          </a:p>
        </p:txBody>
      </p:sp>
      <p:sp>
        <p:nvSpPr>
          <p:cNvPr id="84" name="CustomShape 2"/>
          <p:cNvSpPr/>
          <p:nvPr/>
        </p:nvSpPr>
        <p:spPr>
          <a:xfrm>
            <a:off x="457200" y="1600200"/>
            <a:ext cx="8228520" cy="4966560"/>
          </a:xfrm>
          <a:prstGeom prst="rect">
            <a:avLst/>
          </a:prstGeom>
          <a:noFill/>
          <a:ln>
            <a:noFill/>
          </a:ln>
        </p:spPr>
        <p:txBody>
          <a:bodyPr lIns="90000" tIns="91440" rIns="90000" bIns="91440"/>
          <a:lstStyle/>
          <a:p>
            <a:pPr marL="457200" indent="-457200">
              <a:lnSpc>
                <a:spcPct val="150000"/>
              </a:lnSpc>
              <a:buFont typeface="Arial" panose="020B0604020202020204" pitchFamily="34" charset="0"/>
              <a:buChar char="•"/>
            </a:pPr>
            <a:r>
              <a:rPr lang="en-CA" sz="3000" dirty="0">
                <a:solidFill>
                  <a:srgbClr val="000000"/>
                </a:solidFill>
                <a:latin typeface="+mj-lt"/>
                <a:ea typeface="Arial"/>
              </a:rPr>
              <a:t>History of Machine Translation</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A2: the big picture</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1: Preprocess Inputs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Task 2: Compute n-gram counts</a:t>
            </a:r>
          </a:p>
          <a:p>
            <a:pPr marL="457200" indent="-457200">
              <a:lnSpc>
                <a:spcPct val="150000"/>
              </a:lnSpc>
              <a:buFont typeface="Arial" panose="020B0604020202020204" pitchFamily="34" charset="0"/>
              <a:buChar char="•"/>
            </a:pPr>
            <a:r>
              <a:rPr lang="en-CA" sz="3000" dirty="0">
                <a:solidFill>
                  <a:schemeClr val="tx1">
                    <a:lumMod val="50000"/>
                    <a:lumOff val="50000"/>
                  </a:schemeClr>
                </a:solidFill>
                <a:latin typeface="+mj-lt"/>
                <a:ea typeface="Arial"/>
              </a:rPr>
              <a:t>Marking: How each tasks are evaluated</a:t>
            </a:r>
          </a:p>
          <a:p>
            <a:pPr>
              <a:lnSpc>
                <a:spcPct val="150000"/>
              </a:lnSpc>
            </a:pPr>
            <a:endParaRPr dirty="0">
              <a:latin typeface="+mj-lt"/>
            </a:endParaRPr>
          </a:p>
          <a:p>
            <a:pPr>
              <a:lnSpc>
                <a:spcPct val="150000"/>
              </a:lnSpc>
            </a:pPr>
            <a:endParaRPr dirty="0">
              <a:latin typeface="+mj-lt"/>
            </a:endParaRPr>
          </a:p>
        </p:txBody>
      </p:sp>
    </p:spTree>
    <p:extLst>
      <p:ext uri="{BB962C8B-B14F-4D97-AF65-F5344CB8AC3E}">
        <p14:creationId xmlns:p14="http://schemas.microsoft.com/office/powerpoint/2010/main" val="80742342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additive="repl">
                                        <p:cTn id="7" dur="1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16" name="AutoShape 18"/>
          <p:cNvSpPr>
            <a:spLocks noChangeArrowheads="1"/>
          </p:cNvSpPr>
          <p:nvPr/>
        </p:nvSpPr>
        <p:spPr bwMode="auto">
          <a:xfrm>
            <a:off x="1277542" y="4194274"/>
            <a:ext cx="2321719" cy="668572"/>
          </a:xfrm>
          <a:prstGeom prst="wedgeRoundRectCallout">
            <a:avLst>
              <a:gd name="adj1" fmla="val 4733"/>
              <a:gd name="adj2" fmla="val 111436"/>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The early years of MT</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sp>
        <p:nvSpPr>
          <p:cNvPr id="24" name="Text Box 19"/>
          <p:cNvSpPr txBox="1">
            <a:spLocks noChangeArrowheads="1"/>
          </p:cNvSpPr>
          <p:nvPr/>
        </p:nvSpPr>
        <p:spPr bwMode="auto">
          <a:xfrm>
            <a:off x="3599261" y="1952214"/>
            <a:ext cx="3752850" cy="1892826"/>
          </a:xfrm>
          <a:prstGeom prst="rect">
            <a:avLst/>
          </a:prstGeom>
          <a:solidFill>
            <a:srgbClr val="CCFFFF"/>
          </a:solidFill>
          <a:ln w="19050" algn="ctr">
            <a:solidFill>
              <a:schemeClr val="tx1"/>
            </a:solidFill>
            <a:miter lim="800000"/>
            <a:headEnd/>
            <a:tailEnd/>
          </a:ln>
        </p:spPr>
        <p:txBody>
          <a:bodyPr>
            <a:spAutoFit/>
          </a:bodyPr>
          <a:lstStyle/>
          <a:p>
            <a:pPr>
              <a:spcBef>
                <a:spcPct val="50000"/>
              </a:spcBef>
            </a:pPr>
            <a:r>
              <a:rPr lang="en-US" altLang="ja-JP" i="1" dirty="0"/>
              <a:t>When I look at an article in Russian, I say: "This is really written in English, but has been </a:t>
            </a:r>
            <a:r>
              <a:rPr lang="en-US" altLang="ja-JP" i="1" dirty="0">
                <a:solidFill>
                  <a:srgbClr val="FF0000"/>
                </a:solidFill>
              </a:rPr>
              <a:t>coded in some strange symbols</a:t>
            </a:r>
            <a:r>
              <a:rPr lang="en-US" altLang="ja-JP" i="1" dirty="0"/>
              <a:t>. I will now proceed to </a:t>
            </a:r>
            <a:r>
              <a:rPr lang="en-US" altLang="ja-JP" i="1" dirty="0">
                <a:solidFill>
                  <a:srgbClr val="FF0000"/>
                </a:solidFill>
              </a:rPr>
              <a:t>decode</a:t>
            </a:r>
            <a:r>
              <a:rPr lang="en-US" altLang="ja-JP" i="1" dirty="0"/>
              <a:t>."</a:t>
            </a:r>
            <a:r>
              <a:rPr lang="en-US" altLang="ja-JP" dirty="0"/>
              <a:t> </a:t>
            </a:r>
          </a:p>
          <a:p>
            <a:pPr>
              <a:spcBef>
                <a:spcPct val="50000"/>
              </a:spcBef>
            </a:pPr>
            <a:r>
              <a:rPr lang="en-US" altLang="ja-JP" dirty="0"/>
              <a:t>[Warren Weaver, 1947]</a:t>
            </a:r>
          </a:p>
        </p:txBody>
      </p:sp>
      <p:grpSp>
        <p:nvGrpSpPr>
          <p:cNvPr id="4" name="図形グループ 3"/>
          <p:cNvGrpSpPr/>
          <p:nvPr/>
        </p:nvGrpSpPr>
        <p:grpSpPr>
          <a:xfrm>
            <a:off x="1275160"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5" name="TextBox 4"/>
          <p:cNvSpPr txBox="1"/>
          <p:nvPr/>
        </p:nvSpPr>
        <p:spPr>
          <a:xfrm>
            <a:off x="592486" y="6035779"/>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28832978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22"/>
          <p:cNvSpPr>
            <a:spLocks noChangeArrowheads="1"/>
          </p:cNvSpPr>
          <p:nvPr/>
        </p:nvSpPr>
        <p:spPr bwMode="auto">
          <a:xfrm>
            <a:off x="1762982" y="1918477"/>
            <a:ext cx="2687861" cy="1348859"/>
          </a:xfrm>
          <a:prstGeom prst="wedgeRoundRectCallout">
            <a:avLst>
              <a:gd name="adj1" fmla="val 38207"/>
              <a:gd name="adj2" fmla="val 185503"/>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It turns out MT is difficult</a:t>
            </a:r>
          </a:p>
        </p:txBody>
      </p:sp>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1275160"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8" name="AutoShape 18"/>
          <p:cNvSpPr>
            <a:spLocks noChangeArrowheads="1"/>
          </p:cNvSpPr>
          <p:nvPr/>
        </p:nvSpPr>
        <p:spPr bwMode="auto">
          <a:xfrm>
            <a:off x="1277542" y="4194274"/>
            <a:ext cx="2321719" cy="668572"/>
          </a:xfrm>
          <a:prstGeom prst="wedgeRoundRectCallout">
            <a:avLst>
              <a:gd name="adj1" fmla="val 4733"/>
              <a:gd name="adj2" fmla="val 111436"/>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Beginning of MT</a:t>
            </a:r>
          </a:p>
        </p:txBody>
      </p:sp>
      <p:sp>
        <p:nvSpPr>
          <p:cNvPr id="29" name="TextBox 28"/>
          <p:cNvSpPr txBox="1"/>
          <p:nvPr/>
        </p:nvSpPr>
        <p:spPr>
          <a:xfrm>
            <a:off x="670653" y="599962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3244975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1275160"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19" name="AutoShape 22"/>
          <p:cNvSpPr>
            <a:spLocks noChangeArrowheads="1"/>
          </p:cNvSpPr>
          <p:nvPr/>
        </p:nvSpPr>
        <p:spPr bwMode="auto">
          <a:xfrm>
            <a:off x="1713287" y="1918477"/>
            <a:ext cx="2687861" cy="1348859"/>
          </a:xfrm>
          <a:prstGeom prst="wedgeRoundRectCallout">
            <a:avLst>
              <a:gd name="adj1" fmla="val 38207"/>
              <a:gd name="adj2" fmla="val 185503"/>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It turns out MT is difficult</a:t>
            </a:r>
          </a:p>
        </p:txBody>
      </p:sp>
      <p:sp>
        <p:nvSpPr>
          <p:cNvPr id="20" name="AutoShape 18"/>
          <p:cNvSpPr>
            <a:spLocks noChangeArrowheads="1"/>
          </p:cNvSpPr>
          <p:nvPr/>
        </p:nvSpPr>
        <p:spPr bwMode="auto">
          <a:xfrm>
            <a:off x="1277542" y="4194274"/>
            <a:ext cx="2321719" cy="668572"/>
          </a:xfrm>
          <a:prstGeom prst="wedgeRoundRectCallout">
            <a:avLst>
              <a:gd name="adj1" fmla="val 4733"/>
              <a:gd name="adj2" fmla="val 111436"/>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Beginning of MT</a:t>
            </a:r>
          </a:p>
        </p:txBody>
      </p:sp>
      <p:sp>
        <p:nvSpPr>
          <p:cNvPr id="18" name="AutoShape 24"/>
          <p:cNvSpPr>
            <a:spLocks noChangeArrowheads="1"/>
          </p:cNvSpPr>
          <p:nvPr/>
        </p:nvSpPr>
        <p:spPr bwMode="auto">
          <a:xfrm>
            <a:off x="4541600" y="2277483"/>
            <a:ext cx="2849649" cy="1388164"/>
          </a:xfrm>
          <a:prstGeom prst="wedgeRoundRectCallout">
            <a:avLst>
              <a:gd name="adj1" fmla="val 434"/>
              <a:gd name="adj2" fmla="val 145664"/>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Disinterest in MT research</a:t>
            </a:r>
          </a:p>
          <a:p>
            <a:pPr algn="ctr"/>
            <a:r>
              <a:rPr lang="en-US" altLang="ja-JP" sz="2400" dirty="0"/>
              <a:t>(esp. in USA after ALPAC report)</a:t>
            </a:r>
          </a:p>
        </p:txBody>
      </p:sp>
      <p:sp>
        <p:nvSpPr>
          <p:cNvPr id="21" name="TextBox 20"/>
          <p:cNvSpPr txBox="1"/>
          <p:nvPr/>
        </p:nvSpPr>
        <p:spPr>
          <a:xfrm>
            <a:off x="874580" y="599962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4886200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1275160"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19" name="AutoShape 22"/>
          <p:cNvSpPr>
            <a:spLocks noChangeArrowheads="1"/>
          </p:cNvSpPr>
          <p:nvPr/>
        </p:nvSpPr>
        <p:spPr bwMode="auto">
          <a:xfrm>
            <a:off x="1762982" y="1918477"/>
            <a:ext cx="2687861" cy="1348859"/>
          </a:xfrm>
          <a:prstGeom prst="wedgeRoundRectCallout">
            <a:avLst>
              <a:gd name="adj1" fmla="val 38207"/>
              <a:gd name="adj2" fmla="val 185503"/>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It turns out MT is difficult</a:t>
            </a:r>
          </a:p>
        </p:txBody>
      </p:sp>
      <p:sp>
        <p:nvSpPr>
          <p:cNvPr id="20" name="AutoShape 18"/>
          <p:cNvSpPr>
            <a:spLocks noChangeArrowheads="1"/>
          </p:cNvSpPr>
          <p:nvPr/>
        </p:nvSpPr>
        <p:spPr bwMode="auto">
          <a:xfrm>
            <a:off x="1277542" y="4194274"/>
            <a:ext cx="2321719" cy="668572"/>
          </a:xfrm>
          <a:prstGeom prst="wedgeRoundRectCallout">
            <a:avLst>
              <a:gd name="adj1" fmla="val 4733"/>
              <a:gd name="adj2" fmla="val 111436"/>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Beginning of MT</a:t>
            </a:r>
          </a:p>
        </p:txBody>
      </p:sp>
      <p:sp>
        <p:nvSpPr>
          <p:cNvPr id="18" name="AutoShape 24"/>
          <p:cNvSpPr>
            <a:spLocks noChangeArrowheads="1"/>
          </p:cNvSpPr>
          <p:nvPr/>
        </p:nvSpPr>
        <p:spPr bwMode="auto">
          <a:xfrm>
            <a:off x="3975065" y="2277483"/>
            <a:ext cx="2849649" cy="1388164"/>
          </a:xfrm>
          <a:prstGeom prst="wedgeRoundRectCallout">
            <a:avLst>
              <a:gd name="adj1" fmla="val 434"/>
              <a:gd name="adj2" fmla="val 145664"/>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Disinterest in MT research</a:t>
            </a:r>
          </a:p>
          <a:p>
            <a:pPr algn="ctr"/>
            <a:r>
              <a:rPr lang="en-US" altLang="ja-JP" sz="2400" dirty="0"/>
              <a:t>(esp. in USA after ALPAC report)</a:t>
            </a:r>
          </a:p>
        </p:txBody>
      </p:sp>
      <p:sp>
        <p:nvSpPr>
          <p:cNvPr id="21" name="AutoShape 31"/>
          <p:cNvSpPr>
            <a:spLocks noChangeArrowheads="1"/>
          </p:cNvSpPr>
          <p:nvPr/>
        </p:nvSpPr>
        <p:spPr bwMode="auto">
          <a:xfrm>
            <a:off x="4733925" y="1808561"/>
            <a:ext cx="3186113" cy="1512094"/>
          </a:xfrm>
          <a:prstGeom prst="wedgeRoundRectCallout">
            <a:avLst>
              <a:gd name="adj1" fmla="val 34517"/>
              <a:gd name="adj2" fmla="val 152751"/>
              <a:gd name="adj3" fmla="val 16667"/>
            </a:avLst>
          </a:prstGeom>
          <a:solidFill>
            <a:srgbClr val="FFCC99"/>
          </a:solidFill>
          <a:ln w="9525" algn="ctr">
            <a:solidFill>
              <a:schemeClr val="tx1"/>
            </a:solidFill>
            <a:miter lim="800000"/>
            <a:headEnd/>
            <a:tailEnd/>
          </a:ln>
        </p:spPr>
        <p:txBody>
          <a:bodyPr anchor="ctr"/>
          <a:lstStyle/>
          <a:p>
            <a:pPr algn="ctr"/>
            <a:r>
              <a:rPr lang="en-US" altLang="ja-JP" sz="2400" dirty="0"/>
              <a:t>Diversity and the number of installed systems for MT had increased</a:t>
            </a:r>
          </a:p>
        </p:txBody>
      </p:sp>
      <p:sp>
        <p:nvSpPr>
          <p:cNvPr id="22" name="TextBox 21"/>
          <p:cNvSpPr txBox="1"/>
          <p:nvPr/>
        </p:nvSpPr>
        <p:spPr>
          <a:xfrm>
            <a:off x="754591" y="599962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39718570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20" name="AutoShape 32"/>
          <p:cNvSpPr>
            <a:spLocks noChangeArrowheads="1"/>
          </p:cNvSpPr>
          <p:nvPr/>
        </p:nvSpPr>
        <p:spPr bwMode="auto">
          <a:xfrm>
            <a:off x="414146" y="2986749"/>
            <a:ext cx="2987327" cy="1157055"/>
          </a:xfrm>
          <a:prstGeom prst="wedgeRoundRectCallout">
            <a:avLst>
              <a:gd name="adj1" fmla="val -11158"/>
              <a:gd name="adj2" fmla="val 101742"/>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Example-based Machine Translation (EBMT) [Nagao, 1981]</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5311764"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8" name="TextBox 27"/>
          <p:cNvSpPr txBox="1"/>
          <p:nvPr/>
        </p:nvSpPr>
        <p:spPr>
          <a:xfrm>
            <a:off x="727773" y="599962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39747528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4"/>
          <p:cNvSpPr>
            <a:spLocks noChangeShapeType="1"/>
          </p:cNvSpPr>
          <p:nvPr/>
        </p:nvSpPr>
        <p:spPr bwMode="auto">
          <a:xfrm flipH="1">
            <a:off x="0" y="5264944"/>
            <a:ext cx="9144000" cy="0"/>
          </a:xfrm>
          <a:prstGeom prst="line">
            <a:avLst/>
          </a:prstGeom>
          <a:noFill/>
          <a:ln w="38100" cap="rnd">
            <a:solidFill>
              <a:schemeClr val="accent1"/>
            </a:solidFill>
            <a:prstDash val="sysDot"/>
            <a:round/>
            <a:headEnd/>
            <a:tailEnd/>
          </a:ln>
        </p:spPr>
        <p:txBody>
          <a:bodyPr wrap="none" anchor="ctr"/>
          <a:lstStyle/>
          <a:p>
            <a:endParaRPr lang="ja-JP" altLang="en-US" sz="1350"/>
          </a:p>
        </p:txBody>
      </p:sp>
      <p:sp>
        <p:nvSpPr>
          <p:cNvPr id="20" name="AutoShape 32"/>
          <p:cNvSpPr>
            <a:spLocks noChangeArrowheads="1"/>
          </p:cNvSpPr>
          <p:nvPr/>
        </p:nvSpPr>
        <p:spPr bwMode="auto">
          <a:xfrm>
            <a:off x="414146" y="2986749"/>
            <a:ext cx="2987327" cy="1157055"/>
          </a:xfrm>
          <a:prstGeom prst="wedgeRoundRectCallout">
            <a:avLst>
              <a:gd name="adj1" fmla="val -11158"/>
              <a:gd name="adj2" fmla="val 101742"/>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Example-based Machine Translation (EBMT) [Nagao, 1981]</a:t>
            </a:r>
          </a:p>
        </p:txBody>
      </p:sp>
      <p:sp>
        <p:nvSpPr>
          <p:cNvPr id="22" name="AutoShape 34"/>
          <p:cNvSpPr>
            <a:spLocks noChangeArrowheads="1"/>
          </p:cNvSpPr>
          <p:nvPr/>
        </p:nvSpPr>
        <p:spPr bwMode="auto">
          <a:xfrm>
            <a:off x="3713614" y="4062252"/>
            <a:ext cx="2768872" cy="1188244"/>
          </a:xfrm>
          <a:prstGeom prst="wedgeRoundRectCallout">
            <a:avLst>
              <a:gd name="adj1" fmla="val -65012"/>
              <a:gd name="adj2" fmla="val -37774"/>
              <a:gd name="adj3" fmla="val 16667"/>
            </a:avLst>
          </a:prstGeom>
          <a:solidFill>
            <a:srgbClr val="FFCC99"/>
          </a:solidFill>
          <a:ln w="9525" algn="ctr">
            <a:solidFill>
              <a:schemeClr val="tx1"/>
            </a:solidFill>
            <a:miter lim="800000"/>
            <a:headEnd/>
            <a:tailEnd/>
          </a:ln>
        </p:spPr>
        <p:txBody>
          <a:bodyPr anchor="ctr"/>
          <a:lstStyle/>
          <a:p>
            <a:pPr algn="ctr"/>
            <a:r>
              <a:rPr lang="en-US" altLang="ja-JP" sz="2000" dirty="0"/>
              <a:t>Statistical Machine Translation (SMT)</a:t>
            </a:r>
            <a:r>
              <a:rPr lang="ja-JP" altLang="en-US" sz="2000" dirty="0"/>
              <a:t> </a:t>
            </a:r>
            <a:r>
              <a:rPr lang="en-US" altLang="ja-JP" sz="2000" dirty="0"/>
              <a:t>[Brown et al., 1993]</a:t>
            </a:r>
          </a:p>
        </p:txBody>
      </p:sp>
      <p:sp>
        <p:nvSpPr>
          <p:cNvPr id="10253" name="タイトル 25"/>
          <p:cNvSpPr>
            <a:spLocks noGrp="1"/>
          </p:cNvSpPr>
          <p:nvPr>
            <p:ph type="title"/>
          </p:nvPr>
        </p:nvSpPr>
        <p:spPr/>
        <p:txBody>
          <a:bodyPr>
            <a:normAutofit fontScale="90000"/>
          </a:bodyPr>
          <a:lstStyle/>
          <a:p>
            <a:r>
              <a:rPr lang="en-US" altLang="ja-JP" b="1" dirty="0">
                <a:solidFill>
                  <a:schemeClr val="bg1"/>
                </a:solidFill>
              </a:rPr>
              <a:t>Rough History of Machine Translation Research</a:t>
            </a:r>
            <a:endParaRPr lang="ja-JP" altLang="en-US" b="1" dirty="0">
              <a:solidFill>
                <a:schemeClr val="bg1"/>
              </a:solidFill>
            </a:endParaRPr>
          </a:p>
        </p:txBody>
      </p:sp>
      <p:grpSp>
        <p:nvGrpSpPr>
          <p:cNvPr id="4" name="図形グループ 3"/>
          <p:cNvGrpSpPr/>
          <p:nvPr/>
        </p:nvGrpSpPr>
        <p:grpSpPr>
          <a:xfrm>
            <a:off x="-5311764" y="1431132"/>
            <a:ext cx="13231802" cy="4401742"/>
            <a:chOff x="1700213" y="765176"/>
            <a:chExt cx="17642403" cy="5868989"/>
          </a:xfrm>
        </p:grpSpPr>
        <p:grpSp>
          <p:nvGrpSpPr>
            <p:cNvPr id="2" name="Group 26"/>
            <p:cNvGrpSpPr>
              <a:grpSpLocks/>
            </p:cNvGrpSpPr>
            <p:nvPr/>
          </p:nvGrpSpPr>
          <p:grpSpPr bwMode="auto">
            <a:xfrm>
              <a:off x="1700213" y="765176"/>
              <a:ext cx="17403763" cy="5868989"/>
              <a:chOff x="111" y="482"/>
              <a:chExt cx="10963" cy="3697"/>
            </a:xfrm>
          </p:grpSpPr>
          <p:sp>
            <p:nvSpPr>
              <p:cNvPr id="10254" name="Text Box 6"/>
              <p:cNvSpPr txBox="1">
                <a:spLocks noChangeArrowheads="1"/>
              </p:cNvSpPr>
              <p:nvPr/>
            </p:nvSpPr>
            <p:spPr bwMode="auto">
              <a:xfrm rot="2700000">
                <a:off x="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1940</a:t>
                </a:r>
              </a:p>
            </p:txBody>
          </p:sp>
          <p:sp>
            <p:nvSpPr>
              <p:cNvPr id="10255" name="Text Box 7"/>
              <p:cNvSpPr txBox="1">
                <a:spLocks noChangeArrowheads="1"/>
              </p:cNvSpPr>
              <p:nvPr/>
            </p:nvSpPr>
            <p:spPr bwMode="auto">
              <a:xfrm rot="2700000">
                <a:off x="1373"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1950</a:t>
                </a:r>
              </a:p>
            </p:txBody>
          </p:sp>
          <p:sp>
            <p:nvSpPr>
              <p:cNvPr id="10256" name="Text Box 8"/>
              <p:cNvSpPr txBox="1">
                <a:spLocks noChangeArrowheads="1"/>
              </p:cNvSpPr>
              <p:nvPr/>
            </p:nvSpPr>
            <p:spPr bwMode="auto">
              <a:xfrm rot="2700000">
                <a:off x="2730"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1960</a:t>
                </a:r>
              </a:p>
            </p:txBody>
          </p:sp>
          <p:sp>
            <p:nvSpPr>
              <p:cNvPr id="10257" name="Text Box 9"/>
              <p:cNvSpPr txBox="1">
                <a:spLocks noChangeArrowheads="1"/>
              </p:cNvSpPr>
              <p:nvPr/>
            </p:nvSpPr>
            <p:spPr bwMode="auto">
              <a:xfrm rot="2700000">
                <a:off x="4094"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1970</a:t>
                </a:r>
              </a:p>
            </p:txBody>
          </p:sp>
          <p:sp>
            <p:nvSpPr>
              <p:cNvPr id="10258" name="Text Box 12"/>
              <p:cNvSpPr txBox="1">
                <a:spLocks noChangeArrowheads="1"/>
              </p:cNvSpPr>
              <p:nvPr/>
            </p:nvSpPr>
            <p:spPr bwMode="auto">
              <a:xfrm rot="2700000">
                <a:off x="545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1980</a:t>
                </a:r>
              </a:p>
            </p:txBody>
          </p:sp>
          <p:sp>
            <p:nvSpPr>
              <p:cNvPr id="10259" name="Text Box 15"/>
              <p:cNvSpPr txBox="1">
                <a:spLocks noChangeArrowheads="1"/>
              </p:cNvSpPr>
              <p:nvPr/>
            </p:nvSpPr>
            <p:spPr bwMode="auto">
              <a:xfrm rot="2700000">
                <a:off x="6812" y="3846"/>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1990</a:t>
                </a:r>
              </a:p>
            </p:txBody>
          </p:sp>
          <p:sp>
            <p:nvSpPr>
              <p:cNvPr id="10260" name="Text Box 16"/>
              <p:cNvSpPr txBox="1">
                <a:spLocks noChangeArrowheads="1"/>
              </p:cNvSpPr>
              <p:nvPr/>
            </p:nvSpPr>
            <p:spPr bwMode="auto">
              <a:xfrm rot="2700000">
                <a:off x="8176"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2000</a:t>
                </a:r>
              </a:p>
            </p:txBody>
          </p:sp>
          <p:sp>
            <p:nvSpPr>
              <p:cNvPr id="10261" name="Text Box 17"/>
              <p:cNvSpPr txBox="1">
                <a:spLocks noChangeArrowheads="1"/>
              </p:cNvSpPr>
              <p:nvPr/>
            </p:nvSpPr>
            <p:spPr bwMode="auto">
              <a:xfrm rot="2700000">
                <a:off x="9534" y="3847"/>
                <a:ext cx="431" cy="233"/>
              </a:xfrm>
              <a:prstGeom prst="rect">
                <a:avLst/>
              </a:prstGeom>
              <a:noFill/>
              <a:ln w="9525" algn="ctr">
                <a:noFill/>
                <a:miter lim="800000"/>
                <a:headEnd/>
                <a:tailEnd/>
              </a:ln>
            </p:spPr>
            <p:txBody>
              <a:bodyPr wrap="none" lIns="0" tIns="0" rIns="0" bIns="0">
                <a:spAutoFit/>
              </a:bodyPr>
              <a:lstStyle/>
              <a:p>
                <a:pPr>
                  <a:spcBef>
                    <a:spcPct val="50000"/>
                  </a:spcBef>
                </a:pPr>
                <a:r>
                  <a:rPr lang="en-US" altLang="ja-JP" dirty="0">
                    <a:solidFill>
                      <a:schemeClr val="accent2"/>
                    </a:solidFill>
                  </a:rPr>
                  <a:t>2010</a:t>
                </a:r>
              </a:p>
            </p:txBody>
          </p:sp>
          <p:sp>
            <p:nvSpPr>
              <p:cNvPr id="10262" name="Freeform 21"/>
              <p:cNvSpPr>
                <a:spLocks/>
              </p:cNvSpPr>
              <p:nvPr/>
            </p:nvSpPr>
            <p:spPr bwMode="auto">
              <a:xfrm>
                <a:off x="1844" y="482"/>
                <a:ext cx="9230" cy="3221"/>
              </a:xfrm>
              <a:custGeom>
                <a:avLst/>
                <a:gdLst>
                  <a:gd name="T0" fmla="*/ 0 w 7842"/>
                  <a:gd name="T1" fmla="*/ 2919 h 2919"/>
                  <a:gd name="T2" fmla="*/ 813 w 7842"/>
                  <a:gd name="T3" fmla="*/ 2764 h 2919"/>
                  <a:gd name="T4" fmla="*/ 1627 w 7842"/>
                  <a:gd name="T5" fmla="*/ 2711 h 2919"/>
                  <a:gd name="T6" fmla="*/ 2386 w 7842"/>
                  <a:gd name="T7" fmla="*/ 2735 h 2919"/>
                  <a:gd name="T8" fmla="*/ 3088 w 7842"/>
                  <a:gd name="T9" fmla="*/ 2561 h 2919"/>
                  <a:gd name="T10" fmla="*/ 3897 w 7842"/>
                  <a:gd name="T11" fmla="*/ 2169 h 2919"/>
                  <a:gd name="T12" fmla="*/ 4473 w 7842"/>
                  <a:gd name="T13" fmla="*/ 1641 h 2919"/>
                  <a:gd name="T14" fmla="*/ 5407 w 7842"/>
                  <a:gd name="T15" fmla="*/ 1162 h 2919"/>
                  <a:gd name="T16" fmla="*/ 6811 w 7842"/>
                  <a:gd name="T17" fmla="*/ 712 h 2919"/>
                  <a:gd name="T18" fmla="*/ 7842 w 7842"/>
                  <a:gd name="T19" fmla="*/ 0 h 2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42"/>
                  <a:gd name="T31" fmla="*/ 0 h 2919"/>
                  <a:gd name="T32" fmla="*/ 7842 w 7842"/>
                  <a:gd name="T33" fmla="*/ 2919 h 2919"/>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8836 w 10000"/>
                  <a:gd name="connsiteY8" fmla="*/ 3232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28 w 10000"/>
                  <a:gd name="connsiteY8" fmla="*/ 2950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000"/>
                  <a:gd name="connsiteY0" fmla="*/ 10000 h 10000"/>
                  <a:gd name="connsiteX1" fmla="*/ 1037 w 10000"/>
                  <a:gd name="connsiteY1" fmla="*/ 9469 h 10000"/>
                  <a:gd name="connsiteX2" fmla="*/ 2075 w 10000"/>
                  <a:gd name="connsiteY2" fmla="*/ 9287 h 10000"/>
                  <a:gd name="connsiteX3" fmla="*/ 3043 w 10000"/>
                  <a:gd name="connsiteY3" fmla="*/ 9370 h 10000"/>
                  <a:gd name="connsiteX4" fmla="*/ 3938 w 10000"/>
                  <a:gd name="connsiteY4" fmla="*/ 8774 h 10000"/>
                  <a:gd name="connsiteX5" fmla="*/ 4969 w 10000"/>
                  <a:gd name="connsiteY5" fmla="*/ 7431 h 10000"/>
                  <a:gd name="connsiteX6" fmla="*/ 5704 w 10000"/>
                  <a:gd name="connsiteY6" fmla="*/ 5622 h 10000"/>
                  <a:gd name="connsiteX7" fmla="*/ 6895 w 10000"/>
                  <a:gd name="connsiteY7" fmla="*/ 3981 h 10000"/>
                  <a:gd name="connsiteX8" fmla="*/ 9049 w 10000"/>
                  <a:gd name="connsiteY8" fmla="*/ 3285 h 10000"/>
                  <a:gd name="connsiteX9" fmla="*/ 10000 w 10000"/>
                  <a:gd name="connsiteY9" fmla="*/ 0 h 10000"/>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0289"/>
                  <a:gd name="connsiteY0" fmla="*/ 10035 h 10035"/>
                  <a:gd name="connsiteX1" fmla="*/ 1037 w 10289"/>
                  <a:gd name="connsiteY1" fmla="*/ 9504 h 10035"/>
                  <a:gd name="connsiteX2" fmla="*/ 2075 w 10289"/>
                  <a:gd name="connsiteY2" fmla="*/ 9322 h 10035"/>
                  <a:gd name="connsiteX3" fmla="*/ 3043 w 10289"/>
                  <a:gd name="connsiteY3" fmla="*/ 9405 h 10035"/>
                  <a:gd name="connsiteX4" fmla="*/ 3938 w 10289"/>
                  <a:gd name="connsiteY4" fmla="*/ 8809 h 10035"/>
                  <a:gd name="connsiteX5" fmla="*/ 4969 w 10289"/>
                  <a:gd name="connsiteY5" fmla="*/ 7466 h 10035"/>
                  <a:gd name="connsiteX6" fmla="*/ 5704 w 10289"/>
                  <a:gd name="connsiteY6" fmla="*/ 5657 h 10035"/>
                  <a:gd name="connsiteX7" fmla="*/ 6895 w 10289"/>
                  <a:gd name="connsiteY7" fmla="*/ 4016 h 10035"/>
                  <a:gd name="connsiteX8" fmla="*/ 9049 w 10289"/>
                  <a:gd name="connsiteY8" fmla="*/ 3320 h 10035"/>
                  <a:gd name="connsiteX9" fmla="*/ 10289 w 10289"/>
                  <a:gd name="connsiteY9" fmla="*/ 0 h 10035"/>
                  <a:gd name="connsiteX0" fmla="*/ 0 w 11010"/>
                  <a:gd name="connsiteY0" fmla="*/ 9859 h 9859"/>
                  <a:gd name="connsiteX1" fmla="*/ 1037 w 11010"/>
                  <a:gd name="connsiteY1" fmla="*/ 9328 h 9859"/>
                  <a:gd name="connsiteX2" fmla="*/ 2075 w 11010"/>
                  <a:gd name="connsiteY2" fmla="*/ 9146 h 9859"/>
                  <a:gd name="connsiteX3" fmla="*/ 3043 w 11010"/>
                  <a:gd name="connsiteY3" fmla="*/ 9229 h 9859"/>
                  <a:gd name="connsiteX4" fmla="*/ 3938 w 11010"/>
                  <a:gd name="connsiteY4" fmla="*/ 8633 h 9859"/>
                  <a:gd name="connsiteX5" fmla="*/ 4969 w 11010"/>
                  <a:gd name="connsiteY5" fmla="*/ 7290 h 9859"/>
                  <a:gd name="connsiteX6" fmla="*/ 5704 w 11010"/>
                  <a:gd name="connsiteY6" fmla="*/ 5481 h 9859"/>
                  <a:gd name="connsiteX7" fmla="*/ 6895 w 11010"/>
                  <a:gd name="connsiteY7" fmla="*/ 3840 h 9859"/>
                  <a:gd name="connsiteX8" fmla="*/ 9049 w 11010"/>
                  <a:gd name="connsiteY8" fmla="*/ 3144 h 9859"/>
                  <a:gd name="connsiteX9" fmla="*/ 11010 w 11010"/>
                  <a:gd name="connsiteY9" fmla="*/ 0 h 9859"/>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10000 w 10000"/>
                  <a:gd name="connsiteY9"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069 w 10000"/>
                  <a:gd name="connsiteY9" fmla="*/ 2563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9156 w 10000"/>
                  <a:gd name="connsiteY9" fmla="*/ 2706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181 w 10000"/>
                  <a:gd name="connsiteY6" fmla="*/ 5559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262 w 10000"/>
                  <a:gd name="connsiteY7" fmla="*/ 389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512 w 10000"/>
                  <a:gd name="connsiteY6" fmla="*/ 6292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74 w 10000"/>
                  <a:gd name="connsiteY6" fmla="*/ 6775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593 w 10000"/>
                  <a:gd name="connsiteY7" fmla="*/ 4682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513 w 10000"/>
                  <a:gd name="connsiteY5" fmla="*/ 7394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577 w 10000"/>
                  <a:gd name="connsiteY4" fmla="*/ 8756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4313 w 10000"/>
                  <a:gd name="connsiteY4" fmla="*/ 8288 h 10000"/>
                  <a:gd name="connsiteX5" fmla="*/ 5637 w 10000"/>
                  <a:gd name="connsiteY5" fmla="*/ 6507 h 10000"/>
                  <a:gd name="connsiteX6" fmla="*/ 6886 w 10000"/>
                  <a:gd name="connsiteY6" fmla="*/ 4575 h 10000"/>
                  <a:gd name="connsiteX7" fmla="*/ 8219 w 10000"/>
                  <a:gd name="connsiteY7" fmla="*/ 3189 h 10000"/>
                  <a:gd name="connsiteX8" fmla="*/ 8869 w 10000"/>
                  <a:gd name="connsiteY8" fmla="*/ 2724 h 10000"/>
                  <a:gd name="connsiteX9" fmla="*/ 9481 w 10000"/>
                  <a:gd name="connsiteY9" fmla="*/ 524 h 10000"/>
                  <a:gd name="connsiteX10" fmla="*/ 10000 w 10000"/>
                  <a:gd name="connsiteY10"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13 w 10000"/>
                  <a:gd name="connsiteY5" fmla="*/ 8288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395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5637 w 10000"/>
                  <a:gd name="connsiteY6" fmla="*/ 6507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6886 w 10000"/>
                  <a:gd name="connsiteY7" fmla="*/ 4575 h 10000"/>
                  <a:gd name="connsiteX8" fmla="*/ 8219 w 10000"/>
                  <a:gd name="connsiteY8" fmla="*/ 3189 h 10000"/>
                  <a:gd name="connsiteX9" fmla="*/ 8869 w 10000"/>
                  <a:gd name="connsiteY9" fmla="*/ 2724 h 10000"/>
                  <a:gd name="connsiteX10" fmla="*/ 9481 w 10000"/>
                  <a:gd name="connsiteY10" fmla="*/ 524 h 10000"/>
                  <a:gd name="connsiteX11" fmla="*/ 10000 w 10000"/>
                  <a:gd name="connsiteY11"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6886 w 10000"/>
                  <a:gd name="connsiteY8" fmla="*/ 4575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011 w 10000"/>
                  <a:gd name="connsiteY8" fmla="*/ 5451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51 w 10000"/>
                  <a:gd name="connsiteY6" fmla="*/ 7329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905 w 10000"/>
                  <a:gd name="connsiteY7" fmla="*/ 6479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7217 w 10000"/>
                  <a:gd name="connsiteY8" fmla="*/ 5523 h 10000"/>
                  <a:gd name="connsiteX9" fmla="*/ 8219 w 10000"/>
                  <a:gd name="connsiteY9" fmla="*/ 3189 h 10000"/>
                  <a:gd name="connsiteX10" fmla="*/ 8869 w 10000"/>
                  <a:gd name="connsiteY10" fmla="*/ 2724 h 10000"/>
                  <a:gd name="connsiteX11" fmla="*/ 9481 w 10000"/>
                  <a:gd name="connsiteY11" fmla="*/ 524 h 10000"/>
                  <a:gd name="connsiteX12" fmla="*/ 10000 w 10000"/>
                  <a:gd name="connsiteY12"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855 w 10000"/>
                  <a:gd name="connsiteY7" fmla="*/ 6872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217 w 10000"/>
                  <a:gd name="connsiteY9" fmla="*/ 5523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457 w 10000"/>
                  <a:gd name="connsiteY5" fmla="*/ 8520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926 w 10000"/>
                  <a:gd name="connsiteY6" fmla="*/ 7508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80 w 10000"/>
                  <a:gd name="connsiteY7" fmla="*/ 7015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62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254 w 10000"/>
                  <a:gd name="connsiteY8" fmla="*/ 6193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 name="connsiteX0" fmla="*/ 0 w 10000"/>
                  <a:gd name="connsiteY0" fmla="*/ 10000 h 10000"/>
                  <a:gd name="connsiteX1" fmla="*/ 942 w 10000"/>
                  <a:gd name="connsiteY1" fmla="*/ 9461 h 10000"/>
                  <a:gd name="connsiteX2" fmla="*/ 1885 w 10000"/>
                  <a:gd name="connsiteY2" fmla="*/ 9277 h 10000"/>
                  <a:gd name="connsiteX3" fmla="*/ 2764 w 10000"/>
                  <a:gd name="connsiteY3" fmla="*/ 9361 h 10000"/>
                  <a:gd name="connsiteX4" fmla="*/ 3789 w 10000"/>
                  <a:gd name="connsiteY4" fmla="*/ 8947 h 10000"/>
                  <a:gd name="connsiteX5" fmla="*/ 4345 w 10000"/>
                  <a:gd name="connsiteY5" fmla="*/ 8556 h 10000"/>
                  <a:gd name="connsiteX6" fmla="*/ 4807 w 10000"/>
                  <a:gd name="connsiteY6" fmla="*/ 7651 h 10000"/>
                  <a:gd name="connsiteX7" fmla="*/ 5774 w 10000"/>
                  <a:gd name="connsiteY7" fmla="*/ 7212 h 10000"/>
                  <a:gd name="connsiteX8" fmla="*/ 6398 w 10000"/>
                  <a:gd name="connsiteY8" fmla="*/ 6282 h 10000"/>
                  <a:gd name="connsiteX9" fmla="*/ 7379 w 10000"/>
                  <a:gd name="connsiteY9" fmla="*/ 5559 h 10000"/>
                  <a:gd name="connsiteX10" fmla="*/ 8219 w 10000"/>
                  <a:gd name="connsiteY10" fmla="*/ 3189 h 10000"/>
                  <a:gd name="connsiteX11" fmla="*/ 8869 w 10000"/>
                  <a:gd name="connsiteY11" fmla="*/ 2724 h 10000"/>
                  <a:gd name="connsiteX12" fmla="*/ 9481 w 10000"/>
                  <a:gd name="connsiteY12" fmla="*/ 524 h 10000"/>
                  <a:gd name="connsiteX13" fmla="*/ 10000 w 10000"/>
                  <a:gd name="connsiteY1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10000"/>
                    </a:moveTo>
                    <a:cubicBezTo>
                      <a:pt x="156" y="9910"/>
                      <a:pt x="628" y="9583"/>
                      <a:pt x="942" y="9461"/>
                    </a:cubicBezTo>
                    <a:cubicBezTo>
                      <a:pt x="1255" y="9340"/>
                      <a:pt x="1581" y="9295"/>
                      <a:pt x="1885" y="9277"/>
                    </a:cubicBezTo>
                    <a:cubicBezTo>
                      <a:pt x="2188" y="9260"/>
                      <a:pt x="2447" y="9416"/>
                      <a:pt x="2764" y="9361"/>
                    </a:cubicBezTo>
                    <a:cubicBezTo>
                      <a:pt x="3081" y="9306"/>
                      <a:pt x="3531" y="9126"/>
                      <a:pt x="3789" y="8947"/>
                    </a:cubicBezTo>
                    <a:cubicBezTo>
                      <a:pt x="4047" y="8768"/>
                      <a:pt x="4175" y="8772"/>
                      <a:pt x="4345" y="8556"/>
                    </a:cubicBezTo>
                    <a:cubicBezTo>
                      <a:pt x="4515" y="8340"/>
                      <a:pt x="4569" y="7875"/>
                      <a:pt x="4807" y="7651"/>
                    </a:cubicBezTo>
                    <a:cubicBezTo>
                      <a:pt x="5045" y="7427"/>
                      <a:pt x="5535" y="7398"/>
                      <a:pt x="5774" y="7212"/>
                    </a:cubicBezTo>
                    <a:cubicBezTo>
                      <a:pt x="6013" y="7026"/>
                      <a:pt x="6171" y="6507"/>
                      <a:pt x="6398" y="6282"/>
                    </a:cubicBezTo>
                    <a:cubicBezTo>
                      <a:pt x="6625" y="6057"/>
                      <a:pt x="7076" y="6074"/>
                      <a:pt x="7379" y="5559"/>
                    </a:cubicBezTo>
                    <a:cubicBezTo>
                      <a:pt x="7682" y="5044"/>
                      <a:pt x="7971" y="3661"/>
                      <a:pt x="8219" y="3189"/>
                    </a:cubicBezTo>
                    <a:cubicBezTo>
                      <a:pt x="8467" y="2717"/>
                      <a:pt x="8644" y="3010"/>
                      <a:pt x="8869" y="2724"/>
                    </a:cubicBezTo>
                    <a:cubicBezTo>
                      <a:pt x="9094" y="2438"/>
                      <a:pt x="9340" y="975"/>
                      <a:pt x="9481" y="524"/>
                    </a:cubicBezTo>
                    <a:cubicBezTo>
                      <a:pt x="9622" y="73"/>
                      <a:pt x="9666" y="120"/>
                      <a:pt x="10000" y="0"/>
                    </a:cubicBezTo>
                  </a:path>
                </a:pathLst>
              </a:custGeom>
              <a:noFill/>
              <a:ln w="25400">
                <a:solidFill>
                  <a:srgbClr val="99CCFF"/>
                </a:solidFill>
                <a:round/>
                <a:headEnd/>
                <a:tailEnd/>
              </a:ln>
            </p:spPr>
            <p:txBody>
              <a:bodyPr wrap="none" anchor="ctr"/>
              <a:lstStyle/>
              <a:p>
                <a:endParaRPr lang="ja-JP" altLang="en-US" sz="1350"/>
              </a:p>
            </p:txBody>
          </p:sp>
        </p:grpSp>
        <p:sp>
          <p:nvSpPr>
            <p:cNvPr id="26" name="Text Box 17"/>
            <p:cNvSpPr txBox="1">
              <a:spLocks noChangeArrowheads="1"/>
            </p:cNvSpPr>
            <p:nvPr/>
          </p:nvSpPr>
          <p:spPr bwMode="auto">
            <a:xfrm rot="2700000">
              <a:off x="18815976" y="6105802"/>
              <a:ext cx="683948" cy="369332"/>
            </a:xfrm>
            <a:prstGeom prst="rect">
              <a:avLst/>
            </a:prstGeom>
            <a:noFill/>
            <a:ln w="9525" algn="ctr">
              <a:noFill/>
              <a:miter lim="800000"/>
              <a:headEnd/>
              <a:tailEnd/>
            </a:ln>
          </p:spPr>
          <p:txBody>
            <a:bodyPr wrap="none" lIns="0" tIns="0" rIns="0" bIns="0">
              <a:spAutoFit/>
            </a:bodyPr>
            <a:lstStyle/>
            <a:p>
              <a:pPr>
                <a:spcBef>
                  <a:spcPct val="50000"/>
                </a:spcBef>
              </a:pPr>
              <a:r>
                <a:rPr lang="en-US" altLang="ja-JP">
                  <a:solidFill>
                    <a:schemeClr val="accent2"/>
                  </a:solidFill>
                </a:rPr>
                <a:t>2020</a:t>
              </a:r>
              <a:endParaRPr lang="en-US" altLang="ja-JP" dirty="0">
                <a:solidFill>
                  <a:schemeClr val="accent2"/>
                </a:solidFill>
              </a:endParaRPr>
            </a:p>
          </p:txBody>
        </p:sp>
      </p:grpSp>
      <p:sp>
        <p:nvSpPr>
          <p:cNvPr id="21" name="TextBox 20"/>
          <p:cNvSpPr txBox="1"/>
          <p:nvPr/>
        </p:nvSpPr>
        <p:spPr>
          <a:xfrm>
            <a:off x="796584" y="5979305"/>
            <a:ext cx="7958667" cy="584775"/>
          </a:xfrm>
          <a:prstGeom prst="rect">
            <a:avLst/>
          </a:prstGeom>
          <a:noFill/>
        </p:spPr>
        <p:txBody>
          <a:bodyPr wrap="square" rtlCol="0">
            <a:spAutoFit/>
          </a:bodyPr>
          <a:lstStyle/>
          <a:p>
            <a:r>
              <a:rPr lang="en-US" sz="1600" dirty="0" err="1"/>
              <a:t>Cromieres</a:t>
            </a:r>
            <a:r>
              <a:rPr lang="en-US" sz="1600" dirty="0"/>
              <a:t>, Fabien, Toshiaki </a:t>
            </a:r>
            <a:r>
              <a:rPr lang="en-US" sz="1600" dirty="0" err="1"/>
              <a:t>Nakazawa</a:t>
            </a:r>
            <a:r>
              <a:rPr lang="en-US" sz="1600" dirty="0"/>
              <a:t>, and Raj </a:t>
            </a:r>
            <a:r>
              <a:rPr lang="en-US" sz="1600" dirty="0" err="1"/>
              <a:t>Dabre</a:t>
            </a:r>
            <a:r>
              <a:rPr lang="en-US" sz="1600" dirty="0"/>
              <a:t>. "Neural Machine Translation: Basics, Practical Aspects and Recent Trends." </a:t>
            </a:r>
            <a:r>
              <a:rPr lang="en-US" sz="1600" i="1" dirty="0"/>
              <a:t>Proceedings of the IJCNLP 2017</a:t>
            </a:r>
            <a:endParaRPr lang="en-US" sz="1600" dirty="0"/>
          </a:p>
        </p:txBody>
      </p:sp>
    </p:spTree>
    <p:extLst>
      <p:ext uri="{BB962C8B-B14F-4D97-AF65-F5344CB8AC3E}">
        <p14:creationId xmlns:p14="http://schemas.microsoft.com/office/powerpoint/2010/main" val="372293459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1871</Words>
  <Application>Microsoft Macintosh PowerPoint</Application>
  <PresentationFormat>On-screen Show (4:3)</PresentationFormat>
  <Paragraphs>365</Paragraphs>
  <Slides>28</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StarSymbol</vt:lpstr>
      <vt:lpstr>Apple Chancery</vt:lpstr>
      <vt:lpstr>Arial</vt:lpstr>
      <vt:lpstr>Times New Roman</vt:lpstr>
      <vt:lpstr>Office Theme</vt:lpstr>
      <vt:lpstr>Office Theme</vt:lpstr>
      <vt:lpstr>PowerPoint Presentation</vt:lpstr>
      <vt:lpstr>PowerPoint Presentation</vt:lpstr>
      <vt:lpstr>PowerPoint Presentation</vt:lpstr>
      <vt:lpstr>Rough History of Machine Translation Research</vt:lpstr>
      <vt:lpstr>Rough History of Machine Translation Research</vt:lpstr>
      <vt:lpstr>Rough History of Machine Translation Research</vt:lpstr>
      <vt:lpstr>Rough History of Machine Translation Research</vt:lpstr>
      <vt:lpstr>Rough History of Machine Translation Research</vt:lpstr>
      <vt:lpstr>Rough History of Machine Translation Research</vt:lpstr>
      <vt:lpstr>Rough History of Machine Translation Research</vt:lpstr>
      <vt:lpstr>Rough History of Machine Translation Research</vt:lpstr>
      <vt:lpstr>Rough History of Machine Translation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Chenyu Zhang</dc:creator>
  <cp:lastModifiedBy>Chenyu Zhang</cp:lastModifiedBy>
  <cp:revision>19</cp:revision>
  <dcterms:created xsi:type="dcterms:W3CDTF">2019-02-13T05:57:46Z</dcterms:created>
  <dcterms:modified xsi:type="dcterms:W3CDTF">2019-02-13T16:04:07Z</dcterms:modified>
</cp:coreProperties>
</file>