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1" r:id="rId3"/>
    <p:sldId id="303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25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55D5B"/>
    <a:srgbClr val="E2CBB7"/>
    <a:srgbClr val="EEE9E2"/>
    <a:srgbClr val="FCF7F2"/>
    <a:srgbClr val="554F4D"/>
    <a:srgbClr val="D0C4B0"/>
    <a:srgbClr val="E1D9CC"/>
    <a:srgbClr val="F2E0CA"/>
    <a:srgbClr val="F6E9D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00" autoAdjust="0"/>
  </p:normalViewPr>
  <p:slideViewPr>
    <p:cSldViewPr snapToGrid="0" showGuides="1">
      <p:cViewPr varScale="1">
        <p:scale>
          <a:sx n="88" d="100"/>
          <a:sy n="88" d="100"/>
        </p:scale>
        <p:origin x="66" y="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A22E-DA58-4F81-8BCA-D079171370EA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D2722-F318-4E4A-BD19-20D431706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97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7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29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3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83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01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82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57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874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7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2336012" y="2709902"/>
            <a:ext cx="75200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rgbClr val="655D5B"/>
                </a:solidFill>
              </a:rPr>
              <a:t>데이터 베이스 구현</a:t>
            </a:r>
            <a:endParaRPr lang="ko-KR" altLang="en-US" sz="6600" dirty="0">
              <a:solidFill>
                <a:srgbClr val="655D5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5695890" y="39533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554F4D"/>
                </a:solidFill>
              </a:rPr>
              <a:t>서정현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550581" y="316589"/>
            <a:ext cx="11713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4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4 – </a:t>
            </a:r>
            <a:r>
              <a:rPr lang="ko-KR" altLang="en-US" sz="2400" dirty="0">
                <a:solidFill>
                  <a:srgbClr val="554F4D"/>
                </a:solidFill>
              </a:rPr>
              <a:t>다음 </a:t>
            </a:r>
            <a:r>
              <a:rPr lang="en-US" altLang="ko-KR" sz="2400" dirty="0">
                <a:solidFill>
                  <a:srgbClr val="554F4D"/>
                </a:solidFill>
              </a:rPr>
              <a:t>SQL</a:t>
            </a:r>
            <a:r>
              <a:rPr lang="ko-KR" altLang="en-US" sz="2400" dirty="0">
                <a:solidFill>
                  <a:srgbClr val="554F4D"/>
                </a:solidFill>
              </a:rPr>
              <a:t>을 </a:t>
            </a:r>
            <a:r>
              <a:rPr lang="ko-KR" altLang="en-US" sz="2400" dirty="0" err="1">
                <a:solidFill>
                  <a:srgbClr val="554F4D"/>
                </a:solidFill>
              </a:rPr>
              <a:t>실행하시오</a:t>
            </a:r>
            <a:r>
              <a:rPr lang="en-US" altLang="ko-KR" sz="2400" dirty="0" smtClean="0">
                <a:solidFill>
                  <a:srgbClr val="554F4D"/>
                </a:solidFill>
              </a:rPr>
              <a:t>.(2)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65269" y="1198349"/>
            <a:ext cx="4563524" cy="35689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3)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예금계좌 테이블을 </a:t>
            </a:r>
            <a:r>
              <a:rPr lang="ko-KR" altLang="en-US" sz="16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조회하시오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-&gt;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22300" y="4116547"/>
            <a:ext cx="6177043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4)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예금계좌거래내역 테이블을 </a:t>
            </a:r>
            <a:r>
              <a:rPr lang="ko-KR" altLang="en-US" sz="16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조회하시오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-&gt;</a:t>
            </a:r>
            <a:endParaRPr lang="en-US" altLang="ko-KR" sz="14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801" y="1663533"/>
            <a:ext cx="5781675" cy="1943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013" y="1204750"/>
            <a:ext cx="3124485" cy="39703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8361" y="4094857"/>
            <a:ext cx="3620457" cy="38593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320" y="4618029"/>
            <a:ext cx="5600700" cy="1962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76106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550581" y="316589"/>
            <a:ext cx="11713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4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4 – </a:t>
            </a:r>
            <a:r>
              <a:rPr lang="ko-KR" altLang="en-US" sz="2400" dirty="0">
                <a:solidFill>
                  <a:srgbClr val="554F4D"/>
                </a:solidFill>
              </a:rPr>
              <a:t>다음 </a:t>
            </a:r>
            <a:r>
              <a:rPr lang="en-US" altLang="ko-KR" sz="2400" dirty="0">
                <a:solidFill>
                  <a:srgbClr val="554F4D"/>
                </a:solidFill>
              </a:rPr>
              <a:t>SQL</a:t>
            </a:r>
            <a:r>
              <a:rPr lang="ko-KR" altLang="en-US" sz="2400" dirty="0">
                <a:solidFill>
                  <a:srgbClr val="554F4D"/>
                </a:solidFill>
              </a:rPr>
              <a:t>을 </a:t>
            </a:r>
            <a:r>
              <a:rPr lang="ko-KR" altLang="en-US" sz="2400" dirty="0" err="1">
                <a:solidFill>
                  <a:srgbClr val="554F4D"/>
                </a:solidFill>
              </a:rPr>
              <a:t>실행하시오</a:t>
            </a:r>
            <a:r>
              <a:rPr lang="en-US" altLang="ko-KR" sz="2400" dirty="0" smtClean="0">
                <a:solidFill>
                  <a:srgbClr val="554F4D"/>
                </a:solidFill>
              </a:rPr>
              <a:t>.(3)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65269" y="1198349"/>
            <a:ext cx="11254588" cy="65235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5) </a:t>
            </a:r>
            <a:r>
              <a:rPr lang="ko-KR" altLang="en-US" sz="16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카드종류가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신용카드인 고객에 대한 모든 정보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고객명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고객주소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고객생년월일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고객이메일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고객전화번호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고객직업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을 </a:t>
            </a:r>
            <a:r>
              <a:rPr lang="ko-KR" altLang="en-US" sz="16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조회하시오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.-&gt;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22300" y="4116547"/>
            <a:ext cx="10502900" cy="6443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6) </a:t>
            </a:r>
            <a:r>
              <a:rPr lang="ko-KR" altLang="en-US" sz="16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예금잔고가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4,000,000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원 이상 고객에 대한 고객명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주민번호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전화번호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주소를 </a:t>
            </a:r>
            <a:r>
              <a:rPr lang="ko-KR" altLang="en-US" sz="16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조회하시오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-&gt;</a:t>
            </a:r>
            <a:endParaRPr lang="en-US" altLang="ko-KR" sz="14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803" y="1574562"/>
            <a:ext cx="9435997" cy="9091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414" y="2655880"/>
            <a:ext cx="4648200" cy="1123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475" y="4517272"/>
            <a:ext cx="6488068" cy="8953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7475" y="5527628"/>
            <a:ext cx="3286125" cy="571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152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79" y="0"/>
            <a:ext cx="3914120" cy="6858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 flipV="1">
            <a:off x="622300" y="1113905"/>
            <a:ext cx="7482608" cy="2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736594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84305" y="144602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104327" y="1500503"/>
            <a:ext cx="7316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1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다음 요구 사항을 읽고 개체</a:t>
            </a:r>
            <a:r>
              <a:rPr lang="en-US" altLang="ko-KR" sz="2000" dirty="0" smtClean="0">
                <a:solidFill>
                  <a:srgbClr val="554F4D"/>
                </a:solidFill>
              </a:rPr>
              <a:t>, </a:t>
            </a:r>
            <a:r>
              <a:rPr lang="ko-KR" altLang="en-US" sz="2000" dirty="0" smtClean="0">
                <a:solidFill>
                  <a:srgbClr val="554F4D"/>
                </a:solidFill>
              </a:rPr>
              <a:t>속성</a:t>
            </a:r>
            <a:r>
              <a:rPr lang="en-US" altLang="ko-KR" sz="2000" dirty="0" smtClean="0">
                <a:solidFill>
                  <a:srgbClr val="554F4D"/>
                </a:solidFill>
              </a:rPr>
              <a:t>, </a:t>
            </a:r>
            <a:r>
              <a:rPr lang="ko-KR" altLang="en-US" sz="2000" dirty="0" smtClean="0">
                <a:solidFill>
                  <a:srgbClr val="554F4D"/>
                </a:solidFill>
              </a:rPr>
              <a:t>관계를 식별한 후 </a:t>
            </a:r>
            <a:endParaRPr lang="en-US" altLang="ko-KR" sz="2000" dirty="0" smtClean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 smtClean="0">
                <a:solidFill>
                  <a:srgbClr val="554F4D"/>
                </a:solidFill>
              </a:rPr>
              <a:t>&lt;</a:t>
            </a:r>
            <a:r>
              <a:rPr lang="ko-KR" altLang="en-US" sz="2000" dirty="0" smtClean="0">
                <a:solidFill>
                  <a:srgbClr val="554F4D"/>
                </a:solidFill>
              </a:rPr>
              <a:t>은행 업무 관리</a:t>
            </a:r>
            <a:r>
              <a:rPr lang="en-US" altLang="ko-KR" sz="2000" dirty="0" smtClean="0">
                <a:solidFill>
                  <a:srgbClr val="554F4D"/>
                </a:solidFill>
              </a:rPr>
              <a:t>&gt; ERD</a:t>
            </a:r>
            <a:r>
              <a:rPr lang="ko-KR" altLang="en-US" sz="2000" dirty="0" smtClean="0">
                <a:solidFill>
                  <a:srgbClr val="554F4D"/>
                </a:solidFill>
              </a:rPr>
              <a:t>를 작성하시오</a:t>
            </a:r>
            <a:r>
              <a:rPr lang="en-US" altLang="ko-KR" sz="2000" dirty="0" smtClean="0">
                <a:solidFill>
                  <a:srgbClr val="554F4D"/>
                </a:solidFill>
              </a:rPr>
              <a:t>.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8761" y="235961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8783" y="2414093"/>
            <a:ext cx="5787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2 – </a:t>
            </a:r>
            <a:r>
              <a:rPr lang="en-US" altLang="ko-KR" sz="2000" dirty="0" smtClean="0">
                <a:solidFill>
                  <a:srgbClr val="554F4D"/>
                </a:solidFill>
              </a:rPr>
              <a:t>ERD</a:t>
            </a:r>
            <a:r>
              <a:rPr lang="ko-KR" altLang="en-US" sz="2000" dirty="0" smtClean="0">
                <a:solidFill>
                  <a:srgbClr val="554F4D"/>
                </a:solidFill>
              </a:rPr>
              <a:t>를 이용하여 테이블을 </a:t>
            </a:r>
            <a:r>
              <a:rPr lang="ko-KR" altLang="en-US" sz="2000" dirty="0" err="1" smtClean="0">
                <a:solidFill>
                  <a:srgbClr val="554F4D"/>
                </a:solidFill>
              </a:rPr>
              <a:t>생성하시오</a:t>
            </a:r>
            <a:r>
              <a:rPr lang="en-US" altLang="ko-KR" sz="2000" dirty="0" smtClean="0">
                <a:solidFill>
                  <a:srgbClr val="554F4D"/>
                </a:solidFill>
              </a:rPr>
              <a:t>.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0292" y="307927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0314" y="3133757"/>
            <a:ext cx="6806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3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테이블 명세서를 참고하여 데이터를 </a:t>
            </a:r>
            <a:r>
              <a:rPr lang="ko-KR" altLang="en-US" sz="2000" dirty="0" err="1" smtClean="0">
                <a:solidFill>
                  <a:srgbClr val="554F4D"/>
                </a:solidFill>
              </a:rPr>
              <a:t>입력하시오</a:t>
            </a:r>
            <a:r>
              <a:rPr lang="en-US" altLang="ko-KR" sz="2000" dirty="0" smtClean="0">
                <a:solidFill>
                  <a:srgbClr val="554F4D"/>
                </a:solidFill>
              </a:rPr>
              <a:t>.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61824" y="381587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4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81846" y="3870358"/>
            <a:ext cx="4139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4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다음 </a:t>
            </a:r>
            <a:r>
              <a:rPr lang="en-US" altLang="ko-KR" sz="2000" dirty="0" smtClean="0">
                <a:solidFill>
                  <a:srgbClr val="554F4D"/>
                </a:solidFill>
              </a:rPr>
              <a:t>SQL</a:t>
            </a:r>
            <a:r>
              <a:rPr lang="ko-KR" altLang="en-US" sz="2000" dirty="0" smtClean="0">
                <a:solidFill>
                  <a:srgbClr val="554F4D"/>
                </a:solidFill>
              </a:rPr>
              <a:t>을 </a:t>
            </a:r>
            <a:r>
              <a:rPr lang="ko-KR" altLang="en-US" sz="2000" dirty="0" err="1" smtClean="0">
                <a:solidFill>
                  <a:srgbClr val="554F4D"/>
                </a:solidFill>
              </a:rPr>
              <a:t>실행하시오</a:t>
            </a:r>
            <a:r>
              <a:rPr lang="en-US" altLang="ko-KR" sz="2000" dirty="0" smtClean="0">
                <a:solidFill>
                  <a:srgbClr val="554F4D"/>
                </a:solidFill>
              </a:rPr>
              <a:t>.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550581" y="316589"/>
            <a:ext cx="1171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1 – </a:t>
            </a:r>
            <a:r>
              <a:rPr lang="ko-KR" altLang="en-US" sz="2400" dirty="0">
                <a:solidFill>
                  <a:srgbClr val="554F4D"/>
                </a:solidFill>
              </a:rPr>
              <a:t>다음 요구 사항을 읽고 개체</a:t>
            </a:r>
            <a:r>
              <a:rPr lang="en-US" altLang="ko-KR" sz="2400" dirty="0">
                <a:solidFill>
                  <a:srgbClr val="554F4D"/>
                </a:solidFill>
              </a:rPr>
              <a:t>, </a:t>
            </a:r>
            <a:r>
              <a:rPr lang="ko-KR" altLang="en-US" sz="2400" dirty="0">
                <a:solidFill>
                  <a:srgbClr val="554F4D"/>
                </a:solidFill>
              </a:rPr>
              <a:t>속성</a:t>
            </a:r>
            <a:r>
              <a:rPr lang="en-US" altLang="ko-KR" sz="2400" dirty="0">
                <a:solidFill>
                  <a:srgbClr val="554F4D"/>
                </a:solidFill>
              </a:rPr>
              <a:t>, </a:t>
            </a:r>
            <a:r>
              <a:rPr lang="ko-KR" altLang="en-US" sz="2400" dirty="0">
                <a:solidFill>
                  <a:srgbClr val="554F4D"/>
                </a:solidFill>
              </a:rPr>
              <a:t>관계를 식별한 </a:t>
            </a:r>
            <a:r>
              <a:rPr lang="ko-KR" altLang="en-US" sz="2400" dirty="0" smtClean="0">
                <a:solidFill>
                  <a:srgbClr val="554F4D"/>
                </a:solidFill>
              </a:rPr>
              <a:t>후 </a:t>
            </a:r>
            <a:r>
              <a:rPr lang="en-US" altLang="ko-KR" sz="2400" dirty="0" smtClean="0">
                <a:solidFill>
                  <a:srgbClr val="554F4D"/>
                </a:solidFill>
              </a:rPr>
              <a:t>&lt;</a:t>
            </a:r>
            <a:r>
              <a:rPr lang="ko-KR" altLang="en-US" sz="2400" dirty="0">
                <a:solidFill>
                  <a:srgbClr val="554F4D"/>
                </a:solidFill>
              </a:rPr>
              <a:t>은행 업무 </a:t>
            </a:r>
            <a:r>
              <a:rPr lang="ko-KR" altLang="en-US" sz="2400" dirty="0" smtClean="0">
                <a:solidFill>
                  <a:srgbClr val="554F4D"/>
                </a:solidFill>
              </a:rPr>
              <a:t>관리</a:t>
            </a:r>
            <a:r>
              <a:rPr lang="en-US" altLang="ko-KR" sz="2400" dirty="0" smtClean="0">
                <a:solidFill>
                  <a:srgbClr val="554F4D"/>
                </a:solidFill>
              </a:rPr>
              <a:t>&gt; </a:t>
            </a:r>
            <a:r>
              <a:rPr lang="en-US" altLang="ko-KR" sz="2400" dirty="0">
                <a:solidFill>
                  <a:srgbClr val="554F4D"/>
                </a:solidFill>
              </a:rPr>
              <a:t>ERD</a:t>
            </a:r>
            <a:r>
              <a:rPr lang="ko-KR" altLang="en-US" sz="2400" dirty="0">
                <a:solidFill>
                  <a:srgbClr val="554F4D"/>
                </a:solidFill>
              </a:rPr>
              <a:t>를 작성하시오</a:t>
            </a:r>
            <a:r>
              <a:rPr lang="en-US" altLang="ko-KR" sz="2400" dirty="0" smtClean="0">
                <a:solidFill>
                  <a:srgbClr val="554F4D"/>
                </a:solidFill>
              </a:rPr>
              <a:t>.(1)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82344" y="1838746"/>
            <a:ext cx="10924174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00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은행은 지점별로 기본적인 은행 업무를 수행한다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고객은 가지고 입출금이나 카드 서비스 등을 이용하고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직원은 고객 업무를 도와 은행 업무를 수행한다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00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은행은 고객과 내부 직원의 원활한 업무를 위해 데이터베이스를 구축한다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6" y="1456630"/>
            <a:ext cx="4563524" cy="35689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소개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6" y="2630189"/>
            <a:ext cx="4563524" cy="35689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요구사항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6" y="3033528"/>
            <a:ext cx="10924174" cy="361945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arenR"/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00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은행은 예금 및 카드 서비스를 고객에게 제공한다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AutoNum type="arabicParenR"/>
            </a:pPr>
            <a:endParaRPr lang="en-US" altLang="ko-KR" sz="11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marL="342900" indent="-342900" algn="just">
              <a:lnSpc>
                <a:spcPct val="120000"/>
              </a:lnSpc>
              <a:buAutoNum type="arabicParenR"/>
            </a:pP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고객은 고객주민번호를 부여하여 식별하며 고객명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고객주소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고객생년월일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고객이메일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고객전화번호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고객직업의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정보를 가진다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AutoNum type="arabicParenR"/>
            </a:pPr>
            <a:endParaRPr lang="en-US" altLang="ko-KR" sz="11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marL="342900" indent="-342900" algn="just">
              <a:lnSpc>
                <a:spcPct val="120000"/>
              </a:lnSpc>
              <a:buAutoNum type="arabicParenR"/>
            </a:pP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카드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업무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는 고유의 카드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ID(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번호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를 부여하여 식별하며 카드신청일자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카드한도금액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카드결재일자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카드종류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고객주민번호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예금계좌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ID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정보를 가진다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AutoNum type="arabicParenR"/>
            </a:pPr>
            <a:endParaRPr lang="en-US" altLang="ko-KR" sz="11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marL="342900" indent="-342900" algn="just">
              <a:lnSpc>
                <a:spcPct val="120000"/>
              </a:lnSpc>
              <a:buAutoNum type="arabicParenR"/>
            </a:pP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예금계좌는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예금계좌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ID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를 부여하여 식별하며 예금계좌종류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예금잔고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카드신청여부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예금개설일자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예금자이름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고객주민번호 정보를 포함한다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AutoNum type="arabicParenR"/>
            </a:pPr>
            <a:endParaRPr lang="en-US" altLang="ko-KR" sz="11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marL="342900" indent="-342900" algn="just">
              <a:lnSpc>
                <a:spcPct val="120000"/>
              </a:lnSpc>
              <a:buAutoNum type="arabicParenR"/>
            </a:pP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예금계좌거래내역은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거래번호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예금계좌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ID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를 부여하여 식별하며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예금구분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예금내용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거래금액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예금잔고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입출금날짜시간 정보를 가진다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770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550581" y="316589"/>
            <a:ext cx="1171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1 – </a:t>
            </a:r>
            <a:r>
              <a:rPr lang="ko-KR" altLang="en-US" sz="2400" dirty="0">
                <a:solidFill>
                  <a:srgbClr val="554F4D"/>
                </a:solidFill>
              </a:rPr>
              <a:t>다음 요구 사항을 읽고 개체</a:t>
            </a:r>
            <a:r>
              <a:rPr lang="en-US" altLang="ko-KR" sz="2400" dirty="0">
                <a:solidFill>
                  <a:srgbClr val="554F4D"/>
                </a:solidFill>
              </a:rPr>
              <a:t>, </a:t>
            </a:r>
            <a:r>
              <a:rPr lang="ko-KR" altLang="en-US" sz="2400" dirty="0">
                <a:solidFill>
                  <a:srgbClr val="554F4D"/>
                </a:solidFill>
              </a:rPr>
              <a:t>속성</a:t>
            </a:r>
            <a:r>
              <a:rPr lang="en-US" altLang="ko-KR" sz="2400" dirty="0">
                <a:solidFill>
                  <a:srgbClr val="554F4D"/>
                </a:solidFill>
              </a:rPr>
              <a:t>, </a:t>
            </a:r>
            <a:r>
              <a:rPr lang="ko-KR" altLang="en-US" sz="2400" dirty="0">
                <a:solidFill>
                  <a:srgbClr val="554F4D"/>
                </a:solidFill>
              </a:rPr>
              <a:t>관계를 식별한 </a:t>
            </a:r>
            <a:r>
              <a:rPr lang="ko-KR" altLang="en-US" sz="2400" dirty="0" smtClean="0">
                <a:solidFill>
                  <a:srgbClr val="554F4D"/>
                </a:solidFill>
              </a:rPr>
              <a:t>후 </a:t>
            </a:r>
            <a:r>
              <a:rPr lang="en-US" altLang="ko-KR" sz="2400" dirty="0" smtClean="0">
                <a:solidFill>
                  <a:srgbClr val="554F4D"/>
                </a:solidFill>
              </a:rPr>
              <a:t>&lt;</a:t>
            </a:r>
            <a:r>
              <a:rPr lang="ko-KR" altLang="en-US" sz="2400" dirty="0">
                <a:solidFill>
                  <a:srgbClr val="554F4D"/>
                </a:solidFill>
              </a:rPr>
              <a:t>은행 업무 </a:t>
            </a:r>
            <a:r>
              <a:rPr lang="ko-KR" altLang="en-US" sz="2400" dirty="0" smtClean="0">
                <a:solidFill>
                  <a:srgbClr val="554F4D"/>
                </a:solidFill>
              </a:rPr>
              <a:t>관리</a:t>
            </a:r>
            <a:r>
              <a:rPr lang="en-US" altLang="ko-KR" sz="2400" dirty="0" smtClean="0">
                <a:solidFill>
                  <a:srgbClr val="554F4D"/>
                </a:solidFill>
              </a:rPr>
              <a:t>&gt; </a:t>
            </a:r>
            <a:r>
              <a:rPr lang="en-US" altLang="ko-KR" sz="2400" dirty="0">
                <a:solidFill>
                  <a:srgbClr val="554F4D"/>
                </a:solidFill>
              </a:rPr>
              <a:t>ERD</a:t>
            </a:r>
            <a:r>
              <a:rPr lang="ko-KR" altLang="en-US" sz="2400" dirty="0">
                <a:solidFill>
                  <a:srgbClr val="554F4D"/>
                </a:solidFill>
              </a:rPr>
              <a:t>를 작성하시오</a:t>
            </a:r>
            <a:r>
              <a:rPr lang="en-US" altLang="ko-KR" sz="2400" dirty="0" smtClean="0">
                <a:solidFill>
                  <a:srgbClr val="554F4D"/>
                </a:solidFill>
              </a:rPr>
              <a:t>.(2)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487" y="1557079"/>
            <a:ext cx="7123609" cy="475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4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550581" y="316589"/>
            <a:ext cx="11713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 </a:t>
            </a:r>
            <a:r>
              <a:rPr lang="en-US" altLang="ko-KR" sz="2400" dirty="0">
                <a:solidFill>
                  <a:srgbClr val="554F4D"/>
                </a:solidFill>
              </a:rPr>
              <a:t>– </a:t>
            </a:r>
            <a:r>
              <a:rPr lang="en-US" altLang="ko-KR" sz="2400" dirty="0">
                <a:solidFill>
                  <a:srgbClr val="554F4D"/>
                </a:solidFill>
              </a:rPr>
              <a:t>ERD</a:t>
            </a:r>
            <a:r>
              <a:rPr lang="ko-KR" altLang="en-US" sz="2400" dirty="0">
                <a:solidFill>
                  <a:srgbClr val="554F4D"/>
                </a:solidFill>
              </a:rPr>
              <a:t>를 이용하여 테이블을 </a:t>
            </a:r>
            <a:r>
              <a:rPr lang="ko-KR" altLang="en-US" sz="2400" dirty="0" err="1">
                <a:solidFill>
                  <a:srgbClr val="554F4D"/>
                </a:solidFill>
              </a:rPr>
              <a:t>생성하시오</a:t>
            </a:r>
            <a:r>
              <a:rPr lang="en-US" altLang="ko-KR" sz="2400" dirty="0" smtClean="0">
                <a:solidFill>
                  <a:srgbClr val="554F4D"/>
                </a:solidFill>
              </a:rPr>
              <a:t>.(1)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65269" y="1416063"/>
            <a:ext cx="4563524" cy="35689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Database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-&gt; Forward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Enginer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…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클릭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1326" t="537"/>
          <a:stretch/>
        </p:blipFill>
        <p:spPr>
          <a:xfrm>
            <a:off x="920390" y="2046018"/>
            <a:ext cx="4470817" cy="25591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064380" y="1352809"/>
            <a:ext cx="6177043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테이블을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생성할때까지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Next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를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누른다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비밀번호 </a:t>
            </a:r>
            <a:r>
              <a:rPr lang="ko-KR" altLang="en-US" sz="14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입력창이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나오면 </a:t>
            </a:r>
            <a:r>
              <a:rPr lang="en-US" altLang="ko-KR" sz="14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UserName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: root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의 비밀번호를 입력해준다</a:t>
            </a:r>
            <a:r>
              <a:rPr lang="en-US" altLang="ko-KR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.)</a:t>
            </a:r>
            <a:r>
              <a:rPr lang="ko-KR" altLang="en-US" sz="14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en-US" altLang="ko-KR" sz="14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1070" r="772" b="-1"/>
          <a:stretch/>
        </p:blipFill>
        <p:spPr>
          <a:xfrm>
            <a:off x="6265755" y="2055525"/>
            <a:ext cx="5428548" cy="42115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9121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550581" y="316589"/>
            <a:ext cx="11713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 </a:t>
            </a:r>
            <a:r>
              <a:rPr lang="en-US" altLang="ko-KR" sz="2400" dirty="0">
                <a:solidFill>
                  <a:srgbClr val="554F4D"/>
                </a:solidFill>
              </a:rPr>
              <a:t>– </a:t>
            </a:r>
            <a:r>
              <a:rPr lang="en-US" altLang="ko-KR" sz="2400" dirty="0">
                <a:solidFill>
                  <a:srgbClr val="554F4D"/>
                </a:solidFill>
              </a:rPr>
              <a:t>ERD</a:t>
            </a:r>
            <a:r>
              <a:rPr lang="ko-KR" altLang="en-US" sz="2400" dirty="0">
                <a:solidFill>
                  <a:srgbClr val="554F4D"/>
                </a:solidFill>
              </a:rPr>
              <a:t>를 이용하여 테이블을 </a:t>
            </a:r>
            <a:r>
              <a:rPr lang="ko-KR" altLang="en-US" sz="2400" dirty="0" err="1">
                <a:solidFill>
                  <a:srgbClr val="554F4D"/>
                </a:solidFill>
              </a:rPr>
              <a:t>생성하시오</a:t>
            </a:r>
            <a:r>
              <a:rPr lang="en-US" altLang="ko-KR" sz="2400" dirty="0" smtClean="0">
                <a:solidFill>
                  <a:srgbClr val="554F4D"/>
                </a:solidFill>
              </a:rPr>
              <a:t>.(2)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65269" y="1372520"/>
            <a:ext cx="4563524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Workbench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화면의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Navigator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창에 테이블이 생성된 것을 확인한다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064380" y="1352809"/>
            <a:ext cx="6177043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각 테이블의 칼럼들도 확인한다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en-US" altLang="ko-KR" sz="14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293" y="2137557"/>
            <a:ext cx="2381250" cy="4581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5931" y="3935639"/>
            <a:ext cx="1962439" cy="15493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5738" y="3935640"/>
            <a:ext cx="1857375" cy="15493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/>
          <a:srcRect r="1361"/>
          <a:stretch/>
        </p:blipFill>
        <p:spPr>
          <a:xfrm>
            <a:off x="8955932" y="2072243"/>
            <a:ext cx="1962439" cy="1567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5738" y="2099327"/>
            <a:ext cx="1857375" cy="1504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32430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550581" y="316589"/>
            <a:ext cx="11713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테이블 명세서를 참고하여 데이터를 </a:t>
            </a:r>
            <a:r>
              <a:rPr lang="ko-KR" altLang="en-US" sz="2400" dirty="0" err="1">
                <a:solidFill>
                  <a:srgbClr val="554F4D"/>
                </a:solidFill>
              </a:rPr>
              <a:t>입력하시오</a:t>
            </a:r>
            <a:r>
              <a:rPr lang="en-US" altLang="ko-KR" sz="2400" dirty="0" smtClean="0">
                <a:solidFill>
                  <a:srgbClr val="554F4D"/>
                </a:solidFill>
              </a:rPr>
              <a:t>.(1)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65269" y="1198349"/>
            <a:ext cx="4563524" cy="35689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1.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CUSTOMER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테이블 데이터 삽입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22300" y="4170973"/>
            <a:ext cx="6177043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CARDS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테이블 데이터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삽입</a:t>
            </a:r>
            <a:endParaRPr lang="en-US" altLang="ko-KR" sz="14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30" y="1631681"/>
            <a:ext cx="7383627" cy="24071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652" y="4554490"/>
            <a:ext cx="8152862" cy="21667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1950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550581" y="316589"/>
            <a:ext cx="11713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테이블 명세서를 참고하여 데이터를 </a:t>
            </a:r>
            <a:r>
              <a:rPr lang="ko-KR" altLang="en-US" sz="2400" dirty="0" err="1">
                <a:solidFill>
                  <a:srgbClr val="554F4D"/>
                </a:solidFill>
              </a:rPr>
              <a:t>입력하시오</a:t>
            </a:r>
            <a:r>
              <a:rPr lang="en-US" altLang="ko-KR" sz="2400" dirty="0" smtClean="0">
                <a:solidFill>
                  <a:srgbClr val="554F4D"/>
                </a:solidFill>
              </a:rPr>
              <a:t>.(2)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65269" y="1198349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ACCOUT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테이블 데이터 삽입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22300" y="3942374"/>
            <a:ext cx="6177043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ACC_TRADES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테이블 데이터 삽입</a:t>
            </a:r>
            <a:endParaRPr lang="en-US" altLang="ko-KR" sz="14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19" y="4330172"/>
            <a:ext cx="11032152" cy="2238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092" y="1564640"/>
            <a:ext cx="7429500" cy="2209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2988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550581" y="316589"/>
            <a:ext cx="11713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4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4 – </a:t>
            </a:r>
            <a:r>
              <a:rPr lang="ko-KR" altLang="en-US" sz="2400" dirty="0">
                <a:solidFill>
                  <a:srgbClr val="554F4D"/>
                </a:solidFill>
              </a:rPr>
              <a:t>다음 </a:t>
            </a:r>
            <a:r>
              <a:rPr lang="en-US" altLang="ko-KR" sz="2400" dirty="0">
                <a:solidFill>
                  <a:srgbClr val="554F4D"/>
                </a:solidFill>
              </a:rPr>
              <a:t>SQL</a:t>
            </a:r>
            <a:r>
              <a:rPr lang="ko-KR" altLang="en-US" sz="2400" dirty="0">
                <a:solidFill>
                  <a:srgbClr val="554F4D"/>
                </a:solidFill>
              </a:rPr>
              <a:t>을 </a:t>
            </a:r>
            <a:r>
              <a:rPr lang="ko-KR" altLang="en-US" sz="2400" dirty="0" err="1">
                <a:solidFill>
                  <a:srgbClr val="554F4D"/>
                </a:solidFill>
              </a:rPr>
              <a:t>실행하시오</a:t>
            </a:r>
            <a:r>
              <a:rPr lang="en-US" altLang="ko-KR" sz="2400" dirty="0" smtClean="0">
                <a:solidFill>
                  <a:srgbClr val="554F4D"/>
                </a:solidFill>
              </a:rPr>
              <a:t>.(1)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65269" y="1198349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고객 테이블을 </a:t>
            </a:r>
            <a:r>
              <a:rPr lang="ko-KR" altLang="en-US" sz="16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조회하시오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-&gt;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22300" y="4116547"/>
            <a:ext cx="6177043" cy="35689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카드 테이블을 </a:t>
            </a:r>
            <a:r>
              <a:rPr lang="ko-KR" altLang="en-US" sz="16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조회하시오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-&gt;</a:t>
            </a:r>
            <a:endParaRPr lang="en-US" altLang="ko-KR" sz="14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554" y="1240769"/>
            <a:ext cx="2666614" cy="3128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423" y="1641495"/>
            <a:ext cx="5591175" cy="2257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2554" y="4149552"/>
            <a:ext cx="2829758" cy="32388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51" y="4559693"/>
            <a:ext cx="6562725" cy="1981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26634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548</Words>
  <Application>Microsoft Office PowerPoint</Application>
  <PresentationFormat>와이드스크린</PresentationFormat>
  <Paragraphs>97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260</cp:revision>
  <dcterms:created xsi:type="dcterms:W3CDTF">2020-05-03T01:37:17Z</dcterms:created>
  <dcterms:modified xsi:type="dcterms:W3CDTF">2022-10-06T08:10:10Z</dcterms:modified>
</cp:coreProperties>
</file>