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6" r:id="rId2"/>
    <p:sldId id="261" r:id="rId3"/>
    <p:sldId id="303" r:id="rId4"/>
    <p:sldId id="304" r:id="rId5"/>
    <p:sldId id="306" r:id="rId6"/>
    <p:sldId id="318" r:id="rId7"/>
    <p:sldId id="319" r:id="rId8"/>
    <p:sldId id="325" r:id="rId9"/>
    <p:sldId id="316" r:id="rId10"/>
    <p:sldId id="317" r:id="rId11"/>
    <p:sldId id="320" r:id="rId12"/>
    <p:sldId id="321" r:id="rId13"/>
    <p:sldId id="326" r:id="rId14"/>
    <p:sldId id="322" r:id="rId15"/>
    <p:sldId id="323" r:id="rId16"/>
    <p:sldId id="324" r:id="rId17"/>
    <p:sldId id="327" r:id="rId18"/>
    <p:sldId id="328" r:id="rId19"/>
    <p:sldId id="315" r:id="rId20"/>
    <p:sldId id="257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55D5B"/>
    <a:srgbClr val="E2CBB7"/>
    <a:srgbClr val="EEE9E2"/>
    <a:srgbClr val="FCF7F2"/>
    <a:srgbClr val="554F4D"/>
    <a:srgbClr val="D0C4B0"/>
    <a:srgbClr val="E1D9CC"/>
    <a:srgbClr val="F2E0CA"/>
    <a:srgbClr val="F6E9D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6400" autoAdjust="0"/>
  </p:normalViewPr>
  <p:slideViewPr>
    <p:cSldViewPr snapToGrid="0" showGuides="1">
      <p:cViewPr varScale="1">
        <p:scale>
          <a:sx n="115" d="100"/>
          <a:sy n="115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1A22E-DA58-4F81-8BCA-D079171370EA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BD2722-F318-4E4A-BD19-20D431706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972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1760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5064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381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9148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5192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1559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0124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7145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407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523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483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686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762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41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392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5819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731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8F012-0AC3-42B2-90CA-BC5405C6B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097188-C232-41BC-A1C6-677F6D6FD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ACDF9E-AFBC-4D2D-A688-7BE38874A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D59E12-6FA5-449B-95B8-54226925F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99C277-1836-4E22-BB5C-32FD2C8AC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5846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D1FB7-E6E4-4153-8540-BFF436E93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0FDF1D-719A-4B33-9023-7CE4316AD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B4EE70-389B-46DE-9265-B822FBD14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B0A08D-1ADA-4909-B351-23A9DB5B0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C96274-6782-43A2-9D65-26D48D590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8049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FF69C1-F07A-44E0-8804-DBF0B91EEA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152B80-F8D2-4FB9-9913-48A227D65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51D35-AC5D-4009-B23F-239D9EE53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31EDF0-F5CD-4184-B8F2-C877766D1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802437-6EA8-4A9E-A143-795A149A4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3549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D55B9-E8A9-4A30-91F8-3A87B484D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F38375-52A4-4DFC-94A7-02AAFB2D3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CB85B4-E71D-494F-A759-4D10E0649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9F9B02-3085-4385-A3F2-BCBAF4063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B66A0F-23CB-48F3-98F5-EEB498F0E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7854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0C255-11F9-437C-BD0A-8C8330271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716960-288E-40FA-BAC1-95E652A0A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49145B-4748-48A7-8B68-AB10D9C37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243DA5-62AB-4B07-ACF4-66F7F1517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15D854-17FC-4344-B33A-2133F9CD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5204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79294-4C29-4FF2-94D5-64F5E01A4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482D1B-E38A-4915-8F19-5833301E1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0A86B2-4BE5-4BDC-8321-2402D0BA9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36FE4B-E0B7-4187-9969-8E7CF3FF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CEF1A5-E0D7-4286-84FF-F0347333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93F695-D9D7-4B6A-A576-90018153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0450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B6A37-6DCD-490D-ACB4-5A4BBFDBF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FBFDDF-C043-4373-B751-DEDFFD2FC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4EDD22-3F2F-4C29-86F7-886E17AD5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FDB57E-3DFC-4612-B7AB-FEDC5F8676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2070CB-C54B-46A0-945F-190DC0280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BCDECCA-E76A-451A-AAFF-603D887EC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FC4C5F-2E37-4C43-933D-AA5036CC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C55A0B-AD1F-4D77-BB32-6CA2B481D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0843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8ABC6-A533-4172-AFC1-84E430BAE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4D0A85-6CE5-4FE0-A839-22468B8A2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1ABEBE-2706-4558-85F8-2436A72CE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7E30B7-49F1-44C9-8825-1306CA43F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2676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E509C7A-604B-447A-A0E7-827B9D622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E42BB5-D3ED-4C8D-8CA7-4619BE485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1CFFE1-D135-48B9-9A6D-A2FD7C7A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BDC539-7512-4226-9223-DA48FCD0E2DE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4176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BF424-516E-45C7-A9E1-790BDAF16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59E1ED-69B1-48EF-95E3-4A0BA178F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E19A3F-94D9-442E-8D70-BDFA73E9A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0EBF51-806D-4FB3-AA11-4F6B7DB73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593E20-D7A7-4DD2-AAB9-1257F61BC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D3B0FD-CAB2-4FFC-997F-FB326DD39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791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8EB20-48F7-48B8-A6B9-0261B6BAF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436F32-78E7-4C89-8734-475421D356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3D526B-EDAF-4888-AA56-44BF7C832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4E3DFB-8B04-43A4-BE6C-21E48237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57F976-D309-4D60-B0A1-43C6E5742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0BA7C4-51F1-47C6-A321-2DF8E6774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0266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F9EDB-7AE4-4C48-838E-CA5C2DF58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327EBC-3E3B-474E-83E1-C087A70D0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23D1C1-8BAB-48B1-8A81-361F734B39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408E7-38C9-4D32-A2B6-C3765899F2A5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2D174B-CCB9-47F1-8F37-F86E3A591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165FA4-90E6-4929-90D4-6FF8E70A0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33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C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E8DB10-764D-45FC-AB61-1DD0D37C8E80}"/>
              </a:ext>
            </a:extLst>
          </p:cNvPr>
          <p:cNvSpPr txBox="1"/>
          <p:nvPr/>
        </p:nvSpPr>
        <p:spPr>
          <a:xfrm>
            <a:off x="1066431" y="2709902"/>
            <a:ext cx="1005916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solidFill>
                  <a:srgbClr val="655D5B"/>
                </a:solidFill>
              </a:rPr>
              <a:t>네트워크 프로그래밍 </a:t>
            </a:r>
            <a:r>
              <a:rPr lang="ko-KR" altLang="en-US" sz="6600" dirty="0" smtClean="0">
                <a:solidFill>
                  <a:srgbClr val="655D5B"/>
                </a:solidFill>
              </a:rPr>
              <a:t>구현</a:t>
            </a:r>
            <a:endParaRPr lang="ko-KR" altLang="en-US" sz="6600" dirty="0">
              <a:solidFill>
                <a:srgbClr val="655D5B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B15F66-4DFC-4647-ADE1-46D6A34E3DC6}"/>
              </a:ext>
            </a:extLst>
          </p:cNvPr>
          <p:cNvSpPr txBox="1"/>
          <p:nvPr/>
        </p:nvSpPr>
        <p:spPr>
          <a:xfrm>
            <a:off x="5695890" y="3953367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 smtClean="0">
                <a:solidFill>
                  <a:srgbClr val="554F4D"/>
                </a:solidFill>
              </a:rPr>
              <a:t>서정현</a:t>
            </a:r>
            <a:endParaRPr lang="ko-KR" altLang="en-US" sz="1600" dirty="0">
              <a:solidFill>
                <a:srgbClr val="554F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120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8223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554F4D"/>
                </a:solidFill>
              </a:rPr>
              <a:t>3.</a:t>
            </a:r>
            <a:r>
              <a:rPr lang="ko-KR" altLang="en-US" sz="2400" dirty="0" smtClean="0">
                <a:solidFill>
                  <a:srgbClr val="554F4D"/>
                </a:solidFill>
              </a:rPr>
              <a:t> </a:t>
            </a:r>
            <a:r>
              <a:rPr lang="ko-KR" altLang="en-US" sz="2400" dirty="0">
                <a:solidFill>
                  <a:srgbClr val="554F4D"/>
                </a:solidFill>
              </a:rPr>
              <a:t>문제 </a:t>
            </a:r>
            <a:r>
              <a:rPr lang="en-US" altLang="ko-KR" sz="2400" dirty="0">
                <a:solidFill>
                  <a:srgbClr val="554F4D"/>
                </a:solidFill>
              </a:rPr>
              <a:t>3 – </a:t>
            </a:r>
            <a:r>
              <a:rPr lang="ko-KR" altLang="en-US" sz="2400" dirty="0">
                <a:solidFill>
                  <a:srgbClr val="554F4D"/>
                </a:solidFill>
              </a:rPr>
              <a:t>기능 </a:t>
            </a:r>
            <a:r>
              <a:rPr lang="ko-KR" altLang="en-US" sz="2400" dirty="0" smtClean="0">
                <a:solidFill>
                  <a:srgbClr val="554F4D"/>
                </a:solidFill>
              </a:rPr>
              <a:t>구현 </a:t>
            </a:r>
            <a:r>
              <a:rPr lang="en-US" altLang="ko-KR" sz="2400" dirty="0" smtClean="0">
                <a:solidFill>
                  <a:srgbClr val="554F4D"/>
                </a:solidFill>
              </a:rPr>
              <a:t>- </a:t>
            </a:r>
            <a:r>
              <a:rPr lang="en-US" altLang="ko-KR" sz="2400" dirty="0">
                <a:solidFill>
                  <a:srgbClr val="554F4D"/>
                </a:solidFill>
              </a:rPr>
              <a:t>register</a:t>
            </a:r>
            <a:r>
              <a:rPr lang="en-US" altLang="ko-KR" sz="2400" dirty="0" smtClean="0">
                <a:solidFill>
                  <a:srgbClr val="554F4D"/>
                </a:solidFill>
              </a:rPr>
              <a:t>(</a:t>
            </a:r>
            <a:r>
              <a:rPr lang="ko-KR" altLang="en-US" sz="2400" dirty="0" smtClean="0">
                <a:solidFill>
                  <a:srgbClr val="554F4D"/>
                </a:solidFill>
              </a:rPr>
              <a:t>수강</a:t>
            </a:r>
            <a:r>
              <a:rPr lang="en-US" altLang="ko-KR" sz="2400" dirty="0" smtClean="0">
                <a:solidFill>
                  <a:srgbClr val="554F4D"/>
                </a:solidFill>
              </a:rPr>
              <a:t>) </a:t>
            </a:r>
            <a:r>
              <a:rPr lang="ko-KR" altLang="en-US" sz="2400" dirty="0" smtClean="0">
                <a:solidFill>
                  <a:srgbClr val="554F4D"/>
                </a:solidFill>
              </a:rPr>
              <a:t>기본 </a:t>
            </a:r>
            <a:r>
              <a:rPr lang="en-US" altLang="ko-KR" sz="2400" dirty="0" smtClean="0">
                <a:solidFill>
                  <a:srgbClr val="554F4D"/>
                </a:solidFill>
              </a:rPr>
              <a:t>CRUD_</a:t>
            </a:r>
            <a:r>
              <a:rPr lang="ko-KR" altLang="en-US" sz="2400" dirty="0" smtClean="0">
                <a:solidFill>
                  <a:srgbClr val="554F4D"/>
                </a:solidFill>
              </a:rPr>
              <a:t>검색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54512" y="1932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27719" y="18862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5" name="직사각형 34"/>
          <p:cNvSpPr/>
          <p:nvPr/>
        </p:nvSpPr>
        <p:spPr>
          <a:xfrm>
            <a:off x="14526041" y="3935640"/>
            <a:ext cx="1418763" cy="39460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실행 결과 값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오른쪽 화살표 20"/>
          <p:cNvSpPr/>
          <p:nvPr/>
        </p:nvSpPr>
        <p:spPr>
          <a:xfrm>
            <a:off x="5473354" y="3166710"/>
            <a:ext cx="591516" cy="54257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787" y="1595437"/>
            <a:ext cx="4273944" cy="3529013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8494" y="2190014"/>
            <a:ext cx="4919645" cy="2775184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42005215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9055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554F4D"/>
                </a:solidFill>
              </a:rPr>
              <a:t>3.</a:t>
            </a:r>
            <a:r>
              <a:rPr lang="ko-KR" altLang="en-US" sz="2400" dirty="0" smtClean="0">
                <a:solidFill>
                  <a:srgbClr val="554F4D"/>
                </a:solidFill>
              </a:rPr>
              <a:t> </a:t>
            </a:r>
            <a:r>
              <a:rPr lang="ko-KR" altLang="en-US" sz="2400" dirty="0">
                <a:solidFill>
                  <a:srgbClr val="554F4D"/>
                </a:solidFill>
              </a:rPr>
              <a:t>문제 </a:t>
            </a:r>
            <a:r>
              <a:rPr lang="en-US" altLang="ko-KR" sz="2400" dirty="0">
                <a:solidFill>
                  <a:srgbClr val="554F4D"/>
                </a:solidFill>
              </a:rPr>
              <a:t>3 – </a:t>
            </a:r>
            <a:r>
              <a:rPr lang="ko-KR" altLang="en-US" sz="2400" dirty="0">
                <a:solidFill>
                  <a:srgbClr val="554F4D"/>
                </a:solidFill>
              </a:rPr>
              <a:t>기능 </a:t>
            </a:r>
            <a:r>
              <a:rPr lang="ko-KR" altLang="en-US" sz="2400" dirty="0" smtClean="0">
                <a:solidFill>
                  <a:srgbClr val="554F4D"/>
                </a:solidFill>
              </a:rPr>
              <a:t>구현 </a:t>
            </a:r>
            <a:r>
              <a:rPr lang="en-US" altLang="ko-KR" sz="2400" dirty="0" smtClean="0">
                <a:solidFill>
                  <a:srgbClr val="554F4D"/>
                </a:solidFill>
              </a:rPr>
              <a:t>– register(</a:t>
            </a:r>
            <a:r>
              <a:rPr lang="ko-KR" altLang="en-US" sz="2400" dirty="0" smtClean="0">
                <a:solidFill>
                  <a:srgbClr val="554F4D"/>
                </a:solidFill>
              </a:rPr>
              <a:t>수강</a:t>
            </a:r>
            <a:r>
              <a:rPr lang="en-US" altLang="ko-KR" sz="2400" dirty="0" smtClean="0">
                <a:solidFill>
                  <a:srgbClr val="554F4D"/>
                </a:solidFill>
              </a:rPr>
              <a:t>) </a:t>
            </a:r>
            <a:r>
              <a:rPr lang="ko-KR" altLang="en-US" sz="2400" dirty="0" smtClean="0">
                <a:solidFill>
                  <a:srgbClr val="554F4D"/>
                </a:solidFill>
              </a:rPr>
              <a:t>기본 </a:t>
            </a:r>
            <a:r>
              <a:rPr lang="en-US" altLang="ko-KR" sz="2400" dirty="0" smtClean="0">
                <a:solidFill>
                  <a:srgbClr val="554F4D"/>
                </a:solidFill>
              </a:rPr>
              <a:t>CRUD_</a:t>
            </a:r>
            <a:r>
              <a:rPr lang="ko-KR" altLang="en-US" sz="2400" dirty="0" smtClean="0">
                <a:solidFill>
                  <a:srgbClr val="554F4D"/>
                </a:solidFill>
              </a:rPr>
              <a:t>목록</a:t>
            </a:r>
            <a:r>
              <a:rPr lang="en-US" altLang="ko-KR" sz="2400" dirty="0" smtClean="0">
                <a:solidFill>
                  <a:srgbClr val="554F4D"/>
                </a:solidFill>
              </a:rPr>
              <a:t>, </a:t>
            </a:r>
            <a:r>
              <a:rPr lang="ko-KR" altLang="en-US" sz="2400" dirty="0" smtClean="0">
                <a:solidFill>
                  <a:srgbClr val="554F4D"/>
                </a:solidFill>
              </a:rPr>
              <a:t>등록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54512" y="1932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27719" y="18862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5" name="직사각형 34"/>
          <p:cNvSpPr/>
          <p:nvPr/>
        </p:nvSpPr>
        <p:spPr>
          <a:xfrm>
            <a:off x="14526041" y="3935640"/>
            <a:ext cx="1418763" cy="39460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실행 결과 값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193522" y="1320167"/>
            <a:ext cx="3030009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rgbClr val="554F4D"/>
                </a:solidFill>
              </a:rPr>
              <a:t>r</a:t>
            </a:r>
            <a:r>
              <a:rPr lang="en-US" altLang="ko-KR" sz="1600" dirty="0" err="1" smtClean="0">
                <a:solidFill>
                  <a:srgbClr val="554F4D"/>
                </a:solidFill>
              </a:rPr>
              <a:t>egister.jsp</a:t>
            </a:r>
            <a:r>
              <a:rPr lang="en-US" altLang="ko-KR" sz="1600" dirty="0" smtClean="0">
                <a:solidFill>
                  <a:srgbClr val="554F4D"/>
                </a:solidFill>
              </a:rPr>
              <a:t> </a:t>
            </a:r>
            <a:r>
              <a:rPr lang="ko-KR" altLang="en-US" sz="1600" dirty="0" smtClean="0">
                <a:solidFill>
                  <a:srgbClr val="554F4D"/>
                </a:solidFill>
              </a:rPr>
              <a:t>스크립트 부분</a:t>
            </a:r>
            <a:endParaRPr lang="ko-KR" altLang="en-US" sz="1600" dirty="0">
              <a:solidFill>
                <a:srgbClr val="554F4D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522" y="1839696"/>
            <a:ext cx="3636673" cy="4047171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2405" y="1815325"/>
            <a:ext cx="4335103" cy="3833813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0098" y="1820173"/>
            <a:ext cx="3793151" cy="4383333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9857642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9044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554F4D"/>
                </a:solidFill>
              </a:rPr>
              <a:t>3.</a:t>
            </a:r>
            <a:r>
              <a:rPr lang="ko-KR" altLang="en-US" sz="2400" dirty="0" smtClean="0">
                <a:solidFill>
                  <a:srgbClr val="554F4D"/>
                </a:solidFill>
              </a:rPr>
              <a:t> </a:t>
            </a:r>
            <a:r>
              <a:rPr lang="ko-KR" altLang="en-US" sz="2400" dirty="0">
                <a:solidFill>
                  <a:srgbClr val="554F4D"/>
                </a:solidFill>
              </a:rPr>
              <a:t>문제 </a:t>
            </a:r>
            <a:r>
              <a:rPr lang="en-US" altLang="ko-KR" sz="2400" dirty="0">
                <a:solidFill>
                  <a:srgbClr val="554F4D"/>
                </a:solidFill>
              </a:rPr>
              <a:t>3 – </a:t>
            </a:r>
            <a:r>
              <a:rPr lang="ko-KR" altLang="en-US" sz="2400" dirty="0">
                <a:solidFill>
                  <a:srgbClr val="554F4D"/>
                </a:solidFill>
              </a:rPr>
              <a:t>기능 </a:t>
            </a:r>
            <a:r>
              <a:rPr lang="ko-KR" altLang="en-US" sz="2400" dirty="0" smtClean="0">
                <a:solidFill>
                  <a:srgbClr val="554F4D"/>
                </a:solidFill>
              </a:rPr>
              <a:t>구현 </a:t>
            </a:r>
            <a:r>
              <a:rPr lang="en-US" altLang="ko-KR" sz="2400" dirty="0" smtClean="0">
                <a:solidFill>
                  <a:srgbClr val="554F4D"/>
                </a:solidFill>
              </a:rPr>
              <a:t>- register(</a:t>
            </a:r>
            <a:r>
              <a:rPr lang="ko-KR" altLang="en-US" sz="2400" dirty="0" smtClean="0">
                <a:solidFill>
                  <a:srgbClr val="554F4D"/>
                </a:solidFill>
              </a:rPr>
              <a:t>수강</a:t>
            </a:r>
            <a:r>
              <a:rPr lang="en-US" altLang="ko-KR" sz="2400" dirty="0" smtClean="0">
                <a:solidFill>
                  <a:srgbClr val="554F4D"/>
                </a:solidFill>
              </a:rPr>
              <a:t>) </a:t>
            </a:r>
            <a:r>
              <a:rPr lang="ko-KR" altLang="en-US" sz="2400" dirty="0" smtClean="0">
                <a:solidFill>
                  <a:srgbClr val="554F4D"/>
                </a:solidFill>
              </a:rPr>
              <a:t>기본 </a:t>
            </a:r>
            <a:r>
              <a:rPr lang="en-US" altLang="ko-KR" sz="2400" dirty="0" smtClean="0">
                <a:solidFill>
                  <a:srgbClr val="554F4D"/>
                </a:solidFill>
              </a:rPr>
              <a:t>CRUD_</a:t>
            </a:r>
            <a:r>
              <a:rPr lang="ko-KR" altLang="en-US" sz="2400" dirty="0" smtClean="0">
                <a:solidFill>
                  <a:srgbClr val="554F4D"/>
                </a:solidFill>
              </a:rPr>
              <a:t>목록</a:t>
            </a:r>
            <a:r>
              <a:rPr lang="en-US" altLang="ko-KR" sz="2400" dirty="0" smtClean="0">
                <a:solidFill>
                  <a:srgbClr val="554F4D"/>
                </a:solidFill>
              </a:rPr>
              <a:t>, </a:t>
            </a:r>
            <a:r>
              <a:rPr lang="ko-KR" altLang="en-US" sz="2400" dirty="0" smtClean="0">
                <a:solidFill>
                  <a:srgbClr val="554F4D"/>
                </a:solidFill>
              </a:rPr>
              <a:t>등록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54512" y="1932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27719" y="18862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5" name="직사각형 34"/>
          <p:cNvSpPr/>
          <p:nvPr/>
        </p:nvSpPr>
        <p:spPr>
          <a:xfrm>
            <a:off x="14526041" y="3935640"/>
            <a:ext cx="1418763" cy="39460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실행 결과 값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1027641" y="1309886"/>
            <a:ext cx="2372784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solidFill>
                  <a:srgbClr val="554F4D"/>
                </a:solidFill>
              </a:rPr>
              <a:t>registerListProc.jsp</a:t>
            </a:r>
            <a:endParaRPr lang="ko-KR" altLang="en-US" sz="1600" dirty="0">
              <a:solidFill>
                <a:srgbClr val="554F4D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641" y="1834990"/>
            <a:ext cx="5424390" cy="3854631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6904566" y="1344343"/>
            <a:ext cx="2372784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solidFill>
                  <a:srgbClr val="554F4D"/>
                </a:solidFill>
              </a:rPr>
              <a:t>registerListProc.jsp</a:t>
            </a:r>
            <a:endParaRPr lang="ko-KR" altLang="en-US" sz="1600" dirty="0">
              <a:solidFill>
                <a:srgbClr val="554F4D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1468" y="1846138"/>
            <a:ext cx="5076600" cy="3843483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9177829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9055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554F4D"/>
                </a:solidFill>
              </a:rPr>
              <a:t>3.</a:t>
            </a:r>
            <a:r>
              <a:rPr lang="ko-KR" altLang="en-US" sz="2400" dirty="0" smtClean="0">
                <a:solidFill>
                  <a:srgbClr val="554F4D"/>
                </a:solidFill>
              </a:rPr>
              <a:t> </a:t>
            </a:r>
            <a:r>
              <a:rPr lang="ko-KR" altLang="en-US" sz="2400" dirty="0">
                <a:solidFill>
                  <a:srgbClr val="554F4D"/>
                </a:solidFill>
              </a:rPr>
              <a:t>문제 </a:t>
            </a:r>
            <a:r>
              <a:rPr lang="en-US" altLang="ko-KR" sz="2400" dirty="0">
                <a:solidFill>
                  <a:srgbClr val="554F4D"/>
                </a:solidFill>
              </a:rPr>
              <a:t>3 – </a:t>
            </a:r>
            <a:r>
              <a:rPr lang="ko-KR" altLang="en-US" sz="2400" dirty="0">
                <a:solidFill>
                  <a:srgbClr val="554F4D"/>
                </a:solidFill>
              </a:rPr>
              <a:t>기능 </a:t>
            </a:r>
            <a:r>
              <a:rPr lang="ko-KR" altLang="en-US" sz="2400" dirty="0" smtClean="0">
                <a:solidFill>
                  <a:srgbClr val="554F4D"/>
                </a:solidFill>
              </a:rPr>
              <a:t>구현 </a:t>
            </a:r>
            <a:r>
              <a:rPr lang="en-US" altLang="ko-KR" sz="2400" dirty="0" smtClean="0">
                <a:solidFill>
                  <a:srgbClr val="554F4D"/>
                </a:solidFill>
              </a:rPr>
              <a:t>– register(</a:t>
            </a:r>
            <a:r>
              <a:rPr lang="ko-KR" altLang="en-US" sz="2400" dirty="0" smtClean="0">
                <a:solidFill>
                  <a:srgbClr val="554F4D"/>
                </a:solidFill>
              </a:rPr>
              <a:t>수강</a:t>
            </a:r>
            <a:r>
              <a:rPr lang="en-US" altLang="ko-KR" sz="2400" dirty="0" smtClean="0">
                <a:solidFill>
                  <a:srgbClr val="554F4D"/>
                </a:solidFill>
              </a:rPr>
              <a:t>) </a:t>
            </a:r>
            <a:r>
              <a:rPr lang="ko-KR" altLang="en-US" sz="2400" dirty="0" smtClean="0">
                <a:solidFill>
                  <a:srgbClr val="554F4D"/>
                </a:solidFill>
              </a:rPr>
              <a:t>기본 </a:t>
            </a:r>
            <a:r>
              <a:rPr lang="en-US" altLang="ko-KR" sz="2400" dirty="0" smtClean="0">
                <a:solidFill>
                  <a:srgbClr val="554F4D"/>
                </a:solidFill>
              </a:rPr>
              <a:t>CRUD_</a:t>
            </a:r>
            <a:r>
              <a:rPr lang="ko-KR" altLang="en-US" sz="2400" dirty="0" smtClean="0">
                <a:solidFill>
                  <a:srgbClr val="554F4D"/>
                </a:solidFill>
              </a:rPr>
              <a:t>목록</a:t>
            </a:r>
            <a:r>
              <a:rPr lang="en-US" altLang="ko-KR" sz="2400" dirty="0" smtClean="0">
                <a:solidFill>
                  <a:srgbClr val="554F4D"/>
                </a:solidFill>
              </a:rPr>
              <a:t>, </a:t>
            </a:r>
            <a:r>
              <a:rPr lang="ko-KR" altLang="en-US" sz="2400" dirty="0" smtClean="0">
                <a:solidFill>
                  <a:srgbClr val="554F4D"/>
                </a:solidFill>
              </a:rPr>
              <a:t>등록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54512" y="1932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27719" y="18862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5" name="직사각형 34"/>
          <p:cNvSpPr/>
          <p:nvPr/>
        </p:nvSpPr>
        <p:spPr>
          <a:xfrm>
            <a:off x="14526041" y="3935640"/>
            <a:ext cx="1418763" cy="39460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실행 결과 값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856191" y="1309886"/>
            <a:ext cx="2372784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554F4D"/>
                </a:solidFill>
              </a:rPr>
              <a:t>r</a:t>
            </a:r>
            <a:r>
              <a:rPr lang="en-US" altLang="ko-KR" sz="1600" dirty="0" smtClean="0">
                <a:solidFill>
                  <a:srgbClr val="554F4D"/>
                </a:solidFill>
              </a:rPr>
              <a:t>egisterDAO.java</a:t>
            </a:r>
            <a:endParaRPr lang="ko-KR" altLang="en-US" sz="1600" dirty="0">
              <a:solidFill>
                <a:srgbClr val="554F4D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911" y="1815326"/>
            <a:ext cx="3647204" cy="480455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8515" y="1815326"/>
            <a:ext cx="3642780" cy="400298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6139" y="1814800"/>
            <a:ext cx="3553994" cy="2551585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6724044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9036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554F4D"/>
                </a:solidFill>
              </a:rPr>
              <a:t>3.</a:t>
            </a:r>
            <a:r>
              <a:rPr lang="ko-KR" altLang="en-US" sz="2400" dirty="0" smtClean="0">
                <a:solidFill>
                  <a:srgbClr val="554F4D"/>
                </a:solidFill>
              </a:rPr>
              <a:t> </a:t>
            </a:r>
            <a:r>
              <a:rPr lang="ko-KR" altLang="en-US" sz="2400" dirty="0">
                <a:solidFill>
                  <a:srgbClr val="554F4D"/>
                </a:solidFill>
              </a:rPr>
              <a:t>문제 </a:t>
            </a:r>
            <a:r>
              <a:rPr lang="en-US" altLang="ko-KR" sz="2400" dirty="0">
                <a:solidFill>
                  <a:srgbClr val="554F4D"/>
                </a:solidFill>
              </a:rPr>
              <a:t>3 – </a:t>
            </a:r>
            <a:r>
              <a:rPr lang="ko-KR" altLang="en-US" sz="2400" dirty="0">
                <a:solidFill>
                  <a:srgbClr val="554F4D"/>
                </a:solidFill>
              </a:rPr>
              <a:t>기능 </a:t>
            </a:r>
            <a:r>
              <a:rPr lang="ko-KR" altLang="en-US" sz="2400" dirty="0" smtClean="0">
                <a:solidFill>
                  <a:srgbClr val="554F4D"/>
                </a:solidFill>
              </a:rPr>
              <a:t>구현 </a:t>
            </a:r>
            <a:r>
              <a:rPr lang="en-US" altLang="ko-KR" sz="2400" dirty="0" smtClean="0">
                <a:solidFill>
                  <a:srgbClr val="554F4D"/>
                </a:solidFill>
              </a:rPr>
              <a:t>- student(</a:t>
            </a:r>
            <a:r>
              <a:rPr lang="ko-KR" altLang="en-US" sz="2400" dirty="0" smtClean="0">
                <a:solidFill>
                  <a:srgbClr val="554F4D"/>
                </a:solidFill>
              </a:rPr>
              <a:t>학생</a:t>
            </a:r>
            <a:r>
              <a:rPr lang="en-US" altLang="ko-KR" sz="2400" dirty="0" smtClean="0">
                <a:solidFill>
                  <a:srgbClr val="554F4D"/>
                </a:solidFill>
              </a:rPr>
              <a:t>) </a:t>
            </a:r>
            <a:r>
              <a:rPr lang="ko-KR" altLang="en-US" sz="2400" dirty="0" smtClean="0">
                <a:solidFill>
                  <a:srgbClr val="554F4D"/>
                </a:solidFill>
              </a:rPr>
              <a:t>기본 </a:t>
            </a:r>
            <a:r>
              <a:rPr lang="en-US" altLang="ko-KR" sz="2400" dirty="0" smtClean="0">
                <a:solidFill>
                  <a:srgbClr val="554F4D"/>
                </a:solidFill>
              </a:rPr>
              <a:t>CRUD_</a:t>
            </a:r>
            <a:r>
              <a:rPr lang="ko-KR" altLang="en-US" sz="2400" dirty="0" smtClean="0">
                <a:solidFill>
                  <a:srgbClr val="554F4D"/>
                </a:solidFill>
              </a:rPr>
              <a:t>목록</a:t>
            </a:r>
            <a:r>
              <a:rPr lang="en-US" altLang="ko-KR" sz="2400" dirty="0" smtClean="0">
                <a:solidFill>
                  <a:srgbClr val="554F4D"/>
                </a:solidFill>
              </a:rPr>
              <a:t>, </a:t>
            </a:r>
            <a:r>
              <a:rPr lang="ko-KR" altLang="en-US" sz="2400" dirty="0" smtClean="0">
                <a:solidFill>
                  <a:srgbClr val="554F4D"/>
                </a:solidFill>
              </a:rPr>
              <a:t>등록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54512" y="1932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27719" y="18862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5" name="직사각형 34"/>
          <p:cNvSpPr/>
          <p:nvPr/>
        </p:nvSpPr>
        <p:spPr>
          <a:xfrm>
            <a:off x="14526041" y="3935640"/>
            <a:ext cx="1418763" cy="39460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실행 결과 값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오른쪽 화살표 20"/>
          <p:cNvSpPr/>
          <p:nvPr/>
        </p:nvSpPr>
        <p:spPr>
          <a:xfrm>
            <a:off x="4899754" y="3097241"/>
            <a:ext cx="591516" cy="54257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0076" y="1648293"/>
            <a:ext cx="2844488" cy="4266732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2936" y="1648293"/>
            <a:ext cx="4181475" cy="381000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615148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9047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554F4D"/>
                </a:solidFill>
              </a:rPr>
              <a:t>3.</a:t>
            </a:r>
            <a:r>
              <a:rPr lang="ko-KR" altLang="en-US" sz="2400" dirty="0" smtClean="0">
                <a:solidFill>
                  <a:srgbClr val="554F4D"/>
                </a:solidFill>
              </a:rPr>
              <a:t> </a:t>
            </a:r>
            <a:r>
              <a:rPr lang="ko-KR" altLang="en-US" sz="2400" dirty="0">
                <a:solidFill>
                  <a:srgbClr val="554F4D"/>
                </a:solidFill>
              </a:rPr>
              <a:t>문제 </a:t>
            </a:r>
            <a:r>
              <a:rPr lang="en-US" altLang="ko-KR" sz="2400" dirty="0">
                <a:solidFill>
                  <a:srgbClr val="554F4D"/>
                </a:solidFill>
              </a:rPr>
              <a:t>3 – </a:t>
            </a:r>
            <a:r>
              <a:rPr lang="ko-KR" altLang="en-US" sz="2400" dirty="0">
                <a:solidFill>
                  <a:srgbClr val="554F4D"/>
                </a:solidFill>
              </a:rPr>
              <a:t>기능 </a:t>
            </a:r>
            <a:r>
              <a:rPr lang="ko-KR" altLang="en-US" sz="2400" dirty="0" smtClean="0">
                <a:solidFill>
                  <a:srgbClr val="554F4D"/>
                </a:solidFill>
              </a:rPr>
              <a:t>구현 </a:t>
            </a:r>
            <a:r>
              <a:rPr lang="en-US" altLang="ko-KR" sz="2400" dirty="0">
                <a:solidFill>
                  <a:srgbClr val="554F4D"/>
                </a:solidFill>
              </a:rPr>
              <a:t>– student</a:t>
            </a:r>
            <a:r>
              <a:rPr lang="en-US" altLang="ko-KR" sz="2400" dirty="0" smtClean="0">
                <a:solidFill>
                  <a:srgbClr val="554F4D"/>
                </a:solidFill>
              </a:rPr>
              <a:t>(</a:t>
            </a:r>
            <a:r>
              <a:rPr lang="ko-KR" altLang="en-US" sz="2400" dirty="0" smtClean="0">
                <a:solidFill>
                  <a:srgbClr val="554F4D"/>
                </a:solidFill>
              </a:rPr>
              <a:t>학생</a:t>
            </a:r>
            <a:r>
              <a:rPr lang="en-US" altLang="ko-KR" sz="2400" dirty="0" smtClean="0">
                <a:solidFill>
                  <a:srgbClr val="554F4D"/>
                </a:solidFill>
              </a:rPr>
              <a:t>) </a:t>
            </a:r>
            <a:r>
              <a:rPr lang="ko-KR" altLang="en-US" sz="2400" dirty="0" smtClean="0">
                <a:solidFill>
                  <a:srgbClr val="554F4D"/>
                </a:solidFill>
              </a:rPr>
              <a:t>기본 </a:t>
            </a:r>
            <a:r>
              <a:rPr lang="en-US" altLang="ko-KR" sz="2400" dirty="0" smtClean="0">
                <a:solidFill>
                  <a:srgbClr val="554F4D"/>
                </a:solidFill>
              </a:rPr>
              <a:t>CRUD_</a:t>
            </a:r>
            <a:r>
              <a:rPr lang="ko-KR" altLang="en-US" sz="2400" dirty="0" smtClean="0">
                <a:solidFill>
                  <a:srgbClr val="554F4D"/>
                </a:solidFill>
              </a:rPr>
              <a:t>목록</a:t>
            </a:r>
            <a:r>
              <a:rPr lang="en-US" altLang="ko-KR" sz="2400" dirty="0" smtClean="0">
                <a:solidFill>
                  <a:srgbClr val="554F4D"/>
                </a:solidFill>
              </a:rPr>
              <a:t>, </a:t>
            </a:r>
            <a:r>
              <a:rPr lang="ko-KR" altLang="en-US" sz="2400" dirty="0" smtClean="0">
                <a:solidFill>
                  <a:srgbClr val="554F4D"/>
                </a:solidFill>
              </a:rPr>
              <a:t>등록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54512" y="1932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27719" y="18862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5" name="직사각형 34"/>
          <p:cNvSpPr/>
          <p:nvPr/>
        </p:nvSpPr>
        <p:spPr>
          <a:xfrm>
            <a:off x="14526041" y="3935640"/>
            <a:ext cx="1418763" cy="39460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실행 결과 값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875207" y="1434467"/>
            <a:ext cx="3030009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solidFill>
                  <a:srgbClr val="554F4D"/>
                </a:solidFill>
              </a:rPr>
              <a:t>student.jsp</a:t>
            </a:r>
            <a:r>
              <a:rPr lang="en-US" altLang="ko-KR" sz="1600" dirty="0" smtClean="0">
                <a:solidFill>
                  <a:srgbClr val="554F4D"/>
                </a:solidFill>
              </a:rPr>
              <a:t> </a:t>
            </a:r>
            <a:r>
              <a:rPr lang="ko-KR" altLang="en-US" sz="1600" dirty="0" smtClean="0">
                <a:solidFill>
                  <a:srgbClr val="554F4D"/>
                </a:solidFill>
              </a:rPr>
              <a:t>스크립트 부분</a:t>
            </a:r>
            <a:endParaRPr lang="ko-KR" altLang="en-US" sz="1600" dirty="0">
              <a:solidFill>
                <a:srgbClr val="554F4D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207" y="2037548"/>
            <a:ext cx="4042046" cy="4477552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8329" y="2047539"/>
            <a:ext cx="4364514" cy="4477552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8957934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9044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554F4D"/>
                </a:solidFill>
              </a:rPr>
              <a:t>3.</a:t>
            </a:r>
            <a:r>
              <a:rPr lang="ko-KR" altLang="en-US" sz="2400" dirty="0" smtClean="0">
                <a:solidFill>
                  <a:srgbClr val="554F4D"/>
                </a:solidFill>
              </a:rPr>
              <a:t> </a:t>
            </a:r>
            <a:r>
              <a:rPr lang="ko-KR" altLang="en-US" sz="2400" dirty="0">
                <a:solidFill>
                  <a:srgbClr val="554F4D"/>
                </a:solidFill>
              </a:rPr>
              <a:t>문제 </a:t>
            </a:r>
            <a:r>
              <a:rPr lang="en-US" altLang="ko-KR" sz="2400" dirty="0">
                <a:solidFill>
                  <a:srgbClr val="554F4D"/>
                </a:solidFill>
              </a:rPr>
              <a:t>3 – </a:t>
            </a:r>
            <a:r>
              <a:rPr lang="ko-KR" altLang="en-US" sz="2400" dirty="0">
                <a:solidFill>
                  <a:srgbClr val="554F4D"/>
                </a:solidFill>
              </a:rPr>
              <a:t>기능 </a:t>
            </a:r>
            <a:r>
              <a:rPr lang="ko-KR" altLang="en-US" sz="2400" dirty="0" smtClean="0">
                <a:solidFill>
                  <a:srgbClr val="554F4D"/>
                </a:solidFill>
              </a:rPr>
              <a:t>구현 </a:t>
            </a:r>
            <a:r>
              <a:rPr lang="en-US" altLang="ko-KR" sz="2400" dirty="0" smtClean="0">
                <a:solidFill>
                  <a:srgbClr val="554F4D"/>
                </a:solidFill>
              </a:rPr>
              <a:t>- </a:t>
            </a:r>
            <a:r>
              <a:rPr lang="en-US" altLang="ko-KR" sz="2400" dirty="0">
                <a:solidFill>
                  <a:srgbClr val="554F4D"/>
                </a:solidFill>
              </a:rPr>
              <a:t>student(</a:t>
            </a:r>
            <a:r>
              <a:rPr lang="ko-KR" altLang="en-US" sz="2400" dirty="0">
                <a:solidFill>
                  <a:srgbClr val="554F4D"/>
                </a:solidFill>
              </a:rPr>
              <a:t>학생</a:t>
            </a:r>
            <a:r>
              <a:rPr lang="en-US" altLang="ko-KR" sz="2400" dirty="0">
                <a:solidFill>
                  <a:srgbClr val="554F4D"/>
                </a:solidFill>
              </a:rPr>
              <a:t>)</a:t>
            </a:r>
            <a:r>
              <a:rPr lang="en-US" altLang="ko-KR" sz="2400" dirty="0" smtClean="0">
                <a:solidFill>
                  <a:srgbClr val="554F4D"/>
                </a:solidFill>
              </a:rPr>
              <a:t> </a:t>
            </a:r>
            <a:r>
              <a:rPr lang="ko-KR" altLang="en-US" sz="2400" dirty="0" smtClean="0">
                <a:solidFill>
                  <a:srgbClr val="554F4D"/>
                </a:solidFill>
              </a:rPr>
              <a:t>기본 </a:t>
            </a:r>
            <a:r>
              <a:rPr lang="en-US" altLang="ko-KR" sz="2400" dirty="0" smtClean="0">
                <a:solidFill>
                  <a:srgbClr val="554F4D"/>
                </a:solidFill>
              </a:rPr>
              <a:t>CRUD_</a:t>
            </a:r>
            <a:r>
              <a:rPr lang="ko-KR" altLang="en-US" sz="2400" dirty="0" smtClean="0">
                <a:solidFill>
                  <a:srgbClr val="554F4D"/>
                </a:solidFill>
              </a:rPr>
              <a:t>목록</a:t>
            </a:r>
            <a:r>
              <a:rPr lang="en-US" altLang="ko-KR" sz="2400" dirty="0" smtClean="0">
                <a:solidFill>
                  <a:srgbClr val="554F4D"/>
                </a:solidFill>
              </a:rPr>
              <a:t>, </a:t>
            </a:r>
            <a:r>
              <a:rPr lang="ko-KR" altLang="en-US" sz="2400" dirty="0" smtClean="0">
                <a:solidFill>
                  <a:srgbClr val="554F4D"/>
                </a:solidFill>
              </a:rPr>
              <a:t>등록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54512" y="1932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27719" y="18862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5" name="직사각형 34"/>
          <p:cNvSpPr/>
          <p:nvPr/>
        </p:nvSpPr>
        <p:spPr>
          <a:xfrm>
            <a:off x="14526041" y="3935640"/>
            <a:ext cx="1418763" cy="39460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실행 결과 값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1027641" y="1309886"/>
            <a:ext cx="2372784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solidFill>
                  <a:srgbClr val="554F4D"/>
                </a:solidFill>
              </a:rPr>
              <a:t>studentListProc.jsp</a:t>
            </a:r>
            <a:endParaRPr lang="ko-KR" altLang="en-US" sz="1600" dirty="0">
              <a:solidFill>
                <a:srgbClr val="554F4D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6904566" y="1315768"/>
            <a:ext cx="2372784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solidFill>
                  <a:srgbClr val="554F4D"/>
                </a:solidFill>
              </a:rPr>
              <a:t>studentListProc.jsp</a:t>
            </a:r>
            <a:endParaRPr lang="ko-KR" altLang="en-US" sz="1600" dirty="0">
              <a:solidFill>
                <a:srgbClr val="554F4D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641" y="1815325"/>
            <a:ext cx="4788292" cy="3236685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5013" y="1769515"/>
            <a:ext cx="4454758" cy="4576708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5714528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9047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554F4D"/>
                </a:solidFill>
              </a:rPr>
              <a:t>3.</a:t>
            </a:r>
            <a:r>
              <a:rPr lang="ko-KR" altLang="en-US" sz="2400" dirty="0" smtClean="0">
                <a:solidFill>
                  <a:srgbClr val="554F4D"/>
                </a:solidFill>
              </a:rPr>
              <a:t> </a:t>
            </a:r>
            <a:r>
              <a:rPr lang="ko-KR" altLang="en-US" sz="2400" dirty="0">
                <a:solidFill>
                  <a:srgbClr val="554F4D"/>
                </a:solidFill>
              </a:rPr>
              <a:t>문제 </a:t>
            </a:r>
            <a:r>
              <a:rPr lang="en-US" altLang="ko-KR" sz="2400" dirty="0">
                <a:solidFill>
                  <a:srgbClr val="554F4D"/>
                </a:solidFill>
              </a:rPr>
              <a:t>3 – </a:t>
            </a:r>
            <a:r>
              <a:rPr lang="ko-KR" altLang="en-US" sz="2400" dirty="0">
                <a:solidFill>
                  <a:srgbClr val="554F4D"/>
                </a:solidFill>
              </a:rPr>
              <a:t>기능 </a:t>
            </a:r>
            <a:r>
              <a:rPr lang="ko-KR" altLang="en-US" sz="2400" dirty="0" smtClean="0">
                <a:solidFill>
                  <a:srgbClr val="554F4D"/>
                </a:solidFill>
              </a:rPr>
              <a:t>구현 </a:t>
            </a:r>
            <a:r>
              <a:rPr lang="en-US" altLang="ko-KR" sz="2400" dirty="0">
                <a:solidFill>
                  <a:srgbClr val="554F4D"/>
                </a:solidFill>
              </a:rPr>
              <a:t>– </a:t>
            </a:r>
            <a:r>
              <a:rPr lang="en-US" altLang="ko-KR" sz="2400" dirty="0" smtClean="0">
                <a:solidFill>
                  <a:srgbClr val="554F4D"/>
                </a:solidFill>
              </a:rPr>
              <a:t>student(</a:t>
            </a:r>
            <a:r>
              <a:rPr lang="ko-KR" altLang="en-US" sz="2400" dirty="0" smtClean="0">
                <a:solidFill>
                  <a:srgbClr val="554F4D"/>
                </a:solidFill>
              </a:rPr>
              <a:t>학생</a:t>
            </a:r>
            <a:r>
              <a:rPr lang="en-US" altLang="ko-KR" sz="2400" dirty="0" smtClean="0">
                <a:solidFill>
                  <a:srgbClr val="554F4D"/>
                </a:solidFill>
              </a:rPr>
              <a:t>) </a:t>
            </a:r>
            <a:r>
              <a:rPr lang="ko-KR" altLang="en-US" sz="2400" dirty="0" smtClean="0">
                <a:solidFill>
                  <a:srgbClr val="554F4D"/>
                </a:solidFill>
              </a:rPr>
              <a:t>기본 </a:t>
            </a:r>
            <a:r>
              <a:rPr lang="en-US" altLang="ko-KR" sz="2400" dirty="0" smtClean="0">
                <a:solidFill>
                  <a:srgbClr val="554F4D"/>
                </a:solidFill>
              </a:rPr>
              <a:t>CRUD_</a:t>
            </a:r>
            <a:r>
              <a:rPr lang="ko-KR" altLang="en-US" sz="2400" dirty="0" smtClean="0">
                <a:solidFill>
                  <a:srgbClr val="554F4D"/>
                </a:solidFill>
              </a:rPr>
              <a:t>목록</a:t>
            </a:r>
            <a:r>
              <a:rPr lang="en-US" altLang="ko-KR" sz="2400" dirty="0" smtClean="0">
                <a:solidFill>
                  <a:srgbClr val="554F4D"/>
                </a:solidFill>
              </a:rPr>
              <a:t>, </a:t>
            </a:r>
            <a:r>
              <a:rPr lang="ko-KR" altLang="en-US" sz="2400" dirty="0" smtClean="0">
                <a:solidFill>
                  <a:srgbClr val="554F4D"/>
                </a:solidFill>
              </a:rPr>
              <a:t>등록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54512" y="1932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27719" y="18862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5" name="직사각형 34"/>
          <p:cNvSpPr/>
          <p:nvPr/>
        </p:nvSpPr>
        <p:spPr>
          <a:xfrm>
            <a:off x="14526041" y="3935640"/>
            <a:ext cx="1418763" cy="39460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실행 결과 값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856191" y="1309886"/>
            <a:ext cx="2372784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554F4D"/>
                </a:solidFill>
              </a:rPr>
              <a:t>s</a:t>
            </a:r>
            <a:r>
              <a:rPr lang="en-US" altLang="ko-KR" sz="1600" dirty="0" smtClean="0">
                <a:solidFill>
                  <a:srgbClr val="554F4D"/>
                </a:solidFill>
              </a:rPr>
              <a:t>tudentDAO.java</a:t>
            </a:r>
            <a:endParaRPr lang="ko-KR" altLang="en-US" sz="1600" dirty="0">
              <a:solidFill>
                <a:srgbClr val="554F4D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160" y="1815325"/>
            <a:ext cx="3625834" cy="4814075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4703" y="1815325"/>
            <a:ext cx="4532197" cy="3581097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2917851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4366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554F4D"/>
                </a:solidFill>
              </a:rPr>
              <a:t>3.</a:t>
            </a:r>
            <a:r>
              <a:rPr lang="ko-KR" altLang="en-US" sz="2400" dirty="0" smtClean="0">
                <a:solidFill>
                  <a:srgbClr val="554F4D"/>
                </a:solidFill>
              </a:rPr>
              <a:t> </a:t>
            </a:r>
            <a:r>
              <a:rPr lang="ko-KR" altLang="en-US" sz="2400" dirty="0">
                <a:solidFill>
                  <a:srgbClr val="554F4D"/>
                </a:solidFill>
              </a:rPr>
              <a:t>문제 </a:t>
            </a:r>
            <a:r>
              <a:rPr lang="en-US" altLang="ko-KR" sz="2400" dirty="0">
                <a:solidFill>
                  <a:srgbClr val="554F4D"/>
                </a:solidFill>
              </a:rPr>
              <a:t>3 – </a:t>
            </a:r>
            <a:r>
              <a:rPr lang="ko-KR" altLang="en-US" sz="2400" dirty="0">
                <a:solidFill>
                  <a:srgbClr val="554F4D"/>
                </a:solidFill>
              </a:rPr>
              <a:t>기능 </a:t>
            </a:r>
            <a:r>
              <a:rPr lang="ko-KR" altLang="en-US" sz="2400" dirty="0" smtClean="0">
                <a:solidFill>
                  <a:srgbClr val="554F4D"/>
                </a:solidFill>
              </a:rPr>
              <a:t>구현 </a:t>
            </a:r>
            <a:r>
              <a:rPr lang="en-US" altLang="ko-KR" sz="2400" dirty="0">
                <a:solidFill>
                  <a:srgbClr val="554F4D"/>
                </a:solidFill>
              </a:rPr>
              <a:t>– </a:t>
            </a:r>
            <a:r>
              <a:rPr lang="en-US" altLang="ko-KR" sz="2400" dirty="0" smtClean="0">
                <a:solidFill>
                  <a:srgbClr val="554F4D"/>
                </a:solidFill>
              </a:rPr>
              <a:t>SQL 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54512" y="1932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27719" y="18862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5" name="직사각형 34"/>
          <p:cNvSpPr/>
          <p:nvPr/>
        </p:nvSpPr>
        <p:spPr>
          <a:xfrm>
            <a:off x="14526041" y="3935640"/>
            <a:ext cx="1418763" cy="39460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실행 결과 값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856191" y="1309886"/>
            <a:ext cx="2372784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554F4D"/>
                </a:solidFill>
              </a:rPr>
              <a:t>Sql.java</a:t>
            </a:r>
            <a:endParaRPr lang="ko-KR" altLang="en-US" sz="1600" dirty="0">
              <a:solidFill>
                <a:srgbClr val="554F4D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0239" y="1744204"/>
            <a:ext cx="8700511" cy="4682237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9575960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554F4D"/>
                </a:solidFill>
              </a:rPr>
              <a:t>4.</a:t>
            </a:r>
            <a:r>
              <a:rPr lang="ko-KR" altLang="en-US" sz="2400" dirty="0" smtClean="0">
                <a:solidFill>
                  <a:srgbClr val="554F4D"/>
                </a:solidFill>
              </a:rPr>
              <a:t> </a:t>
            </a:r>
            <a:r>
              <a:rPr lang="ko-KR" altLang="en-US" sz="2400" dirty="0">
                <a:solidFill>
                  <a:srgbClr val="554F4D"/>
                </a:solidFill>
              </a:rPr>
              <a:t>문제 </a:t>
            </a:r>
            <a:r>
              <a:rPr lang="en-US" altLang="ko-KR" sz="2400" dirty="0">
                <a:solidFill>
                  <a:srgbClr val="554F4D"/>
                </a:solidFill>
              </a:rPr>
              <a:t>4 – </a:t>
            </a:r>
            <a:r>
              <a:rPr lang="ko-KR" altLang="en-US" sz="2400" dirty="0" smtClean="0">
                <a:solidFill>
                  <a:srgbClr val="554F4D"/>
                </a:solidFill>
              </a:rPr>
              <a:t>실행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54512" y="1932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27719" y="18862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5" name="직사각형 34"/>
          <p:cNvSpPr/>
          <p:nvPr/>
        </p:nvSpPr>
        <p:spPr>
          <a:xfrm>
            <a:off x="14526041" y="3935640"/>
            <a:ext cx="1418763" cy="39460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실행 결과 값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919798" y="1399000"/>
            <a:ext cx="1380791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554F4D"/>
                </a:solidFill>
              </a:rPr>
              <a:t> </a:t>
            </a:r>
            <a:endParaRPr lang="ko-KR" altLang="en-US" sz="1600" dirty="0">
              <a:solidFill>
                <a:srgbClr val="554F4D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3624296" y="3330869"/>
            <a:ext cx="5211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solidFill>
                  <a:srgbClr val="554F4D"/>
                </a:solidFill>
              </a:rPr>
              <a:t>실행부분은</a:t>
            </a:r>
            <a:r>
              <a:rPr lang="ko-KR" altLang="en-US" sz="2400" dirty="0" smtClean="0">
                <a:solidFill>
                  <a:srgbClr val="554F4D"/>
                </a:solidFill>
              </a:rPr>
              <a:t> 문제 </a:t>
            </a:r>
            <a:r>
              <a:rPr lang="en-US" altLang="ko-KR" sz="2400" dirty="0" smtClean="0">
                <a:solidFill>
                  <a:srgbClr val="554F4D"/>
                </a:solidFill>
              </a:rPr>
              <a:t>3</a:t>
            </a:r>
            <a:r>
              <a:rPr lang="ko-KR" altLang="en-US" sz="2400" dirty="0" smtClean="0">
                <a:solidFill>
                  <a:srgbClr val="554F4D"/>
                </a:solidFill>
              </a:rPr>
              <a:t>에 작성 했습니다</a:t>
            </a:r>
            <a:r>
              <a:rPr lang="en-US" altLang="ko-KR" sz="2400" dirty="0" smtClean="0">
                <a:solidFill>
                  <a:srgbClr val="554F4D"/>
                </a:solidFill>
              </a:rPr>
              <a:t>.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3781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8298CC6-E2D8-41BB-8650-6670A4D3C2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879" y="0"/>
            <a:ext cx="3914120" cy="6858000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E446A13-6214-43CC-A7E1-C173F830DD90}"/>
              </a:ext>
            </a:extLst>
          </p:cNvPr>
          <p:cNvCxnSpPr>
            <a:cxnSpLocks/>
          </p:cNvCxnSpPr>
          <p:nvPr/>
        </p:nvCxnSpPr>
        <p:spPr>
          <a:xfrm flipV="1">
            <a:off x="622300" y="1113905"/>
            <a:ext cx="7482608" cy="29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A46AA8C-C738-4DAA-8394-228D4A57C3AB}"/>
              </a:ext>
            </a:extLst>
          </p:cNvPr>
          <p:cNvGrpSpPr/>
          <p:nvPr/>
        </p:nvGrpSpPr>
        <p:grpSpPr>
          <a:xfrm>
            <a:off x="736594" y="477594"/>
            <a:ext cx="2987294" cy="523220"/>
            <a:chOff x="2640851" y="477594"/>
            <a:chExt cx="2987294" cy="5232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61356F7-6E60-415E-93C3-F2B83051B641}"/>
                </a:ext>
              </a:extLst>
            </p:cNvPr>
            <p:cNvSpPr txBox="1"/>
            <p:nvPr/>
          </p:nvSpPr>
          <p:spPr>
            <a:xfrm>
              <a:off x="3479800" y="631482"/>
              <a:ext cx="21483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554F4D"/>
                  </a:solidFill>
                </a:rPr>
                <a:t>A table of contents.</a:t>
              </a:r>
              <a:endParaRPr lang="ko-KR" altLang="en-US" dirty="0">
                <a:solidFill>
                  <a:srgbClr val="554F4D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5541882-D751-4CCB-9348-135C193BA93B}"/>
                </a:ext>
              </a:extLst>
            </p:cNvPr>
            <p:cNvSpPr txBox="1"/>
            <p:nvPr/>
          </p:nvSpPr>
          <p:spPr>
            <a:xfrm>
              <a:off x="2640851" y="477594"/>
              <a:ext cx="8322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2800" dirty="0">
                  <a:solidFill>
                    <a:srgbClr val="554F4D"/>
                  </a:solidFill>
                </a:rPr>
                <a:t>목차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3E1D5B25-FB20-4491-A0B8-BF4EDADFB5F7}"/>
              </a:ext>
            </a:extLst>
          </p:cNvPr>
          <p:cNvSpPr txBox="1"/>
          <p:nvPr/>
        </p:nvSpPr>
        <p:spPr>
          <a:xfrm>
            <a:off x="784305" y="1446023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dirty="0" smtClean="0">
                <a:solidFill>
                  <a:srgbClr val="554F4D"/>
                </a:solidFill>
              </a:rPr>
              <a:t>1.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39F61D-18E1-4402-AA8D-49B330678C06}"/>
              </a:ext>
            </a:extLst>
          </p:cNvPr>
          <p:cNvSpPr txBox="1"/>
          <p:nvPr/>
        </p:nvSpPr>
        <p:spPr>
          <a:xfrm>
            <a:off x="1104327" y="1500503"/>
            <a:ext cx="3815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 smtClean="0">
                <a:solidFill>
                  <a:srgbClr val="554F4D"/>
                </a:solidFill>
              </a:rPr>
              <a:t>문제 </a:t>
            </a:r>
            <a:r>
              <a:rPr lang="en-US" altLang="ko-KR" sz="2000" dirty="0" smtClean="0">
                <a:solidFill>
                  <a:srgbClr val="554F4D"/>
                </a:solidFill>
              </a:rPr>
              <a:t>1 – </a:t>
            </a:r>
            <a:r>
              <a:rPr lang="ko-KR" altLang="en-US" sz="2000" dirty="0" smtClean="0">
                <a:solidFill>
                  <a:srgbClr val="554F4D"/>
                </a:solidFill>
              </a:rPr>
              <a:t>프로젝트 생성 및 구성</a:t>
            </a:r>
            <a:endParaRPr lang="ko-KR" altLang="en-US" sz="2000" dirty="0">
              <a:solidFill>
                <a:srgbClr val="554F4D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1D5B25-FB20-4491-A0B8-BF4EDADFB5F7}"/>
              </a:ext>
            </a:extLst>
          </p:cNvPr>
          <p:cNvSpPr txBox="1"/>
          <p:nvPr/>
        </p:nvSpPr>
        <p:spPr>
          <a:xfrm>
            <a:off x="778761" y="2180318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dirty="0">
                <a:solidFill>
                  <a:srgbClr val="554F4D"/>
                </a:solidFill>
              </a:rPr>
              <a:t>2</a:t>
            </a:r>
            <a:r>
              <a:rPr lang="en-US" altLang="ko-KR" sz="2400" dirty="0" smtClean="0">
                <a:solidFill>
                  <a:srgbClr val="554F4D"/>
                </a:solidFill>
              </a:rPr>
              <a:t>.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39F61D-18E1-4402-AA8D-49B330678C06}"/>
              </a:ext>
            </a:extLst>
          </p:cNvPr>
          <p:cNvSpPr txBox="1"/>
          <p:nvPr/>
        </p:nvSpPr>
        <p:spPr>
          <a:xfrm>
            <a:off x="1098783" y="2234798"/>
            <a:ext cx="2363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 smtClean="0">
                <a:solidFill>
                  <a:srgbClr val="554F4D"/>
                </a:solidFill>
              </a:rPr>
              <a:t>문제 </a:t>
            </a:r>
            <a:r>
              <a:rPr lang="en-US" altLang="ko-KR" sz="2000" dirty="0" smtClean="0">
                <a:solidFill>
                  <a:srgbClr val="554F4D"/>
                </a:solidFill>
              </a:rPr>
              <a:t>2 – </a:t>
            </a:r>
            <a:r>
              <a:rPr lang="ko-KR" altLang="en-US" sz="2000" dirty="0" smtClean="0">
                <a:solidFill>
                  <a:srgbClr val="554F4D"/>
                </a:solidFill>
              </a:rPr>
              <a:t>화면 구현</a:t>
            </a:r>
            <a:endParaRPr lang="ko-KR" altLang="en-US" sz="2000" dirty="0">
              <a:solidFill>
                <a:srgbClr val="554F4D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1D5B25-FB20-4491-A0B8-BF4EDADFB5F7}"/>
              </a:ext>
            </a:extLst>
          </p:cNvPr>
          <p:cNvSpPr txBox="1"/>
          <p:nvPr/>
        </p:nvSpPr>
        <p:spPr>
          <a:xfrm>
            <a:off x="770292" y="2899982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554F4D"/>
                </a:solidFill>
              </a:rPr>
              <a:t>3.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439F61D-18E1-4402-AA8D-49B330678C06}"/>
              </a:ext>
            </a:extLst>
          </p:cNvPr>
          <p:cNvSpPr txBox="1"/>
          <p:nvPr/>
        </p:nvSpPr>
        <p:spPr>
          <a:xfrm>
            <a:off x="1090314" y="2954462"/>
            <a:ext cx="2363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554F4D"/>
                </a:solidFill>
              </a:rPr>
              <a:t>문제 </a:t>
            </a:r>
            <a:r>
              <a:rPr lang="en-US" altLang="ko-KR" sz="2000" dirty="0" smtClean="0">
                <a:solidFill>
                  <a:srgbClr val="554F4D"/>
                </a:solidFill>
              </a:rPr>
              <a:t>3 – </a:t>
            </a:r>
            <a:r>
              <a:rPr lang="ko-KR" altLang="en-US" sz="2000" dirty="0" smtClean="0">
                <a:solidFill>
                  <a:srgbClr val="554F4D"/>
                </a:solidFill>
              </a:rPr>
              <a:t>기능 구현</a:t>
            </a:r>
            <a:endParaRPr lang="ko-KR" altLang="en-US" sz="2000" dirty="0">
              <a:solidFill>
                <a:srgbClr val="554F4D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E1D5B25-FB20-4491-A0B8-BF4EDADFB5F7}"/>
              </a:ext>
            </a:extLst>
          </p:cNvPr>
          <p:cNvSpPr txBox="1"/>
          <p:nvPr/>
        </p:nvSpPr>
        <p:spPr>
          <a:xfrm>
            <a:off x="761824" y="3636583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554F4D"/>
                </a:solidFill>
              </a:rPr>
              <a:t>4</a:t>
            </a:r>
            <a:r>
              <a:rPr lang="en-US" altLang="ko-KR" sz="2400" dirty="0" smtClean="0">
                <a:solidFill>
                  <a:srgbClr val="554F4D"/>
                </a:solidFill>
              </a:rPr>
              <a:t>.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439F61D-18E1-4402-AA8D-49B330678C06}"/>
              </a:ext>
            </a:extLst>
          </p:cNvPr>
          <p:cNvSpPr txBox="1"/>
          <p:nvPr/>
        </p:nvSpPr>
        <p:spPr>
          <a:xfrm>
            <a:off x="1081846" y="3691063"/>
            <a:ext cx="1765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554F4D"/>
                </a:solidFill>
              </a:rPr>
              <a:t>문제 </a:t>
            </a:r>
            <a:r>
              <a:rPr lang="en-US" altLang="ko-KR" sz="2000" dirty="0" smtClean="0">
                <a:solidFill>
                  <a:srgbClr val="554F4D"/>
                </a:solidFill>
              </a:rPr>
              <a:t>4 – </a:t>
            </a:r>
            <a:r>
              <a:rPr lang="ko-KR" altLang="en-US" sz="2000" dirty="0" smtClean="0">
                <a:solidFill>
                  <a:srgbClr val="554F4D"/>
                </a:solidFill>
              </a:rPr>
              <a:t>실행</a:t>
            </a:r>
            <a:endParaRPr lang="ko-KR" altLang="en-US" sz="2000" dirty="0">
              <a:solidFill>
                <a:srgbClr val="554F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7134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C97AA1E-FEDE-4944-B5E2-27A6952A719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36651BB-60F5-40E4-B264-A16E0A3C93EE}"/>
              </a:ext>
            </a:extLst>
          </p:cNvPr>
          <p:cNvSpPr/>
          <p:nvPr/>
        </p:nvSpPr>
        <p:spPr>
          <a:xfrm>
            <a:off x="690880" y="711200"/>
            <a:ext cx="10901680" cy="543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5892FA-26DD-4A0C-849F-94F48398B3C9}"/>
              </a:ext>
            </a:extLst>
          </p:cNvPr>
          <p:cNvSpPr txBox="1"/>
          <p:nvPr/>
        </p:nvSpPr>
        <p:spPr>
          <a:xfrm>
            <a:off x="3690262" y="2644170"/>
            <a:ext cx="48013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dirty="0">
                <a:solidFill>
                  <a:srgbClr val="554F4D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2900809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4955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554F4D"/>
                </a:solidFill>
              </a:rPr>
              <a:t>1.</a:t>
            </a:r>
            <a:r>
              <a:rPr lang="ko-KR" altLang="en-US" sz="2400" dirty="0" smtClean="0">
                <a:solidFill>
                  <a:srgbClr val="554F4D"/>
                </a:solidFill>
              </a:rPr>
              <a:t> </a:t>
            </a:r>
            <a:r>
              <a:rPr lang="ko-KR" altLang="en-US" sz="2400" dirty="0">
                <a:solidFill>
                  <a:srgbClr val="554F4D"/>
                </a:solidFill>
              </a:rPr>
              <a:t>문제 </a:t>
            </a:r>
            <a:r>
              <a:rPr lang="en-US" altLang="ko-KR" sz="2400" dirty="0">
                <a:solidFill>
                  <a:srgbClr val="554F4D"/>
                </a:solidFill>
              </a:rPr>
              <a:t>1 – </a:t>
            </a:r>
            <a:r>
              <a:rPr lang="ko-KR" altLang="en-US" sz="2400" dirty="0">
                <a:solidFill>
                  <a:srgbClr val="554F4D"/>
                </a:solidFill>
              </a:rPr>
              <a:t>프로젝트 생성 및 구성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821739" y="1922997"/>
            <a:ext cx="6558116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2. WAS : Tomcat 9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838204" y="3725439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811411" y="3679280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4752673" y="1537331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4735116" y="1491172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54512" y="1932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27719" y="18862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831436" y="1456630"/>
            <a:ext cx="4563524" cy="356893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1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</a:t>
            </a:r>
            <a:r>
              <a:rPr lang="ko-KR" altLang="en-US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프로젝트명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: College 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5" name="직사각형 34"/>
          <p:cNvSpPr/>
          <p:nvPr/>
        </p:nvSpPr>
        <p:spPr>
          <a:xfrm>
            <a:off x="14526041" y="3935640"/>
            <a:ext cx="1418763" cy="39460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실행 결과 값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813981" y="2352522"/>
            <a:ext cx="6558116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3. DB : java2_College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811411" y="2840761"/>
            <a:ext cx="6558116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4.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개발 도구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: Eclipse, workbench 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8113" y="3733230"/>
            <a:ext cx="2886075" cy="24765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46" name="타원 45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1252498" y="157848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1225705" y="153232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5"/>
          <a:srcRect l="8854" t="30845" r="4673"/>
          <a:stretch/>
        </p:blipFill>
        <p:spPr>
          <a:xfrm>
            <a:off x="1198571" y="5079998"/>
            <a:ext cx="780437" cy="571501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2133" y="5079998"/>
            <a:ext cx="657225" cy="57150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48" name="타원 4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864995" y="4956880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838202" y="4910721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36633" y="1892582"/>
            <a:ext cx="1806096" cy="443763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34843" y="1650529"/>
            <a:ext cx="3771900" cy="16573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34843" y="3456335"/>
            <a:ext cx="3744548" cy="15140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34843" y="5079998"/>
            <a:ext cx="3744548" cy="123446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417703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5631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554F4D"/>
                </a:solidFill>
              </a:rPr>
              <a:t>2.</a:t>
            </a:r>
            <a:r>
              <a:rPr lang="ko-KR" altLang="en-US" sz="2400" dirty="0" smtClean="0">
                <a:solidFill>
                  <a:srgbClr val="554F4D"/>
                </a:solidFill>
              </a:rPr>
              <a:t> </a:t>
            </a:r>
            <a:r>
              <a:rPr lang="ko-KR" altLang="en-US" sz="2400" dirty="0">
                <a:solidFill>
                  <a:srgbClr val="554F4D"/>
                </a:solidFill>
              </a:rPr>
              <a:t>문제 </a:t>
            </a:r>
            <a:r>
              <a:rPr lang="en-US" altLang="ko-KR" sz="2400" dirty="0" smtClean="0">
                <a:solidFill>
                  <a:srgbClr val="554F4D"/>
                </a:solidFill>
              </a:rPr>
              <a:t>2 </a:t>
            </a:r>
            <a:r>
              <a:rPr lang="en-US" altLang="ko-KR" sz="2400" dirty="0">
                <a:solidFill>
                  <a:srgbClr val="554F4D"/>
                </a:solidFill>
              </a:rPr>
              <a:t>– </a:t>
            </a:r>
            <a:r>
              <a:rPr lang="ko-KR" altLang="en-US" sz="2400" dirty="0">
                <a:solidFill>
                  <a:srgbClr val="554F4D"/>
                </a:solidFill>
              </a:rPr>
              <a:t>화면 </a:t>
            </a:r>
            <a:r>
              <a:rPr lang="ko-KR" altLang="en-US" sz="2400" dirty="0" smtClean="0">
                <a:solidFill>
                  <a:srgbClr val="554F4D"/>
                </a:solidFill>
              </a:rPr>
              <a:t>구현 </a:t>
            </a:r>
            <a:r>
              <a:rPr lang="en-US" altLang="ko-KR" sz="2400" dirty="0" smtClean="0">
                <a:solidFill>
                  <a:srgbClr val="554F4D"/>
                </a:solidFill>
              </a:rPr>
              <a:t>– College(</a:t>
            </a:r>
            <a:r>
              <a:rPr lang="ko-KR" altLang="en-US" sz="2400" dirty="0" smtClean="0">
                <a:solidFill>
                  <a:srgbClr val="554F4D"/>
                </a:solidFill>
              </a:rPr>
              <a:t>도서</a:t>
            </a:r>
            <a:r>
              <a:rPr lang="en-US" altLang="ko-KR" sz="2400" dirty="0" smtClean="0">
                <a:solidFill>
                  <a:srgbClr val="554F4D"/>
                </a:solidFill>
              </a:rPr>
              <a:t>)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54512" y="1932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27719" y="18862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5" name="직사각형 34"/>
          <p:cNvSpPr/>
          <p:nvPr/>
        </p:nvSpPr>
        <p:spPr>
          <a:xfrm>
            <a:off x="14526041" y="3935640"/>
            <a:ext cx="1418763" cy="39460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실행 결과 값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697388" y="1614676"/>
            <a:ext cx="1999628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554F4D"/>
                </a:solidFill>
              </a:rPr>
              <a:t>lecture(</a:t>
            </a:r>
            <a:r>
              <a:rPr lang="ko-KR" altLang="en-US" sz="1600" dirty="0" smtClean="0">
                <a:solidFill>
                  <a:srgbClr val="554F4D"/>
                </a:solidFill>
              </a:rPr>
              <a:t>강좌</a:t>
            </a:r>
            <a:r>
              <a:rPr lang="en-US" altLang="ko-KR" sz="1600" dirty="0" smtClean="0">
                <a:solidFill>
                  <a:srgbClr val="554F4D"/>
                </a:solidFill>
              </a:rPr>
              <a:t>)</a:t>
            </a:r>
            <a:endParaRPr lang="ko-KR" altLang="en-US" sz="1600" dirty="0">
              <a:solidFill>
                <a:srgbClr val="554F4D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3620697" y="1614676"/>
            <a:ext cx="2530720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554F4D"/>
                </a:solidFill>
              </a:rPr>
              <a:t>register(</a:t>
            </a:r>
            <a:r>
              <a:rPr lang="ko-KR" altLang="en-US" sz="1600" dirty="0" smtClean="0">
                <a:solidFill>
                  <a:srgbClr val="554F4D"/>
                </a:solidFill>
              </a:rPr>
              <a:t>수강</a:t>
            </a:r>
            <a:r>
              <a:rPr lang="en-US" altLang="ko-KR" sz="1600" dirty="0" smtClean="0">
                <a:solidFill>
                  <a:srgbClr val="554F4D"/>
                </a:solidFill>
              </a:rPr>
              <a:t>)</a:t>
            </a:r>
            <a:endParaRPr lang="ko-KR" altLang="en-US" sz="1600" dirty="0">
              <a:solidFill>
                <a:srgbClr val="554F4D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7982937" y="1660856"/>
            <a:ext cx="1999628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554F4D"/>
                </a:solidFill>
              </a:rPr>
              <a:t>student(</a:t>
            </a:r>
            <a:r>
              <a:rPr lang="ko-KR" altLang="en-US" sz="1600" dirty="0" smtClean="0">
                <a:solidFill>
                  <a:srgbClr val="554F4D"/>
                </a:solidFill>
              </a:rPr>
              <a:t>학생</a:t>
            </a:r>
            <a:r>
              <a:rPr lang="en-US" altLang="ko-KR" sz="1600" dirty="0" smtClean="0">
                <a:solidFill>
                  <a:srgbClr val="554F4D"/>
                </a:solidFill>
              </a:rPr>
              <a:t>)</a:t>
            </a:r>
            <a:endParaRPr lang="ko-KR" altLang="en-US" sz="1600" dirty="0">
              <a:solidFill>
                <a:srgbClr val="554F4D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6672" y="2098660"/>
            <a:ext cx="4057245" cy="3138357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9422" y="2098660"/>
            <a:ext cx="3626587" cy="3156157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663" y="2107537"/>
            <a:ext cx="2435206" cy="3149233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6256732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8925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554F4D"/>
                </a:solidFill>
              </a:rPr>
              <a:t>3.</a:t>
            </a:r>
            <a:r>
              <a:rPr lang="ko-KR" altLang="en-US" sz="2400" dirty="0" smtClean="0">
                <a:solidFill>
                  <a:srgbClr val="554F4D"/>
                </a:solidFill>
              </a:rPr>
              <a:t> </a:t>
            </a:r>
            <a:r>
              <a:rPr lang="ko-KR" altLang="en-US" sz="2400" dirty="0">
                <a:solidFill>
                  <a:srgbClr val="554F4D"/>
                </a:solidFill>
              </a:rPr>
              <a:t>문제 </a:t>
            </a:r>
            <a:r>
              <a:rPr lang="en-US" altLang="ko-KR" sz="2400" dirty="0">
                <a:solidFill>
                  <a:srgbClr val="554F4D"/>
                </a:solidFill>
              </a:rPr>
              <a:t>3 – </a:t>
            </a:r>
            <a:r>
              <a:rPr lang="ko-KR" altLang="en-US" sz="2400" dirty="0">
                <a:solidFill>
                  <a:srgbClr val="554F4D"/>
                </a:solidFill>
              </a:rPr>
              <a:t>기능 </a:t>
            </a:r>
            <a:r>
              <a:rPr lang="ko-KR" altLang="en-US" sz="2400" dirty="0" smtClean="0">
                <a:solidFill>
                  <a:srgbClr val="554F4D"/>
                </a:solidFill>
              </a:rPr>
              <a:t>구현 </a:t>
            </a:r>
            <a:r>
              <a:rPr lang="en-US" altLang="ko-KR" sz="2400" dirty="0" smtClean="0">
                <a:solidFill>
                  <a:srgbClr val="554F4D"/>
                </a:solidFill>
              </a:rPr>
              <a:t>- </a:t>
            </a:r>
            <a:r>
              <a:rPr lang="en-US" altLang="ko-KR" sz="2400" dirty="0">
                <a:solidFill>
                  <a:srgbClr val="554F4D"/>
                </a:solidFill>
              </a:rPr>
              <a:t>lecture(</a:t>
            </a:r>
            <a:r>
              <a:rPr lang="ko-KR" altLang="en-US" sz="2400" dirty="0">
                <a:solidFill>
                  <a:srgbClr val="554F4D"/>
                </a:solidFill>
              </a:rPr>
              <a:t>강좌</a:t>
            </a:r>
            <a:r>
              <a:rPr lang="en-US" altLang="ko-KR" sz="2400" dirty="0" smtClean="0">
                <a:solidFill>
                  <a:srgbClr val="554F4D"/>
                </a:solidFill>
              </a:rPr>
              <a:t>) </a:t>
            </a:r>
            <a:r>
              <a:rPr lang="ko-KR" altLang="en-US" sz="2400" dirty="0" smtClean="0">
                <a:solidFill>
                  <a:srgbClr val="554F4D"/>
                </a:solidFill>
              </a:rPr>
              <a:t>기본 </a:t>
            </a:r>
            <a:r>
              <a:rPr lang="en-US" altLang="ko-KR" sz="2400" dirty="0" smtClean="0">
                <a:solidFill>
                  <a:srgbClr val="554F4D"/>
                </a:solidFill>
              </a:rPr>
              <a:t>CRUD_</a:t>
            </a:r>
            <a:r>
              <a:rPr lang="ko-KR" altLang="en-US" sz="2400" dirty="0" smtClean="0">
                <a:solidFill>
                  <a:srgbClr val="554F4D"/>
                </a:solidFill>
              </a:rPr>
              <a:t>목록</a:t>
            </a:r>
            <a:r>
              <a:rPr lang="en-US" altLang="ko-KR" sz="2400" dirty="0" smtClean="0">
                <a:solidFill>
                  <a:srgbClr val="554F4D"/>
                </a:solidFill>
              </a:rPr>
              <a:t>, </a:t>
            </a:r>
            <a:r>
              <a:rPr lang="ko-KR" altLang="en-US" sz="2400" dirty="0" smtClean="0">
                <a:solidFill>
                  <a:srgbClr val="554F4D"/>
                </a:solidFill>
              </a:rPr>
              <a:t>등록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54512" y="1932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27719" y="18862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5" name="직사각형 34"/>
          <p:cNvSpPr/>
          <p:nvPr/>
        </p:nvSpPr>
        <p:spPr>
          <a:xfrm>
            <a:off x="14526041" y="3935640"/>
            <a:ext cx="1418763" cy="39460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실행 결과 값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6417" y="1450764"/>
            <a:ext cx="2328953" cy="4772563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21" name="오른쪽 화살표 20"/>
          <p:cNvSpPr/>
          <p:nvPr/>
        </p:nvSpPr>
        <p:spPr>
          <a:xfrm>
            <a:off x="5582859" y="3330869"/>
            <a:ext cx="591516" cy="54257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9347" y="1450764"/>
            <a:ext cx="2997905" cy="3885136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7734072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9151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554F4D"/>
                </a:solidFill>
              </a:rPr>
              <a:t>3.</a:t>
            </a:r>
            <a:r>
              <a:rPr lang="ko-KR" altLang="en-US" sz="2400" dirty="0" smtClean="0">
                <a:solidFill>
                  <a:srgbClr val="554F4D"/>
                </a:solidFill>
              </a:rPr>
              <a:t> </a:t>
            </a:r>
            <a:r>
              <a:rPr lang="ko-KR" altLang="en-US" sz="2400" dirty="0">
                <a:solidFill>
                  <a:srgbClr val="554F4D"/>
                </a:solidFill>
              </a:rPr>
              <a:t>문제 </a:t>
            </a:r>
            <a:r>
              <a:rPr lang="en-US" altLang="ko-KR" sz="2400" dirty="0">
                <a:solidFill>
                  <a:srgbClr val="554F4D"/>
                </a:solidFill>
              </a:rPr>
              <a:t>3 – </a:t>
            </a:r>
            <a:r>
              <a:rPr lang="ko-KR" altLang="en-US" sz="2400" dirty="0">
                <a:solidFill>
                  <a:srgbClr val="554F4D"/>
                </a:solidFill>
              </a:rPr>
              <a:t>기능 </a:t>
            </a:r>
            <a:r>
              <a:rPr lang="ko-KR" altLang="en-US" sz="2400" dirty="0" smtClean="0">
                <a:solidFill>
                  <a:srgbClr val="554F4D"/>
                </a:solidFill>
              </a:rPr>
              <a:t>구현 </a:t>
            </a:r>
            <a:r>
              <a:rPr lang="en-US" altLang="ko-KR" sz="2400" dirty="0" smtClean="0">
                <a:solidFill>
                  <a:srgbClr val="554F4D"/>
                </a:solidFill>
              </a:rPr>
              <a:t>- </a:t>
            </a:r>
            <a:r>
              <a:rPr lang="en-US" altLang="ko-KR" sz="2400" dirty="0">
                <a:solidFill>
                  <a:srgbClr val="554F4D"/>
                </a:solidFill>
              </a:rPr>
              <a:t>lecture(</a:t>
            </a:r>
            <a:r>
              <a:rPr lang="ko-KR" altLang="en-US" sz="2400" dirty="0">
                <a:solidFill>
                  <a:srgbClr val="554F4D"/>
                </a:solidFill>
              </a:rPr>
              <a:t>강좌</a:t>
            </a:r>
            <a:r>
              <a:rPr lang="en-US" altLang="ko-KR" sz="2400" dirty="0" smtClean="0">
                <a:solidFill>
                  <a:srgbClr val="554F4D"/>
                </a:solidFill>
              </a:rPr>
              <a:t>) </a:t>
            </a:r>
            <a:r>
              <a:rPr lang="ko-KR" altLang="en-US" sz="2400" dirty="0" smtClean="0">
                <a:solidFill>
                  <a:srgbClr val="554F4D"/>
                </a:solidFill>
              </a:rPr>
              <a:t>기본 </a:t>
            </a:r>
            <a:r>
              <a:rPr lang="en-US" altLang="ko-KR" sz="2400" dirty="0" smtClean="0">
                <a:solidFill>
                  <a:srgbClr val="554F4D"/>
                </a:solidFill>
              </a:rPr>
              <a:t>CRUD_</a:t>
            </a:r>
            <a:r>
              <a:rPr lang="ko-KR" altLang="en-US" sz="2400" dirty="0" smtClean="0">
                <a:solidFill>
                  <a:srgbClr val="554F4D"/>
                </a:solidFill>
              </a:rPr>
              <a:t>목록</a:t>
            </a:r>
            <a:r>
              <a:rPr lang="en-US" altLang="ko-KR" sz="2400" dirty="0" smtClean="0">
                <a:solidFill>
                  <a:srgbClr val="554F4D"/>
                </a:solidFill>
              </a:rPr>
              <a:t>, </a:t>
            </a:r>
            <a:r>
              <a:rPr lang="ko-KR" altLang="en-US" sz="2400" dirty="0" smtClean="0">
                <a:solidFill>
                  <a:srgbClr val="554F4D"/>
                </a:solidFill>
              </a:rPr>
              <a:t>등록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54512" y="1932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27719" y="18862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5" name="직사각형 34"/>
          <p:cNvSpPr/>
          <p:nvPr/>
        </p:nvSpPr>
        <p:spPr>
          <a:xfrm>
            <a:off x="14526041" y="3935640"/>
            <a:ext cx="1418763" cy="39460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실행 결과 값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641" y="1815326"/>
            <a:ext cx="3867890" cy="441098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2812" y="1836221"/>
            <a:ext cx="4247674" cy="4390089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1027640" y="1309886"/>
            <a:ext cx="3030009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solidFill>
                  <a:srgbClr val="554F4D"/>
                </a:solidFill>
              </a:rPr>
              <a:t>lecture.jsp</a:t>
            </a:r>
            <a:r>
              <a:rPr lang="en-US" altLang="ko-KR" sz="1600" dirty="0" smtClean="0">
                <a:solidFill>
                  <a:srgbClr val="554F4D"/>
                </a:solidFill>
              </a:rPr>
              <a:t> </a:t>
            </a:r>
            <a:r>
              <a:rPr lang="ko-KR" altLang="en-US" sz="1600" dirty="0" smtClean="0">
                <a:solidFill>
                  <a:srgbClr val="554F4D"/>
                </a:solidFill>
              </a:rPr>
              <a:t>스크립트 부분</a:t>
            </a:r>
            <a:endParaRPr lang="ko-KR" altLang="en-US" sz="1600" dirty="0">
              <a:solidFill>
                <a:srgbClr val="554F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1365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9151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554F4D"/>
                </a:solidFill>
              </a:rPr>
              <a:t>3.</a:t>
            </a:r>
            <a:r>
              <a:rPr lang="ko-KR" altLang="en-US" sz="2400" dirty="0" smtClean="0">
                <a:solidFill>
                  <a:srgbClr val="554F4D"/>
                </a:solidFill>
              </a:rPr>
              <a:t> </a:t>
            </a:r>
            <a:r>
              <a:rPr lang="ko-KR" altLang="en-US" sz="2400" dirty="0">
                <a:solidFill>
                  <a:srgbClr val="554F4D"/>
                </a:solidFill>
              </a:rPr>
              <a:t>문제 </a:t>
            </a:r>
            <a:r>
              <a:rPr lang="en-US" altLang="ko-KR" sz="2400" dirty="0">
                <a:solidFill>
                  <a:srgbClr val="554F4D"/>
                </a:solidFill>
              </a:rPr>
              <a:t>3 – </a:t>
            </a:r>
            <a:r>
              <a:rPr lang="ko-KR" altLang="en-US" sz="2400" dirty="0">
                <a:solidFill>
                  <a:srgbClr val="554F4D"/>
                </a:solidFill>
              </a:rPr>
              <a:t>기능 </a:t>
            </a:r>
            <a:r>
              <a:rPr lang="ko-KR" altLang="en-US" sz="2400" dirty="0" smtClean="0">
                <a:solidFill>
                  <a:srgbClr val="554F4D"/>
                </a:solidFill>
              </a:rPr>
              <a:t>구현 </a:t>
            </a:r>
            <a:r>
              <a:rPr lang="en-US" altLang="ko-KR" sz="2400" dirty="0" smtClean="0">
                <a:solidFill>
                  <a:srgbClr val="554F4D"/>
                </a:solidFill>
              </a:rPr>
              <a:t>- </a:t>
            </a:r>
            <a:r>
              <a:rPr lang="en-US" altLang="ko-KR" sz="2400" dirty="0">
                <a:solidFill>
                  <a:srgbClr val="554F4D"/>
                </a:solidFill>
              </a:rPr>
              <a:t>lecture(</a:t>
            </a:r>
            <a:r>
              <a:rPr lang="ko-KR" altLang="en-US" sz="2400" dirty="0">
                <a:solidFill>
                  <a:srgbClr val="554F4D"/>
                </a:solidFill>
              </a:rPr>
              <a:t>강좌</a:t>
            </a:r>
            <a:r>
              <a:rPr lang="en-US" altLang="ko-KR" sz="2400" dirty="0" smtClean="0">
                <a:solidFill>
                  <a:srgbClr val="554F4D"/>
                </a:solidFill>
              </a:rPr>
              <a:t>) </a:t>
            </a:r>
            <a:r>
              <a:rPr lang="ko-KR" altLang="en-US" sz="2400" dirty="0" smtClean="0">
                <a:solidFill>
                  <a:srgbClr val="554F4D"/>
                </a:solidFill>
              </a:rPr>
              <a:t>기본 </a:t>
            </a:r>
            <a:r>
              <a:rPr lang="en-US" altLang="ko-KR" sz="2400" dirty="0" smtClean="0">
                <a:solidFill>
                  <a:srgbClr val="554F4D"/>
                </a:solidFill>
              </a:rPr>
              <a:t>CRUD_</a:t>
            </a:r>
            <a:r>
              <a:rPr lang="ko-KR" altLang="en-US" sz="2400" dirty="0" smtClean="0">
                <a:solidFill>
                  <a:srgbClr val="554F4D"/>
                </a:solidFill>
              </a:rPr>
              <a:t>목록</a:t>
            </a:r>
            <a:r>
              <a:rPr lang="en-US" altLang="ko-KR" sz="2400" dirty="0" smtClean="0">
                <a:solidFill>
                  <a:srgbClr val="554F4D"/>
                </a:solidFill>
              </a:rPr>
              <a:t>, </a:t>
            </a:r>
            <a:r>
              <a:rPr lang="ko-KR" altLang="en-US" sz="2400" dirty="0" smtClean="0">
                <a:solidFill>
                  <a:srgbClr val="554F4D"/>
                </a:solidFill>
              </a:rPr>
              <a:t>등록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54512" y="1932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27719" y="18862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5" name="직사각형 34"/>
          <p:cNvSpPr/>
          <p:nvPr/>
        </p:nvSpPr>
        <p:spPr>
          <a:xfrm>
            <a:off x="14526041" y="3935640"/>
            <a:ext cx="1418763" cy="39460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실행 결과 값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1027641" y="1309886"/>
            <a:ext cx="2372784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solidFill>
                  <a:srgbClr val="554F4D"/>
                </a:solidFill>
              </a:rPr>
              <a:t>lectureListProc.jsp</a:t>
            </a:r>
            <a:endParaRPr lang="ko-KR" altLang="en-US" sz="1600" dirty="0">
              <a:solidFill>
                <a:srgbClr val="554F4D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6904566" y="1344343"/>
            <a:ext cx="2372784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554F4D"/>
                </a:solidFill>
              </a:rPr>
              <a:t>lecture </a:t>
            </a:r>
            <a:r>
              <a:rPr lang="en-US" altLang="ko-KR" sz="1600" dirty="0" err="1" smtClean="0">
                <a:solidFill>
                  <a:srgbClr val="554F4D"/>
                </a:solidFill>
              </a:rPr>
              <a:t>ListProc.jsp</a:t>
            </a:r>
            <a:endParaRPr lang="ko-KR" altLang="en-US" sz="1600" dirty="0">
              <a:solidFill>
                <a:srgbClr val="554F4D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9497" y="1946207"/>
            <a:ext cx="4461856" cy="2338628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7252" y="1932407"/>
            <a:ext cx="4737690" cy="4001668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7633572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9151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554F4D"/>
                </a:solidFill>
              </a:rPr>
              <a:t>3.</a:t>
            </a:r>
            <a:r>
              <a:rPr lang="ko-KR" altLang="en-US" sz="2400" dirty="0" smtClean="0">
                <a:solidFill>
                  <a:srgbClr val="554F4D"/>
                </a:solidFill>
              </a:rPr>
              <a:t> </a:t>
            </a:r>
            <a:r>
              <a:rPr lang="ko-KR" altLang="en-US" sz="2400" dirty="0">
                <a:solidFill>
                  <a:srgbClr val="554F4D"/>
                </a:solidFill>
              </a:rPr>
              <a:t>문제 </a:t>
            </a:r>
            <a:r>
              <a:rPr lang="en-US" altLang="ko-KR" sz="2400" dirty="0">
                <a:solidFill>
                  <a:srgbClr val="554F4D"/>
                </a:solidFill>
              </a:rPr>
              <a:t>3 – </a:t>
            </a:r>
            <a:r>
              <a:rPr lang="ko-KR" altLang="en-US" sz="2400" dirty="0">
                <a:solidFill>
                  <a:srgbClr val="554F4D"/>
                </a:solidFill>
              </a:rPr>
              <a:t>기능 </a:t>
            </a:r>
            <a:r>
              <a:rPr lang="ko-KR" altLang="en-US" sz="2400" dirty="0" smtClean="0">
                <a:solidFill>
                  <a:srgbClr val="554F4D"/>
                </a:solidFill>
              </a:rPr>
              <a:t>구현 </a:t>
            </a:r>
            <a:r>
              <a:rPr lang="en-US" altLang="ko-KR" sz="2400" dirty="0" smtClean="0">
                <a:solidFill>
                  <a:srgbClr val="554F4D"/>
                </a:solidFill>
              </a:rPr>
              <a:t>- </a:t>
            </a:r>
            <a:r>
              <a:rPr lang="en-US" altLang="ko-KR" sz="2400" dirty="0">
                <a:solidFill>
                  <a:srgbClr val="554F4D"/>
                </a:solidFill>
              </a:rPr>
              <a:t>lecture(</a:t>
            </a:r>
            <a:r>
              <a:rPr lang="ko-KR" altLang="en-US" sz="2400" dirty="0">
                <a:solidFill>
                  <a:srgbClr val="554F4D"/>
                </a:solidFill>
              </a:rPr>
              <a:t>강좌</a:t>
            </a:r>
            <a:r>
              <a:rPr lang="en-US" altLang="ko-KR" sz="2400" dirty="0" smtClean="0">
                <a:solidFill>
                  <a:srgbClr val="554F4D"/>
                </a:solidFill>
              </a:rPr>
              <a:t>) </a:t>
            </a:r>
            <a:r>
              <a:rPr lang="ko-KR" altLang="en-US" sz="2400" dirty="0" smtClean="0">
                <a:solidFill>
                  <a:srgbClr val="554F4D"/>
                </a:solidFill>
              </a:rPr>
              <a:t>기본 </a:t>
            </a:r>
            <a:r>
              <a:rPr lang="en-US" altLang="ko-KR" sz="2400" dirty="0" smtClean="0">
                <a:solidFill>
                  <a:srgbClr val="554F4D"/>
                </a:solidFill>
              </a:rPr>
              <a:t>CRUD_</a:t>
            </a:r>
            <a:r>
              <a:rPr lang="ko-KR" altLang="en-US" sz="2400" dirty="0" smtClean="0">
                <a:solidFill>
                  <a:srgbClr val="554F4D"/>
                </a:solidFill>
              </a:rPr>
              <a:t>목록</a:t>
            </a:r>
            <a:r>
              <a:rPr lang="en-US" altLang="ko-KR" sz="2400" dirty="0" smtClean="0">
                <a:solidFill>
                  <a:srgbClr val="554F4D"/>
                </a:solidFill>
              </a:rPr>
              <a:t>, </a:t>
            </a:r>
            <a:r>
              <a:rPr lang="ko-KR" altLang="en-US" sz="2400" dirty="0" smtClean="0">
                <a:solidFill>
                  <a:srgbClr val="554F4D"/>
                </a:solidFill>
              </a:rPr>
              <a:t>등록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54512" y="1932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27719" y="18862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5" name="직사각형 34"/>
          <p:cNvSpPr/>
          <p:nvPr/>
        </p:nvSpPr>
        <p:spPr>
          <a:xfrm>
            <a:off x="14526041" y="3935640"/>
            <a:ext cx="1418763" cy="39460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실행 결과 값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1027641" y="1309886"/>
            <a:ext cx="2372784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554F4D"/>
                </a:solidFill>
              </a:rPr>
              <a:t>LectureDAO.jav</a:t>
            </a:r>
            <a:r>
              <a:rPr lang="en-US" altLang="ko-KR" sz="1600" dirty="0" smtClean="0">
                <a:solidFill>
                  <a:srgbClr val="554F4D"/>
                </a:solidFill>
              </a:rPr>
              <a:t>a</a:t>
            </a:r>
            <a:endParaRPr lang="ko-KR" altLang="en-US" sz="1600" dirty="0">
              <a:solidFill>
                <a:srgbClr val="554F4D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5796" y="1791481"/>
            <a:ext cx="3578754" cy="4822957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5626" y="1791481"/>
            <a:ext cx="4787824" cy="4037819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8268955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9044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554F4D"/>
                </a:solidFill>
              </a:rPr>
              <a:t>3.</a:t>
            </a:r>
            <a:r>
              <a:rPr lang="ko-KR" altLang="en-US" sz="2400" dirty="0" smtClean="0">
                <a:solidFill>
                  <a:srgbClr val="554F4D"/>
                </a:solidFill>
              </a:rPr>
              <a:t> </a:t>
            </a:r>
            <a:r>
              <a:rPr lang="ko-KR" altLang="en-US" sz="2400" dirty="0">
                <a:solidFill>
                  <a:srgbClr val="554F4D"/>
                </a:solidFill>
              </a:rPr>
              <a:t>문제 </a:t>
            </a:r>
            <a:r>
              <a:rPr lang="en-US" altLang="ko-KR" sz="2400" dirty="0">
                <a:solidFill>
                  <a:srgbClr val="554F4D"/>
                </a:solidFill>
              </a:rPr>
              <a:t>3 – </a:t>
            </a:r>
            <a:r>
              <a:rPr lang="ko-KR" altLang="en-US" sz="2400" dirty="0">
                <a:solidFill>
                  <a:srgbClr val="554F4D"/>
                </a:solidFill>
              </a:rPr>
              <a:t>기능 </a:t>
            </a:r>
            <a:r>
              <a:rPr lang="ko-KR" altLang="en-US" sz="2400" dirty="0" smtClean="0">
                <a:solidFill>
                  <a:srgbClr val="554F4D"/>
                </a:solidFill>
              </a:rPr>
              <a:t>구현 </a:t>
            </a:r>
            <a:r>
              <a:rPr lang="en-US" altLang="ko-KR" sz="2400" dirty="0" smtClean="0">
                <a:solidFill>
                  <a:srgbClr val="554F4D"/>
                </a:solidFill>
              </a:rPr>
              <a:t>- </a:t>
            </a:r>
            <a:r>
              <a:rPr lang="en-US" altLang="ko-KR" sz="2400" dirty="0">
                <a:solidFill>
                  <a:srgbClr val="554F4D"/>
                </a:solidFill>
              </a:rPr>
              <a:t>register</a:t>
            </a:r>
            <a:r>
              <a:rPr lang="en-US" altLang="ko-KR" sz="2400" dirty="0" smtClean="0">
                <a:solidFill>
                  <a:srgbClr val="554F4D"/>
                </a:solidFill>
              </a:rPr>
              <a:t>(</a:t>
            </a:r>
            <a:r>
              <a:rPr lang="ko-KR" altLang="en-US" sz="2400" dirty="0" smtClean="0">
                <a:solidFill>
                  <a:srgbClr val="554F4D"/>
                </a:solidFill>
              </a:rPr>
              <a:t>수강</a:t>
            </a:r>
            <a:r>
              <a:rPr lang="en-US" altLang="ko-KR" sz="2400" dirty="0" smtClean="0">
                <a:solidFill>
                  <a:srgbClr val="554F4D"/>
                </a:solidFill>
              </a:rPr>
              <a:t>) </a:t>
            </a:r>
            <a:r>
              <a:rPr lang="ko-KR" altLang="en-US" sz="2400" dirty="0" smtClean="0">
                <a:solidFill>
                  <a:srgbClr val="554F4D"/>
                </a:solidFill>
              </a:rPr>
              <a:t>기본 </a:t>
            </a:r>
            <a:r>
              <a:rPr lang="en-US" altLang="ko-KR" sz="2400" dirty="0" smtClean="0">
                <a:solidFill>
                  <a:srgbClr val="554F4D"/>
                </a:solidFill>
              </a:rPr>
              <a:t>CRUD_</a:t>
            </a:r>
            <a:r>
              <a:rPr lang="ko-KR" altLang="en-US" sz="2400" dirty="0" smtClean="0">
                <a:solidFill>
                  <a:srgbClr val="554F4D"/>
                </a:solidFill>
              </a:rPr>
              <a:t>목록</a:t>
            </a:r>
            <a:r>
              <a:rPr lang="en-US" altLang="ko-KR" sz="2400" dirty="0" smtClean="0">
                <a:solidFill>
                  <a:srgbClr val="554F4D"/>
                </a:solidFill>
              </a:rPr>
              <a:t>, </a:t>
            </a:r>
            <a:r>
              <a:rPr lang="ko-KR" altLang="en-US" sz="2400" dirty="0" smtClean="0">
                <a:solidFill>
                  <a:srgbClr val="554F4D"/>
                </a:solidFill>
              </a:rPr>
              <a:t>등록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54512" y="1932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27719" y="18862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5" name="직사각형 34"/>
          <p:cNvSpPr/>
          <p:nvPr/>
        </p:nvSpPr>
        <p:spPr>
          <a:xfrm>
            <a:off x="14526041" y="3935640"/>
            <a:ext cx="1418763" cy="39460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실행 결과 값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오른쪽 화살표 20"/>
          <p:cNvSpPr/>
          <p:nvPr/>
        </p:nvSpPr>
        <p:spPr>
          <a:xfrm>
            <a:off x="4899754" y="3097241"/>
            <a:ext cx="591516" cy="54257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6037" y="1745144"/>
            <a:ext cx="2992494" cy="342375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6995" y="1707968"/>
            <a:ext cx="4271591" cy="3460062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9472263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color">
      <a:dk1>
        <a:sysClr val="windowText" lastClr="000000"/>
      </a:dk1>
      <a:lt1>
        <a:sysClr val="window" lastClr="FFFFFF"/>
      </a:lt1>
      <a:dk2>
        <a:srgbClr val="D0CECE"/>
      </a:dk2>
      <a:lt2>
        <a:srgbClr val="E7E6E6"/>
      </a:lt2>
      <a:accent1>
        <a:srgbClr val="B98A76"/>
      </a:accent1>
      <a:accent2>
        <a:srgbClr val="DE956D"/>
      </a:accent2>
      <a:accent3>
        <a:srgbClr val="F6CAAF"/>
      </a:accent3>
      <a:accent4>
        <a:srgbClr val="EED6BC"/>
      </a:accent4>
      <a:accent5>
        <a:srgbClr val="E1D9CC"/>
      </a:accent5>
      <a:accent6>
        <a:srgbClr val="D8B8A9"/>
      </a:accent6>
      <a:hlink>
        <a:srgbClr val="595959"/>
      </a:hlink>
      <a:folHlink>
        <a:srgbClr val="595959"/>
      </a:folHlink>
    </a:clrScheme>
    <a:fontScheme name="이롭게 바탕체 Medium">
      <a:majorFont>
        <a:latin typeface="이롭게 바탕체 Medium"/>
        <a:ea typeface="이롭게 바탕체 Medium"/>
        <a:cs typeface=""/>
      </a:majorFont>
      <a:minorFont>
        <a:latin typeface="이롭게 바탕체 Medium"/>
        <a:ea typeface="이롭게 바탕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3600" dirty="0" smtClean="0">
            <a:solidFill>
              <a:srgbClr val="554F4D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495</Words>
  <Application>Microsoft Office PowerPoint</Application>
  <PresentationFormat>와이드스크린</PresentationFormat>
  <Paragraphs>141</Paragraphs>
  <Slides>20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이롭게 바탕체 Medium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java2</cp:lastModifiedBy>
  <cp:revision>329</cp:revision>
  <dcterms:created xsi:type="dcterms:W3CDTF">2020-05-03T01:37:17Z</dcterms:created>
  <dcterms:modified xsi:type="dcterms:W3CDTF">2022-11-07T10:38:47Z</dcterms:modified>
</cp:coreProperties>
</file>