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7"/>
  </p:notesMasterIdLst>
  <p:sldIdLst>
    <p:sldId id="266" r:id="rId2"/>
    <p:sldId id="261" r:id="rId3"/>
    <p:sldId id="374" r:id="rId4"/>
    <p:sldId id="375" r:id="rId5"/>
    <p:sldId id="37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381"/>
    <a:srgbClr val="FCF7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06" autoAdjust="0"/>
    <p:restoredTop sz="82706" autoAdjust="0"/>
  </p:normalViewPr>
  <p:slideViewPr>
    <p:cSldViewPr snapToGrid="0">
      <p:cViewPr varScale="1">
        <p:scale>
          <a:sx n="94" d="100"/>
          <a:sy n="94" d="100"/>
        </p:scale>
        <p:origin x="804" y="84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907C1C8-C116-47D1-A222-E3035676A5F0}" type="datetime1">
              <a:rPr lang="ko-KR" altLang="en-US"/>
              <a:pPr lvl="0">
                <a:defRPr/>
              </a:pPr>
              <a:t>2023-02-25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10AF2EB-DE73-44C8-99B9-D0160ADA79E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2970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1256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13077" y="6588607"/>
            <a:ext cx="2188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13408E7-38C9-4D32-A2B6-C3765899F2A5}" type="datetimeFigureOut">
              <a:rPr lang="ko-KR" altLang="en-US" smtClean="0"/>
              <a:pPr/>
              <a:t>2023-02-25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54A54EA-75EF-4CE9-B3B8-A709779C82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ichun.tistory.com/191" TargetMode="External"/><Relationship Id="rId2" Type="http://schemas.openxmlformats.org/officeDocument/2006/relationships/hyperlink" Target="https://wwwnghks.tistory.com/28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tablog.neocities.org/keywordposition" TargetMode="External"/><Relationship Id="rId4" Type="http://schemas.openxmlformats.org/officeDocument/2006/relationships/hyperlink" Target="https://rachyoo.tistory.com/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4884" y="2709902"/>
            <a:ext cx="10279380" cy="9838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5900" dirty="0">
                <a:solidFill>
                  <a:srgbClr val="655D5B"/>
                </a:solidFill>
                <a:latin typeface="맑은 고딕"/>
                <a:ea typeface="맑은 고딕"/>
              </a:rPr>
              <a:t>MYSQL POINT</a:t>
            </a:r>
            <a:r>
              <a:rPr lang="ko-KR" altLang="en-US" sz="5900" dirty="0">
                <a:solidFill>
                  <a:srgbClr val="655D5B"/>
                </a:solidFill>
                <a:latin typeface="맑은 고딕"/>
                <a:ea typeface="맑은 고딕"/>
              </a:rPr>
              <a:t> </a:t>
            </a:r>
            <a:r>
              <a:rPr lang="en-US" altLang="ko-KR" sz="5900" dirty="0">
                <a:solidFill>
                  <a:srgbClr val="655D5B"/>
                </a:solidFill>
                <a:latin typeface="맑은 고딕"/>
                <a:ea typeface="맑은 고딕"/>
              </a:rPr>
              <a:t>TYPE </a:t>
            </a:r>
            <a:r>
              <a:rPr lang="ko-KR" altLang="en-US" sz="5900" dirty="0">
                <a:solidFill>
                  <a:srgbClr val="655D5B"/>
                </a:solidFill>
                <a:latin typeface="맑은 고딕"/>
                <a:ea typeface="맑은 고딕"/>
              </a:rPr>
              <a:t>사용방법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336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5541882-D751-4CCB-9348-135C193BA93B}"/>
              </a:ext>
            </a:extLst>
          </p:cNvPr>
          <p:cNvSpPr txBox="1"/>
          <p:nvPr/>
        </p:nvSpPr>
        <p:spPr>
          <a:xfrm>
            <a:off x="736594" y="477594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 사이트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2F66AD4-E0D0-3279-2ADB-BDD7F2668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92308"/>
              </p:ext>
            </p:extLst>
          </p:nvPr>
        </p:nvGraphicFramePr>
        <p:xfrm>
          <a:off x="838200" y="1744943"/>
          <a:ext cx="10906761" cy="382213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90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2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7595">
                  <a:extLst>
                    <a:ext uri="{9D8B030D-6E8A-4147-A177-3AD203B41FA5}">
                      <a16:colId xmlns:a16="http://schemas.microsoft.com/office/drawing/2014/main" val="2076485543"/>
                    </a:ext>
                  </a:extLst>
                </a:gridCol>
              </a:tblGrid>
              <a:tr h="5038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lang="en-US" sz="1200" b="1" spc="-25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8125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sz="12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8125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endParaRPr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8125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sz="12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81259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0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050" spc="-2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sz="1050" spc="-2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위도 경도 반경 구하기</a:t>
                      </a:r>
                      <a:endParaRPr lang="ko-KR" altLang="en-US" sz="1050" b="0" i="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72038" marB="0" anchor="ctr"/>
                </a:tc>
                <a:tc>
                  <a:txBody>
                    <a:bodyPr/>
                    <a:lstStyle/>
                    <a:p>
                      <a:pPr marL="77470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https://wwwnghks.tistory.com/28</a:t>
                      </a:r>
                      <a:endParaRPr sz="1050" b="0" i="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72038" marB="0" anchor="ctr"/>
                </a:tc>
                <a:tc>
                  <a:txBody>
                    <a:bodyPr/>
                    <a:lstStyle/>
                    <a:p>
                      <a:pPr marL="77470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사이트에서 설명하는 방법은 경도 컬럼과 위도 컬럼을 각각생성후 조회하는 방식이다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.(POINT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타입을 사용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X)</a:t>
                      </a:r>
                      <a:endParaRPr sz="1050" b="0" i="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72038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050" spc="-2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sz="1050" spc="-2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625"/>
                        </a:spcBef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다음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 검색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- MYSQL</a:t>
                      </a:r>
                      <a:endParaRPr sz="1050" b="0" i="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72038" marB="0" anchor="ctr"/>
                </a:tc>
                <a:tc>
                  <a:txBody>
                    <a:bodyPr/>
                    <a:lstStyle/>
                    <a:p>
                      <a:pPr marL="77470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https://jichun.tistory.com/191</a:t>
                      </a:r>
                      <a:endParaRPr sz="1050" b="0" i="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72038" marB="0" anchor="ctr"/>
                </a:tc>
                <a:tc>
                  <a:txBody>
                    <a:bodyPr/>
                    <a:lstStyle/>
                    <a:p>
                      <a:pPr marL="7747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지도에서 각 모서리 좌표를 통해 데이터를 검색하는 방식을 설명</a:t>
                      </a:r>
                      <a:endParaRPr lang="ko-KR" altLang="en-US" sz="1050" b="0" i="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72038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0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050" spc="-2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sz="1050" spc="-2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Geometry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POINT</a:t>
                      </a:r>
                      <a:endParaRPr lang="en-US" altLang="ko-KR" sz="1050" b="0" i="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72038" marB="0" anchor="ctr"/>
                </a:tc>
                <a:tc>
                  <a:txBody>
                    <a:bodyPr/>
                    <a:lstStyle/>
                    <a:p>
                      <a:pPr marL="77470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https://rachyoo.tistory.com/8</a:t>
                      </a:r>
                      <a:endParaRPr sz="1050" b="0" i="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72038" marB="0" anchor="ctr"/>
                </a:tc>
                <a:tc>
                  <a:txBody>
                    <a:bodyPr/>
                    <a:lstStyle/>
                    <a:p>
                      <a:pPr marL="77470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타입의 데이터 조회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삽입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검색하는 방법에 대해 설명</a:t>
                      </a:r>
                      <a:endParaRPr sz="1050" b="0" i="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72038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0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050" spc="-2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sz="1050" spc="-2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625"/>
                        </a:spcBef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주소로 경도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위도 값을 출력해주는 사이트</a:t>
                      </a:r>
                      <a:endParaRPr sz="1050" b="0" i="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72038" marB="0" anchor="ctr"/>
                </a:tc>
                <a:tc>
                  <a:txBody>
                    <a:bodyPr/>
                    <a:lstStyle/>
                    <a:p>
                      <a:pPr marL="77470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https://tablog.neocities.org/keywordposition</a:t>
                      </a:r>
                      <a:endParaRPr sz="1050" b="0" i="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72038" marB="0" anchor="ctr"/>
                </a:tc>
                <a:tc>
                  <a:txBody>
                    <a:bodyPr/>
                    <a:lstStyle/>
                    <a:p>
                      <a:pPr marL="7747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sz="1050" b="0" i="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72038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0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050" spc="-2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sz="1050" spc="-2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625"/>
                        </a:spcBef>
                        <a:buNone/>
                      </a:pPr>
                      <a:endParaRPr sz="1050" b="0" i="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72038" marB="0" anchor="ctr"/>
                </a:tc>
                <a:tc>
                  <a:txBody>
                    <a:bodyPr/>
                    <a:lstStyle/>
                    <a:p>
                      <a:pPr marL="77470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endParaRPr sz="1050" b="0" i="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72038" marB="0" anchor="ctr"/>
                </a:tc>
                <a:tc>
                  <a:txBody>
                    <a:bodyPr/>
                    <a:lstStyle/>
                    <a:p>
                      <a:pPr marL="77470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endParaRPr sz="1050" b="0" i="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72038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0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050" spc="-2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sz="1050" spc="-2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625"/>
                        </a:spcBef>
                        <a:buNone/>
                      </a:pPr>
                      <a:endParaRPr sz="1050" b="0" i="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72038" marB="0" anchor="ctr"/>
                </a:tc>
                <a:tc>
                  <a:txBody>
                    <a:bodyPr/>
                    <a:lstStyle/>
                    <a:p>
                      <a:pPr marL="77470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endParaRPr sz="1050" b="0" i="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72038" marB="0" anchor="ctr"/>
                </a:tc>
                <a:tc>
                  <a:txBody>
                    <a:bodyPr/>
                    <a:lstStyle/>
                    <a:p>
                      <a:pPr marL="77470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endParaRPr sz="1050" b="0" i="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72038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0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050" spc="-2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sz="1050" spc="-2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625"/>
                        </a:spcBef>
                        <a:buNone/>
                      </a:pPr>
                      <a:endParaRPr sz="1050" b="0" i="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72038" marB="0" anchor="ctr"/>
                </a:tc>
                <a:tc>
                  <a:txBody>
                    <a:bodyPr/>
                    <a:lstStyle/>
                    <a:p>
                      <a:pPr marL="77470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endParaRPr sz="1050" b="0" i="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72038" marB="0" anchor="ctr"/>
                </a:tc>
                <a:tc>
                  <a:txBody>
                    <a:bodyPr/>
                    <a:lstStyle/>
                    <a:p>
                      <a:pPr marL="77470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endParaRPr sz="1050" b="0" i="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72038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622300" y="1042520"/>
            <a:ext cx="11336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6594" y="377114"/>
            <a:ext cx="203453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8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28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 예시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94F4C-82FA-98AC-8631-B305B1B94DDB}"/>
              </a:ext>
            </a:extLst>
          </p:cNvPr>
          <p:cNvSpPr txBox="1"/>
          <p:nvPr/>
        </p:nvSpPr>
        <p:spPr>
          <a:xfrm>
            <a:off x="842559" y="1110273"/>
            <a:ext cx="11116359" cy="5747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# </a:t>
            </a:r>
            <a:r>
              <a:rPr lang="ko-KR" altLang="en-US" sz="105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데이터 삽입</a:t>
            </a:r>
          </a:p>
          <a:p>
            <a:r>
              <a:rPr lang="en-US" altLang="ko-KR" sz="105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# </a:t>
            </a:r>
            <a:r>
              <a:rPr lang="en-US" altLang="ko-KR" sz="1050" b="0" i="1" u="none" strike="noStrike" baseline="0" dirty="0" err="1">
                <a:solidFill>
                  <a:srgbClr val="808080"/>
                </a:solidFill>
                <a:latin typeface="Courier New" panose="02070309020205020404" pitchFamily="49" charset="0"/>
              </a:rPr>
              <a:t>ST_GeomFromText</a:t>
            </a:r>
            <a:r>
              <a:rPr lang="en-US" altLang="ko-KR" sz="105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('POINT(</a:t>
            </a:r>
            <a:r>
              <a:rPr lang="ko-KR" altLang="en-US" sz="105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경도 위도</a:t>
            </a:r>
            <a:r>
              <a:rPr lang="en-US" altLang="ko-KR" sz="105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)')</a:t>
            </a:r>
          </a:p>
          <a:p>
            <a:r>
              <a:rPr lang="en-US" altLang="ko-KR" sz="105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US" altLang="ko-K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5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US" altLang="ko-K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5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05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search_by_coordinates</a:t>
            </a:r>
            <a:r>
              <a:rPr lang="en-US" altLang="ko-KR" sz="105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05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xy</a:t>
            </a:r>
            <a:r>
              <a:rPr lang="en-US" altLang="ko-KR" sz="105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ko-KR" altLang="en-US" sz="105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05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VALUES</a:t>
            </a:r>
            <a:r>
              <a:rPr lang="en-US" altLang="ko-K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b="1" i="0" u="none" strike="noStrike" baseline="0" dirty="0" err="1">
                <a:solidFill>
                  <a:srgbClr val="000080"/>
                </a:solidFill>
                <a:latin typeface="Courier New" panose="02070309020205020404" pitchFamily="49" charset="0"/>
              </a:rPr>
              <a:t>ST_GeomFromText</a:t>
            </a:r>
            <a:r>
              <a:rPr lang="en-US" altLang="ko-KR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'POINT(</a:t>
            </a:r>
            <a:r>
              <a:rPr lang="ko-KR" altLang="en-US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경도</a:t>
            </a:r>
            <a:r>
              <a:rPr lang="en-US" altLang="ko-KR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위도</a:t>
            </a:r>
            <a:r>
              <a:rPr lang="en-US" altLang="ko-KR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)'</a:t>
            </a:r>
            <a:r>
              <a:rPr lang="en-US" altLang="ko-KR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));</a:t>
            </a:r>
          </a:p>
          <a:p>
            <a:endParaRPr lang="ko-KR" altLang="en-US" sz="105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ko-KR" altLang="en-US" sz="105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altLang="ko-KR" sz="105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# </a:t>
            </a:r>
            <a:r>
              <a:rPr lang="ko-KR" altLang="en-US" sz="105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데이터 조회</a:t>
            </a:r>
          </a:p>
          <a:p>
            <a:r>
              <a:rPr lang="en-US" altLang="ko-KR" sz="105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#  </a:t>
            </a:r>
            <a:r>
              <a:rPr lang="en-US" altLang="ko-KR" sz="1050" b="0" i="1" u="none" strike="noStrike" baseline="0" dirty="0" err="1">
                <a:solidFill>
                  <a:srgbClr val="808080"/>
                </a:solidFill>
                <a:latin typeface="Courier New" panose="02070309020205020404" pitchFamily="49" charset="0"/>
              </a:rPr>
              <a:t>ST_AsText</a:t>
            </a:r>
            <a:r>
              <a:rPr lang="en-US" altLang="ko-KR" sz="105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 : Binary </a:t>
            </a:r>
            <a:r>
              <a:rPr lang="ko-KR" altLang="en-US" sz="105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데이터로 저장된 </a:t>
            </a:r>
            <a:r>
              <a:rPr lang="en-US" altLang="ko-KR" sz="105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POINT </a:t>
            </a:r>
            <a:r>
              <a:rPr lang="ko-KR" altLang="en-US" sz="105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타입을 문자열로 바꿔준다</a:t>
            </a:r>
          </a:p>
          <a:p>
            <a:r>
              <a:rPr lang="en-US" altLang="ko-KR" sz="105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ko-K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05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05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pno</a:t>
            </a:r>
            <a:r>
              <a:rPr lang="en-US" altLang="ko-KR" sz="105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번호</a:t>
            </a:r>
            <a:r>
              <a:rPr lang="en-US" altLang="ko-KR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05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`name`</a:t>
            </a:r>
            <a:r>
              <a:rPr lang="en-US" altLang="ko-K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장소</a:t>
            </a:r>
            <a:r>
              <a:rPr lang="en-US" altLang="ko-KR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05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`LONGTITUDE`</a:t>
            </a:r>
            <a:r>
              <a:rPr lang="en-US" altLang="ko-K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5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경도</a:t>
            </a:r>
            <a:r>
              <a:rPr lang="en-US" altLang="ko-KR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05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`LATITUDE`</a:t>
            </a:r>
            <a:r>
              <a:rPr lang="en-US" altLang="ko-K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위도</a:t>
            </a:r>
            <a:r>
              <a:rPr lang="en-US" altLang="ko-KR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050" b="1" i="0" u="none" strike="noStrike" baseline="0" dirty="0" err="1">
                <a:solidFill>
                  <a:srgbClr val="000080"/>
                </a:solidFill>
                <a:latin typeface="Courier New" panose="02070309020205020404" pitchFamily="49" charset="0"/>
              </a:rPr>
              <a:t>ST_AsText</a:t>
            </a:r>
            <a:r>
              <a:rPr lang="en-US" altLang="ko-K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(POINT </a:t>
            </a:r>
            <a:r>
              <a:rPr lang="ko-KR" altLang="en-US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타입의 컬럼</a:t>
            </a:r>
            <a:r>
              <a:rPr lang="en-US" altLang="ko-KR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5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좌표</a:t>
            </a:r>
            <a:r>
              <a:rPr lang="en-US" altLang="ko-KR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05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5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05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search_by_coordinates</a:t>
            </a:r>
            <a:r>
              <a:rPr lang="en-US" altLang="ko-KR" sz="105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105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altLang="ko-KR" sz="105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# </a:t>
            </a:r>
            <a:r>
              <a:rPr lang="ko-KR" altLang="en-US" sz="105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반경으로 조회하기</a:t>
            </a:r>
          </a:p>
          <a:p>
            <a:r>
              <a:rPr lang="en-US" altLang="ko-KR" sz="105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# WHERE</a:t>
            </a:r>
            <a:r>
              <a:rPr lang="ko-KR" altLang="en-US" sz="105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문의 숫자는 기준 좌표로부터의 </a:t>
            </a:r>
            <a:r>
              <a:rPr lang="ko-KR" altLang="en-US" sz="1050" b="0" i="1" u="none" strike="noStrike" baseline="0" dirty="0" err="1">
                <a:solidFill>
                  <a:srgbClr val="808080"/>
                </a:solidFill>
                <a:latin typeface="Courier New" panose="02070309020205020404" pitchFamily="49" charset="0"/>
              </a:rPr>
              <a:t>반경값을</a:t>
            </a:r>
            <a:r>
              <a:rPr lang="ko-KR" altLang="en-US" sz="105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 입력</a:t>
            </a:r>
            <a:r>
              <a:rPr lang="en-US" altLang="ko-KR" sz="105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(m</a:t>
            </a:r>
            <a:r>
              <a:rPr lang="ko-KR" altLang="en-US" sz="105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단위</a:t>
            </a:r>
            <a:r>
              <a:rPr lang="en-US" altLang="ko-KR" sz="105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ko-K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ko-K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05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5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05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search_by_coordinates</a:t>
            </a:r>
            <a:r>
              <a:rPr lang="en-US" altLang="ko-KR" sz="105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</a:p>
          <a:p>
            <a:r>
              <a:rPr lang="en-US" altLang="ko-KR" sz="105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ko-K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50" b="1" i="0" u="none" strike="noStrike" baseline="0" dirty="0" err="1">
                <a:solidFill>
                  <a:srgbClr val="000080"/>
                </a:solidFill>
                <a:latin typeface="Courier New" panose="02070309020205020404" pitchFamily="49" charset="0"/>
              </a:rPr>
              <a:t>ST_Distance_Sphere</a:t>
            </a:r>
            <a:r>
              <a:rPr lang="en-US" altLang="ko-KR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05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xy</a:t>
            </a:r>
            <a:r>
              <a:rPr lang="en-US" altLang="ko-KR" sz="105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50" b="1" i="0" u="none" strike="noStrike" baseline="0" dirty="0" err="1">
                <a:solidFill>
                  <a:srgbClr val="000080"/>
                </a:solidFill>
                <a:latin typeface="Courier New" panose="02070309020205020404" pitchFamily="49" charset="0"/>
              </a:rPr>
              <a:t>ST_GeomFromText</a:t>
            </a:r>
            <a:r>
              <a:rPr lang="en-US" altLang="ko-KR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＇POINT(</a:t>
            </a:r>
            <a:r>
              <a:rPr lang="ko-KR" altLang="en-US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경도</a:t>
            </a:r>
            <a:r>
              <a:rPr lang="en-US" altLang="ko-KR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1050" dirty="0">
                <a:solidFill>
                  <a:srgbClr val="008000"/>
                </a:solidFill>
                <a:latin typeface="Courier New" panose="02070309020205020404" pitchFamily="49" charset="0"/>
              </a:rPr>
              <a:t>위도</a:t>
            </a:r>
            <a:r>
              <a:rPr lang="en-US" altLang="ko-KR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)＇</a:t>
            </a:r>
            <a:r>
              <a:rPr lang="en-US" altLang="ko-KR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))</a:t>
            </a:r>
            <a:r>
              <a:rPr lang="en-US" altLang="ko-K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&lt;=</a:t>
            </a:r>
            <a:r>
              <a:rPr lang="en-US" altLang="ko-K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5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17000(m</a:t>
            </a:r>
            <a:r>
              <a:rPr lang="ko-KR" altLang="en-US" sz="105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단위</a:t>
            </a:r>
            <a:r>
              <a:rPr lang="en-US" altLang="ko-KR" sz="105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; # </a:t>
            </a:r>
            <a:r>
              <a:rPr lang="ko-KR" altLang="en-US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반경 </a:t>
            </a:r>
            <a:r>
              <a:rPr lang="en-US" altLang="ko-KR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1.7km</a:t>
            </a:r>
            <a:r>
              <a:rPr lang="ko-KR" altLang="en-US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내의 데이터 조회</a:t>
            </a:r>
            <a:endParaRPr lang="en-US" altLang="ko-KR" sz="105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ko-KR" altLang="en-US" sz="105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ko-KR" altLang="en-US" sz="105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altLang="ko-KR" sz="105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# </a:t>
            </a:r>
            <a:r>
              <a:rPr lang="ko-KR" altLang="en-US" sz="105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모서리 좌표 값을 이용한 조회하기</a:t>
            </a:r>
          </a:p>
          <a:p>
            <a:r>
              <a:rPr lang="en-US" altLang="ko-KR" sz="105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# </a:t>
            </a:r>
            <a:r>
              <a:rPr lang="en-US" altLang="ko-KR" sz="1050" b="0" i="1" u="none" strike="noStrike" baseline="0" dirty="0" err="1">
                <a:solidFill>
                  <a:srgbClr val="808080"/>
                </a:solidFill>
                <a:latin typeface="Courier New" panose="02070309020205020404" pitchFamily="49" charset="0"/>
              </a:rPr>
              <a:t>ST_GeomFromText</a:t>
            </a:r>
            <a:r>
              <a:rPr lang="en-US" altLang="ko-KR" sz="105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(＇</a:t>
            </a:r>
            <a:r>
              <a:rPr lang="en-US" altLang="ko-KR" sz="1050" b="0" i="1" u="none" strike="noStrike" baseline="0" dirty="0" err="1">
                <a:solidFill>
                  <a:srgbClr val="808080"/>
                </a:solidFill>
                <a:latin typeface="Courier New" panose="02070309020205020404" pitchFamily="49" charset="0"/>
              </a:rPr>
              <a:t>LineString</a:t>
            </a:r>
            <a:r>
              <a:rPr lang="en-US" altLang="ko-KR" sz="105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(</a:t>
            </a:r>
            <a:r>
              <a:rPr lang="ko-KR" altLang="en-US" sz="105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남서좌표</a:t>
            </a:r>
            <a:r>
              <a:rPr lang="en-US" altLang="ko-KR" sz="105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5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북동좌표</a:t>
            </a:r>
            <a:r>
              <a:rPr lang="en-US" altLang="ko-KR" sz="105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)＇)</a:t>
            </a:r>
          </a:p>
          <a:p>
            <a:r>
              <a:rPr lang="en-US" altLang="ko-KR" sz="105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ko-K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05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05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pno</a:t>
            </a:r>
            <a:r>
              <a:rPr lang="en-US" altLang="ko-KR" sz="105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＇</a:t>
            </a:r>
            <a:r>
              <a:rPr lang="ko-KR" altLang="en-US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번호</a:t>
            </a:r>
            <a:r>
              <a:rPr lang="en-US" altLang="ko-KR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＇</a:t>
            </a:r>
            <a:r>
              <a:rPr lang="en-US" altLang="ko-KR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05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`name`</a:t>
            </a:r>
            <a:r>
              <a:rPr lang="en-US" altLang="ko-K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＇</a:t>
            </a:r>
            <a:r>
              <a:rPr lang="ko-KR" altLang="en-US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장소</a:t>
            </a:r>
            <a:r>
              <a:rPr lang="en-US" altLang="ko-KR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＇</a:t>
            </a:r>
            <a:r>
              <a:rPr lang="en-US" altLang="ko-KR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05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`LONGTITUDE`</a:t>
            </a:r>
            <a:r>
              <a:rPr lang="en-US" altLang="ko-K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5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경도</a:t>
            </a:r>
            <a:r>
              <a:rPr lang="en-US" altLang="ko-KR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05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`LATITUDE`</a:t>
            </a:r>
            <a:r>
              <a:rPr lang="en-US" altLang="ko-K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위도</a:t>
            </a:r>
            <a:r>
              <a:rPr lang="en-US" altLang="ko-KR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050" b="1" i="0" u="none" strike="noStrike" baseline="0" dirty="0" err="1">
                <a:solidFill>
                  <a:srgbClr val="000080"/>
                </a:solidFill>
                <a:latin typeface="Courier New" panose="02070309020205020404" pitchFamily="49" charset="0"/>
              </a:rPr>
              <a:t>ST_AsText</a:t>
            </a:r>
            <a:r>
              <a:rPr lang="en-US" altLang="ko-K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(POINT </a:t>
            </a:r>
            <a:r>
              <a:rPr lang="ko-KR" altLang="en-US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타입의 컬럼</a:t>
            </a:r>
            <a:r>
              <a:rPr lang="en-US" altLang="ko-KR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5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좌표</a:t>
            </a:r>
            <a:r>
              <a:rPr lang="en-US" altLang="ko-KR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05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5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05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search_by_coordinates</a:t>
            </a:r>
            <a:r>
              <a:rPr lang="en-US" altLang="ko-KR" sz="105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05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ko-K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50" b="1" i="0" u="none" strike="noStrike" baseline="0" dirty="0" err="1">
                <a:solidFill>
                  <a:srgbClr val="000080"/>
                </a:solidFill>
                <a:latin typeface="Courier New" panose="02070309020205020404" pitchFamily="49" charset="0"/>
              </a:rPr>
              <a:t>MBRContains</a:t>
            </a:r>
            <a:r>
              <a:rPr lang="en-US" altLang="ko-KR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b="1" i="0" u="none" strike="noStrike" baseline="0" dirty="0" err="1">
                <a:solidFill>
                  <a:srgbClr val="000080"/>
                </a:solidFill>
                <a:latin typeface="Courier New" panose="02070309020205020404" pitchFamily="49" charset="0"/>
              </a:rPr>
              <a:t>ST_GeomFromText</a:t>
            </a:r>
            <a:r>
              <a:rPr lang="en-US" altLang="ko-KR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b="0" i="0" u="none" strike="noStrike" baseline="0" dirty="0" err="1">
                <a:solidFill>
                  <a:srgbClr val="008000"/>
                </a:solidFill>
                <a:latin typeface="Courier New" panose="02070309020205020404" pitchFamily="49" charset="0"/>
              </a:rPr>
              <a:t>LineString</a:t>
            </a:r>
            <a:r>
              <a:rPr lang="en-US" altLang="ko-KR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ko-KR" altLang="en-US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남서경도</a:t>
            </a:r>
            <a:r>
              <a:rPr lang="en-US" altLang="ko-KR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남서위도</a:t>
            </a:r>
            <a:r>
              <a:rPr lang="en-US" altLang="ko-KR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북동경도</a:t>
            </a:r>
            <a:r>
              <a:rPr lang="en-US" altLang="ko-KR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북동위도</a:t>
            </a:r>
            <a:r>
              <a:rPr lang="en-US" altLang="ko-KR" sz="105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)'</a:t>
            </a:r>
            <a:r>
              <a:rPr lang="en-US" altLang="ko-KR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),</a:t>
            </a:r>
            <a:r>
              <a:rPr lang="en-US" altLang="ko-K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POINT </a:t>
            </a:r>
            <a:r>
              <a:rPr lang="ko-KR" altLang="en-US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타입의 컬럼</a:t>
            </a:r>
            <a:r>
              <a:rPr lang="en-US" altLang="ko-KR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622300" y="1042520"/>
            <a:ext cx="11336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6594" y="377114"/>
            <a:ext cx="216277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28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예시</a:t>
            </a:r>
            <a:r>
              <a:rPr lang="en-US" altLang="ko-KR" sz="28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ko-KR" altLang="en-US" sz="280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805191-5F29-D89E-3B19-406427B61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260" y="1490633"/>
            <a:ext cx="4378160" cy="12637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D41716-AEB4-E7CA-79C1-3792B7595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95" y="1533496"/>
            <a:ext cx="2679922" cy="12209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1FEDCA-F832-B1F9-7CBA-9D206B487D7A}"/>
              </a:ext>
            </a:extLst>
          </p:cNvPr>
          <p:cNvSpPr txBox="1"/>
          <p:nvPr/>
        </p:nvSpPr>
        <p:spPr>
          <a:xfrm>
            <a:off x="661596" y="1168410"/>
            <a:ext cx="149111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algn="l">
              <a:buFont typeface="+mj-lt"/>
              <a:buAutoNum type="arabicPeriod"/>
              <a:defRPr/>
            </a:pPr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컬럼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44692-ADE8-EA3D-7C4D-432EA99635B6}"/>
              </a:ext>
            </a:extLst>
          </p:cNvPr>
          <p:cNvSpPr txBox="1"/>
          <p:nvPr/>
        </p:nvSpPr>
        <p:spPr>
          <a:xfrm>
            <a:off x="4259580" y="1155000"/>
            <a:ext cx="163538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데이터</a:t>
            </a:r>
            <a:r>
              <a:rPr lang="en-US" altLang="ko-KR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ko-KR" altLang="en-US" sz="140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117CCB-F046-130A-1E59-2AF6AD3C1D23}"/>
              </a:ext>
            </a:extLst>
          </p:cNvPr>
          <p:cNvSpPr txBox="1"/>
          <p:nvPr/>
        </p:nvSpPr>
        <p:spPr>
          <a:xfrm>
            <a:off x="686836" y="3417351"/>
            <a:ext cx="13468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검색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A77B064-FC89-BBF9-D938-F87A139BC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914" y="3909408"/>
            <a:ext cx="5425440" cy="2533212"/>
          </a:xfrm>
          <a:prstGeom prst="rect">
            <a:avLst/>
          </a:prstGeom>
        </p:spPr>
      </p:pic>
      <p:sp>
        <p:nvSpPr>
          <p:cNvPr id="18" name="순서도: 병합 17">
            <a:extLst>
              <a:ext uri="{FF2B5EF4-FFF2-40B4-BE49-F238E27FC236}">
                <a16:creationId xmlns:a16="http://schemas.microsoft.com/office/drawing/2014/main" id="{A02D20D1-2DBD-49CD-55D5-68195F7215B7}"/>
              </a:ext>
            </a:extLst>
          </p:cNvPr>
          <p:cNvSpPr/>
          <p:nvPr/>
        </p:nvSpPr>
        <p:spPr>
          <a:xfrm>
            <a:off x="681916" y="6156962"/>
            <a:ext cx="271780" cy="230701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병합 18">
            <a:extLst>
              <a:ext uri="{FF2B5EF4-FFF2-40B4-BE49-F238E27FC236}">
                <a16:creationId xmlns:a16="http://schemas.microsoft.com/office/drawing/2014/main" id="{8905C2C3-7801-A5F0-C590-3BCF1D9EF873}"/>
              </a:ext>
            </a:extLst>
          </p:cNvPr>
          <p:cNvSpPr/>
          <p:nvPr/>
        </p:nvSpPr>
        <p:spPr>
          <a:xfrm>
            <a:off x="5967786" y="3736468"/>
            <a:ext cx="271780" cy="230701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말풍선: 사각형 25">
            <a:extLst>
              <a:ext uri="{FF2B5EF4-FFF2-40B4-BE49-F238E27FC236}">
                <a16:creationId xmlns:a16="http://schemas.microsoft.com/office/drawing/2014/main" id="{FD8BE3D7-2EEE-A458-91AB-23AAA3215BC7}"/>
              </a:ext>
            </a:extLst>
          </p:cNvPr>
          <p:cNvSpPr/>
          <p:nvPr/>
        </p:nvSpPr>
        <p:spPr>
          <a:xfrm>
            <a:off x="4247515" y="2864747"/>
            <a:ext cx="1848485" cy="675593"/>
          </a:xfrm>
          <a:prstGeom prst="wedgeRectCallout">
            <a:avLst>
              <a:gd name="adj1" fmla="val 50070"/>
              <a:gd name="adj2" fmla="val 79665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0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북동</a:t>
            </a:r>
            <a:endParaRPr lang="en-US" altLang="ko-KR" sz="100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1000" b="0" i="0" u="none" strike="noStrike" baseline="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경도 </a:t>
            </a:r>
            <a:r>
              <a:rPr lang="en-US" altLang="ko-KR" sz="1000" b="0" i="0" u="none" strike="noStrike" baseline="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b="0" i="0" u="none" strike="noStrike" baseline="0" dirty="0">
                <a:solidFill>
                  <a:srgbClr val="800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129.11081371521917 </a:t>
            </a:r>
          </a:p>
          <a:p>
            <a:pPr>
              <a:defRPr/>
            </a:pPr>
            <a:r>
              <a:rPr lang="ko-KR" altLang="en-US" sz="1000" b="0" i="0" u="none" strike="noStrike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위도</a:t>
            </a:r>
            <a:r>
              <a:rPr lang="ko-KR" altLang="en-US" sz="1000" b="0" i="0" u="none" strike="noStrike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i="0" u="none" strike="noStrike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b="0" i="0" u="none" strike="noStrike" baseline="0" dirty="0">
                <a:solidFill>
                  <a:srgbClr val="800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35.16456822146159</a:t>
            </a:r>
          </a:p>
          <a:p>
            <a:pPr algn="ctr"/>
            <a:endParaRPr lang="ko-KR" altLang="en-US" sz="1000" dirty="0"/>
          </a:p>
        </p:txBody>
      </p:sp>
      <p:sp>
        <p:nvSpPr>
          <p:cNvPr id="27" name="말풍선: 사각형 26">
            <a:extLst>
              <a:ext uri="{FF2B5EF4-FFF2-40B4-BE49-F238E27FC236}">
                <a16:creationId xmlns:a16="http://schemas.microsoft.com/office/drawing/2014/main" id="{1189806F-3D58-1799-3C9C-92E1EC9F40E0}"/>
              </a:ext>
            </a:extLst>
          </p:cNvPr>
          <p:cNvSpPr/>
          <p:nvPr/>
        </p:nvSpPr>
        <p:spPr>
          <a:xfrm>
            <a:off x="136631" y="5158395"/>
            <a:ext cx="1939925" cy="675593"/>
          </a:xfrm>
          <a:prstGeom prst="wedgeRectCallout">
            <a:avLst>
              <a:gd name="adj1" fmla="val -12778"/>
              <a:gd name="adj2" fmla="val 94704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0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남서</a:t>
            </a:r>
            <a:endParaRPr lang="en-US" altLang="ko-KR" sz="100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b="0" i="0" u="none" strike="noStrike" baseline="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경도 </a:t>
            </a:r>
            <a:r>
              <a:rPr lang="en-US" altLang="ko-KR" sz="1000" b="0" i="0" u="none" strike="noStrike" baseline="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129.03060372697024</a:t>
            </a:r>
          </a:p>
          <a:p>
            <a:pPr>
              <a:defRPr/>
            </a:pPr>
            <a:r>
              <a:rPr lang="ko-KR" altLang="en-US" sz="1000" b="0" i="0" u="none" strike="noStrike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위도 </a:t>
            </a:r>
            <a:r>
              <a:rPr lang="en-US" altLang="ko-KR" sz="1000" b="0" i="0" u="none" strike="noStrike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35.13580474054441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EF0D9A-9EA8-D3E3-3C7C-872B13067C3C}"/>
              </a:ext>
            </a:extLst>
          </p:cNvPr>
          <p:cNvSpPr txBox="1"/>
          <p:nvPr/>
        </p:nvSpPr>
        <p:spPr>
          <a:xfrm>
            <a:off x="6239566" y="3863215"/>
            <a:ext cx="5884944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1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 </a:t>
            </a:r>
            <a:r>
              <a:rPr lang="ko-KR" altLang="en-US" sz="11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내가 보고 있는 지도에 한해서만 데이터를 조회하고 싶다</a:t>
            </a:r>
            <a:r>
              <a:rPr lang="en-US" altLang="ko-KR" sz="11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defRPr/>
            </a:pPr>
            <a:r>
              <a:rPr lang="en-US" altLang="ko-KR" sz="11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b. </a:t>
            </a:r>
            <a:r>
              <a:rPr lang="ko-KR" altLang="en-US" sz="11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해당 지도에서는 테이블에 </a:t>
            </a:r>
            <a:r>
              <a:rPr lang="ko-KR" altLang="en-US" sz="1100" dirty="0" err="1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저장되어있는</a:t>
            </a:r>
            <a:r>
              <a:rPr lang="ko-KR" altLang="en-US" sz="11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경성대</a:t>
            </a:r>
            <a:r>
              <a:rPr lang="en-US" altLang="ko-KR" sz="11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부경대역</a:t>
            </a:r>
            <a:r>
              <a:rPr lang="en-US" altLang="ko-KR" sz="11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서면역이 </a:t>
            </a:r>
            <a:r>
              <a:rPr lang="ko-KR" altLang="en-US" sz="1100" dirty="0" err="1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포함되어있다</a:t>
            </a:r>
            <a:r>
              <a:rPr lang="en-US" altLang="ko-KR" sz="11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defRPr/>
            </a:pPr>
            <a:r>
              <a:rPr lang="en-US" altLang="ko-KR" sz="11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c. </a:t>
            </a:r>
            <a:r>
              <a:rPr lang="ko-KR" altLang="en-US" sz="11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모서리 좌표 값을 이용한 조회방식을 사용한다</a:t>
            </a:r>
            <a:r>
              <a:rPr lang="en-US" altLang="ko-KR" sz="11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defRPr/>
            </a:pPr>
            <a:r>
              <a:rPr lang="en-US" altLang="ko-KR" sz="11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1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A4679B-86F8-C871-0A97-22A8F542A770}"/>
              </a:ext>
            </a:extLst>
          </p:cNvPr>
          <p:cNvSpPr txBox="1"/>
          <p:nvPr/>
        </p:nvSpPr>
        <p:spPr>
          <a:xfrm>
            <a:off x="6290609" y="4488239"/>
            <a:ext cx="579801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# </a:t>
            </a:r>
            <a:r>
              <a:rPr lang="ko-KR" altLang="en-US" sz="10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모서리 좌표 값을 이용한 검색하기</a:t>
            </a:r>
          </a:p>
          <a:p>
            <a:r>
              <a:rPr lang="en-US" altLang="ko-KR" sz="10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# </a:t>
            </a:r>
            <a:r>
              <a:rPr lang="en-US" altLang="ko-KR" sz="1000" b="0" i="1" u="none" strike="noStrike" baseline="0" dirty="0" err="1">
                <a:solidFill>
                  <a:srgbClr val="808080"/>
                </a:solidFill>
                <a:latin typeface="Courier New" panose="02070309020205020404" pitchFamily="49" charset="0"/>
              </a:rPr>
              <a:t>ST_GeomFromText</a:t>
            </a:r>
            <a:r>
              <a:rPr lang="en-US" altLang="ko-KR" sz="10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altLang="ko-KR" sz="1000" b="0" i="1" u="none" strike="noStrike" baseline="0" dirty="0" err="1">
                <a:solidFill>
                  <a:srgbClr val="808080"/>
                </a:solidFill>
                <a:latin typeface="Courier New" panose="02070309020205020404" pitchFamily="49" charset="0"/>
              </a:rPr>
              <a:t>LineString</a:t>
            </a:r>
            <a:r>
              <a:rPr lang="en-US" altLang="ko-KR" sz="10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(</a:t>
            </a:r>
            <a:r>
              <a:rPr lang="ko-KR" altLang="en-US" sz="10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남서좌표</a:t>
            </a:r>
            <a:r>
              <a:rPr lang="en-US" altLang="ko-KR" sz="10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북동좌표</a:t>
            </a:r>
            <a:r>
              <a:rPr lang="en-US" altLang="ko-KR" sz="10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)')</a:t>
            </a:r>
          </a:p>
          <a:p>
            <a:r>
              <a:rPr lang="en-US" altLang="ko-KR" sz="10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ko-KR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0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0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pno</a:t>
            </a:r>
            <a:r>
              <a:rPr lang="en-US" altLang="ko-KR" sz="10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0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번호</a:t>
            </a:r>
            <a:r>
              <a:rPr lang="en-US" altLang="ko-KR" sz="10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0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`name`</a:t>
            </a:r>
            <a:r>
              <a:rPr lang="en-US" altLang="ko-KR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0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장소</a:t>
            </a:r>
            <a:r>
              <a:rPr lang="en-US" altLang="ko-KR" sz="10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0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`LONGTITUDE`</a:t>
            </a:r>
            <a:r>
              <a:rPr lang="en-US" altLang="ko-KR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0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경도</a:t>
            </a:r>
            <a:r>
              <a:rPr lang="en-US" altLang="ko-KR" sz="10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0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`LATITUDE`</a:t>
            </a:r>
            <a:r>
              <a:rPr lang="en-US" altLang="ko-KR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10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0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위도</a:t>
            </a:r>
            <a:r>
              <a:rPr lang="en-US" altLang="ko-KR" sz="10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000" b="1" i="0" u="none" strike="noStrike" baseline="0" dirty="0" err="1">
                <a:solidFill>
                  <a:srgbClr val="000080"/>
                </a:solidFill>
                <a:latin typeface="Courier New" panose="02070309020205020404" pitchFamily="49" charset="0"/>
              </a:rPr>
              <a:t>ST_AsText</a:t>
            </a:r>
            <a:r>
              <a:rPr lang="en-US" altLang="ko-KR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0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xy</a:t>
            </a:r>
            <a:r>
              <a:rPr lang="en-US" altLang="ko-KR" sz="10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0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좌표</a:t>
            </a:r>
            <a:r>
              <a:rPr lang="en-US" altLang="ko-KR" sz="10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0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0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search_by_coordinates</a:t>
            </a:r>
            <a:r>
              <a:rPr lang="en-US" altLang="ko-KR" sz="10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0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ko-KR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i="0" u="none" strike="noStrike" baseline="0" dirty="0" err="1">
                <a:solidFill>
                  <a:srgbClr val="000080"/>
                </a:solidFill>
                <a:latin typeface="Courier New" panose="02070309020205020404" pitchFamily="49" charset="0"/>
              </a:rPr>
              <a:t>MBRContains</a:t>
            </a:r>
            <a:r>
              <a:rPr lang="en-US" altLang="ko-KR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00" b="1" i="0" u="none" strike="noStrike" baseline="0" dirty="0" err="1">
                <a:solidFill>
                  <a:srgbClr val="000080"/>
                </a:solidFill>
                <a:latin typeface="Courier New" panose="02070309020205020404" pitchFamily="49" charset="0"/>
              </a:rPr>
              <a:t>ST_GeomFromText</a:t>
            </a:r>
            <a:endParaRPr lang="en-US" altLang="ko-KR" sz="1000" b="1" i="0" u="none" strike="noStrike" baseline="0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altLang="ko-KR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00" b="0" i="0" u="none" strike="noStrike" baseline="0" dirty="0" err="1">
                <a:solidFill>
                  <a:srgbClr val="008000"/>
                </a:solidFill>
                <a:latin typeface="Courier New" panose="02070309020205020404" pitchFamily="49" charset="0"/>
              </a:rPr>
              <a:t>LineString</a:t>
            </a:r>
            <a:r>
              <a:rPr lang="en-US" altLang="ko-KR" sz="10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(129.03060372697024 35.13580474054441, 129.11081371521917 35.16456822146159)'</a:t>
            </a:r>
            <a:r>
              <a:rPr lang="en-US" altLang="ko-KR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),</a:t>
            </a:r>
            <a:r>
              <a:rPr lang="en-US" altLang="ko-KR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0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xy</a:t>
            </a:r>
            <a:r>
              <a:rPr lang="en-US" altLang="ko-KR" sz="10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362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622300" y="1042520"/>
            <a:ext cx="11336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6594" y="377114"/>
            <a:ext cx="216277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28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예시</a:t>
            </a:r>
            <a:r>
              <a:rPr lang="en-US" altLang="ko-KR" sz="28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ko-KR" altLang="en-US" sz="280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1FEDCA-F832-B1F9-7CBA-9D206B487D7A}"/>
              </a:ext>
            </a:extLst>
          </p:cNvPr>
          <p:cNvSpPr txBox="1"/>
          <p:nvPr/>
        </p:nvSpPr>
        <p:spPr>
          <a:xfrm>
            <a:off x="661596" y="1168410"/>
            <a:ext cx="116730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05B779-66E0-9FA0-4CC8-5E852E239A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9"/>
          <a:stretch/>
        </p:blipFill>
        <p:spPr>
          <a:xfrm>
            <a:off x="817873" y="1602076"/>
            <a:ext cx="7023499" cy="755703"/>
          </a:xfrm>
          <a:prstGeom prst="rect">
            <a:avLst/>
          </a:prstGeom>
          <a:ln>
            <a:solidFill>
              <a:srgbClr val="BF938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0A48B3-C34C-B5D9-5789-66625C614B02}"/>
              </a:ext>
            </a:extLst>
          </p:cNvPr>
          <p:cNvSpPr txBox="1"/>
          <p:nvPr/>
        </p:nvSpPr>
        <p:spPr>
          <a:xfrm>
            <a:off x="746754" y="2459380"/>
            <a:ext cx="823494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결과값을 보면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저장되어있는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중에 내가 지도에서 보고 있는 데이터만 조회되는 것을 확인할 수 있다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77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535</Words>
  <Application>Microsoft Office PowerPoint</Application>
  <PresentationFormat>와이드스크린</PresentationFormat>
  <Paragraphs>92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이롭게 바탕체 Medium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서 정현</cp:lastModifiedBy>
  <cp:revision>2336</cp:revision>
  <cp:lastPrinted>2023-02-24T19:58:13Z</cp:lastPrinted>
  <dcterms:created xsi:type="dcterms:W3CDTF">2020-05-03T01:37:17Z</dcterms:created>
  <dcterms:modified xsi:type="dcterms:W3CDTF">2023-02-24T19:58:15Z</dcterms:modified>
  <cp:version/>
</cp:coreProperties>
</file>